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</p:sldMasterIdLst>
  <p:notesMasterIdLst>
    <p:notesMasterId r:id="rId20"/>
  </p:notesMasterIdLst>
  <p:sldIdLst>
    <p:sldId id="256" r:id="rId2"/>
    <p:sldId id="273" r:id="rId3"/>
    <p:sldId id="286" r:id="rId4"/>
    <p:sldId id="276" r:id="rId5"/>
    <p:sldId id="287" r:id="rId6"/>
    <p:sldId id="288" r:id="rId7"/>
    <p:sldId id="289" r:id="rId8"/>
    <p:sldId id="290" r:id="rId9"/>
    <p:sldId id="291" r:id="rId10"/>
    <p:sldId id="292" r:id="rId11"/>
    <p:sldId id="283" r:id="rId12"/>
    <p:sldId id="293" r:id="rId13"/>
    <p:sldId id="278" r:id="rId14"/>
    <p:sldId id="280" r:id="rId15"/>
    <p:sldId id="281" r:id="rId16"/>
    <p:sldId id="282" r:id="rId17"/>
    <p:sldId id="285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6889-C705-48A9-A129-578699F94B3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913B6-2F07-4923-A358-678A0392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760519-44F2-4C93-A54C-12673AFF079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8656-ACCB-4B81-8240-F60B5A9917C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4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FD7-CCFC-48E1-B0E7-C71C86BFB58C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C5FCC1A-0A97-4771-8DBC-BCCE1517279E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BD874DB-EEC9-4ED4-9CF9-666752704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DF82822-F112-4A28-82A7-94218EADD664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5AE7EAC-4F4E-4972-8F23-7DD647B9F2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231C-84CB-4BBF-9A9B-77A8B87C1A8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4516-2D56-4B2E-861B-B4897D704D3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3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F4F9-36FA-4718-86D0-D1A3A4B4FE3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87D8-849D-492E-BDC1-A5EC324BC1E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EABD-B8DC-454D-A558-CC6C864C8B7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663C-A3D9-40AC-8B28-7953CF113DF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79C9-6259-4195-B6C0-B4B07C31252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6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25BD-1B04-4407-B804-E49F4E3A782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1FFEDBA-4169-407D-89FD-8617A348C364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Engr. Laraib Siddiqui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5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</a:rPr>
              <a:t>A primary key is the main/chosen candidate key from the possible set of candidate keys that is most suitable for entity identification.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</a:rPr>
              <a:t>It may be a single attribute or a composite key.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</a:rPr>
              <a:t>None of its attributes can have</a:t>
            </a:r>
            <a:r>
              <a:rPr lang="en-US" altLang="en-US" sz="1900" dirty="0">
                <a:solidFill>
                  <a:schemeClr val="accent2"/>
                </a:solidFill>
              </a:rPr>
              <a:t> NULL </a:t>
            </a:r>
            <a:r>
              <a:rPr lang="en-US" altLang="en-US" sz="1900" dirty="0">
                <a:solidFill>
                  <a:schemeClr val="tx1"/>
                </a:solidFill>
              </a:rPr>
              <a:t>values.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</a:rPr>
              <a:t>The other candidate keys called Alternate keys provide another method of accessing records</a:t>
            </a:r>
            <a:r>
              <a:rPr lang="en-US" altLang="en-US" sz="19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en-US" sz="1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en-US" sz="1900" dirty="0" smtClean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Note: </a:t>
            </a:r>
            <a:r>
              <a:rPr lang="en-US" sz="1900" u="sng" dirty="0">
                <a:solidFill>
                  <a:schemeClr val="tx1"/>
                </a:solidFill>
              </a:rPr>
              <a:t>A null is no value at all. It does not mean a zero or a space. </a:t>
            </a:r>
            <a:endParaRPr lang="en-US" altLang="en-US" sz="19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2400" u="sng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2108-28E6-40E0-AFBA-08EE947736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An attribute of a table B that is primary key in another table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Consider </a:t>
            </a:r>
            <a:r>
              <a:rPr lang="en-US" sz="2000" dirty="0" smtClean="0">
                <a:solidFill>
                  <a:schemeClr val="tx1"/>
                </a:solidFill>
              </a:rPr>
              <a:t>the given tables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 smtClean="0"/>
              <a:t>Enrolled </a:t>
            </a:r>
            <a:r>
              <a:rPr lang="en-US" sz="2000" dirty="0"/>
              <a:t>(</a:t>
            </a:r>
            <a:r>
              <a:rPr lang="en-US" sz="2000" dirty="0" err="1"/>
              <a:t>sid</a:t>
            </a:r>
            <a:r>
              <a:rPr lang="en-US" sz="2000" dirty="0"/>
              <a:t>, </a:t>
            </a:r>
            <a:r>
              <a:rPr lang="en-US" sz="2000" dirty="0" err="1"/>
              <a:t>cid</a:t>
            </a:r>
            <a:r>
              <a:rPr lang="en-US" sz="2000" dirty="0"/>
              <a:t>, grade)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/>
              <a:t>Students (</a:t>
            </a:r>
            <a:r>
              <a:rPr lang="en-US" sz="2000" dirty="0" err="1"/>
              <a:t>sid</a:t>
            </a:r>
            <a:r>
              <a:rPr lang="en-US" sz="2000" dirty="0"/>
              <a:t>, name, login, age, </a:t>
            </a:r>
            <a:r>
              <a:rPr lang="en-US" sz="2000" dirty="0" err="1"/>
              <a:t>gpa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5" y="4345831"/>
            <a:ext cx="7555745" cy="18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econdary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A </a:t>
            </a:r>
            <a:r>
              <a:rPr lang="en-US" sz="1900" dirty="0">
                <a:solidFill>
                  <a:schemeClr val="tx1"/>
                </a:solidFill>
              </a:rPr>
              <a:t>secondary key is defined as a key that is used strictly for data retrieval purposes. </a:t>
            </a:r>
          </a:p>
          <a:p>
            <a:pPr marL="4572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Suppose customer data are stored in a CUSTOMER table in which the customer number is the primary key. Do you suppose that most customers will remember their numbers? Data retrieval for a customer can be facilitated when the customer’s last name and phone number are used. In that case, the primary key is the customer number; the secondary key is the combination of the customer’s last name and phone number. </a:t>
            </a:r>
          </a:p>
          <a:p>
            <a:pPr marL="4572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Keep in mind that a secondary key does not necessarily yield a unique outcome.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Consider two sets		</a:t>
            </a:r>
          </a:p>
          <a:p>
            <a:pPr marL="274320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= {x, y}	B = {2, 4, 6}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Cartesian product of these sets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A X B= {(x,2), (x,4), (x,6), (y,2), (y,4), (y,6</a:t>
            </a:r>
            <a:r>
              <a:rPr lang="en-US" dirty="0" smtClean="0">
                <a:solidFill>
                  <a:schemeClr val="tx1"/>
                </a:solidFill>
              </a:rPr>
              <a:t>)}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 relation is some subset of this Cartesian product, For example,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R1= {(x,2), (y,2),(x,6),(x,4)}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R2 = {(x,4), (y,6), (y,4)}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The same notion of Cartesian product and relations can be applied to more than two </a:t>
            </a:r>
            <a:r>
              <a:rPr lang="en-US" sz="2000" dirty="0" smtClean="0">
                <a:solidFill>
                  <a:schemeClr val="tx1"/>
                </a:solidFill>
              </a:rPr>
              <a:t>sets</a:t>
            </a: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= {Ali, Sana, Ahmed, </a:t>
            </a:r>
            <a:r>
              <a:rPr lang="en-US" dirty="0" smtClean="0">
                <a:solidFill>
                  <a:schemeClr val="tx1"/>
                </a:solidFill>
              </a:rPr>
              <a:t>Sara}</a:t>
            </a: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Age </a:t>
            </a:r>
            <a:r>
              <a:rPr lang="en-US" dirty="0">
                <a:solidFill>
                  <a:schemeClr val="tx1"/>
                </a:solidFill>
              </a:rPr>
              <a:t>= {15,16,17,18,…….,25}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Cartesian </a:t>
            </a:r>
            <a:r>
              <a:rPr lang="en-US" sz="2000" dirty="0">
                <a:solidFill>
                  <a:schemeClr val="tx1"/>
                </a:solidFill>
              </a:rPr>
              <a:t>product of Name &amp; Age 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Name X Age= {(Ali,15), (Sana,15), (Ahmed,15), (Sara,15), …., (Ahmed,25), (Sara,25</a:t>
            </a:r>
            <a:r>
              <a:rPr lang="en-US" sz="2200" dirty="0">
                <a:solidFill>
                  <a:schemeClr val="tx1"/>
                </a:solidFill>
              </a:rPr>
              <a:t>)}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Let A1, A2, A3, …, A</a:t>
            </a:r>
            <a:r>
              <a:rPr lang="en-US" sz="2000" baseline="-25000" dirty="0">
                <a:solidFill>
                  <a:schemeClr val="tx1"/>
                </a:solidFill>
              </a:rPr>
              <a:t>n </a:t>
            </a:r>
            <a:r>
              <a:rPr lang="en-US" sz="2000" dirty="0">
                <a:solidFill>
                  <a:schemeClr val="tx1"/>
                </a:solidFill>
              </a:rPr>
              <a:t>be some attributes and D1, D2, D3,…, </a:t>
            </a:r>
            <a:r>
              <a:rPr lang="en-US" sz="2000" dirty="0" err="1">
                <a:solidFill>
                  <a:schemeClr val="tx1"/>
                </a:solidFill>
              </a:rPr>
              <a:t>D</a:t>
            </a:r>
            <a:r>
              <a:rPr lang="en-US" sz="2000" baseline="-25000" dirty="0" err="1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be their domains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 relation scheme relates certain attributes with their domain in context of a </a:t>
            </a:r>
            <a:r>
              <a:rPr lang="en-US" sz="2000" dirty="0" smtClean="0">
                <a:solidFill>
                  <a:schemeClr val="tx1"/>
                </a:solidFill>
              </a:rPr>
              <a:t>relation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be represented as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 R = (A1:D1, A2:D2, ……, </a:t>
            </a:r>
            <a:r>
              <a:rPr lang="en-US" sz="2000" dirty="0" err="1">
                <a:solidFill>
                  <a:schemeClr val="tx1"/>
                </a:solidFill>
              </a:rPr>
              <a:t>An:Dn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 STD = (</a:t>
            </a:r>
            <a:r>
              <a:rPr lang="en-US" sz="2000" dirty="0" err="1">
                <a:solidFill>
                  <a:schemeClr val="tx1"/>
                </a:solidFill>
              </a:rPr>
              <a:t>stId:Text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stName</a:t>
            </a:r>
            <a:r>
              <a:rPr lang="en-US" sz="2000" dirty="0">
                <a:solidFill>
                  <a:schemeClr val="tx1"/>
                </a:solidFill>
              </a:rPr>
              <a:t>: text, </a:t>
            </a:r>
            <a:r>
              <a:rPr lang="en-US" sz="2000" dirty="0" err="1">
                <a:solidFill>
                  <a:schemeClr val="tx1"/>
                </a:solidFill>
              </a:rPr>
              <a:t>stAdres:Text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doB:Date</a:t>
            </a:r>
            <a:r>
              <a:rPr lang="en-US" sz="2000" dirty="0">
                <a:solidFill>
                  <a:schemeClr val="tx1"/>
                </a:solidFill>
              </a:rPr>
              <a:t>) OR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 STD(</a:t>
            </a:r>
            <a:r>
              <a:rPr lang="en-US" sz="2000" dirty="0" err="1">
                <a:solidFill>
                  <a:schemeClr val="tx1"/>
                </a:solidFill>
              </a:rPr>
              <a:t>stId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stAdres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doB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Relations</a:t>
            </a:r>
          </a:p>
        </p:txBody>
      </p:sp>
      <p:graphicFrame>
        <p:nvGraphicFramePr>
          <p:cNvPr id="102437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95258"/>
              </p:ext>
            </p:extLst>
          </p:nvPr>
        </p:nvGraphicFramePr>
        <p:xfrm>
          <a:off x="1143000" y="2057400"/>
          <a:ext cx="9872663" cy="1463040"/>
        </p:xfrm>
        <a:graphic>
          <a:graphicData uri="http://schemas.openxmlformats.org/drawingml/2006/table">
            <a:tbl>
              <a:tblPr/>
              <a:tblGrid>
                <a:gridCol w="1876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9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95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stName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stAdres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doB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6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S001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Ali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Lahore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12/12/76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5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S002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A. Rehman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RWP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2/12/77</a:t>
                      </a:r>
                    </a:p>
                  </a:txBody>
                  <a:tcPr marL="136962" marR="136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7EAC-4F4E-4972-8F23-7DD647B9F2F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2999" y="1616891"/>
            <a:ext cx="10025743" cy="175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STD={(S001, Ali,  Lahore, 12/12/76), (</a:t>
            </a:r>
            <a:r>
              <a:rPr lang="en-US" sz="2400" dirty="0" smtClean="0">
                <a:solidFill>
                  <a:schemeClr val="tx1"/>
                </a:solidFill>
              </a:rPr>
              <a:t>S002, </a:t>
            </a: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Rehman</a:t>
            </a:r>
            <a:r>
              <a:rPr lang="en-US" sz="2400" dirty="0">
                <a:solidFill>
                  <a:schemeClr val="tx1"/>
                </a:solidFill>
              </a:rPr>
              <a:t>,  RWP, 2/12/77)}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2999" y="3784290"/>
            <a:ext cx="9872664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According to this scheme we can have a relation (instance of this scheme), like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STD={(stId:S001, </a:t>
            </a:r>
            <a:r>
              <a:rPr lang="en-US" sz="2200" dirty="0" err="1" smtClean="0"/>
              <a:t>stName:Ali</a:t>
            </a:r>
            <a:r>
              <a:rPr lang="en-US" sz="2200" dirty="0" smtClean="0"/>
              <a:t>, </a:t>
            </a:r>
            <a:r>
              <a:rPr lang="en-US" sz="2200" dirty="0" err="1" smtClean="0"/>
              <a:t>stAdres</a:t>
            </a:r>
            <a:r>
              <a:rPr lang="en-US" sz="2200" dirty="0" smtClean="0"/>
              <a:t>: Lahore, doB:12/12/76), (stId:S002, </a:t>
            </a:r>
            <a:r>
              <a:rPr lang="en-US" sz="2200" dirty="0" err="1" smtClean="0"/>
              <a:t>stName:A</a:t>
            </a:r>
            <a:r>
              <a:rPr lang="en-US" sz="2200" dirty="0" smtClean="0"/>
              <a:t>. </a:t>
            </a:r>
            <a:r>
              <a:rPr lang="en-US" sz="2200" dirty="0" err="1" smtClean="0"/>
              <a:t>Rehman</a:t>
            </a:r>
            <a:r>
              <a:rPr lang="en-US" sz="2200" dirty="0" smtClean="0"/>
              <a:t>,  </a:t>
            </a:r>
            <a:r>
              <a:rPr lang="en-US" sz="2200" dirty="0" err="1" smtClean="0"/>
              <a:t>stAdres</a:t>
            </a:r>
            <a:r>
              <a:rPr lang="en-US" sz="2200" dirty="0" smtClean="0"/>
              <a:t>: RWP, doB:2/12/77)}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03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DB and Math Relations</a:t>
            </a:r>
            <a:endParaRPr lang="en-US" sz="40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Properties of DB relations are similar to those of Mathematical relations, except the order of columns in Mathematical relation does matter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77333" y="24048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99" y="3175828"/>
            <a:ext cx="9751423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The number of rows in a relation is its cardinality and the number of columns is its degree.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11" y="4279040"/>
            <a:ext cx="4624858" cy="15040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99729" y="5818108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Cardinality = 3, degree = 5, all rows distinct</a:t>
            </a:r>
          </a:p>
        </p:txBody>
      </p:sp>
    </p:spTree>
    <p:extLst>
      <p:ext uri="{BB962C8B-B14F-4D97-AF65-F5344CB8AC3E}">
        <p14:creationId xmlns:p14="http://schemas.microsoft.com/office/powerpoint/2010/main" val="30937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Two main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Entity integrity constraint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Primary key cannot have null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Referential integrity constraint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Value of Foreign key is either null or matches with a value in its home relation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For each table in the database, identify the primary key and the foreign key(s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pPr marL="4572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Do the tables exhibit </a:t>
            </a:r>
            <a:r>
              <a:rPr lang="en-US" sz="2000" dirty="0" smtClean="0">
                <a:solidFill>
                  <a:schemeClr val="tx1"/>
                </a:solidFill>
              </a:rPr>
              <a:t>entity and referential  </a:t>
            </a:r>
            <a:r>
              <a:rPr lang="en-US" sz="2000" dirty="0">
                <a:solidFill>
                  <a:schemeClr val="tx1"/>
                </a:solidFill>
              </a:rPr>
              <a:t>integrity?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42" y="2841628"/>
            <a:ext cx="5683205" cy="33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Presented by E. F. </a:t>
            </a:r>
            <a:r>
              <a:rPr lang="en-US" sz="2000" dirty="0" err="1">
                <a:solidFill>
                  <a:schemeClr val="tx1"/>
                </a:solidFill>
              </a:rPr>
              <a:t>Codd</a:t>
            </a:r>
            <a:r>
              <a:rPr lang="en-US" sz="2000" dirty="0">
                <a:solidFill>
                  <a:schemeClr val="tx1"/>
                </a:solidFill>
              </a:rPr>
              <a:t> in 1970, then of IBM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ased </a:t>
            </a:r>
            <a:r>
              <a:rPr lang="en-US" sz="2000" dirty="0">
                <a:solidFill>
                  <a:schemeClr val="tx1"/>
                </a:solidFill>
              </a:rPr>
              <a:t>on predicate logic and set theory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First </a:t>
            </a:r>
            <a:r>
              <a:rPr lang="en-US" sz="2000" dirty="0">
                <a:solidFill>
                  <a:schemeClr val="tx1"/>
                </a:solidFill>
              </a:rPr>
              <a:t>DBMS built on Relational Data Model (RDM) was system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Another Relational DBMS built during those days was </a:t>
            </a:r>
            <a:r>
              <a:rPr lang="en-US" sz="2000" dirty="0" smtClean="0">
                <a:solidFill>
                  <a:schemeClr val="tx1"/>
                </a:solidFill>
              </a:rPr>
              <a:t>INGRES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basic structure is relation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a Relational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 table is perceived as a two-dimensional structure composed of rows and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Each table row (tuple) represents a single entity occurrence within the entity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Each table column represents an attribute, and each column has a distinct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Each row/column intersection represents a single data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All values in a column must conform to the same data format.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Each column has a specific range of values known as the attribute domain.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order of the rows and columns is immaterial to the DBMS.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Each table must have an attribute or a combination of attributes that uniquely identifies each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8608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92774"/>
              </p:ext>
            </p:extLst>
          </p:nvPr>
        </p:nvGraphicFramePr>
        <p:xfrm>
          <a:off x="1730830" y="1712487"/>
          <a:ext cx="7692697" cy="4060373"/>
        </p:xfrm>
        <a:graphic>
          <a:graphicData uri="http://schemas.openxmlformats.org/drawingml/2006/table">
            <a:tbl>
              <a:tblPr/>
              <a:tblGrid>
                <a:gridCol w="1159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9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1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8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956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STID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STNAME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CLNAME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DOB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SEX 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952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S001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M. Suhail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MCS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12/6/84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2952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S002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M.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Shahid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BCS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3/9/86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952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S003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Naila S.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MCS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7/8/85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2952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S004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Rubab A.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MBA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23/4/86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2952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S005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Ehsan M.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BBA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22/7/88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06312" marR="106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Keys are used to ensure that each row in a table is uniquely identifiable.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 establish relationships among tables and to ensure the integrity of the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Key consists of one or more attributes that determine other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or 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</a:rPr>
              <a:t>A key consisting of single attribute is called simple key, e.g., </a:t>
            </a:r>
            <a:r>
              <a:rPr lang="en-US" altLang="en-US" sz="1900" dirty="0" err="1">
                <a:solidFill>
                  <a:schemeClr val="tx1"/>
                </a:solidFill>
              </a:rPr>
              <a:t>StudentID</a:t>
            </a:r>
            <a:r>
              <a:rPr lang="en-US" altLang="en-US" sz="1900" dirty="0">
                <a:solidFill>
                  <a:schemeClr val="tx1"/>
                </a:solidFill>
              </a:rPr>
              <a:t>, </a:t>
            </a:r>
            <a:r>
              <a:rPr lang="en-US" altLang="en-US" sz="1900" dirty="0" err="1">
                <a:solidFill>
                  <a:schemeClr val="tx1"/>
                </a:solidFill>
              </a:rPr>
              <a:t>ItemNo</a:t>
            </a:r>
            <a:endParaRPr lang="en-US" altLang="en-US" sz="1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</a:rPr>
              <a:t>A key consisting of more than one attribute is known as composite key, like {</a:t>
            </a:r>
            <a:r>
              <a:rPr lang="en-US" altLang="en-US" sz="1900" dirty="0" err="1">
                <a:solidFill>
                  <a:schemeClr val="tx1"/>
                </a:solidFill>
              </a:rPr>
              <a:t>Program_Code,Course_Code</a:t>
            </a:r>
            <a:r>
              <a:rPr lang="en-US" altLang="en-US" sz="1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2108-28E6-40E0-AFBA-08EE94773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Composite </a:t>
            </a:r>
            <a:r>
              <a:rPr lang="en-US" altLang="en-US" dirty="0" smtClean="0"/>
              <a:t>Key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2108-28E6-40E0-AFBA-08EE947736D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1724025" y="2743200"/>
          <a:ext cx="7239000" cy="228600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ProgCode</a:t>
                      </a:r>
                      <a:endParaRPr kumimoji="0" lang="en-US" altLang="en-US" sz="24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CourseCode</a:t>
                      </a:r>
                      <a:endParaRPr kumimoji="0" lang="en-US" altLang="en-US" sz="2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Marks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CrHrs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MBA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724025" y="2286000"/>
            <a:ext cx="2900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COURSE_OFFERING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68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super key is a set of one or more </a:t>
            </a:r>
            <a:r>
              <a:rPr lang="en-US" dirty="0" smtClean="0">
                <a:solidFill>
                  <a:schemeClr val="tx1"/>
                </a:solidFill>
              </a:rPr>
              <a:t>attributes </a:t>
            </a:r>
            <a:r>
              <a:rPr lang="en-US" dirty="0">
                <a:solidFill>
                  <a:schemeClr val="tx1"/>
                </a:solidFill>
              </a:rPr>
              <a:t>which can uniquely identify a row in a table.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2108-28E6-40E0-AFBA-08EE947736D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2690948" y="2756262"/>
          <a:ext cx="6631210" cy="2658278"/>
        </p:xfrm>
        <a:graphic>
          <a:graphicData uri="http://schemas.openxmlformats.org/drawingml/2006/table">
            <a:tbl>
              <a:tblPr/>
              <a:tblGrid>
                <a:gridCol w="900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8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78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6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80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81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StdId</a:t>
                      </a:r>
                      <a:endParaRPr kumimoji="0" lang="en-US" alt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StdName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ClName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CurSem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58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S1020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Suhail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Gulshan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58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S1038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Shoaib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Town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27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S1015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Tahira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Gulberg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50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S1018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Arif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Korangi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50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S1025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Suhail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 Area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Candidate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Candidate keys are selected from the set of super keys, the only thing we take care while selecting candidate key is: It should not have any redundant attribute. That’s the reason they are also termed as minimal super key.</a:t>
            </a: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2108-28E6-40E0-AFBA-08EE947736D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2698320" y="3190248"/>
          <a:ext cx="6631210" cy="2658278"/>
        </p:xfrm>
        <a:graphic>
          <a:graphicData uri="http://schemas.openxmlformats.org/drawingml/2006/table">
            <a:tbl>
              <a:tblPr/>
              <a:tblGrid>
                <a:gridCol w="900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8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78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6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80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81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StdId</a:t>
                      </a:r>
                      <a:endParaRPr kumimoji="0" lang="en-US" alt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StdName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ClName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CurSem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58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S1020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Suhail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Gulshan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58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S1038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Shoaib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Town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27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S1015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Tahira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Gulberg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50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S1018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Arif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Korangi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50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S1025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Suhail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 Area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40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320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3700924" y="3094471"/>
            <a:ext cx="3091762" cy="667632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9"/>
          <p:cNvSpPr>
            <a:spLocks noChangeArrowheads="1"/>
          </p:cNvSpPr>
          <p:nvPr/>
        </p:nvSpPr>
        <p:spPr bwMode="auto">
          <a:xfrm>
            <a:off x="2698320" y="3190248"/>
            <a:ext cx="821762" cy="563129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148</TotalTime>
  <Words>976</Words>
  <Application>Microsoft Office PowerPoint</Application>
  <PresentationFormat>Widescreen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Basis</vt:lpstr>
      <vt:lpstr>Relational Model</vt:lpstr>
      <vt:lpstr>Relational Data Model</vt:lpstr>
      <vt:lpstr>Characteristics of a Relational Table</vt:lpstr>
      <vt:lpstr>Table</vt:lpstr>
      <vt:lpstr>Keys</vt:lpstr>
      <vt:lpstr>Simple or Composite Key</vt:lpstr>
      <vt:lpstr>Composite Key Example</vt:lpstr>
      <vt:lpstr>Super Key</vt:lpstr>
      <vt:lpstr>Candidate Key</vt:lpstr>
      <vt:lpstr>Primary Key </vt:lpstr>
      <vt:lpstr>Foreign Key</vt:lpstr>
      <vt:lpstr>Secondary Key</vt:lpstr>
      <vt:lpstr>Mathematical Relations</vt:lpstr>
      <vt:lpstr>Database Relations</vt:lpstr>
      <vt:lpstr>Database Relations</vt:lpstr>
      <vt:lpstr>DB and Math Relations</vt:lpstr>
      <vt:lpstr>Integrity Constraints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laraib</dc:creator>
  <cp:lastModifiedBy>BUKC</cp:lastModifiedBy>
  <cp:revision>50</cp:revision>
  <dcterms:created xsi:type="dcterms:W3CDTF">2017-03-06T05:29:38Z</dcterms:created>
  <dcterms:modified xsi:type="dcterms:W3CDTF">2022-04-18T05:12:25Z</dcterms:modified>
</cp:coreProperties>
</file>