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0"/>
  </p:notesMasterIdLst>
  <p:sldIdLst>
    <p:sldId id="469" r:id="rId2"/>
    <p:sldId id="471" r:id="rId3"/>
    <p:sldId id="551" r:id="rId4"/>
    <p:sldId id="625" r:id="rId5"/>
    <p:sldId id="626" r:id="rId6"/>
    <p:sldId id="627" r:id="rId7"/>
    <p:sldId id="628" r:id="rId8"/>
    <p:sldId id="656" r:id="rId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554-8225-4006-93E4-4DEE2D3BC8A7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07A0-991C-4213-960E-0A387436F5B6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C5B2-2CC7-4640-90B0-668726C0564A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2544-54E1-4FE9-89E8-3858C364BECE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4BB-C136-40DD-8EA1-268CD73100BB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1EC-8440-43E5-8AFD-42E938651632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5899-39E9-4B39-86F2-96C7A3694392}" type="datetime1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50B9-A259-4794-8E49-DF8D334E518E}" type="datetime1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9F4-C2A4-493B-A516-B1F605AA7262}" type="datetime1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65-0A75-47C9-8AFC-23503C3A7581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E1A8-0271-4325-AADE-3AC939C95E84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A16-88B7-4B7E-A417-02B7971D3821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Lecture 31,32,33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4794240"/>
            <a:ext cx="10058400" cy="1007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/>
              <a:t>Planning Production Activity</a:t>
            </a:r>
          </a:p>
          <a:p>
            <a:pPr algn="ctr"/>
            <a:r>
              <a:rPr lang="en-US" sz="3600" b="1" smtClean="0"/>
              <a:t>PART 1</a:t>
            </a:r>
            <a:endParaRPr lang="en-US" sz="36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874520"/>
            <a:ext cx="10026968" cy="246888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Describe </a:t>
            </a:r>
            <a:r>
              <a:rPr lang="en-US" sz="2400" dirty="0"/>
              <a:t>the position of the engineer in the production process.</a:t>
            </a:r>
          </a:p>
          <a:p>
            <a:r>
              <a:rPr lang="en-US" sz="2400" dirty="0"/>
              <a:t>Describe considerations in planning manufacturing facilities.</a:t>
            </a:r>
          </a:p>
          <a:p>
            <a:r>
              <a:rPr lang="en-US" sz="2400" dirty="0"/>
              <a:t>Be able to use production planning </a:t>
            </a:r>
            <a:r>
              <a:rPr lang="en-US" sz="2400" dirty="0" smtClean="0"/>
              <a:t>tools.</a:t>
            </a:r>
            <a:endParaRPr lang="en-US" sz="2400" dirty="0"/>
          </a:p>
          <a:p>
            <a:r>
              <a:rPr lang="en-US" sz="2400" dirty="0"/>
              <a:t>Describe the major methods used for production planning and control.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7289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V</a:t>
            </a:r>
            <a:r>
              <a:rPr lang="en-US" b="1" dirty="0" smtClean="0"/>
              <a:t>ital </a:t>
            </a:r>
            <a:r>
              <a:rPr lang="en-US" b="1" dirty="0"/>
              <a:t>nature of Production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4572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Alexander </a:t>
            </a:r>
            <a:r>
              <a:rPr lang="en-US" sz="2000" dirty="0"/>
              <a:t>Hamilton is reported to have said the following: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“</a:t>
            </a:r>
            <a:r>
              <a:rPr lang="en-US" sz="2000" dirty="0"/>
              <a:t>Not only the wealth, but </a:t>
            </a:r>
            <a:r>
              <a:rPr lang="en-US" sz="2000" dirty="0" smtClean="0"/>
              <a:t>the independence </a:t>
            </a:r>
            <a:r>
              <a:rPr lang="en-US" sz="2000" dirty="0"/>
              <a:t>and security of the country appear to be materially connected to the prosperity </a:t>
            </a:r>
            <a:r>
              <a:rPr lang="en-US" sz="2000" dirty="0" smtClean="0"/>
              <a:t>of manufacturers</a:t>
            </a:r>
            <a:r>
              <a:rPr lang="en-US" sz="2000" dirty="0"/>
              <a:t>.”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40238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engineer in Production activity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94" t="23333" r="23021" b="23334"/>
          <a:stretch/>
        </p:blipFill>
        <p:spPr>
          <a:xfrm>
            <a:off x="576330" y="1371600"/>
            <a:ext cx="8817769" cy="478251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41673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Future demands on Manufacturing engineers. 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5257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dirty="0"/>
              <a:t>The manufacturing engineer of the will be faced with new challenges in the form </a:t>
            </a:r>
            <a:r>
              <a:rPr lang="en-US" sz="2000" dirty="0" smtClean="0"/>
              <a:t>of an</a:t>
            </a:r>
          </a:p>
          <a:p>
            <a:endParaRPr lang="en-US" sz="2000" dirty="0"/>
          </a:p>
          <a:p>
            <a:r>
              <a:rPr lang="en-US" sz="2000" dirty="0" smtClean="0"/>
              <a:t>Environment of exploding scope [increasing product sophistication and variation ,a global</a:t>
            </a:r>
            <a:r>
              <a:rPr lang="en-US" sz="2000" dirty="0"/>
              <a:t> </a:t>
            </a:r>
            <a:r>
              <a:rPr lang="en-US" sz="2000" dirty="0" smtClean="0"/>
              <a:t>manufacturing </a:t>
            </a:r>
            <a:r>
              <a:rPr lang="en-US" sz="2000" dirty="0"/>
              <a:t>environment, and extensive social and economic changes</a:t>
            </a:r>
            <a:r>
              <a:rPr lang="en-US" sz="2000" dirty="0" smtClean="0"/>
              <a:t>];</a:t>
            </a:r>
          </a:p>
          <a:p>
            <a:endParaRPr lang="en-US" sz="2000" dirty="0"/>
          </a:p>
          <a:p>
            <a:r>
              <a:rPr lang="en-US" sz="2000" dirty="0" smtClean="0"/>
              <a:t>Multiple roles[with the manufacturing engineer acting as an operations integrator and </a:t>
            </a:r>
            <a:r>
              <a:rPr lang="en-US" sz="2000" dirty="0" err="1" smtClean="0"/>
              <a:t>manu-facturing</a:t>
            </a:r>
            <a:r>
              <a:rPr lang="en-US" sz="2000" dirty="0" smtClean="0"/>
              <a:t> </a:t>
            </a:r>
            <a:r>
              <a:rPr lang="en-US" sz="2000" dirty="0"/>
              <a:t>strategist as well as a technical specialist</a:t>
            </a:r>
            <a:r>
              <a:rPr lang="en-US" sz="2000" dirty="0" smtClean="0"/>
              <a:t>];</a:t>
            </a:r>
          </a:p>
          <a:p>
            <a:endParaRPr lang="en-US" sz="2000" dirty="0"/>
          </a:p>
          <a:p>
            <a:r>
              <a:rPr lang="en-US" sz="2000" dirty="0" smtClean="0"/>
              <a:t>advanced </a:t>
            </a:r>
            <a:r>
              <a:rPr lang="en-US" sz="2000" dirty="0"/>
              <a:t>tools [including more powerful computer hardware, more and larger databases, </a:t>
            </a:r>
            <a:r>
              <a:rPr lang="en-US" sz="2000" dirty="0" smtClean="0"/>
              <a:t>a greater </a:t>
            </a:r>
            <a:r>
              <a:rPr lang="en-US" sz="2000" dirty="0"/>
              <a:t>choice of software and expert systems, and advanced CAD/CAM (</a:t>
            </a:r>
            <a:r>
              <a:rPr lang="en-US" sz="2000" dirty="0" smtClean="0"/>
              <a:t>computer-aided design/manufacturing</a:t>
            </a:r>
            <a:r>
              <a:rPr lang="en-US" sz="2000" dirty="0"/>
              <a:t>) systems</a:t>
            </a:r>
            <a:r>
              <a:rPr lang="en-US" sz="2000" dirty="0" smtClean="0"/>
              <a:t>]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167151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Planning manufacturing facilities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2318" y="2438400"/>
            <a:ext cx="10026968" cy="1676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i="1" dirty="0" smtClean="0"/>
              <a:t>Plant location</a:t>
            </a:r>
          </a:p>
          <a:p>
            <a:r>
              <a:rPr lang="en-US" sz="2000" i="1" dirty="0" smtClean="0"/>
              <a:t>Plant layout</a:t>
            </a:r>
          </a:p>
          <a:p>
            <a:r>
              <a:rPr lang="en-US" sz="2000" i="1" dirty="0" smtClean="0"/>
              <a:t>Process layout</a:t>
            </a:r>
          </a:p>
          <a:p>
            <a:r>
              <a:rPr lang="en-US" sz="2000" i="1" dirty="0" smtClean="0"/>
              <a:t>Product layout</a:t>
            </a:r>
          </a:p>
          <a:p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53666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Quantitative tools in production planning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4572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I</a:t>
            </a:r>
            <a:r>
              <a:rPr lang="en-US" sz="2400" b="1" u="sng" dirty="0" smtClean="0"/>
              <a:t>nventory control</a:t>
            </a:r>
          </a:p>
          <a:p>
            <a:r>
              <a:rPr lang="en-US" sz="2400" b="1" dirty="0"/>
              <a:t>T</a:t>
            </a:r>
            <a:r>
              <a:rPr lang="en-US" sz="2400" b="1" dirty="0" smtClean="0"/>
              <a:t>ypes </a:t>
            </a:r>
            <a:r>
              <a:rPr lang="en-US" sz="2400" b="1" dirty="0"/>
              <a:t>of </a:t>
            </a:r>
            <a:r>
              <a:rPr lang="en-US" sz="2400" b="1" dirty="0" smtClean="0"/>
              <a:t>inventory</a:t>
            </a:r>
          </a:p>
          <a:p>
            <a:pPr marL="0" indent="0" algn="just">
              <a:buNone/>
            </a:pPr>
            <a:r>
              <a:rPr lang="en-US" sz="2000" dirty="0" smtClean="0"/>
              <a:t>Most </a:t>
            </a:r>
            <a:r>
              <a:rPr lang="en-US" sz="2000" dirty="0"/>
              <a:t>types of manufacturing processes begin with some type of </a:t>
            </a:r>
            <a:r>
              <a:rPr lang="en-US" sz="2000" i="1" dirty="0"/>
              <a:t>raw </a:t>
            </a:r>
            <a:r>
              <a:rPr lang="en-US" sz="2000" i="1" dirty="0" smtClean="0"/>
              <a:t>material </a:t>
            </a:r>
            <a:r>
              <a:rPr lang="en-US" sz="2000" dirty="0" smtClean="0"/>
              <a:t>(sheet </a:t>
            </a:r>
            <a:r>
              <a:rPr lang="en-US" sz="2000" dirty="0"/>
              <a:t>steel, lumber, leather) that requires processing. They add </a:t>
            </a:r>
            <a:r>
              <a:rPr lang="en-US" sz="2000" i="1" dirty="0"/>
              <a:t>purchased parts (valves, </a:t>
            </a:r>
            <a:r>
              <a:rPr lang="en-US" sz="2000" i="1" dirty="0" smtClean="0"/>
              <a:t>switches, </a:t>
            </a:r>
            <a:r>
              <a:rPr lang="en-US" sz="2000" dirty="0" smtClean="0"/>
              <a:t>hinges</a:t>
            </a:r>
            <a:r>
              <a:rPr lang="en-US" sz="2000" dirty="0"/>
              <a:t>), and consume </a:t>
            </a:r>
            <a:r>
              <a:rPr lang="en-US" sz="2000" i="1" dirty="0"/>
              <a:t>supplies (cutting oils, time cards, drill bits). </a:t>
            </a:r>
            <a:endParaRPr lang="en-US" sz="2000" i="1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224108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Quantitative tools in production planning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990600"/>
            <a:ext cx="10026968" cy="5638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Economic </a:t>
            </a:r>
            <a:r>
              <a:rPr lang="en-US" sz="2400" b="1" dirty="0"/>
              <a:t>O</a:t>
            </a:r>
            <a:r>
              <a:rPr lang="en-US" sz="2400" b="1" dirty="0" smtClean="0"/>
              <a:t>rder Quantity.</a:t>
            </a:r>
          </a:p>
          <a:p>
            <a:pPr algn="just"/>
            <a:r>
              <a:rPr lang="en-US" sz="2000" dirty="0" smtClean="0"/>
              <a:t>Consider </a:t>
            </a:r>
            <a:r>
              <a:rPr lang="en-US" sz="2000" dirty="0"/>
              <a:t>an inventory item for which the annual </a:t>
            </a:r>
            <a:r>
              <a:rPr lang="en-US" sz="2000" dirty="0" smtClean="0"/>
              <a:t>requirement is </a:t>
            </a:r>
            <a:r>
              <a:rPr lang="en-US" sz="2000" i="1" dirty="0" smtClean="0"/>
              <a:t>R </a:t>
            </a:r>
            <a:r>
              <a:rPr lang="en-US" sz="2000" dirty="0" smtClean="0"/>
              <a:t>units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Storing </a:t>
            </a:r>
            <a:r>
              <a:rPr lang="en-US" sz="2000" dirty="0"/>
              <a:t>each unit of the item in inventory will cost </a:t>
            </a:r>
            <a:r>
              <a:rPr lang="en-US" sz="2000" i="1" dirty="0" smtClean="0"/>
              <a:t>I </a:t>
            </a:r>
            <a:r>
              <a:rPr lang="en-US" sz="2000" dirty="0" smtClean="0"/>
              <a:t>dollars </a:t>
            </a:r>
            <a:r>
              <a:rPr lang="en-US" sz="2000" dirty="0"/>
              <a:t>per year. </a:t>
            </a:r>
            <a:endParaRPr lang="en-US" sz="2000" dirty="0" smtClean="0"/>
          </a:p>
          <a:p>
            <a:pPr algn="just"/>
            <a:r>
              <a:rPr lang="en-US" sz="2000" dirty="0" smtClean="0"/>
              <a:t>These </a:t>
            </a:r>
            <a:r>
              <a:rPr lang="en-US" sz="2000" dirty="0"/>
              <a:t>storage costs include interest on the working capital invested in the unit, warehouse expense, and threat </a:t>
            </a:r>
            <a:r>
              <a:rPr lang="en-US" sz="2000" dirty="0" smtClean="0"/>
              <a:t>of deterioration</a:t>
            </a:r>
            <a:r>
              <a:rPr lang="en-US" sz="2000" dirty="0"/>
              <a:t>, theft, and obsolescence while the unit is in storage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If, every time the last item is </a:t>
            </a:r>
            <a:r>
              <a:rPr lang="en-US" sz="2000" dirty="0" smtClean="0"/>
              <a:t>used, you </a:t>
            </a:r>
            <a:r>
              <a:rPr lang="en-US" sz="2000" dirty="0"/>
              <a:t>renew the inventory with a batch of </a:t>
            </a:r>
            <a:r>
              <a:rPr lang="en-US" sz="2000" i="1" dirty="0"/>
              <a:t>Q units, your average inventory will be Q/2 units and </a:t>
            </a:r>
            <a:r>
              <a:rPr lang="en-US" sz="2000" i="1" dirty="0" smtClean="0"/>
              <a:t>you </a:t>
            </a:r>
            <a:r>
              <a:rPr lang="en-US" sz="2000" dirty="0" smtClean="0"/>
              <a:t>will </a:t>
            </a:r>
            <a:r>
              <a:rPr lang="en-US" sz="2000" dirty="0"/>
              <a:t>need </a:t>
            </a:r>
            <a:r>
              <a:rPr lang="en-US" sz="2000" i="1" dirty="0"/>
              <a:t>R/Q batches per year. Each such batch involves an ordering or setup cost of S dollars</a:t>
            </a:r>
            <a:r>
              <a:rPr lang="en-US" sz="2000" i="1" dirty="0" smtClean="0"/>
              <a:t>.</a:t>
            </a:r>
          </a:p>
          <a:p>
            <a:pPr algn="just"/>
            <a:r>
              <a:rPr lang="en-US" sz="2000" i="1" dirty="0" smtClean="0"/>
              <a:t> The </a:t>
            </a:r>
            <a:r>
              <a:rPr lang="en-US" sz="2000" dirty="0" smtClean="0"/>
              <a:t>total </a:t>
            </a:r>
            <a:r>
              <a:rPr lang="en-US" sz="2000" dirty="0"/>
              <a:t>annual cost </a:t>
            </a:r>
            <a:r>
              <a:rPr lang="en-US" sz="2000" i="1" dirty="0" smtClean="0"/>
              <a:t>C </a:t>
            </a:r>
            <a:r>
              <a:rPr lang="en-US" sz="2000" dirty="0" smtClean="0"/>
              <a:t>T</a:t>
            </a:r>
            <a:r>
              <a:rPr lang="en-US" sz="2000" dirty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that inventory item is, therefore</a:t>
            </a:r>
            <a:r>
              <a:rPr lang="en-US" sz="2000" dirty="0" smtClean="0"/>
              <a:t>,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931" t="38542" r="7249" b="19792"/>
          <a:stretch/>
        </p:blipFill>
        <p:spPr>
          <a:xfrm>
            <a:off x="1219200" y="4343400"/>
            <a:ext cx="6695123" cy="19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1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458</Words>
  <Application>Microsoft Office PowerPoint</Application>
  <PresentationFormat>Custom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Gothic Uralic</vt:lpstr>
      <vt:lpstr>Office Theme</vt:lpstr>
      <vt:lpstr>Engineering Management</vt:lpstr>
      <vt:lpstr>Objectives</vt:lpstr>
      <vt:lpstr>Vital nature of Production</vt:lpstr>
      <vt:lpstr>The engineer in Production activity</vt:lpstr>
      <vt:lpstr>Future demands on Manufacturing engineers. </vt:lpstr>
      <vt:lpstr>Planning manufacturing facilities</vt:lpstr>
      <vt:lpstr>Quantitative tools in production planning</vt:lpstr>
      <vt:lpstr>Quantitative tools in production 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Bahria</cp:lastModifiedBy>
  <cp:revision>222</cp:revision>
  <dcterms:created xsi:type="dcterms:W3CDTF">2022-03-07T03:07:20Z</dcterms:created>
  <dcterms:modified xsi:type="dcterms:W3CDTF">2022-05-30T05:28:59Z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