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notesMasterIdLst>
    <p:notesMasterId r:id="rId18"/>
  </p:notesMasterIdLst>
  <p:sldIdLst>
    <p:sldId id="469" r:id="rId2"/>
    <p:sldId id="658" r:id="rId3"/>
    <p:sldId id="659" r:id="rId4"/>
    <p:sldId id="660" r:id="rId5"/>
    <p:sldId id="661" r:id="rId6"/>
    <p:sldId id="662" r:id="rId7"/>
    <p:sldId id="663" r:id="rId8"/>
    <p:sldId id="630" r:id="rId9"/>
    <p:sldId id="664" r:id="rId10"/>
    <p:sldId id="631" r:id="rId11"/>
    <p:sldId id="632" r:id="rId12"/>
    <p:sldId id="633" r:id="rId13"/>
    <p:sldId id="665" r:id="rId14"/>
    <p:sldId id="634" r:id="rId15"/>
    <p:sldId id="635" r:id="rId16"/>
    <p:sldId id="666" r:id="rId17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46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0A6D8-4ED8-4CE3-BA41-F7BD3736666A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095F0-180E-47D8-9337-8CC20664B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9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095F0-180E-47D8-9337-8CC20664B3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47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272011"/>
            <a:ext cx="7543800" cy="2705947"/>
          </a:xfrm>
        </p:spPr>
        <p:txBody>
          <a:bodyPr anchor="b"/>
          <a:lstStyle>
            <a:lvl1pPr algn="ctr">
              <a:defRPr sz="49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1980"/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5554-8225-4006-93E4-4DEE2D3BC8A7}" type="datetime1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Basit Ali (EE)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7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07A0-991C-4213-960E-0A387436F5B6}" type="datetime1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Basit Ali (EE)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94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2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0C5B2-2CC7-4640-90B0-668726C0564A}" type="datetime1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Basit Ali (EE)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5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C2544-54E1-4FE9-89E8-3858C364BECE}" type="datetime1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Basit Ali (EE)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93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6" y="1937704"/>
            <a:ext cx="8675370" cy="3233102"/>
          </a:xfrm>
        </p:spPr>
        <p:txBody>
          <a:bodyPr anchor="b"/>
          <a:lstStyle>
            <a:lvl1pPr>
              <a:defRPr sz="49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6" y="5201392"/>
            <a:ext cx="8675370" cy="1700212"/>
          </a:xfrm>
        </p:spPr>
        <p:txBody>
          <a:bodyPr/>
          <a:lstStyle>
            <a:lvl1pPr marL="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1pPr>
            <a:lvl2pPr marL="377190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2pPr>
            <a:lvl3pPr marL="754380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3pPr>
            <a:lvl4pPr marL="113157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4pPr>
            <a:lvl5pPr marL="150876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5pPr>
            <a:lvl6pPr marL="188595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6pPr>
            <a:lvl7pPr marL="226314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7pPr>
            <a:lvl8pPr marL="26403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8pPr>
            <a:lvl9pPr marL="301752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0C4BB-C136-40DD-8EA1-268CD73100BB}" type="datetime1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Basit Ali (EE)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0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F1EC-8440-43E5-8AFD-42E938651632}" type="datetime1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Basit Ali (EE)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6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09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1905318"/>
            <a:ext cx="4276130" cy="933767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C5899-39E9-4B39-86F2-96C7A3694392}" type="datetime1">
              <a:rPr lang="en-US" smtClean="0"/>
              <a:t>5/30/2022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Basit Ali (EE)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38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50B9-A259-4794-8E49-DF8D334E518E}" type="datetime1">
              <a:rPr lang="en-US" smtClean="0"/>
              <a:t>5/30/2022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Basit Ali (EE)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3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C9F4-C2A4-493B-A516-B1F605AA7262}" type="datetime1">
              <a:rPr lang="en-US" smtClean="0"/>
              <a:t>5/30/2022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Basit Ali (EE)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79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2"/>
            <a:ext cx="5092065" cy="5523442"/>
          </a:xfrm>
        </p:spPr>
        <p:txBody>
          <a:bodyPr/>
          <a:lstStyle>
            <a:lvl1pPr>
              <a:defRPr sz="2640"/>
            </a:lvl1pPr>
            <a:lvl2pPr>
              <a:defRPr sz="2310"/>
            </a:lvl2pPr>
            <a:lvl3pPr>
              <a:defRPr sz="1980"/>
            </a:lvl3pPr>
            <a:lvl4pPr>
              <a:defRPr sz="1650"/>
            </a:lvl4pPr>
            <a:lvl5pPr>
              <a:defRPr sz="1650"/>
            </a:lvl5pPr>
            <a:lvl6pPr>
              <a:defRPr sz="1650"/>
            </a:lvl6pPr>
            <a:lvl7pPr>
              <a:defRPr sz="1650"/>
            </a:lvl7pPr>
            <a:lvl8pPr>
              <a:defRPr sz="1650"/>
            </a:lvl8pPr>
            <a:lvl9pPr>
              <a:defRPr sz="16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29165-0A75-47C9-8AFC-23503C3A7581}" type="datetime1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Basit Ali (EE)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74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76130" y="1119082"/>
            <a:ext cx="5092065" cy="5523442"/>
          </a:xfrm>
        </p:spPr>
        <p:txBody>
          <a:bodyPr/>
          <a:lstStyle>
            <a:lvl1pPr marL="0" indent="0">
              <a:buNone/>
              <a:defRPr sz="2640"/>
            </a:lvl1pPr>
            <a:lvl2pPr marL="377190" indent="0">
              <a:buNone/>
              <a:defRPr sz="2310"/>
            </a:lvl2pPr>
            <a:lvl3pPr marL="754380" indent="0">
              <a:buNone/>
              <a:defRPr sz="1980"/>
            </a:lvl3pPr>
            <a:lvl4pPr marL="1131570" indent="0">
              <a:buNone/>
              <a:defRPr sz="1650"/>
            </a:lvl4pPr>
            <a:lvl5pPr marL="1508760" indent="0">
              <a:buNone/>
              <a:defRPr sz="1650"/>
            </a:lvl5pPr>
            <a:lvl6pPr marL="1885950" indent="0">
              <a:buNone/>
              <a:defRPr sz="1650"/>
            </a:lvl6pPr>
            <a:lvl7pPr marL="2263140" indent="0">
              <a:buNone/>
              <a:defRPr sz="1650"/>
            </a:lvl7pPr>
            <a:lvl8pPr marL="2640330" indent="0">
              <a:buNone/>
              <a:defRPr sz="1650"/>
            </a:lvl8pPr>
            <a:lvl9pPr marL="3017520" indent="0">
              <a:buNone/>
              <a:defRPr sz="165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E1A8-0271-4325-AADE-3AC939C95E84}" type="datetime1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Basit Ali (EE)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1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09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8AA16-88B7-4B7E-A417-02B7971D3821}" type="datetime1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4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Engr. Basit Ali (EE)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0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dt="0"/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533400"/>
            <a:ext cx="10058400" cy="6902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0" tIns="10478" rIns="0" bIns="0" rtlCol="0" anchor="ctr">
            <a:spAutoFit/>
          </a:bodyPr>
          <a:lstStyle/>
          <a:p>
            <a:pPr marL="10478" algn="ctr">
              <a:lnSpc>
                <a:spcPts val="5338"/>
              </a:lnSpc>
              <a:spcBef>
                <a:spcPts val="83"/>
              </a:spcBef>
            </a:pPr>
            <a:r>
              <a:rPr lang="en-US" sz="4455" b="1" spc="-4" dirty="0">
                <a:latin typeface="Cambria" panose="02040503050406030204" pitchFamily="18" charset="0"/>
                <a:cs typeface="Gothic Uralic"/>
              </a:rPr>
              <a:t>Engineering Management</a:t>
            </a:r>
            <a:endParaRPr sz="4455" dirty="0">
              <a:latin typeface="Cambria" panose="02040503050406030204" pitchFamily="18" charset="0"/>
              <a:cs typeface="Gothic Uralic"/>
            </a:endParaRPr>
          </a:p>
        </p:txBody>
      </p:sp>
      <p:sp>
        <p:nvSpPr>
          <p:cNvPr id="5" name="object 3"/>
          <p:cNvSpPr txBox="1">
            <a:spLocks/>
          </p:cNvSpPr>
          <p:nvPr/>
        </p:nvSpPr>
        <p:spPr>
          <a:xfrm>
            <a:off x="0" y="6442446"/>
            <a:ext cx="10058400" cy="6069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0" tIns="10478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478" algn="ctr">
              <a:lnSpc>
                <a:spcPts val="5338"/>
              </a:lnSpc>
              <a:spcBef>
                <a:spcPts val="83"/>
              </a:spcBef>
            </a:pPr>
            <a:r>
              <a:rPr lang="en-US" sz="2970" b="1" spc="-4" dirty="0" smtClean="0">
                <a:latin typeface="Cambria" panose="02040503050406030204" pitchFamily="18" charset="0"/>
                <a:cs typeface="Gothic Uralic"/>
              </a:rPr>
              <a:t>Lecture </a:t>
            </a:r>
            <a:r>
              <a:rPr lang="en-US" sz="2970" b="1" spc="-4" dirty="0" smtClean="0">
                <a:latin typeface="Cambria" panose="02040503050406030204" pitchFamily="18" charset="0"/>
                <a:cs typeface="Gothic Uralic"/>
              </a:rPr>
              <a:t>34,35,36</a:t>
            </a:r>
            <a:endParaRPr lang="en-US" sz="2970" dirty="0">
              <a:latin typeface="Cambria" panose="02040503050406030204" pitchFamily="18" charset="0"/>
              <a:cs typeface="Gothic Uralic"/>
            </a:endParaRPr>
          </a:p>
        </p:txBody>
      </p:sp>
      <p:sp>
        <p:nvSpPr>
          <p:cNvPr id="6" name="object 3"/>
          <p:cNvSpPr txBox="1">
            <a:spLocks/>
          </p:cNvSpPr>
          <p:nvPr/>
        </p:nvSpPr>
        <p:spPr>
          <a:xfrm>
            <a:off x="16329" y="4794240"/>
            <a:ext cx="10058400" cy="10077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10478" rIns="0" bIns="0" rtlCol="0" anchor="ctr">
            <a:spAutoFit/>
          </a:bodyPr>
          <a:lstStyle>
            <a:lvl1pPr algn="l" defTabSz="7543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 smtClean="0"/>
              <a:t>Planning Production Activity</a:t>
            </a:r>
          </a:p>
          <a:p>
            <a:pPr algn="ctr"/>
            <a:r>
              <a:rPr lang="en-US" sz="3600" b="1" dirty="0" smtClean="0"/>
              <a:t>PART </a:t>
            </a:r>
            <a:r>
              <a:rPr lang="en-US" sz="3600" b="1" dirty="0" smtClean="0"/>
              <a:t>2</a:t>
            </a:r>
            <a:endParaRPr lang="en-US" sz="3600" b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Basit Ali (EE)</a:t>
            </a:r>
          </a:p>
        </p:txBody>
      </p:sp>
    </p:spTree>
    <p:extLst>
      <p:ext uri="{BB962C8B-B14F-4D97-AF65-F5344CB8AC3E}">
        <p14:creationId xmlns:p14="http://schemas.microsoft.com/office/powerpoint/2010/main" val="89301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-32657" y="188066"/>
            <a:ext cx="10058400" cy="649605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en-US" dirty="0" smtClean="0"/>
              <a:t>Problem</a:t>
            </a:r>
            <a:endParaRPr lang="en-US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260" t="25000" r="9902" b="10000"/>
          <a:stretch/>
        </p:blipFill>
        <p:spPr>
          <a:xfrm>
            <a:off x="125046" y="1676400"/>
            <a:ext cx="9241840" cy="47244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Basit Ali (EE)</a:t>
            </a:r>
          </a:p>
        </p:txBody>
      </p:sp>
    </p:spTree>
    <p:extLst>
      <p:ext uri="{BB962C8B-B14F-4D97-AF65-F5344CB8AC3E}">
        <p14:creationId xmlns:p14="http://schemas.microsoft.com/office/powerpoint/2010/main" val="2275180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-32657" y="188066"/>
            <a:ext cx="10058400" cy="649605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en-US" dirty="0" smtClean="0"/>
              <a:t>Problem</a:t>
            </a:r>
            <a:endParaRPr lang="en-US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316" t="36666" r="30517" b="13333"/>
          <a:stretch/>
        </p:blipFill>
        <p:spPr>
          <a:xfrm>
            <a:off x="1169942" y="1447800"/>
            <a:ext cx="8229600" cy="548639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Basit Ali (EE)</a:t>
            </a:r>
          </a:p>
        </p:txBody>
      </p:sp>
    </p:spTree>
    <p:extLst>
      <p:ext uri="{BB962C8B-B14F-4D97-AF65-F5344CB8AC3E}">
        <p14:creationId xmlns:p14="http://schemas.microsoft.com/office/powerpoint/2010/main" val="3169492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-32657" y="188066"/>
            <a:ext cx="10058400" cy="649605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Production planning and control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1432" y="1219200"/>
            <a:ext cx="10026968" cy="457200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000" b="1" dirty="0"/>
              <a:t>Materials requirements Planning (</a:t>
            </a:r>
            <a:r>
              <a:rPr lang="en-US" sz="2000" b="1" dirty="0" smtClean="0"/>
              <a:t>MRP).</a:t>
            </a:r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Basit Ali (EE)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933" t="36459" r="9004" b="33333"/>
          <a:stretch/>
        </p:blipFill>
        <p:spPr>
          <a:xfrm>
            <a:off x="304800" y="1828800"/>
            <a:ext cx="93726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052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-32657" y="188066"/>
            <a:ext cx="10058400" cy="649605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Production planning and control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1432" y="1219200"/>
            <a:ext cx="10026968" cy="457200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000" b="1" dirty="0" smtClean="0"/>
              <a:t>Manufacturing resource </a:t>
            </a:r>
            <a:r>
              <a:rPr lang="en-US" sz="2000" b="1" dirty="0"/>
              <a:t>Planning (</a:t>
            </a:r>
            <a:r>
              <a:rPr lang="en-US" sz="2000" b="1" dirty="0" smtClean="0"/>
              <a:t>MRP </a:t>
            </a:r>
            <a:r>
              <a:rPr lang="en-US" sz="2000" b="1" dirty="0"/>
              <a:t>ii</a:t>
            </a:r>
            <a:r>
              <a:rPr lang="en-US" sz="2000" b="1" dirty="0" smtClean="0"/>
              <a:t>).</a:t>
            </a:r>
          </a:p>
          <a:p>
            <a:endParaRPr lang="en-US" sz="2000" b="1" dirty="0"/>
          </a:p>
          <a:p>
            <a:r>
              <a:rPr lang="en-US" sz="2000" dirty="0" smtClean="0"/>
              <a:t>Customer demand activity</a:t>
            </a:r>
            <a:endParaRPr lang="en-US" sz="2000" dirty="0"/>
          </a:p>
          <a:p>
            <a:r>
              <a:rPr lang="en-US" sz="2000" dirty="0" smtClean="0"/>
              <a:t> Production plans</a:t>
            </a:r>
            <a:endParaRPr lang="en-US" sz="2000" dirty="0"/>
          </a:p>
          <a:p>
            <a:r>
              <a:rPr lang="en-US" sz="2000" dirty="0" smtClean="0"/>
              <a:t>Production schedules and their execution</a:t>
            </a:r>
            <a:endParaRPr lang="en-US" sz="2000" dirty="0"/>
          </a:p>
          <a:p>
            <a:r>
              <a:rPr lang="en-US" sz="2000" dirty="0" smtClean="0"/>
              <a:t>Purchasing management</a:t>
            </a:r>
            <a:endParaRPr lang="en-US" sz="2000" dirty="0"/>
          </a:p>
          <a:p>
            <a:r>
              <a:rPr lang="en-US" sz="2000" dirty="0" smtClean="0"/>
              <a:t>Inventory management</a:t>
            </a:r>
            <a:endParaRPr lang="en-US" sz="2000" dirty="0"/>
          </a:p>
          <a:p>
            <a:r>
              <a:rPr lang="en-US" sz="2000" dirty="0" smtClean="0"/>
              <a:t>Product cost reporting</a:t>
            </a:r>
            <a:endParaRPr lang="en-US" sz="2000" dirty="0"/>
          </a:p>
          <a:p>
            <a:r>
              <a:rPr lang="en-US" sz="2000" dirty="0" smtClean="0"/>
              <a:t>Supportofandfinancialapplicationsofaccountsreceivable,accountspayable,generalledger, and </a:t>
            </a:r>
            <a:r>
              <a:rPr lang="en-US" sz="2000" dirty="0"/>
              <a:t>payroll</a:t>
            </a:r>
            <a:endParaRPr lang="en-US" sz="20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Basit Ali (EE)</a:t>
            </a:r>
          </a:p>
        </p:txBody>
      </p:sp>
    </p:spTree>
    <p:extLst>
      <p:ext uri="{BB962C8B-B14F-4D97-AF65-F5344CB8AC3E}">
        <p14:creationId xmlns:p14="http://schemas.microsoft.com/office/powerpoint/2010/main" val="4229301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0" y="188066"/>
            <a:ext cx="10058400" cy="649605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/>
              <a:t>Lean Manufacturing</a:t>
            </a:r>
            <a:br>
              <a:rPr lang="en-US" b="1" dirty="0"/>
            </a:br>
            <a:endParaRPr lang="en-US" alt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1432" y="990600"/>
            <a:ext cx="10026968" cy="6213264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000" dirty="0"/>
              <a:t>The principles and practices of </a:t>
            </a:r>
            <a:r>
              <a:rPr lang="en-US" sz="2000" b="1" dirty="0"/>
              <a:t>Lean Manufacturing are simple and have evolved over the </a:t>
            </a:r>
            <a:r>
              <a:rPr lang="en-US" sz="2000" b="1" dirty="0" smtClean="0"/>
              <a:t>past </a:t>
            </a:r>
            <a:r>
              <a:rPr lang="en-US" sz="2000" dirty="0" smtClean="0"/>
              <a:t>century</a:t>
            </a:r>
            <a:r>
              <a:rPr lang="en-US" sz="2000" dirty="0"/>
              <a:t>, beginning with Taylor and </a:t>
            </a:r>
            <a:r>
              <a:rPr lang="en-US" sz="2000" dirty="0" err="1" smtClean="0"/>
              <a:t>Gilbreth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/>
              <a:t>The key Lean Manufacturing principles are as follows:</a:t>
            </a:r>
          </a:p>
          <a:p>
            <a:r>
              <a:rPr lang="en-US" sz="2000" dirty="0" smtClean="0"/>
              <a:t> </a:t>
            </a:r>
            <a:r>
              <a:rPr lang="en-US" sz="2000" i="1" dirty="0"/>
              <a:t>Perfect first-time quality. Quest for zero defects, revealing and solving problems at the source</a:t>
            </a:r>
          </a:p>
          <a:p>
            <a:r>
              <a:rPr lang="en-US" sz="2000" i="1" dirty="0" smtClean="0"/>
              <a:t>Waste </a:t>
            </a:r>
            <a:r>
              <a:rPr lang="en-US" sz="2000" i="1" dirty="0"/>
              <a:t>minimization. Eliminating all activities that do not add value and safety nets, and </a:t>
            </a:r>
            <a:r>
              <a:rPr lang="en-US" sz="2000" i="1" dirty="0" smtClean="0"/>
              <a:t>maxi-</a:t>
            </a:r>
            <a:r>
              <a:rPr lang="en-US" sz="2000" dirty="0" err="1" smtClean="0"/>
              <a:t>mizing</a:t>
            </a:r>
            <a:r>
              <a:rPr lang="en-US" sz="2000" dirty="0" smtClean="0"/>
              <a:t> </a:t>
            </a:r>
            <a:r>
              <a:rPr lang="en-US" sz="2000" dirty="0"/>
              <a:t>use of scarce resources (capital, people, and land)</a:t>
            </a:r>
          </a:p>
          <a:p>
            <a:r>
              <a:rPr lang="en-US" sz="2000" i="1" dirty="0" smtClean="0"/>
              <a:t>Continuous </a:t>
            </a:r>
            <a:r>
              <a:rPr lang="en-US" sz="2000" i="1" dirty="0"/>
              <a:t>improvement. Reducing costs, improving quality, increasing productivity, and </a:t>
            </a:r>
            <a:r>
              <a:rPr lang="en-US" sz="2000" dirty="0" smtClean="0"/>
              <a:t>sharing </a:t>
            </a:r>
            <a:r>
              <a:rPr lang="en-US" sz="2000" dirty="0"/>
              <a:t>information</a:t>
            </a:r>
          </a:p>
          <a:p>
            <a:r>
              <a:rPr lang="en-US" sz="2000" i="1" dirty="0" smtClean="0"/>
              <a:t>Pull </a:t>
            </a:r>
            <a:r>
              <a:rPr lang="en-US" sz="2000" i="1" dirty="0"/>
              <a:t>processing. Products are pulled from the customer end, not pushed from the production </a:t>
            </a:r>
            <a:r>
              <a:rPr lang="en-US" sz="2000" i="1" dirty="0" smtClean="0"/>
              <a:t>end.</a:t>
            </a:r>
          </a:p>
          <a:p>
            <a:r>
              <a:rPr lang="en-US" sz="2000" i="1" dirty="0" smtClean="0"/>
              <a:t>Flexibility</a:t>
            </a:r>
            <a:r>
              <a:rPr lang="en-US" sz="2000" i="1" dirty="0"/>
              <a:t>. Producing different mixes or greater diversity of products quickly, without </a:t>
            </a:r>
            <a:r>
              <a:rPr lang="en-US" sz="2000" i="1" dirty="0" smtClean="0"/>
              <a:t>sacrificing </a:t>
            </a:r>
            <a:r>
              <a:rPr lang="en-US" sz="2000" dirty="0" smtClean="0"/>
              <a:t>efficiency </a:t>
            </a:r>
            <a:r>
              <a:rPr lang="en-US" sz="2000" dirty="0"/>
              <a:t>at lower volumes of </a:t>
            </a:r>
            <a:r>
              <a:rPr lang="en-US" sz="2000" dirty="0" smtClean="0"/>
              <a:t>production </a:t>
            </a:r>
          </a:p>
          <a:p>
            <a:pPr algn="just"/>
            <a:r>
              <a:rPr lang="en-US" sz="2000" dirty="0" smtClean="0"/>
              <a:t>Building</a:t>
            </a:r>
            <a:r>
              <a:rPr lang="en-US" sz="2000" dirty="0"/>
              <a:t> </a:t>
            </a:r>
            <a:r>
              <a:rPr lang="en-US" sz="2000" dirty="0" smtClean="0"/>
              <a:t>and maintaining a long-term relationship with suppliers through collaborative risk sharing, cost-sharing</a:t>
            </a:r>
            <a:r>
              <a:rPr lang="en-US" sz="2000" dirty="0"/>
              <a:t>, and information-sharing arrangements</a:t>
            </a:r>
            <a:endParaRPr lang="en-US" sz="200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Basit Ali (EE)</a:t>
            </a:r>
          </a:p>
        </p:txBody>
      </p:sp>
    </p:spTree>
    <p:extLst>
      <p:ext uri="{BB962C8B-B14F-4D97-AF65-F5344CB8AC3E}">
        <p14:creationId xmlns:p14="http://schemas.microsoft.com/office/powerpoint/2010/main" val="913334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-32657" y="188066"/>
            <a:ext cx="10058400" cy="649605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/>
              <a:t>S</a:t>
            </a:r>
            <a:r>
              <a:rPr lang="en-US" b="1" dirty="0" smtClean="0"/>
              <a:t>upply </a:t>
            </a:r>
            <a:r>
              <a:rPr lang="en-US" b="1" dirty="0"/>
              <a:t>chain Management</a:t>
            </a:r>
            <a:endParaRPr lang="en-US" alt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1432" y="1219200"/>
            <a:ext cx="10026968" cy="571500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just"/>
            <a:r>
              <a:rPr lang="en-US" sz="2000" dirty="0"/>
              <a:t>Supply chain management (SCM) is a series of processes that go into improving the way a company</a:t>
            </a:r>
          </a:p>
          <a:p>
            <a:pPr algn="just"/>
            <a:r>
              <a:rPr lang="en-US" sz="2000" dirty="0"/>
              <a:t>finds the raw components it needs to make a product or service and delivers it to </a:t>
            </a:r>
            <a:r>
              <a:rPr lang="en-US" sz="2000" dirty="0" smtClean="0"/>
              <a:t>customers.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The goals </a:t>
            </a:r>
            <a:r>
              <a:rPr lang="en-US" sz="2000" dirty="0"/>
              <a:t>are to lessen the time to market, reduce the cost to distribute, and supply the right </a:t>
            </a:r>
            <a:r>
              <a:rPr lang="en-US" sz="2000" dirty="0" smtClean="0"/>
              <a:t>products at </a:t>
            </a:r>
            <a:r>
              <a:rPr lang="en-US" sz="2000" dirty="0"/>
              <a:t>the right time. </a:t>
            </a:r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The </a:t>
            </a:r>
            <a:r>
              <a:rPr lang="en-US" sz="2000" dirty="0"/>
              <a:t>concept of supply chain management is based on two core ideas. The first </a:t>
            </a:r>
            <a:r>
              <a:rPr lang="en-US" sz="2000" dirty="0" smtClean="0"/>
              <a:t>is that </a:t>
            </a:r>
            <a:r>
              <a:rPr lang="en-US" sz="2000" dirty="0"/>
              <a:t>practically every product that reaches an end user represents the cumulative effort </a:t>
            </a:r>
            <a:r>
              <a:rPr lang="en-US" sz="2000" dirty="0" smtClean="0"/>
              <a:t>of multiple organizations</a:t>
            </a:r>
            <a:r>
              <a:rPr lang="en-US" sz="2000" dirty="0"/>
              <a:t>. These organizations are referred to collectively as the supply chain</a:t>
            </a:r>
            <a:r>
              <a:rPr lang="en-US" sz="2000" dirty="0" smtClean="0"/>
              <a:t>.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/>
              <a:t>The second idea is that while supply chains have existed for a long time, most </a:t>
            </a:r>
            <a:r>
              <a:rPr lang="en-US" sz="2000" dirty="0" smtClean="0"/>
              <a:t>organizations have </a:t>
            </a:r>
            <a:r>
              <a:rPr lang="en-US" sz="2000" dirty="0"/>
              <a:t>only paid attention to what was happening within their organization.</a:t>
            </a:r>
            <a:endParaRPr lang="en-US" sz="200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Basit Ali (EE)</a:t>
            </a:r>
          </a:p>
        </p:txBody>
      </p:sp>
    </p:spTree>
    <p:extLst>
      <p:ext uri="{BB962C8B-B14F-4D97-AF65-F5344CB8AC3E}">
        <p14:creationId xmlns:p14="http://schemas.microsoft.com/office/powerpoint/2010/main" val="3284452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-32657" y="188066"/>
            <a:ext cx="10058400" cy="649605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/>
              <a:t>S</a:t>
            </a:r>
            <a:r>
              <a:rPr lang="en-US" b="1" dirty="0" smtClean="0"/>
              <a:t>upply </a:t>
            </a:r>
            <a:r>
              <a:rPr lang="en-US" b="1" dirty="0"/>
              <a:t>chain Management</a:t>
            </a:r>
            <a:endParaRPr lang="en-US" alt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1432" y="1219200"/>
            <a:ext cx="10026968" cy="571500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000" dirty="0"/>
              <a:t>The following are five </a:t>
            </a:r>
            <a:r>
              <a:rPr lang="en-US" sz="2000" dirty="0" smtClean="0"/>
              <a:t>basic components </a:t>
            </a:r>
            <a:r>
              <a:rPr lang="en-US" sz="2000" dirty="0"/>
              <a:t>of SCM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i="1" dirty="0" smtClean="0"/>
              <a:t>Plan</a:t>
            </a:r>
            <a:r>
              <a:rPr lang="en-US" sz="2000" i="1" dirty="0"/>
              <a:t>. Define a strategy for managing all the resources</a:t>
            </a:r>
          </a:p>
          <a:p>
            <a:r>
              <a:rPr lang="en-US" sz="2000" i="1" dirty="0" smtClean="0"/>
              <a:t>Source</a:t>
            </a:r>
            <a:r>
              <a:rPr lang="en-US" sz="2000" i="1" dirty="0"/>
              <a:t>. Choose suppliers to deliver the goods and services</a:t>
            </a:r>
          </a:p>
          <a:p>
            <a:r>
              <a:rPr lang="en-US" sz="2000" i="1" dirty="0" smtClean="0"/>
              <a:t>Make</a:t>
            </a:r>
            <a:r>
              <a:rPr lang="en-US" sz="2000" i="1" dirty="0"/>
              <a:t>. Manufacturing step</a:t>
            </a:r>
          </a:p>
          <a:p>
            <a:r>
              <a:rPr lang="en-US" sz="2000" dirty="0"/>
              <a:t>D</a:t>
            </a:r>
            <a:r>
              <a:rPr lang="en-US" sz="2000" i="1" dirty="0" smtClean="0"/>
              <a:t>eliver</a:t>
            </a:r>
            <a:r>
              <a:rPr lang="en-US" sz="2000" i="1" dirty="0"/>
              <a:t>. Logistics of getting products to customers</a:t>
            </a:r>
          </a:p>
          <a:p>
            <a:r>
              <a:rPr lang="en-US" sz="2000" i="1" dirty="0" smtClean="0"/>
              <a:t>Return</a:t>
            </a:r>
            <a:r>
              <a:rPr lang="en-US" sz="2000" i="1" dirty="0"/>
              <a:t>. Network for receiving defective and excess products from customers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Basit Ali (EE)</a:t>
            </a:r>
          </a:p>
        </p:txBody>
      </p:sp>
    </p:spTree>
    <p:extLst>
      <p:ext uri="{BB962C8B-B14F-4D97-AF65-F5344CB8AC3E}">
        <p14:creationId xmlns:p14="http://schemas.microsoft.com/office/powerpoint/2010/main" val="3895349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32657" y="1709673"/>
            <a:ext cx="10091057" cy="341317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0" tIns="14669" rIns="0" bIns="0" rtlCol="0">
            <a:spAutoFit/>
          </a:bodyPr>
          <a:lstStyle/>
          <a:p>
            <a:pPr marL="356172" marR="308737" indent="-342900" algn="just">
              <a:spcBef>
                <a:spcPts val="116"/>
              </a:spcBef>
              <a:buClr>
                <a:schemeClr val="tx1"/>
              </a:buClr>
              <a:buSzPct val="67500"/>
              <a:buFont typeface="Arial" panose="020B0604020202020204" pitchFamily="34" charset="0"/>
              <a:buChar char="•"/>
              <a:tabLst>
                <a:tab pos="295466" algn="l"/>
                <a:tab pos="296164" algn="l"/>
              </a:tabLst>
            </a:pPr>
            <a:r>
              <a:rPr sz="2000" spc="50" dirty="0">
                <a:cs typeface="Arial"/>
              </a:rPr>
              <a:t>A </a:t>
            </a:r>
            <a:r>
              <a:rPr sz="2000" b="1" spc="6" dirty="0">
                <a:cs typeface="Arial"/>
              </a:rPr>
              <a:t>breakeven </a:t>
            </a:r>
            <a:r>
              <a:rPr sz="2000" b="1" spc="-28" dirty="0">
                <a:cs typeface="Arial"/>
              </a:rPr>
              <a:t>analysis </a:t>
            </a:r>
            <a:r>
              <a:rPr sz="2000" spc="83" dirty="0">
                <a:cs typeface="Arial"/>
              </a:rPr>
              <a:t>is used </a:t>
            </a:r>
            <a:r>
              <a:rPr sz="2000" spc="165" dirty="0">
                <a:cs typeface="Arial"/>
              </a:rPr>
              <a:t>to </a:t>
            </a:r>
            <a:r>
              <a:rPr sz="2000" spc="116" dirty="0">
                <a:cs typeface="Arial"/>
              </a:rPr>
              <a:t>determine </a:t>
            </a:r>
            <a:r>
              <a:rPr sz="2000" spc="125" dirty="0">
                <a:cs typeface="Arial"/>
              </a:rPr>
              <a:t>how </a:t>
            </a:r>
            <a:r>
              <a:rPr sz="2000" spc="132" dirty="0">
                <a:cs typeface="Arial"/>
              </a:rPr>
              <a:t>much </a:t>
            </a:r>
            <a:r>
              <a:rPr sz="2000" spc="33" dirty="0">
                <a:cs typeface="Arial"/>
              </a:rPr>
              <a:t>sales  </a:t>
            </a:r>
            <a:r>
              <a:rPr sz="2000" spc="110" dirty="0">
                <a:cs typeface="Arial"/>
              </a:rPr>
              <a:t>volume </a:t>
            </a:r>
            <a:r>
              <a:rPr sz="2000" spc="121" dirty="0">
                <a:cs typeface="Arial"/>
              </a:rPr>
              <a:t>your </a:t>
            </a:r>
            <a:r>
              <a:rPr sz="2000" spc="77" dirty="0">
                <a:cs typeface="Arial"/>
              </a:rPr>
              <a:t>business </a:t>
            </a:r>
            <a:r>
              <a:rPr sz="2000" spc="66" dirty="0">
                <a:cs typeface="Arial"/>
              </a:rPr>
              <a:t>needs </a:t>
            </a:r>
            <a:r>
              <a:rPr sz="2000" spc="165" dirty="0">
                <a:cs typeface="Arial"/>
              </a:rPr>
              <a:t>to </a:t>
            </a:r>
            <a:r>
              <a:rPr sz="2000" spc="116" dirty="0">
                <a:cs typeface="Arial"/>
              </a:rPr>
              <a:t>start </a:t>
            </a:r>
            <a:r>
              <a:rPr sz="2000" spc="138" dirty="0">
                <a:cs typeface="Arial"/>
              </a:rPr>
              <a:t>making </a:t>
            </a:r>
            <a:r>
              <a:rPr sz="2000" spc="-11" dirty="0">
                <a:cs typeface="Arial"/>
              </a:rPr>
              <a:t>a</a:t>
            </a:r>
            <a:r>
              <a:rPr sz="2000" spc="-220" dirty="0">
                <a:cs typeface="Arial"/>
              </a:rPr>
              <a:t> </a:t>
            </a:r>
            <a:r>
              <a:rPr sz="2000" spc="149" dirty="0">
                <a:cs typeface="Arial"/>
              </a:rPr>
              <a:t>profit.</a:t>
            </a:r>
            <a:endParaRPr sz="2000" dirty="0">
              <a:cs typeface="Arial"/>
            </a:endParaRPr>
          </a:p>
          <a:p>
            <a:pPr algn="just">
              <a:spcBef>
                <a:spcPts val="33"/>
              </a:spcBef>
              <a:buClr>
                <a:schemeClr val="tx1"/>
              </a:buClr>
              <a:buFont typeface="Arial"/>
              <a:buChar char=""/>
            </a:pPr>
            <a:endParaRPr sz="2000" dirty="0">
              <a:cs typeface="Arial"/>
            </a:endParaRPr>
          </a:p>
          <a:p>
            <a:pPr marL="356172" marR="270320" indent="-342900" algn="just">
              <a:buClr>
                <a:schemeClr val="tx1"/>
              </a:buClr>
              <a:buSzPct val="67500"/>
              <a:buFont typeface="Arial" panose="020B0604020202020204" pitchFamily="34" charset="0"/>
              <a:buChar char="•"/>
              <a:tabLst>
                <a:tab pos="295466" algn="l"/>
                <a:tab pos="296164" algn="l"/>
              </a:tabLst>
            </a:pPr>
            <a:r>
              <a:rPr sz="2000" spc="66" dirty="0">
                <a:cs typeface="Arial"/>
              </a:rPr>
              <a:t>The </a:t>
            </a:r>
            <a:r>
              <a:rPr sz="2000" spc="72" dirty="0">
                <a:cs typeface="Arial"/>
              </a:rPr>
              <a:t>breakeven </a:t>
            </a:r>
            <a:r>
              <a:rPr sz="2000" spc="61" dirty="0">
                <a:cs typeface="Arial"/>
              </a:rPr>
              <a:t>analysis </a:t>
            </a:r>
            <a:r>
              <a:rPr sz="2000" spc="83" dirty="0">
                <a:cs typeface="Arial"/>
              </a:rPr>
              <a:t>is </a:t>
            </a:r>
            <a:r>
              <a:rPr sz="2000" spc="66" dirty="0">
                <a:cs typeface="Arial"/>
              </a:rPr>
              <a:t>especially </a:t>
            </a:r>
            <a:r>
              <a:rPr sz="2000" spc="110" dirty="0">
                <a:cs typeface="Arial"/>
              </a:rPr>
              <a:t>useful </a:t>
            </a:r>
            <a:r>
              <a:rPr sz="2000" spc="99" dirty="0">
                <a:cs typeface="Arial"/>
              </a:rPr>
              <a:t>when </a:t>
            </a:r>
            <a:r>
              <a:rPr sz="2000" spc="94" dirty="0">
                <a:cs typeface="Arial"/>
              </a:rPr>
              <a:t>you're  </a:t>
            </a:r>
            <a:r>
              <a:rPr sz="2000" spc="105" dirty="0">
                <a:cs typeface="Arial"/>
              </a:rPr>
              <a:t>developing </a:t>
            </a:r>
            <a:r>
              <a:rPr sz="2000" spc="-11" dirty="0">
                <a:cs typeface="Arial"/>
              </a:rPr>
              <a:t>a </a:t>
            </a:r>
            <a:r>
              <a:rPr sz="2000" spc="125" dirty="0">
                <a:cs typeface="Arial"/>
              </a:rPr>
              <a:t>pricing </a:t>
            </a:r>
            <a:r>
              <a:rPr sz="2000" spc="94" dirty="0">
                <a:cs typeface="Arial"/>
              </a:rPr>
              <a:t>strategy, </a:t>
            </a:r>
            <a:r>
              <a:rPr sz="2000" spc="110" dirty="0">
                <a:cs typeface="Arial"/>
              </a:rPr>
              <a:t>either </a:t>
            </a:r>
            <a:r>
              <a:rPr sz="2000" spc="6" dirty="0">
                <a:cs typeface="Arial"/>
              </a:rPr>
              <a:t>as </a:t>
            </a:r>
            <a:r>
              <a:rPr sz="2000" spc="125" dirty="0">
                <a:cs typeface="Arial"/>
              </a:rPr>
              <a:t>part </a:t>
            </a:r>
            <a:r>
              <a:rPr sz="2000" spc="160" dirty="0">
                <a:cs typeface="Arial"/>
              </a:rPr>
              <a:t>of </a:t>
            </a:r>
            <a:r>
              <a:rPr sz="2000" spc="-11" dirty="0">
                <a:cs typeface="Arial"/>
              </a:rPr>
              <a:t>a </a:t>
            </a:r>
            <a:r>
              <a:rPr sz="2000" spc="132" dirty="0">
                <a:cs typeface="Arial"/>
              </a:rPr>
              <a:t>marketing  </a:t>
            </a:r>
            <a:r>
              <a:rPr sz="2000" spc="105" dirty="0">
                <a:cs typeface="Arial"/>
              </a:rPr>
              <a:t>plan </a:t>
            </a:r>
            <a:r>
              <a:rPr sz="2000" spc="149" dirty="0">
                <a:cs typeface="Arial"/>
              </a:rPr>
              <a:t>or </a:t>
            </a:r>
            <a:r>
              <a:rPr sz="2000" spc="-6" dirty="0">
                <a:cs typeface="Arial"/>
              </a:rPr>
              <a:t>a </a:t>
            </a:r>
            <a:r>
              <a:rPr sz="2000" spc="83" dirty="0">
                <a:cs typeface="Arial"/>
              </a:rPr>
              <a:t>business</a:t>
            </a:r>
            <a:r>
              <a:rPr sz="2000" spc="44" dirty="0">
                <a:cs typeface="Arial"/>
              </a:rPr>
              <a:t> </a:t>
            </a:r>
            <a:r>
              <a:rPr sz="2000" spc="99" dirty="0">
                <a:cs typeface="Arial"/>
              </a:rPr>
              <a:t>plan.</a:t>
            </a:r>
            <a:endParaRPr sz="2000" dirty="0">
              <a:cs typeface="Arial"/>
            </a:endParaRPr>
          </a:p>
          <a:p>
            <a:pPr algn="just">
              <a:spcBef>
                <a:spcPts val="50"/>
              </a:spcBef>
              <a:buClr>
                <a:schemeClr val="tx1"/>
              </a:buClr>
              <a:buFont typeface="Arial"/>
              <a:buChar char=""/>
            </a:pPr>
            <a:endParaRPr sz="2000" dirty="0">
              <a:cs typeface="Arial"/>
            </a:endParaRPr>
          </a:p>
          <a:p>
            <a:pPr marL="356172" marR="792798" indent="-342900" algn="just">
              <a:buClr>
                <a:schemeClr val="tx1"/>
              </a:buClr>
              <a:buSzPct val="67500"/>
              <a:buFont typeface="Arial" panose="020B0604020202020204" pitchFamily="34" charset="0"/>
              <a:buChar char="•"/>
              <a:tabLst>
                <a:tab pos="295466" algn="l"/>
                <a:tab pos="296164" algn="l"/>
              </a:tabLst>
            </a:pPr>
            <a:r>
              <a:rPr sz="2000" spc="77" dirty="0">
                <a:cs typeface="Arial"/>
              </a:rPr>
              <a:t>In </a:t>
            </a:r>
            <a:r>
              <a:rPr sz="2000" spc="88" dirty="0">
                <a:cs typeface="Arial"/>
              </a:rPr>
              <a:t>economics </a:t>
            </a:r>
            <a:r>
              <a:rPr sz="2000" spc="66" dirty="0">
                <a:cs typeface="Arial"/>
              </a:rPr>
              <a:t>&amp; </a:t>
            </a:r>
            <a:r>
              <a:rPr sz="2000" spc="77" dirty="0">
                <a:cs typeface="Arial"/>
              </a:rPr>
              <a:t>business, </a:t>
            </a:r>
            <a:r>
              <a:rPr sz="2000" spc="88" dirty="0">
                <a:cs typeface="Arial"/>
              </a:rPr>
              <a:t>specifically </a:t>
            </a:r>
            <a:r>
              <a:rPr sz="2000" spc="99" dirty="0">
                <a:cs typeface="Arial"/>
              </a:rPr>
              <a:t>cost </a:t>
            </a:r>
            <a:r>
              <a:rPr sz="2000" spc="105" dirty="0">
                <a:cs typeface="Arial"/>
              </a:rPr>
              <a:t>accounting,  </a:t>
            </a:r>
            <a:r>
              <a:rPr sz="2000" spc="116" dirty="0">
                <a:cs typeface="Arial"/>
              </a:rPr>
              <a:t>the </a:t>
            </a:r>
            <a:r>
              <a:rPr sz="2000" b="1" spc="61" dirty="0">
                <a:cs typeface="Arial"/>
              </a:rPr>
              <a:t>break-even </a:t>
            </a:r>
            <a:r>
              <a:rPr sz="2000" b="1" spc="38" dirty="0">
                <a:cs typeface="Arial"/>
              </a:rPr>
              <a:t>point </a:t>
            </a:r>
            <a:r>
              <a:rPr sz="2000" spc="-160" dirty="0">
                <a:cs typeface="Arial"/>
              </a:rPr>
              <a:t>(BEP) </a:t>
            </a:r>
            <a:r>
              <a:rPr sz="2000" spc="83" dirty="0">
                <a:cs typeface="Arial"/>
              </a:rPr>
              <a:t>is </a:t>
            </a:r>
            <a:r>
              <a:rPr sz="2000" spc="116" dirty="0">
                <a:cs typeface="Arial"/>
              </a:rPr>
              <a:t>the </a:t>
            </a:r>
            <a:r>
              <a:rPr sz="2000" spc="154" dirty="0">
                <a:cs typeface="Arial"/>
              </a:rPr>
              <a:t>point </a:t>
            </a:r>
            <a:r>
              <a:rPr sz="2000" spc="99" dirty="0">
                <a:cs typeface="Arial"/>
              </a:rPr>
              <a:t>at </a:t>
            </a:r>
            <a:r>
              <a:rPr sz="2000" spc="110" dirty="0">
                <a:cs typeface="Arial"/>
              </a:rPr>
              <a:t>which </a:t>
            </a:r>
            <a:r>
              <a:rPr sz="2000" spc="99" dirty="0">
                <a:cs typeface="Arial"/>
              </a:rPr>
              <a:t>cost</a:t>
            </a:r>
            <a:r>
              <a:rPr sz="2000" spc="-369" dirty="0">
                <a:cs typeface="Arial"/>
              </a:rPr>
              <a:t> </a:t>
            </a:r>
            <a:r>
              <a:rPr sz="2000" spc="149" dirty="0" smtClean="0">
                <a:cs typeface="Arial"/>
              </a:rPr>
              <a:t>or</a:t>
            </a:r>
            <a:r>
              <a:rPr lang="en-US" sz="2000" dirty="0">
                <a:cs typeface="Arial"/>
              </a:rPr>
              <a:t> </a:t>
            </a:r>
            <a:r>
              <a:rPr sz="2000" spc="72" dirty="0" smtClean="0">
                <a:cs typeface="Arial"/>
              </a:rPr>
              <a:t>expenses </a:t>
            </a:r>
            <a:r>
              <a:rPr sz="2000" spc="94" dirty="0">
                <a:cs typeface="Arial"/>
              </a:rPr>
              <a:t>and </a:t>
            </a:r>
            <a:r>
              <a:rPr sz="2000" spc="66" dirty="0">
                <a:cs typeface="Arial"/>
              </a:rPr>
              <a:t>revenue </a:t>
            </a:r>
            <a:r>
              <a:rPr sz="2000" spc="50" dirty="0">
                <a:cs typeface="Arial"/>
              </a:rPr>
              <a:t>are </a:t>
            </a:r>
            <a:r>
              <a:rPr sz="2000" spc="83" dirty="0">
                <a:cs typeface="Arial"/>
              </a:rPr>
              <a:t>equal: </a:t>
            </a:r>
            <a:r>
              <a:rPr sz="2000" spc="105" dirty="0">
                <a:cs typeface="Arial"/>
              </a:rPr>
              <a:t>there </a:t>
            </a:r>
            <a:r>
              <a:rPr sz="2000" spc="83" dirty="0">
                <a:cs typeface="Arial"/>
              </a:rPr>
              <a:t>is </a:t>
            </a:r>
            <a:r>
              <a:rPr sz="2000" spc="138" dirty="0">
                <a:cs typeface="Arial"/>
              </a:rPr>
              <a:t>no </a:t>
            </a:r>
            <a:r>
              <a:rPr sz="2000" spc="121" dirty="0">
                <a:cs typeface="Arial"/>
              </a:rPr>
              <a:t>net </a:t>
            </a:r>
            <a:r>
              <a:rPr sz="2000" spc="77" dirty="0">
                <a:cs typeface="Arial"/>
              </a:rPr>
              <a:t>loss </a:t>
            </a:r>
            <a:r>
              <a:rPr sz="2000" spc="149" dirty="0">
                <a:cs typeface="Arial"/>
              </a:rPr>
              <a:t>or</a:t>
            </a:r>
            <a:r>
              <a:rPr sz="2000" spc="-105" dirty="0">
                <a:cs typeface="Arial"/>
              </a:rPr>
              <a:t> </a:t>
            </a:r>
            <a:r>
              <a:rPr sz="2000" spc="99" dirty="0" err="1" smtClean="0">
                <a:cs typeface="Arial"/>
              </a:rPr>
              <a:t>gain,</a:t>
            </a:r>
            <a:r>
              <a:rPr sz="2000" spc="94" dirty="0" err="1" smtClean="0">
                <a:cs typeface="Arial"/>
              </a:rPr>
              <a:t>and</a:t>
            </a:r>
            <a:r>
              <a:rPr sz="2000" spc="94" dirty="0" smtClean="0">
                <a:cs typeface="Arial"/>
              </a:rPr>
              <a:t> </a:t>
            </a:r>
            <a:r>
              <a:rPr sz="2000" spc="88" dirty="0">
                <a:cs typeface="Arial"/>
              </a:rPr>
              <a:t>one </a:t>
            </a:r>
            <a:r>
              <a:rPr sz="2000" spc="50" dirty="0">
                <a:cs typeface="Arial"/>
              </a:rPr>
              <a:t>has </a:t>
            </a:r>
            <a:r>
              <a:rPr sz="2000" spc="116" dirty="0">
                <a:cs typeface="Arial"/>
              </a:rPr>
              <a:t>"broken</a:t>
            </a:r>
            <a:r>
              <a:rPr sz="2000" spc="38" dirty="0">
                <a:cs typeface="Arial"/>
              </a:rPr>
              <a:t> </a:t>
            </a:r>
            <a:r>
              <a:rPr sz="2000" spc="44" dirty="0">
                <a:cs typeface="Arial"/>
              </a:rPr>
              <a:t>even".</a:t>
            </a:r>
            <a:endParaRPr sz="2000" dirty="0">
              <a:cs typeface="Arial"/>
            </a:endParaRPr>
          </a:p>
          <a:p>
            <a:pPr marL="342900" indent="-342900" algn="just">
              <a:spcBef>
                <a:spcPts val="44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sz="2000" dirty="0">
              <a:cs typeface="Arial"/>
            </a:endParaRPr>
          </a:p>
          <a:p>
            <a:pPr marL="356172" indent="-342900" algn="just">
              <a:spcBef>
                <a:spcPts val="6"/>
              </a:spcBef>
              <a:buClr>
                <a:schemeClr val="tx1"/>
              </a:buClr>
              <a:buSzPct val="67500"/>
              <a:buFont typeface="Arial" panose="020B0604020202020204" pitchFamily="34" charset="0"/>
              <a:buChar char="•"/>
              <a:tabLst>
                <a:tab pos="295466" algn="l"/>
                <a:tab pos="296164" algn="l"/>
              </a:tabLst>
            </a:pPr>
            <a:r>
              <a:rPr sz="2000" spc="105" dirty="0">
                <a:cs typeface="Arial"/>
              </a:rPr>
              <a:t>Total</a:t>
            </a:r>
            <a:r>
              <a:rPr sz="2000" spc="50" dirty="0">
                <a:cs typeface="Arial"/>
              </a:rPr>
              <a:t> </a:t>
            </a:r>
            <a:r>
              <a:rPr sz="2000" spc="99" dirty="0">
                <a:cs typeface="Arial"/>
              </a:rPr>
              <a:t>cost</a:t>
            </a:r>
            <a:r>
              <a:rPr sz="2000" spc="77" dirty="0">
                <a:cs typeface="Arial"/>
              </a:rPr>
              <a:t> </a:t>
            </a:r>
            <a:r>
              <a:rPr sz="2000" spc="468" dirty="0">
                <a:cs typeface="Arial"/>
              </a:rPr>
              <a:t>=</a:t>
            </a:r>
            <a:r>
              <a:rPr sz="2000" spc="83" dirty="0">
                <a:cs typeface="Arial"/>
              </a:rPr>
              <a:t> </a:t>
            </a:r>
            <a:r>
              <a:rPr sz="2000" spc="105" dirty="0">
                <a:cs typeface="Arial"/>
              </a:rPr>
              <a:t>Total</a:t>
            </a:r>
            <a:r>
              <a:rPr sz="2000" spc="66" dirty="0">
                <a:cs typeface="Arial"/>
              </a:rPr>
              <a:t> revenue</a:t>
            </a:r>
            <a:r>
              <a:rPr sz="2000" spc="61" dirty="0">
                <a:cs typeface="Arial"/>
              </a:rPr>
              <a:t> </a:t>
            </a:r>
            <a:r>
              <a:rPr sz="2000" spc="468" dirty="0">
                <a:cs typeface="Arial"/>
              </a:rPr>
              <a:t>=</a:t>
            </a:r>
            <a:r>
              <a:rPr sz="2000" spc="77" dirty="0">
                <a:cs typeface="Arial"/>
              </a:rPr>
              <a:t> </a:t>
            </a:r>
            <a:r>
              <a:rPr sz="2000" spc="-83" dirty="0">
                <a:cs typeface="Arial"/>
              </a:rPr>
              <a:t>B.E.P.</a:t>
            </a:r>
            <a:endParaRPr sz="2000" dirty="0"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-32657" y="275235"/>
            <a:ext cx="10091057" cy="96658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 sz="198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6939" y="551310"/>
            <a:ext cx="4304157" cy="690510"/>
          </a:xfrm>
          <a:prstGeom prst="rect">
            <a:avLst/>
          </a:prstGeom>
        </p:spPr>
        <p:txBody>
          <a:bodyPr vert="horz" wrap="square" lIns="0" tIns="13272" rIns="0" bIns="0" rtlCol="0" anchor="ctr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sz="4400" spc="-11" dirty="0">
                <a:solidFill>
                  <a:srgbClr val="FFFFFF"/>
                </a:solidFill>
              </a:rPr>
              <a:t>INTRODUCTION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1821197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42048" y="7130034"/>
            <a:ext cx="2313432" cy="37719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760"/>
            <a:ext cx="8298180" cy="648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646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784777"/>
            <a:ext cx="10058400" cy="439735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0" tIns="13970" rIns="0" bIns="0" rtlCol="0">
            <a:spAutoFit/>
          </a:bodyPr>
          <a:lstStyle/>
          <a:p>
            <a:pPr marL="13970">
              <a:spcBef>
                <a:spcPts val="110"/>
              </a:spcBef>
            </a:pPr>
            <a:r>
              <a:rPr sz="2200" dirty="0">
                <a:solidFill>
                  <a:schemeClr val="bg1"/>
                </a:solidFill>
                <a:latin typeface="Cambria" panose="02040503050406030204" pitchFamily="18" charset="0"/>
                <a:cs typeface="Times New Roman"/>
              </a:rPr>
              <a:t>In order to calculate how profitable a product will be, </a:t>
            </a:r>
            <a:r>
              <a:rPr sz="2200" spc="-6" dirty="0">
                <a:solidFill>
                  <a:schemeClr val="bg1"/>
                </a:solidFill>
                <a:latin typeface="Cambria" panose="02040503050406030204" pitchFamily="18" charset="0"/>
                <a:cs typeface="Times New Roman"/>
              </a:rPr>
              <a:t>we</a:t>
            </a:r>
            <a:r>
              <a:rPr sz="2200" spc="-204" dirty="0">
                <a:solidFill>
                  <a:schemeClr val="bg1"/>
                </a:solidFill>
                <a:latin typeface="Cambria" panose="02040503050406030204" pitchFamily="18" charset="0"/>
                <a:cs typeface="Times New Roman"/>
              </a:rPr>
              <a:t> </a:t>
            </a:r>
            <a:r>
              <a:rPr sz="2200" spc="-6" dirty="0">
                <a:solidFill>
                  <a:schemeClr val="bg1"/>
                </a:solidFill>
                <a:latin typeface="Cambria" panose="02040503050406030204" pitchFamily="18" charset="0"/>
                <a:cs typeface="Times New Roman"/>
              </a:rPr>
              <a:t>must</a:t>
            </a:r>
            <a:endParaRPr sz="2200" dirty="0">
              <a:solidFill>
                <a:schemeClr val="bg1"/>
              </a:solidFill>
              <a:latin typeface="Cambria" panose="02040503050406030204" pitchFamily="18" charset="0"/>
              <a:cs typeface="Times New Roman"/>
            </a:endParaRPr>
          </a:p>
          <a:p>
            <a:pPr marL="13970">
              <a:spcBef>
                <a:spcPts val="6"/>
              </a:spcBef>
            </a:pPr>
            <a:r>
              <a:rPr sz="2200" dirty="0">
                <a:solidFill>
                  <a:schemeClr val="bg1"/>
                </a:solidFill>
                <a:latin typeface="Cambria" panose="02040503050406030204" pitchFamily="18" charset="0"/>
                <a:cs typeface="Times New Roman"/>
              </a:rPr>
              <a:t>firstly look at the </a:t>
            </a:r>
            <a:r>
              <a:rPr sz="2200" spc="-6" dirty="0">
                <a:solidFill>
                  <a:schemeClr val="bg1"/>
                </a:solidFill>
                <a:latin typeface="Cambria" panose="02040503050406030204" pitchFamily="18" charset="0"/>
                <a:cs typeface="Times New Roman"/>
              </a:rPr>
              <a:t>Costs Price </a:t>
            </a:r>
            <a:r>
              <a:rPr sz="2200" dirty="0">
                <a:solidFill>
                  <a:schemeClr val="bg1"/>
                </a:solidFill>
                <a:latin typeface="Cambria" panose="02040503050406030204" pitchFamily="18" charset="0"/>
                <a:cs typeface="Times New Roman"/>
              </a:rPr>
              <a:t>and Revenue</a:t>
            </a:r>
            <a:r>
              <a:rPr sz="2200" spc="-72" dirty="0">
                <a:solidFill>
                  <a:schemeClr val="bg1"/>
                </a:solidFill>
                <a:latin typeface="Cambria" panose="02040503050406030204" pitchFamily="18" charset="0"/>
                <a:cs typeface="Times New Roman"/>
              </a:rPr>
              <a:t> </a:t>
            </a:r>
            <a:r>
              <a:rPr sz="2200" dirty="0">
                <a:solidFill>
                  <a:schemeClr val="bg1"/>
                </a:solidFill>
                <a:latin typeface="Cambria" panose="02040503050406030204" pitchFamily="18" charset="0"/>
                <a:cs typeface="Times New Roman"/>
              </a:rPr>
              <a:t>involved.</a:t>
            </a:r>
          </a:p>
          <a:p>
            <a:pPr marL="370205" indent="-282194">
              <a:spcBef>
                <a:spcPts val="1677"/>
              </a:spcBef>
              <a:buClr>
                <a:srgbClr val="2CA1BE"/>
              </a:buClr>
              <a:buSzPct val="67500"/>
              <a:buChar char=""/>
              <a:tabLst>
                <a:tab pos="370205" algn="l"/>
                <a:tab pos="370904" algn="l"/>
              </a:tabLst>
            </a:pPr>
            <a:r>
              <a:rPr sz="2200" spc="72" dirty="0">
                <a:solidFill>
                  <a:schemeClr val="bg1"/>
                </a:solidFill>
                <a:latin typeface="Cambria" panose="02040503050406030204" pitchFamily="18" charset="0"/>
                <a:cs typeface="Arial"/>
              </a:rPr>
              <a:t>There </a:t>
            </a:r>
            <a:r>
              <a:rPr sz="2200" spc="50" dirty="0">
                <a:solidFill>
                  <a:schemeClr val="bg1"/>
                </a:solidFill>
                <a:latin typeface="Cambria" panose="02040503050406030204" pitchFamily="18" charset="0"/>
                <a:cs typeface="Arial"/>
              </a:rPr>
              <a:t>are </a:t>
            </a:r>
            <a:r>
              <a:rPr sz="2200" spc="143" dirty="0">
                <a:solidFill>
                  <a:schemeClr val="bg1"/>
                </a:solidFill>
                <a:latin typeface="Cambria" panose="02040503050406030204" pitchFamily="18" charset="0"/>
                <a:cs typeface="Arial"/>
              </a:rPr>
              <a:t>two </a:t>
            </a:r>
            <a:r>
              <a:rPr sz="2200" spc="66" dirty="0">
                <a:solidFill>
                  <a:schemeClr val="bg1"/>
                </a:solidFill>
                <a:latin typeface="Cambria" panose="02040503050406030204" pitchFamily="18" charset="0"/>
                <a:cs typeface="Arial"/>
              </a:rPr>
              <a:t>basic </a:t>
            </a:r>
            <a:r>
              <a:rPr sz="2200" spc="83" dirty="0">
                <a:solidFill>
                  <a:schemeClr val="bg1"/>
                </a:solidFill>
                <a:latin typeface="Cambria" panose="02040503050406030204" pitchFamily="18" charset="0"/>
                <a:cs typeface="Arial"/>
              </a:rPr>
              <a:t>types </a:t>
            </a:r>
            <a:r>
              <a:rPr sz="2200" spc="160" dirty="0">
                <a:solidFill>
                  <a:schemeClr val="bg1"/>
                </a:solidFill>
                <a:latin typeface="Cambria" panose="02040503050406030204" pitchFamily="18" charset="0"/>
                <a:cs typeface="Arial"/>
              </a:rPr>
              <a:t>of </a:t>
            </a:r>
            <a:r>
              <a:rPr sz="2200" spc="77" dirty="0">
                <a:solidFill>
                  <a:schemeClr val="bg1"/>
                </a:solidFill>
                <a:latin typeface="Cambria" panose="02040503050406030204" pitchFamily="18" charset="0"/>
                <a:cs typeface="Arial"/>
              </a:rPr>
              <a:t>costs </a:t>
            </a:r>
            <a:r>
              <a:rPr sz="2200" spc="-11" dirty="0">
                <a:solidFill>
                  <a:schemeClr val="bg1"/>
                </a:solidFill>
                <a:latin typeface="Cambria" panose="02040503050406030204" pitchFamily="18" charset="0"/>
                <a:cs typeface="Arial"/>
              </a:rPr>
              <a:t>a </a:t>
            </a:r>
            <a:r>
              <a:rPr sz="2200" spc="99" dirty="0">
                <a:solidFill>
                  <a:schemeClr val="bg1"/>
                </a:solidFill>
                <a:latin typeface="Cambria" panose="02040503050406030204" pitchFamily="18" charset="0"/>
                <a:cs typeface="Arial"/>
              </a:rPr>
              <a:t>company</a:t>
            </a:r>
            <a:r>
              <a:rPr sz="2200" spc="28" dirty="0">
                <a:solidFill>
                  <a:schemeClr val="bg1"/>
                </a:solidFill>
                <a:latin typeface="Cambria" panose="02040503050406030204" pitchFamily="18" charset="0"/>
                <a:cs typeface="Arial"/>
              </a:rPr>
              <a:t> </a:t>
            </a:r>
            <a:r>
              <a:rPr sz="2200" spc="105" dirty="0">
                <a:solidFill>
                  <a:schemeClr val="bg1"/>
                </a:solidFill>
                <a:latin typeface="Cambria" panose="02040503050406030204" pitchFamily="18" charset="0"/>
                <a:cs typeface="Arial"/>
              </a:rPr>
              <a:t>incurs.</a:t>
            </a:r>
            <a:endParaRPr sz="2200" dirty="0">
              <a:solidFill>
                <a:schemeClr val="bg1"/>
              </a:solidFill>
              <a:latin typeface="Cambria" panose="02040503050406030204" pitchFamily="18" charset="0"/>
              <a:cs typeface="Arial"/>
            </a:endParaRPr>
          </a:p>
          <a:p>
            <a:pPr marL="741109" lvl="1" indent="-341567">
              <a:spcBef>
                <a:spcPts val="330"/>
              </a:spcBef>
              <a:buClr>
                <a:srgbClr val="2CA1BE"/>
              </a:buClr>
              <a:buChar char="•"/>
              <a:tabLst>
                <a:tab pos="741109" algn="l"/>
                <a:tab pos="741807" algn="l"/>
              </a:tabLst>
            </a:pPr>
            <a:r>
              <a:rPr sz="2200" spc="66" dirty="0">
                <a:solidFill>
                  <a:schemeClr val="bg1"/>
                </a:solidFill>
                <a:latin typeface="Cambria" panose="02040503050406030204" pitchFamily="18" charset="0"/>
                <a:cs typeface="Arial"/>
              </a:rPr>
              <a:t>Variable </a:t>
            </a:r>
            <a:r>
              <a:rPr sz="2200" spc="61" dirty="0">
                <a:solidFill>
                  <a:schemeClr val="bg1"/>
                </a:solidFill>
                <a:latin typeface="Cambria" panose="02040503050406030204" pitchFamily="18" charset="0"/>
                <a:cs typeface="Arial"/>
              </a:rPr>
              <a:t>Costs</a:t>
            </a:r>
            <a:endParaRPr sz="2200" dirty="0">
              <a:solidFill>
                <a:schemeClr val="bg1"/>
              </a:solidFill>
              <a:latin typeface="Cambria" panose="02040503050406030204" pitchFamily="18" charset="0"/>
              <a:cs typeface="Arial"/>
            </a:endParaRPr>
          </a:p>
          <a:p>
            <a:pPr marL="741109" lvl="1" indent="-341567">
              <a:spcBef>
                <a:spcPts val="330"/>
              </a:spcBef>
              <a:buClr>
                <a:srgbClr val="2CA1BE"/>
              </a:buClr>
              <a:buChar char="•"/>
              <a:tabLst>
                <a:tab pos="741109" algn="l"/>
                <a:tab pos="741807" algn="l"/>
              </a:tabLst>
            </a:pPr>
            <a:r>
              <a:rPr sz="2200" spc="77" dirty="0">
                <a:solidFill>
                  <a:schemeClr val="bg1"/>
                </a:solidFill>
                <a:latin typeface="Cambria" panose="02040503050406030204" pitchFamily="18" charset="0"/>
                <a:cs typeface="Arial"/>
              </a:rPr>
              <a:t>Fixed </a:t>
            </a:r>
            <a:r>
              <a:rPr sz="2200" spc="61" dirty="0">
                <a:solidFill>
                  <a:schemeClr val="bg1"/>
                </a:solidFill>
                <a:latin typeface="Cambria" panose="02040503050406030204" pitchFamily="18" charset="0"/>
                <a:cs typeface="Arial"/>
              </a:rPr>
              <a:t>Costs</a:t>
            </a:r>
            <a:endParaRPr sz="2200" dirty="0">
              <a:solidFill>
                <a:schemeClr val="bg1"/>
              </a:solidFill>
              <a:latin typeface="Cambria" panose="02040503050406030204" pitchFamily="18" charset="0"/>
              <a:cs typeface="Arial"/>
            </a:endParaRPr>
          </a:p>
          <a:p>
            <a:pPr lvl="1">
              <a:spcBef>
                <a:spcPts val="55"/>
              </a:spcBef>
              <a:buClr>
                <a:srgbClr val="2CA1BE"/>
              </a:buClr>
              <a:buFont typeface="Arial"/>
              <a:buChar char="•"/>
            </a:pPr>
            <a:endParaRPr sz="2200" dirty="0">
              <a:solidFill>
                <a:schemeClr val="bg1"/>
              </a:solidFill>
              <a:latin typeface="Cambria" panose="02040503050406030204" pitchFamily="18" charset="0"/>
              <a:cs typeface="Arial"/>
            </a:endParaRPr>
          </a:p>
          <a:p>
            <a:pPr marL="370205" marR="680339" indent="-282194">
              <a:buClr>
                <a:srgbClr val="2CA1BE"/>
              </a:buClr>
              <a:buSzPct val="67500"/>
              <a:buChar char=""/>
              <a:tabLst>
                <a:tab pos="370205" algn="l"/>
                <a:tab pos="370904" algn="l"/>
                <a:tab pos="4104386" algn="l"/>
                <a:tab pos="6735636" algn="l"/>
              </a:tabLst>
            </a:pPr>
            <a:r>
              <a:rPr sz="2200" spc="66" dirty="0">
                <a:solidFill>
                  <a:schemeClr val="bg1"/>
                </a:solidFill>
                <a:latin typeface="Cambria" panose="02040503050406030204" pitchFamily="18" charset="0"/>
                <a:cs typeface="Arial"/>
              </a:rPr>
              <a:t>Variable </a:t>
            </a:r>
            <a:r>
              <a:rPr sz="2200" spc="83" dirty="0">
                <a:solidFill>
                  <a:schemeClr val="bg1"/>
                </a:solidFill>
                <a:latin typeface="Cambria" panose="02040503050406030204" pitchFamily="18" charset="0"/>
                <a:cs typeface="Arial"/>
              </a:rPr>
              <a:t>costs </a:t>
            </a:r>
            <a:r>
              <a:rPr sz="2200" spc="50" dirty="0">
                <a:solidFill>
                  <a:schemeClr val="bg1"/>
                </a:solidFill>
                <a:latin typeface="Cambria" panose="02040503050406030204" pitchFamily="18" charset="0"/>
                <a:cs typeface="Arial"/>
              </a:rPr>
              <a:t>are </a:t>
            </a:r>
            <a:r>
              <a:rPr sz="2200" spc="83" dirty="0">
                <a:solidFill>
                  <a:schemeClr val="bg1"/>
                </a:solidFill>
                <a:latin typeface="Cambria" panose="02040503050406030204" pitchFamily="18" charset="0"/>
                <a:cs typeface="Arial"/>
              </a:rPr>
              <a:t>costs </a:t>
            </a:r>
            <a:r>
              <a:rPr sz="2200" spc="138" dirty="0">
                <a:solidFill>
                  <a:schemeClr val="bg1"/>
                </a:solidFill>
                <a:latin typeface="Cambria" panose="02040503050406030204" pitchFamily="18" charset="0"/>
                <a:cs typeface="Arial"/>
              </a:rPr>
              <a:t>that </a:t>
            </a:r>
            <a:r>
              <a:rPr sz="2200" spc="77" dirty="0">
                <a:solidFill>
                  <a:schemeClr val="bg1"/>
                </a:solidFill>
                <a:latin typeface="Cambria" panose="02040503050406030204" pitchFamily="18" charset="0"/>
                <a:cs typeface="Arial"/>
              </a:rPr>
              <a:t>change </a:t>
            </a:r>
            <a:r>
              <a:rPr sz="2200" spc="149" dirty="0">
                <a:solidFill>
                  <a:schemeClr val="bg1"/>
                </a:solidFill>
                <a:latin typeface="Cambria" panose="02040503050406030204" pitchFamily="18" charset="0"/>
                <a:cs typeface="Arial"/>
              </a:rPr>
              <a:t>with </a:t>
            </a:r>
            <a:r>
              <a:rPr sz="2200" spc="66" dirty="0">
                <a:solidFill>
                  <a:schemeClr val="bg1"/>
                </a:solidFill>
                <a:latin typeface="Cambria" panose="02040503050406030204" pitchFamily="18" charset="0"/>
                <a:cs typeface="Arial"/>
              </a:rPr>
              <a:t>changes </a:t>
            </a:r>
            <a:r>
              <a:rPr sz="2200" spc="138" dirty="0">
                <a:solidFill>
                  <a:schemeClr val="bg1"/>
                </a:solidFill>
                <a:latin typeface="Cambria" panose="02040503050406030204" pitchFamily="18" charset="0"/>
                <a:cs typeface="Arial"/>
              </a:rPr>
              <a:t>in  production </a:t>
            </a:r>
            <a:r>
              <a:rPr sz="2200" spc="55" dirty="0">
                <a:solidFill>
                  <a:schemeClr val="bg1"/>
                </a:solidFill>
                <a:latin typeface="Cambria" panose="02040503050406030204" pitchFamily="18" charset="0"/>
                <a:cs typeface="Arial"/>
              </a:rPr>
              <a:t>levels</a:t>
            </a:r>
            <a:r>
              <a:rPr sz="2200" spc="77" dirty="0">
                <a:solidFill>
                  <a:schemeClr val="bg1"/>
                </a:solidFill>
                <a:latin typeface="Cambria" panose="02040503050406030204" pitchFamily="18" charset="0"/>
                <a:cs typeface="Arial"/>
              </a:rPr>
              <a:t> </a:t>
            </a:r>
            <a:r>
              <a:rPr sz="2200" spc="143" dirty="0">
                <a:solidFill>
                  <a:schemeClr val="bg1"/>
                </a:solidFill>
                <a:latin typeface="Cambria" panose="02040503050406030204" pitchFamily="18" charset="0"/>
                <a:cs typeface="Arial"/>
              </a:rPr>
              <a:t>or</a:t>
            </a:r>
            <a:r>
              <a:rPr sz="2200" spc="110" dirty="0">
                <a:solidFill>
                  <a:schemeClr val="bg1"/>
                </a:solidFill>
                <a:latin typeface="Cambria" panose="02040503050406030204" pitchFamily="18" charset="0"/>
                <a:cs typeface="Arial"/>
              </a:rPr>
              <a:t> </a:t>
            </a:r>
            <a:r>
              <a:rPr sz="2200" spc="38" dirty="0">
                <a:solidFill>
                  <a:schemeClr val="bg1"/>
                </a:solidFill>
                <a:latin typeface="Cambria" panose="02040503050406030204" pitchFamily="18" charset="0"/>
                <a:cs typeface="Arial"/>
              </a:rPr>
              <a:t>sales.	</a:t>
            </a:r>
            <a:r>
              <a:rPr sz="2200" spc="66" dirty="0">
                <a:solidFill>
                  <a:schemeClr val="bg1"/>
                </a:solidFill>
                <a:latin typeface="Cambria" panose="02040503050406030204" pitchFamily="18" charset="0"/>
                <a:cs typeface="Arial"/>
              </a:rPr>
              <a:t>Examples</a:t>
            </a:r>
            <a:r>
              <a:rPr sz="2200" spc="72" dirty="0">
                <a:solidFill>
                  <a:schemeClr val="bg1"/>
                </a:solidFill>
                <a:latin typeface="Cambria" panose="02040503050406030204" pitchFamily="18" charset="0"/>
                <a:cs typeface="Arial"/>
              </a:rPr>
              <a:t> </a:t>
            </a:r>
            <a:r>
              <a:rPr sz="2200" spc="105" dirty="0">
                <a:solidFill>
                  <a:schemeClr val="bg1"/>
                </a:solidFill>
                <a:latin typeface="Cambria" panose="02040503050406030204" pitchFamily="18" charset="0"/>
                <a:cs typeface="Arial"/>
              </a:rPr>
              <a:t>include:	</a:t>
            </a:r>
            <a:r>
              <a:rPr sz="2200" spc="61" dirty="0">
                <a:solidFill>
                  <a:schemeClr val="bg1"/>
                </a:solidFill>
                <a:latin typeface="Cambria" panose="02040503050406030204" pitchFamily="18" charset="0"/>
                <a:cs typeface="Arial"/>
              </a:rPr>
              <a:t>Costs</a:t>
            </a:r>
            <a:r>
              <a:rPr sz="2200" spc="6" dirty="0">
                <a:solidFill>
                  <a:schemeClr val="bg1"/>
                </a:solidFill>
                <a:latin typeface="Cambria" panose="02040503050406030204" pitchFamily="18" charset="0"/>
                <a:cs typeface="Arial"/>
              </a:rPr>
              <a:t> </a:t>
            </a:r>
            <a:r>
              <a:rPr sz="2200" spc="154" dirty="0">
                <a:solidFill>
                  <a:schemeClr val="bg1"/>
                </a:solidFill>
                <a:latin typeface="Cambria" panose="02040503050406030204" pitchFamily="18" charset="0"/>
                <a:cs typeface="Arial"/>
              </a:rPr>
              <a:t>of  </a:t>
            </a:r>
            <a:r>
              <a:rPr sz="2200" spc="94" dirty="0">
                <a:solidFill>
                  <a:schemeClr val="bg1"/>
                </a:solidFill>
                <a:latin typeface="Cambria" panose="02040503050406030204" pitchFamily="18" charset="0"/>
                <a:cs typeface="Arial"/>
              </a:rPr>
              <a:t>materials </a:t>
            </a:r>
            <a:r>
              <a:rPr sz="2200" spc="83" dirty="0">
                <a:solidFill>
                  <a:schemeClr val="bg1"/>
                </a:solidFill>
                <a:latin typeface="Cambria" panose="02040503050406030204" pitchFamily="18" charset="0"/>
                <a:cs typeface="Arial"/>
              </a:rPr>
              <a:t>used </a:t>
            </a:r>
            <a:r>
              <a:rPr sz="2200" spc="143" dirty="0">
                <a:solidFill>
                  <a:schemeClr val="bg1"/>
                </a:solidFill>
                <a:latin typeface="Cambria" panose="02040503050406030204" pitchFamily="18" charset="0"/>
                <a:cs typeface="Arial"/>
              </a:rPr>
              <a:t>in </a:t>
            </a:r>
            <a:r>
              <a:rPr sz="2200" spc="116" dirty="0">
                <a:solidFill>
                  <a:schemeClr val="bg1"/>
                </a:solidFill>
                <a:latin typeface="Cambria" panose="02040503050406030204" pitchFamily="18" charset="0"/>
                <a:cs typeface="Arial"/>
              </a:rPr>
              <a:t>the </a:t>
            </a:r>
            <a:r>
              <a:rPr sz="2200" spc="138" dirty="0">
                <a:solidFill>
                  <a:schemeClr val="bg1"/>
                </a:solidFill>
                <a:latin typeface="Cambria" panose="02040503050406030204" pitchFamily="18" charset="0"/>
                <a:cs typeface="Arial"/>
              </a:rPr>
              <a:t>production </a:t>
            </a:r>
            <a:r>
              <a:rPr sz="2200" spc="160" dirty="0">
                <a:solidFill>
                  <a:schemeClr val="bg1"/>
                </a:solidFill>
                <a:latin typeface="Cambria" panose="02040503050406030204" pitchFamily="18" charset="0"/>
                <a:cs typeface="Arial"/>
              </a:rPr>
              <a:t>of </a:t>
            </a:r>
            <a:r>
              <a:rPr sz="2200" spc="116" dirty="0">
                <a:solidFill>
                  <a:schemeClr val="bg1"/>
                </a:solidFill>
                <a:latin typeface="Cambria" panose="02040503050406030204" pitchFamily="18" charset="0"/>
                <a:cs typeface="Arial"/>
              </a:rPr>
              <a:t>the</a:t>
            </a:r>
            <a:r>
              <a:rPr sz="2200" spc="-237" dirty="0">
                <a:solidFill>
                  <a:schemeClr val="bg1"/>
                </a:solidFill>
                <a:latin typeface="Cambria" panose="02040503050406030204" pitchFamily="18" charset="0"/>
                <a:cs typeface="Arial"/>
              </a:rPr>
              <a:t> </a:t>
            </a:r>
            <a:r>
              <a:rPr sz="2200" spc="110" dirty="0">
                <a:solidFill>
                  <a:schemeClr val="bg1"/>
                </a:solidFill>
                <a:latin typeface="Cambria" panose="02040503050406030204" pitchFamily="18" charset="0"/>
                <a:cs typeface="Arial"/>
              </a:rPr>
              <a:t>goods.</a:t>
            </a:r>
            <a:endParaRPr sz="2200" dirty="0">
              <a:solidFill>
                <a:schemeClr val="bg1"/>
              </a:solidFill>
              <a:latin typeface="Cambria" panose="02040503050406030204" pitchFamily="18" charset="0"/>
              <a:cs typeface="Arial"/>
            </a:endParaRPr>
          </a:p>
          <a:p>
            <a:pPr>
              <a:spcBef>
                <a:spcPts val="50"/>
              </a:spcBef>
              <a:buClr>
                <a:srgbClr val="2CA1BE"/>
              </a:buClr>
              <a:buFont typeface="Arial"/>
              <a:buChar char=""/>
            </a:pPr>
            <a:endParaRPr sz="2200" dirty="0">
              <a:solidFill>
                <a:schemeClr val="bg1"/>
              </a:solidFill>
              <a:latin typeface="Cambria" panose="02040503050406030204" pitchFamily="18" charset="0"/>
              <a:cs typeface="Arial"/>
            </a:endParaRPr>
          </a:p>
          <a:p>
            <a:pPr marL="370205" marR="5588" indent="-282194">
              <a:buClr>
                <a:srgbClr val="2CA1BE"/>
              </a:buClr>
              <a:buSzPct val="67500"/>
              <a:buChar char=""/>
              <a:tabLst>
                <a:tab pos="370205" algn="l"/>
                <a:tab pos="370904" algn="l"/>
                <a:tab pos="3211703" algn="l"/>
                <a:tab pos="5842953" algn="l"/>
              </a:tabLst>
            </a:pPr>
            <a:r>
              <a:rPr sz="2200" spc="77" dirty="0">
                <a:solidFill>
                  <a:schemeClr val="bg1"/>
                </a:solidFill>
                <a:latin typeface="Cambria" panose="02040503050406030204" pitchFamily="18" charset="0"/>
                <a:cs typeface="Arial"/>
              </a:rPr>
              <a:t>Fixed </a:t>
            </a:r>
            <a:r>
              <a:rPr sz="2200" spc="83" dirty="0">
                <a:solidFill>
                  <a:schemeClr val="bg1"/>
                </a:solidFill>
                <a:latin typeface="Cambria" panose="02040503050406030204" pitchFamily="18" charset="0"/>
                <a:cs typeface="Arial"/>
              </a:rPr>
              <a:t>costs </a:t>
            </a:r>
            <a:r>
              <a:rPr sz="2200" spc="110" dirty="0">
                <a:solidFill>
                  <a:schemeClr val="bg1"/>
                </a:solidFill>
                <a:latin typeface="Cambria" panose="02040503050406030204" pitchFamily="18" charset="0"/>
                <a:cs typeface="Arial"/>
              </a:rPr>
              <a:t>remain </a:t>
            </a:r>
            <a:r>
              <a:rPr sz="2200" spc="125" dirty="0">
                <a:solidFill>
                  <a:schemeClr val="bg1"/>
                </a:solidFill>
                <a:latin typeface="Cambria" panose="02040503050406030204" pitchFamily="18" charset="0"/>
                <a:cs typeface="Arial"/>
              </a:rPr>
              <a:t>roughly </a:t>
            </a:r>
            <a:r>
              <a:rPr sz="2200" spc="116" dirty="0">
                <a:solidFill>
                  <a:schemeClr val="bg1"/>
                </a:solidFill>
                <a:latin typeface="Cambria" panose="02040503050406030204" pitchFamily="18" charset="0"/>
                <a:cs typeface="Arial"/>
              </a:rPr>
              <a:t>the </a:t>
            </a:r>
            <a:r>
              <a:rPr sz="2200" spc="61" dirty="0">
                <a:solidFill>
                  <a:schemeClr val="bg1"/>
                </a:solidFill>
                <a:latin typeface="Cambria" panose="02040503050406030204" pitchFamily="18" charset="0"/>
                <a:cs typeface="Arial"/>
              </a:rPr>
              <a:t>same </a:t>
            </a:r>
            <a:r>
              <a:rPr sz="2200" spc="77" dirty="0">
                <a:solidFill>
                  <a:schemeClr val="bg1"/>
                </a:solidFill>
                <a:latin typeface="Cambria" panose="02040503050406030204" pitchFamily="18" charset="0"/>
                <a:cs typeface="Arial"/>
              </a:rPr>
              <a:t>regardless </a:t>
            </a:r>
            <a:r>
              <a:rPr sz="2200" spc="160" dirty="0">
                <a:solidFill>
                  <a:schemeClr val="bg1"/>
                </a:solidFill>
                <a:latin typeface="Cambria" panose="02040503050406030204" pitchFamily="18" charset="0"/>
                <a:cs typeface="Arial"/>
              </a:rPr>
              <a:t>of  </a:t>
            </a:r>
            <a:r>
              <a:rPr sz="2200" spc="143" dirty="0">
                <a:solidFill>
                  <a:schemeClr val="bg1"/>
                </a:solidFill>
                <a:latin typeface="Cambria" panose="02040503050406030204" pitchFamily="18" charset="0"/>
                <a:cs typeface="Arial"/>
              </a:rPr>
              <a:t>sales/output</a:t>
            </a:r>
            <a:r>
              <a:rPr sz="2200" spc="66" dirty="0">
                <a:solidFill>
                  <a:schemeClr val="bg1"/>
                </a:solidFill>
                <a:latin typeface="Cambria" panose="02040503050406030204" pitchFamily="18" charset="0"/>
                <a:cs typeface="Arial"/>
              </a:rPr>
              <a:t> </a:t>
            </a:r>
            <a:r>
              <a:rPr sz="2200" spc="55" dirty="0">
                <a:solidFill>
                  <a:schemeClr val="bg1"/>
                </a:solidFill>
                <a:latin typeface="Cambria" panose="02040503050406030204" pitchFamily="18" charset="0"/>
                <a:cs typeface="Arial"/>
              </a:rPr>
              <a:t>levels.	</a:t>
            </a:r>
            <a:r>
              <a:rPr sz="2200" spc="66" dirty="0">
                <a:solidFill>
                  <a:schemeClr val="bg1"/>
                </a:solidFill>
                <a:latin typeface="Cambria" panose="02040503050406030204" pitchFamily="18" charset="0"/>
                <a:cs typeface="Arial"/>
              </a:rPr>
              <a:t>Examples</a:t>
            </a:r>
            <a:r>
              <a:rPr sz="2200" spc="72" dirty="0">
                <a:solidFill>
                  <a:schemeClr val="bg1"/>
                </a:solidFill>
                <a:latin typeface="Cambria" panose="02040503050406030204" pitchFamily="18" charset="0"/>
                <a:cs typeface="Arial"/>
              </a:rPr>
              <a:t> </a:t>
            </a:r>
            <a:r>
              <a:rPr sz="2200" spc="105" dirty="0">
                <a:solidFill>
                  <a:schemeClr val="bg1"/>
                </a:solidFill>
                <a:latin typeface="Cambria" panose="02040503050406030204" pitchFamily="18" charset="0"/>
                <a:cs typeface="Arial"/>
              </a:rPr>
              <a:t>include:	</a:t>
            </a:r>
            <a:r>
              <a:rPr sz="2200" spc="44" dirty="0">
                <a:solidFill>
                  <a:schemeClr val="bg1"/>
                </a:solidFill>
                <a:latin typeface="Cambria" panose="02040503050406030204" pitchFamily="18" charset="0"/>
                <a:cs typeface="Arial"/>
              </a:rPr>
              <a:t>Rent, </a:t>
            </a:r>
            <a:r>
              <a:rPr sz="2200" spc="72" dirty="0">
                <a:solidFill>
                  <a:schemeClr val="bg1"/>
                </a:solidFill>
                <a:latin typeface="Cambria" panose="02040503050406030204" pitchFamily="18" charset="0"/>
                <a:cs typeface="Arial"/>
              </a:rPr>
              <a:t>Insurance</a:t>
            </a:r>
            <a:r>
              <a:rPr sz="2200" spc="-22" dirty="0">
                <a:solidFill>
                  <a:schemeClr val="bg1"/>
                </a:solidFill>
                <a:latin typeface="Cambria" panose="02040503050406030204" pitchFamily="18" charset="0"/>
                <a:cs typeface="Arial"/>
              </a:rPr>
              <a:t> </a:t>
            </a:r>
            <a:r>
              <a:rPr sz="2200" spc="94" dirty="0">
                <a:solidFill>
                  <a:schemeClr val="bg1"/>
                </a:solidFill>
                <a:latin typeface="Cambria" panose="02040503050406030204" pitchFamily="18" charset="0"/>
                <a:cs typeface="Arial"/>
              </a:rPr>
              <a:t>and  </a:t>
            </a:r>
            <a:r>
              <a:rPr sz="2200" spc="-11" dirty="0">
                <a:solidFill>
                  <a:schemeClr val="bg1"/>
                </a:solidFill>
                <a:latin typeface="Cambria" panose="02040503050406030204" pitchFamily="18" charset="0"/>
                <a:cs typeface="Arial"/>
              </a:rPr>
              <a:t>Wages</a:t>
            </a:r>
            <a:endParaRPr sz="2200" dirty="0">
              <a:solidFill>
                <a:schemeClr val="bg1"/>
              </a:solidFill>
              <a:latin typeface="Cambria" panose="02040503050406030204" pitchFamily="18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457200"/>
            <a:ext cx="10058400" cy="6905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0" tIns="13272" rIns="0" bIns="0" rtlCol="0" anchor="ctr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sz="4400" spc="-407" dirty="0">
                <a:solidFill>
                  <a:srgbClr val="FFFFFF"/>
                </a:solidFill>
              </a:rPr>
              <a:t>BREAK </a:t>
            </a:r>
            <a:r>
              <a:rPr sz="4400" spc="-275" dirty="0">
                <a:solidFill>
                  <a:srgbClr val="FFFFFF"/>
                </a:solidFill>
              </a:rPr>
              <a:t>EVEN</a:t>
            </a:r>
            <a:r>
              <a:rPr sz="4400" spc="-160" dirty="0">
                <a:solidFill>
                  <a:srgbClr val="FFFFFF"/>
                </a:solidFill>
              </a:rPr>
              <a:t> </a:t>
            </a:r>
            <a:r>
              <a:rPr sz="4400" spc="-231" dirty="0">
                <a:solidFill>
                  <a:srgbClr val="FFFFFF"/>
                </a:solidFill>
              </a:rPr>
              <a:t>ANALYSIS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1356076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219200"/>
            <a:ext cx="9795366" cy="513730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200" u="heavy" spc="22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</a:rPr>
              <a:t>Unit</a:t>
            </a:r>
            <a:r>
              <a:rPr lang="en-US" sz="2200" u="heavy" spc="-11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</a:rPr>
              <a:t> </a:t>
            </a:r>
            <a:r>
              <a:rPr lang="en-US" sz="2200" u="heavy" spc="-55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</a:rPr>
              <a:t>Price:</a:t>
            </a:r>
            <a:endParaRPr lang="en-US" sz="2200" dirty="0" smtClean="0">
              <a:solidFill>
                <a:schemeClr val="bg1"/>
              </a:solidFill>
            </a:endParaRPr>
          </a:p>
          <a:p>
            <a:r>
              <a:rPr lang="en-US" sz="2200" dirty="0" smtClean="0">
                <a:solidFill>
                  <a:schemeClr val="bg1"/>
                </a:solidFill>
              </a:rPr>
              <a:t>A</a:t>
            </a:r>
            <a:r>
              <a:rPr lang="en-US" sz="2200" dirty="0">
                <a:solidFill>
                  <a:schemeClr val="bg1"/>
                </a:solidFill>
              </a:rPr>
              <a:t> </a:t>
            </a:r>
            <a:r>
              <a:rPr lang="en-US" sz="2200" b="1" dirty="0">
                <a:solidFill>
                  <a:schemeClr val="bg1"/>
                </a:solidFill>
              </a:rPr>
              <a:t>unit price</a:t>
            </a:r>
            <a:r>
              <a:rPr lang="en-US" sz="2200" dirty="0">
                <a:solidFill>
                  <a:schemeClr val="bg1"/>
                </a:solidFill>
              </a:rPr>
              <a:t> is the </a:t>
            </a:r>
            <a:r>
              <a:rPr lang="en-US" sz="2200" b="1" dirty="0">
                <a:solidFill>
                  <a:schemeClr val="bg1"/>
                </a:solidFill>
              </a:rPr>
              <a:t>price</a:t>
            </a:r>
            <a:r>
              <a:rPr lang="en-US" sz="2200" dirty="0">
                <a:solidFill>
                  <a:schemeClr val="bg1"/>
                </a:solidFill>
              </a:rPr>
              <a:t> for one item or measurement, such as a pound, a kilogram, or a pint, which can be used to compare the same type of goods sold in varying weights and </a:t>
            </a:r>
            <a:r>
              <a:rPr lang="en-US" sz="2200" dirty="0" smtClean="0">
                <a:solidFill>
                  <a:schemeClr val="bg1"/>
                </a:solidFill>
              </a:rPr>
              <a:t>amounts.</a:t>
            </a:r>
          </a:p>
          <a:p>
            <a:pPr marL="13970">
              <a:spcBef>
                <a:spcPts val="105"/>
              </a:spcBef>
              <a:tabLst>
                <a:tab pos="295466" algn="l"/>
              </a:tabLst>
            </a:pPr>
            <a:r>
              <a:rPr lang="en-US" sz="2400" b="1" u="heavy" spc="33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cs typeface="Arial"/>
              </a:rPr>
              <a:t>Total</a:t>
            </a:r>
            <a:r>
              <a:rPr lang="en-US" sz="2400" b="1" spc="61" dirty="0">
                <a:solidFill>
                  <a:schemeClr val="bg1"/>
                </a:solidFill>
                <a:cs typeface="Arial"/>
              </a:rPr>
              <a:t> </a:t>
            </a:r>
            <a:r>
              <a:rPr lang="en-US" sz="2400" b="1" u="heavy" spc="-22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cs typeface="Arial"/>
              </a:rPr>
              <a:t>Cost</a:t>
            </a:r>
            <a:r>
              <a:rPr lang="en-US" sz="2400" b="1" spc="-22" dirty="0">
                <a:solidFill>
                  <a:schemeClr val="bg1"/>
                </a:solidFill>
                <a:cs typeface="Arial"/>
              </a:rPr>
              <a:t>:</a:t>
            </a:r>
            <a:endParaRPr lang="en-US" sz="2400" dirty="0">
              <a:solidFill>
                <a:schemeClr val="bg1"/>
              </a:solidFill>
              <a:cs typeface="Arial"/>
            </a:endParaRPr>
          </a:p>
          <a:p>
            <a:pPr marL="295466">
              <a:lnSpc>
                <a:spcPts val="2261"/>
              </a:lnSpc>
              <a:spcBef>
                <a:spcPts val="1964"/>
              </a:spcBef>
            </a:pPr>
            <a:r>
              <a:rPr lang="en-US" sz="2400" spc="55" dirty="0">
                <a:solidFill>
                  <a:schemeClr val="bg1"/>
                </a:solidFill>
                <a:cs typeface="Arial"/>
              </a:rPr>
              <a:t>The </a:t>
            </a:r>
            <a:r>
              <a:rPr lang="en-US" sz="2400" spc="116" dirty="0">
                <a:solidFill>
                  <a:schemeClr val="bg1"/>
                </a:solidFill>
                <a:cs typeface="Arial"/>
              </a:rPr>
              <a:t>sum </a:t>
            </a:r>
            <a:r>
              <a:rPr lang="en-US" sz="2400" spc="149" dirty="0">
                <a:solidFill>
                  <a:schemeClr val="bg1"/>
                </a:solidFill>
                <a:cs typeface="Arial"/>
              </a:rPr>
              <a:t>of </a:t>
            </a:r>
            <a:r>
              <a:rPr lang="en-US" sz="2400" spc="110" dirty="0">
                <a:solidFill>
                  <a:schemeClr val="bg1"/>
                </a:solidFill>
                <a:cs typeface="Arial"/>
              </a:rPr>
              <a:t>the </a:t>
            </a:r>
            <a:r>
              <a:rPr lang="en-US" sz="2400" spc="143" dirty="0">
                <a:solidFill>
                  <a:schemeClr val="bg1"/>
                </a:solidFill>
                <a:cs typeface="Arial"/>
              </a:rPr>
              <a:t>fixed </a:t>
            </a:r>
            <a:r>
              <a:rPr lang="en-US" sz="2400" spc="83" dirty="0">
                <a:solidFill>
                  <a:schemeClr val="bg1"/>
                </a:solidFill>
                <a:cs typeface="Arial"/>
              </a:rPr>
              <a:t>cost and </a:t>
            </a:r>
            <a:r>
              <a:rPr lang="en-US" sz="2400" spc="125" dirty="0">
                <a:solidFill>
                  <a:schemeClr val="bg1"/>
                </a:solidFill>
                <a:cs typeface="Arial"/>
              </a:rPr>
              <a:t>total </a:t>
            </a:r>
            <a:r>
              <a:rPr lang="en-US" sz="2400" spc="72" dirty="0">
                <a:solidFill>
                  <a:schemeClr val="bg1"/>
                </a:solidFill>
                <a:cs typeface="Arial"/>
              </a:rPr>
              <a:t>variable </a:t>
            </a:r>
            <a:r>
              <a:rPr lang="en-US" sz="2400" spc="83" dirty="0">
                <a:solidFill>
                  <a:schemeClr val="bg1"/>
                </a:solidFill>
                <a:cs typeface="Arial"/>
              </a:rPr>
              <a:t>cost </a:t>
            </a:r>
            <a:r>
              <a:rPr lang="en-US" sz="2400" spc="154" dirty="0">
                <a:solidFill>
                  <a:schemeClr val="bg1"/>
                </a:solidFill>
                <a:cs typeface="Arial"/>
              </a:rPr>
              <a:t>for </a:t>
            </a:r>
            <a:r>
              <a:rPr lang="en-US" sz="2400" spc="50" dirty="0">
                <a:solidFill>
                  <a:schemeClr val="bg1"/>
                </a:solidFill>
                <a:cs typeface="Arial"/>
              </a:rPr>
              <a:t>any </a:t>
            </a:r>
            <a:r>
              <a:rPr lang="en-US" sz="2400" spc="83" dirty="0">
                <a:solidFill>
                  <a:schemeClr val="bg1"/>
                </a:solidFill>
                <a:cs typeface="Arial"/>
              </a:rPr>
              <a:t>given </a:t>
            </a:r>
            <a:r>
              <a:rPr lang="en-US" sz="2400" spc="55" dirty="0">
                <a:solidFill>
                  <a:schemeClr val="bg1"/>
                </a:solidFill>
                <a:cs typeface="Arial"/>
              </a:rPr>
              <a:t>level</a:t>
            </a:r>
            <a:r>
              <a:rPr lang="en-US" sz="2400" spc="-94" dirty="0">
                <a:solidFill>
                  <a:schemeClr val="bg1"/>
                </a:solidFill>
                <a:cs typeface="Arial"/>
              </a:rPr>
              <a:t> </a:t>
            </a:r>
            <a:r>
              <a:rPr lang="en-US" sz="2400" spc="143" dirty="0">
                <a:solidFill>
                  <a:schemeClr val="bg1"/>
                </a:solidFill>
                <a:cs typeface="Arial"/>
              </a:rPr>
              <a:t>of</a:t>
            </a:r>
            <a:endParaRPr lang="en-US" sz="2400" dirty="0">
              <a:solidFill>
                <a:schemeClr val="bg1"/>
              </a:solidFill>
              <a:cs typeface="Arial"/>
            </a:endParaRPr>
          </a:p>
          <a:p>
            <a:pPr marL="295466">
              <a:lnSpc>
                <a:spcPts val="1952"/>
              </a:lnSpc>
            </a:pPr>
            <a:r>
              <a:rPr lang="en-US" sz="2400" spc="121" dirty="0">
                <a:solidFill>
                  <a:schemeClr val="bg1"/>
                </a:solidFill>
                <a:cs typeface="Arial"/>
              </a:rPr>
              <a:t>production.</a:t>
            </a:r>
            <a:endParaRPr lang="en-US" sz="2400" dirty="0">
              <a:solidFill>
                <a:schemeClr val="bg1"/>
              </a:solidFill>
              <a:cs typeface="Arial"/>
            </a:endParaRPr>
          </a:p>
          <a:p>
            <a:pPr marL="295466">
              <a:lnSpc>
                <a:spcPts val="2332"/>
              </a:lnSpc>
            </a:pPr>
            <a:r>
              <a:rPr lang="en-US" sz="2400" b="1" i="1" spc="-50" dirty="0">
                <a:solidFill>
                  <a:schemeClr val="bg1"/>
                </a:solidFill>
                <a:cs typeface="Arial"/>
              </a:rPr>
              <a:t>(Fixed </a:t>
            </a:r>
            <a:r>
              <a:rPr lang="en-US" sz="2400" b="1" i="1" spc="-77" dirty="0">
                <a:solidFill>
                  <a:schemeClr val="bg1"/>
                </a:solidFill>
                <a:cs typeface="Arial"/>
              </a:rPr>
              <a:t>Cost </a:t>
            </a:r>
            <a:r>
              <a:rPr lang="en-US" sz="2400" b="1" i="1" spc="369" dirty="0">
                <a:solidFill>
                  <a:schemeClr val="bg1"/>
                </a:solidFill>
                <a:cs typeface="Arial"/>
              </a:rPr>
              <a:t>+ </a:t>
            </a:r>
            <a:r>
              <a:rPr lang="en-US" sz="2400" b="1" i="1" spc="-22" dirty="0">
                <a:solidFill>
                  <a:schemeClr val="bg1"/>
                </a:solidFill>
                <a:cs typeface="Arial"/>
              </a:rPr>
              <a:t>Total </a:t>
            </a:r>
            <a:r>
              <a:rPr lang="en-US" sz="2400" b="1" i="1" spc="-44" dirty="0">
                <a:solidFill>
                  <a:schemeClr val="bg1"/>
                </a:solidFill>
                <a:cs typeface="Arial"/>
              </a:rPr>
              <a:t>Variable </a:t>
            </a:r>
            <a:r>
              <a:rPr lang="en-US" sz="2400" b="1" i="1" spc="-77" dirty="0">
                <a:solidFill>
                  <a:schemeClr val="bg1"/>
                </a:solidFill>
                <a:cs typeface="Arial"/>
              </a:rPr>
              <a:t>Cost</a:t>
            </a:r>
            <a:r>
              <a:rPr lang="en-US" sz="2400" b="1" i="1" spc="-72" dirty="0">
                <a:solidFill>
                  <a:schemeClr val="bg1"/>
                </a:solidFill>
                <a:cs typeface="Arial"/>
              </a:rPr>
              <a:t> </a:t>
            </a:r>
            <a:r>
              <a:rPr lang="en-US" sz="2400" b="1" i="1" spc="-55" dirty="0">
                <a:solidFill>
                  <a:schemeClr val="bg1"/>
                </a:solidFill>
                <a:cs typeface="Arial"/>
              </a:rPr>
              <a:t>)</a:t>
            </a:r>
            <a:endParaRPr lang="en-US" sz="2400" dirty="0">
              <a:solidFill>
                <a:schemeClr val="bg1"/>
              </a:solidFill>
              <a:cs typeface="Arial"/>
            </a:endParaRPr>
          </a:p>
          <a:p>
            <a:pPr>
              <a:spcBef>
                <a:spcPts val="28"/>
              </a:spcBef>
            </a:pPr>
            <a:endParaRPr lang="en-US" sz="2400" dirty="0">
              <a:solidFill>
                <a:schemeClr val="bg1"/>
              </a:solidFill>
              <a:cs typeface="Arial"/>
            </a:endParaRPr>
          </a:p>
          <a:p>
            <a:pPr marL="13970">
              <a:tabLst>
                <a:tab pos="295466" algn="l"/>
              </a:tabLst>
            </a:pPr>
            <a:r>
              <a:rPr lang="en-US" sz="2400" b="1" u="heavy" spc="33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cs typeface="Arial"/>
              </a:rPr>
              <a:t>Total</a:t>
            </a:r>
            <a:r>
              <a:rPr lang="en-US" sz="2400" b="1" spc="33" dirty="0">
                <a:solidFill>
                  <a:schemeClr val="bg1"/>
                </a:solidFill>
                <a:cs typeface="Arial"/>
              </a:rPr>
              <a:t> </a:t>
            </a:r>
            <a:r>
              <a:rPr lang="en-US" sz="2400" b="1" u="heavy" spc="11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cs typeface="Arial"/>
              </a:rPr>
              <a:t>Variable</a:t>
            </a:r>
            <a:r>
              <a:rPr lang="en-US" sz="2400" b="1" spc="77" dirty="0">
                <a:solidFill>
                  <a:schemeClr val="bg1"/>
                </a:solidFill>
                <a:cs typeface="Arial"/>
              </a:rPr>
              <a:t> </a:t>
            </a:r>
            <a:r>
              <a:rPr lang="en-US" sz="2400" b="1" u="heavy" spc="-22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cs typeface="Arial"/>
              </a:rPr>
              <a:t>Cost</a:t>
            </a:r>
            <a:r>
              <a:rPr lang="en-US" sz="2400" b="1" spc="-22" dirty="0">
                <a:solidFill>
                  <a:schemeClr val="bg1"/>
                </a:solidFill>
                <a:cs typeface="Arial"/>
              </a:rPr>
              <a:t>:</a:t>
            </a:r>
            <a:endParaRPr lang="en-US" sz="2400" dirty="0">
              <a:solidFill>
                <a:schemeClr val="bg1"/>
              </a:solidFill>
              <a:cs typeface="Arial"/>
            </a:endParaRPr>
          </a:p>
          <a:p>
            <a:pPr marL="295466">
              <a:lnSpc>
                <a:spcPts val="2200"/>
              </a:lnSpc>
              <a:spcBef>
                <a:spcPts val="1968"/>
              </a:spcBef>
            </a:pPr>
            <a:r>
              <a:rPr lang="en-US" sz="2400" spc="50" dirty="0">
                <a:solidFill>
                  <a:schemeClr val="bg1"/>
                </a:solidFill>
                <a:cs typeface="Arial"/>
              </a:rPr>
              <a:t>The </a:t>
            </a:r>
            <a:r>
              <a:rPr lang="en-US" sz="2400" spc="125" dirty="0">
                <a:solidFill>
                  <a:schemeClr val="bg1"/>
                </a:solidFill>
                <a:cs typeface="Arial"/>
              </a:rPr>
              <a:t>product </a:t>
            </a:r>
            <a:r>
              <a:rPr lang="en-US" sz="2400" spc="149" dirty="0">
                <a:solidFill>
                  <a:schemeClr val="bg1"/>
                </a:solidFill>
                <a:cs typeface="Arial"/>
              </a:rPr>
              <a:t>of </a:t>
            </a:r>
            <a:r>
              <a:rPr lang="en-US" sz="2400" spc="88" dirty="0">
                <a:solidFill>
                  <a:schemeClr val="bg1"/>
                </a:solidFill>
                <a:cs typeface="Arial"/>
              </a:rPr>
              <a:t>expected </a:t>
            </a:r>
            <a:r>
              <a:rPr lang="en-US" sz="2400" spc="149" dirty="0">
                <a:solidFill>
                  <a:schemeClr val="bg1"/>
                </a:solidFill>
                <a:cs typeface="Arial"/>
              </a:rPr>
              <a:t>unit </a:t>
            </a:r>
            <a:r>
              <a:rPr lang="en-US" sz="2400" spc="28" dirty="0">
                <a:solidFill>
                  <a:schemeClr val="bg1"/>
                </a:solidFill>
                <a:cs typeface="Arial"/>
              </a:rPr>
              <a:t>sales </a:t>
            </a:r>
            <a:r>
              <a:rPr lang="en-US" sz="2400" spc="83" dirty="0">
                <a:solidFill>
                  <a:schemeClr val="bg1"/>
                </a:solidFill>
                <a:cs typeface="Arial"/>
              </a:rPr>
              <a:t>and </a:t>
            </a:r>
            <a:r>
              <a:rPr lang="en-US" sz="2400" spc="72" dirty="0">
                <a:solidFill>
                  <a:schemeClr val="bg1"/>
                </a:solidFill>
                <a:cs typeface="Arial"/>
              </a:rPr>
              <a:t>variable </a:t>
            </a:r>
            <a:r>
              <a:rPr lang="en-US" sz="2400" spc="149" dirty="0">
                <a:solidFill>
                  <a:schemeClr val="bg1"/>
                </a:solidFill>
                <a:cs typeface="Arial"/>
              </a:rPr>
              <a:t>unit</a:t>
            </a:r>
            <a:r>
              <a:rPr lang="en-US" sz="2400" spc="38" dirty="0">
                <a:solidFill>
                  <a:schemeClr val="bg1"/>
                </a:solidFill>
                <a:cs typeface="Arial"/>
              </a:rPr>
              <a:t> </a:t>
            </a:r>
            <a:r>
              <a:rPr lang="en-US" sz="2400" spc="83" dirty="0">
                <a:solidFill>
                  <a:schemeClr val="bg1"/>
                </a:solidFill>
                <a:cs typeface="Arial"/>
              </a:rPr>
              <a:t>cost.</a:t>
            </a:r>
            <a:endParaRPr lang="en-US" sz="2400" dirty="0">
              <a:solidFill>
                <a:schemeClr val="bg1"/>
              </a:solidFill>
              <a:cs typeface="Arial"/>
            </a:endParaRPr>
          </a:p>
          <a:p>
            <a:pPr marL="295466">
              <a:lnSpc>
                <a:spcPts val="2332"/>
              </a:lnSpc>
            </a:pPr>
            <a:r>
              <a:rPr lang="en-US" sz="2400" b="1" i="1" spc="-72" dirty="0">
                <a:solidFill>
                  <a:schemeClr val="bg1"/>
                </a:solidFill>
                <a:cs typeface="Arial"/>
              </a:rPr>
              <a:t>(Expected </a:t>
            </a:r>
            <a:r>
              <a:rPr lang="en-US" sz="2400" b="1" i="1" spc="-33" dirty="0">
                <a:solidFill>
                  <a:schemeClr val="bg1"/>
                </a:solidFill>
                <a:cs typeface="Arial"/>
              </a:rPr>
              <a:t>Unit </a:t>
            </a:r>
            <a:r>
              <a:rPr lang="en-US" sz="2400" b="1" i="1" spc="-125" dirty="0">
                <a:solidFill>
                  <a:schemeClr val="bg1"/>
                </a:solidFill>
                <a:cs typeface="Arial"/>
              </a:rPr>
              <a:t>Sales </a:t>
            </a:r>
            <a:r>
              <a:rPr lang="en-US" sz="2400" b="1" i="1" spc="149" dirty="0">
                <a:solidFill>
                  <a:schemeClr val="bg1"/>
                </a:solidFill>
                <a:cs typeface="Arial"/>
              </a:rPr>
              <a:t>* </a:t>
            </a:r>
            <a:r>
              <a:rPr lang="en-US" sz="2400" b="1" i="1" spc="-44" dirty="0">
                <a:solidFill>
                  <a:schemeClr val="bg1"/>
                </a:solidFill>
                <a:cs typeface="Arial"/>
              </a:rPr>
              <a:t>Variable </a:t>
            </a:r>
            <a:r>
              <a:rPr lang="en-US" sz="2400" b="1" i="1" spc="-33" dirty="0">
                <a:solidFill>
                  <a:schemeClr val="bg1"/>
                </a:solidFill>
                <a:cs typeface="Arial"/>
              </a:rPr>
              <a:t>Unit </a:t>
            </a:r>
            <a:r>
              <a:rPr lang="en-US" sz="2400" b="1" i="1" spc="-77" dirty="0">
                <a:solidFill>
                  <a:schemeClr val="bg1"/>
                </a:solidFill>
                <a:cs typeface="Arial"/>
              </a:rPr>
              <a:t>Cost</a:t>
            </a:r>
            <a:r>
              <a:rPr lang="en-US" sz="2400" b="1" i="1" spc="264" dirty="0">
                <a:solidFill>
                  <a:schemeClr val="bg1"/>
                </a:solidFill>
                <a:cs typeface="Arial"/>
              </a:rPr>
              <a:t> </a:t>
            </a:r>
            <a:r>
              <a:rPr lang="en-US" sz="2400" b="1" i="1" spc="-55" dirty="0">
                <a:solidFill>
                  <a:schemeClr val="bg1"/>
                </a:solidFill>
                <a:cs typeface="Arial"/>
              </a:rPr>
              <a:t>)</a:t>
            </a:r>
            <a:endParaRPr lang="en-US" sz="2400" dirty="0">
              <a:solidFill>
                <a:schemeClr val="bg1"/>
              </a:solidFill>
              <a:cs typeface="Arial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61453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617220"/>
            <a:ext cx="10058399" cy="6242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0" tIns="14669" rIns="0" bIns="0" rtlCol="0" anchor="ctr">
            <a:spAutoFit/>
          </a:bodyPr>
          <a:lstStyle/>
          <a:p>
            <a:pPr marL="13970">
              <a:lnSpc>
                <a:spcPct val="100000"/>
              </a:lnSpc>
              <a:spcBef>
                <a:spcPts val="116"/>
              </a:spcBef>
              <a:tabLst>
                <a:tab pos="295466" algn="l"/>
              </a:tabLst>
            </a:pPr>
            <a:r>
              <a:rPr sz="3960" spc="33" dirty="0"/>
              <a:t>Total</a:t>
            </a:r>
            <a:r>
              <a:rPr sz="3960" spc="-28" dirty="0"/>
              <a:t> </a:t>
            </a:r>
            <a:r>
              <a:rPr sz="3960" spc="-33" dirty="0"/>
              <a:t>Revenue:</a:t>
            </a:r>
            <a:endParaRPr sz="121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1539240"/>
            <a:ext cx="10058400" cy="2110258"/>
          </a:xfrm>
          <a:prstGeom prst="rect">
            <a:avLst/>
          </a:prstGeom>
        </p:spPr>
        <p:txBody>
          <a:bodyPr vert="horz" wrap="square" lIns="0" tIns="14669" rIns="0" bIns="0" rtlCol="0">
            <a:spAutoFit/>
          </a:bodyPr>
          <a:lstStyle/>
          <a:p>
            <a:pPr marL="295466">
              <a:lnSpc>
                <a:spcPts val="2585"/>
              </a:lnSpc>
              <a:spcBef>
                <a:spcPts val="116"/>
              </a:spcBef>
            </a:pPr>
            <a:r>
              <a:rPr sz="2200" spc="66" dirty="0">
                <a:cs typeface="Arial"/>
              </a:rPr>
              <a:t>The </a:t>
            </a:r>
            <a:r>
              <a:rPr sz="2200" spc="138" dirty="0">
                <a:cs typeface="Arial"/>
              </a:rPr>
              <a:t>product </a:t>
            </a:r>
            <a:r>
              <a:rPr sz="2200" spc="160" dirty="0">
                <a:cs typeface="Arial"/>
              </a:rPr>
              <a:t>of </a:t>
            </a:r>
            <a:r>
              <a:rPr sz="2200" spc="99" dirty="0">
                <a:cs typeface="Arial"/>
              </a:rPr>
              <a:t>expected </a:t>
            </a:r>
            <a:r>
              <a:rPr sz="2200" spc="160" dirty="0">
                <a:cs typeface="Arial"/>
              </a:rPr>
              <a:t>unit </a:t>
            </a:r>
            <a:r>
              <a:rPr sz="2200" spc="33" dirty="0">
                <a:cs typeface="Arial"/>
              </a:rPr>
              <a:t>sales </a:t>
            </a:r>
            <a:r>
              <a:rPr sz="2200" spc="94" dirty="0">
                <a:cs typeface="Arial"/>
              </a:rPr>
              <a:t>and </a:t>
            </a:r>
            <a:r>
              <a:rPr sz="2200" spc="160" dirty="0">
                <a:cs typeface="Arial"/>
              </a:rPr>
              <a:t>unit</a:t>
            </a:r>
            <a:r>
              <a:rPr sz="2200" spc="-187" dirty="0">
                <a:cs typeface="Arial"/>
              </a:rPr>
              <a:t> </a:t>
            </a:r>
            <a:r>
              <a:rPr sz="2200" spc="94" dirty="0">
                <a:cs typeface="Arial"/>
              </a:rPr>
              <a:t>price.</a:t>
            </a:r>
            <a:endParaRPr sz="2200" dirty="0">
              <a:cs typeface="Arial"/>
            </a:endParaRPr>
          </a:p>
          <a:p>
            <a:pPr marL="295466">
              <a:lnSpc>
                <a:spcPts val="2717"/>
              </a:lnSpc>
            </a:pPr>
            <a:r>
              <a:rPr sz="2200" b="1" i="1" spc="-72" dirty="0">
                <a:cs typeface="Arial"/>
              </a:rPr>
              <a:t>(Expected </a:t>
            </a:r>
            <a:r>
              <a:rPr sz="2200" b="1" i="1" spc="-33" dirty="0">
                <a:cs typeface="Arial"/>
              </a:rPr>
              <a:t>Unit </a:t>
            </a:r>
            <a:r>
              <a:rPr sz="2200" b="1" i="1" spc="-132" dirty="0">
                <a:cs typeface="Arial"/>
              </a:rPr>
              <a:t>Sales </a:t>
            </a:r>
            <a:r>
              <a:rPr sz="2200" b="1" i="1" spc="160" dirty="0">
                <a:cs typeface="Arial"/>
              </a:rPr>
              <a:t>* </a:t>
            </a:r>
            <a:r>
              <a:rPr sz="2200" b="1" i="1" spc="-33" dirty="0">
                <a:cs typeface="Arial"/>
              </a:rPr>
              <a:t>Unit </a:t>
            </a:r>
            <a:r>
              <a:rPr sz="2200" b="1" i="1" spc="-105" dirty="0">
                <a:cs typeface="Arial"/>
              </a:rPr>
              <a:t>Price</a:t>
            </a:r>
            <a:r>
              <a:rPr sz="2200" b="1" i="1" spc="259" dirty="0">
                <a:cs typeface="Arial"/>
              </a:rPr>
              <a:t> </a:t>
            </a:r>
            <a:r>
              <a:rPr sz="2200" b="1" i="1" spc="-55" dirty="0">
                <a:cs typeface="Arial"/>
              </a:rPr>
              <a:t>)</a:t>
            </a:r>
            <a:endParaRPr sz="2200" dirty="0">
              <a:cs typeface="Arial"/>
            </a:endParaRPr>
          </a:p>
          <a:p>
            <a:pPr marL="13970">
              <a:spcBef>
                <a:spcPts val="3053"/>
              </a:spcBef>
              <a:tabLst>
                <a:tab pos="295466" algn="l"/>
              </a:tabLst>
            </a:pPr>
            <a:r>
              <a:rPr sz="2200" b="1" u="sng" spc="77" dirty="0">
                <a:uFill>
                  <a:solidFill>
                    <a:srgbClr val="000000"/>
                  </a:solidFill>
                </a:uFill>
                <a:cs typeface="Arial"/>
              </a:rPr>
              <a:t>Profit/</a:t>
            </a:r>
            <a:r>
              <a:rPr sz="2200" b="1" u="sng" spc="44" dirty="0">
                <a:uFill>
                  <a:solidFill>
                    <a:srgbClr val="000000"/>
                  </a:solidFill>
                </a:uFill>
                <a:cs typeface="Arial"/>
              </a:rPr>
              <a:t> </a:t>
            </a:r>
            <a:r>
              <a:rPr sz="2200" b="1" u="sng" spc="-38" dirty="0">
                <a:uFill>
                  <a:solidFill>
                    <a:srgbClr val="000000"/>
                  </a:solidFill>
                </a:uFill>
                <a:cs typeface="Arial"/>
              </a:rPr>
              <a:t>loss</a:t>
            </a:r>
            <a:endParaRPr sz="2200" dirty="0">
              <a:cs typeface="Arial"/>
            </a:endParaRPr>
          </a:p>
          <a:p>
            <a:pPr marL="295466" marR="5588">
              <a:lnSpc>
                <a:spcPts val="2640"/>
              </a:lnSpc>
              <a:spcBef>
                <a:spcPts val="88"/>
              </a:spcBef>
            </a:pPr>
            <a:r>
              <a:rPr sz="2200" spc="66" dirty="0">
                <a:cs typeface="Arial"/>
              </a:rPr>
              <a:t>The </a:t>
            </a:r>
            <a:r>
              <a:rPr sz="2200" spc="110" dirty="0">
                <a:cs typeface="Arial"/>
              </a:rPr>
              <a:t>monetary </a:t>
            </a:r>
            <a:r>
              <a:rPr sz="2200" spc="105" dirty="0">
                <a:cs typeface="Arial"/>
              </a:rPr>
              <a:t>gain </a:t>
            </a:r>
            <a:r>
              <a:rPr sz="2200" spc="143" dirty="0">
                <a:cs typeface="Arial"/>
              </a:rPr>
              <a:t>or </a:t>
            </a:r>
            <a:r>
              <a:rPr sz="2200" spc="77" dirty="0">
                <a:cs typeface="Arial"/>
              </a:rPr>
              <a:t>loss </a:t>
            </a:r>
            <a:r>
              <a:rPr sz="2200" spc="121" dirty="0">
                <a:cs typeface="Arial"/>
              </a:rPr>
              <a:t>resulting </a:t>
            </a:r>
            <a:r>
              <a:rPr sz="2200" spc="176" dirty="0">
                <a:cs typeface="Arial"/>
              </a:rPr>
              <a:t>from </a:t>
            </a:r>
            <a:r>
              <a:rPr sz="2200" spc="61" dirty="0">
                <a:cs typeface="Arial"/>
              </a:rPr>
              <a:t>revenues </a:t>
            </a:r>
            <a:r>
              <a:rPr sz="2200" spc="110" dirty="0">
                <a:cs typeface="Arial"/>
              </a:rPr>
              <a:t>after  </a:t>
            </a:r>
            <a:r>
              <a:rPr sz="2200" spc="121" dirty="0">
                <a:cs typeface="Arial"/>
              </a:rPr>
              <a:t>subtracting </a:t>
            </a:r>
            <a:r>
              <a:rPr sz="2200" spc="88" dirty="0">
                <a:cs typeface="Arial"/>
              </a:rPr>
              <a:t>all </a:t>
            </a:r>
            <a:r>
              <a:rPr sz="2200" spc="66" dirty="0">
                <a:cs typeface="Arial"/>
              </a:rPr>
              <a:t>associated </a:t>
            </a:r>
            <a:r>
              <a:rPr sz="2200" spc="83" dirty="0">
                <a:cs typeface="Arial"/>
              </a:rPr>
              <a:t>costs. </a:t>
            </a:r>
            <a:r>
              <a:rPr sz="2200" b="1" i="1" spc="-28" dirty="0">
                <a:cs typeface="Arial"/>
              </a:rPr>
              <a:t>(Total </a:t>
            </a:r>
            <a:r>
              <a:rPr sz="2200" b="1" i="1" spc="-94" dirty="0">
                <a:cs typeface="Arial"/>
              </a:rPr>
              <a:t>Revenue </a:t>
            </a:r>
            <a:r>
              <a:rPr sz="2200" b="1" i="1" spc="505" dirty="0">
                <a:cs typeface="Arial"/>
              </a:rPr>
              <a:t>- </a:t>
            </a:r>
            <a:r>
              <a:rPr sz="2200" b="1" i="1" spc="-22" dirty="0">
                <a:cs typeface="Arial"/>
              </a:rPr>
              <a:t>Total</a:t>
            </a:r>
            <a:r>
              <a:rPr sz="2200" b="1" i="1" spc="-347" dirty="0">
                <a:cs typeface="Arial"/>
              </a:rPr>
              <a:t> </a:t>
            </a:r>
            <a:r>
              <a:rPr sz="2200" b="1" i="1" spc="-83" dirty="0">
                <a:cs typeface="Arial"/>
              </a:rPr>
              <a:t>Costs</a:t>
            </a:r>
            <a:r>
              <a:rPr sz="2310" b="1" i="1" spc="-83" dirty="0">
                <a:cs typeface="Arial"/>
              </a:rPr>
              <a:t>)</a:t>
            </a:r>
            <a:endParaRPr sz="231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6013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257324"/>
            <a:ext cx="10058400" cy="4957319"/>
          </a:xfrm>
          <a:prstGeom prst="rect">
            <a:avLst/>
          </a:prstGeom>
        </p:spPr>
        <p:txBody>
          <a:bodyPr vert="horz" wrap="square" lIns="0" tIns="49594" rIns="0" bIns="0" rtlCol="0">
            <a:spAutoFit/>
          </a:bodyPr>
          <a:lstStyle/>
          <a:p>
            <a:pPr marL="390462" marR="169037" indent="-377190">
              <a:lnSpc>
                <a:spcPts val="2255"/>
              </a:lnSpc>
              <a:spcBef>
                <a:spcPts val="391"/>
              </a:spcBef>
              <a:buClr>
                <a:schemeClr val="tx1"/>
              </a:buClr>
              <a:buSzPct val="68421"/>
              <a:buFont typeface="Arial" panose="020B0604020202020204" pitchFamily="34" charset="0"/>
              <a:buChar char="•"/>
              <a:tabLst>
                <a:tab pos="295466" algn="l"/>
                <a:tab pos="296164" algn="l"/>
                <a:tab pos="799084" algn="l"/>
              </a:tabLst>
            </a:pPr>
            <a:r>
              <a:rPr sz="2200" spc="105" dirty="0">
                <a:cs typeface="Arial"/>
              </a:rPr>
              <a:t>All	</a:t>
            </a:r>
            <a:r>
              <a:rPr sz="2200" spc="83" dirty="0">
                <a:cs typeface="Arial"/>
              </a:rPr>
              <a:t>elements </a:t>
            </a:r>
            <a:r>
              <a:rPr sz="2200" spc="149" dirty="0">
                <a:cs typeface="Arial"/>
              </a:rPr>
              <a:t>of </a:t>
            </a:r>
            <a:r>
              <a:rPr sz="2200" spc="83" dirty="0">
                <a:cs typeface="Arial"/>
              </a:rPr>
              <a:t>cost </a:t>
            </a:r>
            <a:r>
              <a:rPr sz="2200" spc="72" dirty="0">
                <a:cs typeface="Arial"/>
              </a:rPr>
              <a:t>i.e. </a:t>
            </a:r>
            <a:r>
              <a:rPr sz="2200" spc="121" dirty="0">
                <a:cs typeface="Arial"/>
              </a:rPr>
              <a:t>production, </a:t>
            </a:r>
            <a:r>
              <a:rPr sz="2200" spc="116" dirty="0">
                <a:cs typeface="Arial"/>
              </a:rPr>
              <a:t>administration </a:t>
            </a:r>
            <a:r>
              <a:rPr sz="2200" spc="83" dirty="0">
                <a:cs typeface="Arial"/>
              </a:rPr>
              <a:t>and </a:t>
            </a:r>
            <a:r>
              <a:rPr sz="2200" spc="99" dirty="0">
                <a:cs typeface="Arial"/>
              </a:rPr>
              <a:t>selling  </a:t>
            </a:r>
            <a:r>
              <a:rPr sz="2200" spc="132" dirty="0">
                <a:cs typeface="Arial"/>
              </a:rPr>
              <a:t>distribution </a:t>
            </a:r>
            <a:r>
              <a:rPr sz="2200" spc="44" dirty="0">
                <a:cs typeface="Arial"/>
              </a:rPr>
              <a:t>can </a:t>
            </a:r>
            <a:r>
              <a:rPr sz="2200" spc="66" dirty="0">
                <a:cs typeface="Arial"/>
              </a:rPr>
              <a:t>be </a:t>
            </a:r>
            <a:r>
              <a:rPr sz="2200" spc="99" dirty="0">
                <a:cs typeface="Arial"/>
              </a:rPr>
              <a:t>divided </a:t>
            </a:r>
            <a:r>
              <a:rPr sz="2200" spc="143" dirty="0">
                <a:cs typeface="Arial"/>
              </a:rPr>
              <a:t>into </a:t>
            </a:r>
            <a:r>
              <a:rPr sz="2200" spc="138" dirty="0">
                <a:cs typeface="Arial"/>
              </a:rPr>
              <a:t>fixed </a:t>
            </a:r>
            <a:r>
              <a:rPr sz="2200" spc="83" dirty="0">
                <a:cs typeface="Arial"/>
              </a:rPr>
              <a:t>and </a:t>
            </a:r>
            <a:r>
              <a:rPr sz="2200" spc="72" dirty="0">
                <a:cs typeface="Arial"/>
              </a:rPr>
              <a:t>variable </a:t>
            </a:r>
            <a:r>
              <a:rPr sz="2200" spc="99" dirty="0">
                <a:cs typeface="Arial"/>
              </a:rPr>
              <a:t>components.</a:t>
            </a:r>
            <a:endParaRPr sz="2200" dirty="0">
              <a:cs typeface="Arial"/>
            </a:endParaRPr>
          </a:p>
          <a:p>
            <a:pPr marL="390462" indent="-377190">
              <a:spcBef>
                <a:spcPts val="2866"/>
              </a:spcBef>
              <a:buClr>
                <a:schemeClr val="tx1"/>
              </a:buClr>
              <a:buSzPct val="68421"/>
              <a:buFont typeface="Arial" panose="020B0604020202020204" pitchFamily="34" charset="0"/>
              <a:buChar char="•"/>
              <a:tabLst>
                <a:tab pos="295466" algn="l"/>
                <a:tab pos="296164" algn="l"/>
              </a:tabLst>
            </a:pPr>
            <a:r>
              <a:rPr sz="2200" spc="61" dirty="0">
                <a:cs typeface="Arial"/>
              </a:rPr>
              <a:t>Variable </a:t>
            </a:r>
            <a:r>
              <a:rPr sz="2200" spc="72" dirty="0">
                <a:cs typeface="Arial"/>
              </a:rPr>
              <a:t>costs </a:t>
            </a:r>
            <a:r>
              <a:rPr sz="2200" spc="99" dirty="0">
                <a:cs typeface="Arial"/>
              </a:rPr>
              <a:t>remain </a:t>
            </a:r>
            <a:r>
              <a:rPr sz="2200" spc="94" dirty="0">
                <a:cs typeface="Arial"/>
              </a:rPr>
              <a:t>constant per </a:t>
            </a:r>
            <a:r>
              <a:rPr sz="2200" spc="149" dirty="0">
                <a:cs typeface="Arial"/>
              </a:rPr>
              <a:t>unit of</a:t>
            </a:r>
            <a:r>
              <a:rPr sz="2200" spc="6" dirty="0">
                <a:cs typeface="Arial"/>
              </a:rPr>
              <a:t> </a:t>
            </a:r>
            <a:r>
              <a:rPr sz="2200" spc="138" dirty="0">
                <a:cs typeface="Arial"/>
              </a:rPr>
              <a:t>output.</a:t>
            </a:r>
            <a:endParaRPr sz="2200" dirty="0">
              <a:cs typeface="Arial"/>
            </a:endParaRPr>
          </a:p>
          <a:p>
            <a:pPr marL="377190" indent="-377190">
              <a:spcBef>
                <a:spcPts val="38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sz="2200" dirty="0">
              <a:cs typeface="Arial"/>
            </a:endParaRPr>
          </a:p>
          <a:p>
            <a:pPr marL="390462" indent="-377190">
              <a:spcBef>
                <a:spcPts val="6"/>
              </a:spcBef>
              <a:buClr>
                <a:schemeClr val="tx1"/>
              </a:buClr>
              <a:buSzPct val="68421"/>
              <a:buFont typeface="Arial" panose="020B0604020202020204" pitchFamily="34" charset="0"/>
              <a:buChar char="•"/>
              <a:tabLst>
                <a:tab pos="295466" algn="l"/>
                <a:tab pos="296164" algn="l"/>
              </a:tabLst>
            </a:pPr>
            <a:r>
              <a:rPr sz="2200" spc="66" dirty="0">
                <a:cs typeface="Arial"/>
              </a:rPr>
              <a:t>Fixed </a:t>
            </a:r>
            <a:r>
              <a:rPr sz="2200" spc="83" dirty="0">
                <a:cs typeface="Arial"/>
              </a:rPr>
              <a:t>cost </a:t>
            </a:r>
            <a:r>
              <a:rPr sz="2200" spc="99" dirty="0">
                <a:cs typeface="Arial"/>
              </a:rPr>
              <a:t>remain </a:t>
            </a:r>
            <a:r>
              <a:rPr sz="2200" spc="94" dirty="0">
                <a:cs typeface="Arial"/>
              </a:rPr>
              <a:t>constant </a:t>
            </a:r>
            <a:r>
              <a:rPr sz="2200" spc="88" dirty="0">
                <a:cs typeface="Arial"/>
              </a:rPr>
              <a:t>at </a:t>
            </a:r>
            <a:r>
              <a:rPr sz="2200" spc="83" dirty="0">
                <a:cs typeface="Arial"/>
              </a:rPr>
              <a:t>all </a:t>
            </a:r>
            <a:r>
              <a:rPr sz="2200" spc="105" dirty="0">
                <a:cs typeface="Arial"/>
              </a:rPr>
              <a:t>volume </a:t>
            </a:r>
            <a:r>
              <a:rPr sz="2200" spc="149" dirty="0">
                <a:cs typeface="Arial"/>
              </a:rPr>
              <a:t>of</a:t>
            </a:r>
            <a:r>
              <a:rPr sz="2200" spc="17" dirty="0">
                <a:cs typeface="Arial"/>
              </a:rPr>
              <a:t> </a:t>
            </a:r>
            <a:r>
              <a:rPr sz="2200" spc="138" dirty="0">
                <a:cs typeface="Arial"/>
              </a:rPr>
              <a:t>output.</a:t>
            </a:r>
            <a:endParaRPr sz="2200" dirty="0">
              <a:cs typeface="Arial"/>
            </a:endParaRPr>
          </a:p>
          <a:p>
            <a:pPr marL="377190" indent="-377190">
              <a:spcBef>
                <a:spcPts val="28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sz="2200" dirty="0">
              <a:cs typeface="Arial"/>
            </a:endParaRPr>
          </a:p>
          <a:p>
            <a:pPr marL="390462" indent="-377190">
              <a:lnSpc>
                <a:spcPts val="2382"/>
              </a:lnSpc>
              <a:buClr>
                <a:schemeClr val="tx1"/>
              </a:buClr>
              <a:buSzPct val="68421"/>
              <a:buFont typeface="Arial" panose="020B0604020202020204" pitchFamily="34" charset="0"/>
              <a:buChar char="•"/>
              <a:tabLst>
                <a:tab pos="295466" algn="l"/>
                <a:tab pos="296164" algn="l"/>
              </a:tabLst>
            </a:pPr>
            <a:r>
              <a:rPr sz="2200" spc="55" dirty="0">
                <a:cs typeface="Arial"/>
              </a:rPr>
              <a:t>Selling </a:t>
            </a:r>
            <a:r>
              <a:rPr sz="2200" spc="88" dirty="0">
                <a:cs typeface="Arial"/>
              </a:rPr>
              <a:t>price </a:t>
            </a:r>
            <a:r>
              <a:rPr sz="2200" spc="94" dirty="0">
                <a:cs typeface="Arial"/>
              </a:rPr>
              <a:t>per </a:t>
            </a:r>
            <a:r>
              <a:rPr sz="2200" spc="149" dirty="0">
                <a:cs typeface="Arial"/>
              </a:rPr>
              <a:t>unit </a:t>
            </a:r>
            <a:r>
              <a:rPr sz="2200" spc="88" dirty="0">
                <a:cs typeface="Arial"/>
              </a:rPr>
              <a:t>remains unchanged </a:t>
            </a:r>
            <a:r>
              <a:rPr sz="2200" spc="132" dirty="0">
                <a:cs typeface="Arial"/>
              </a:rPr>
              <a:t>or </a:t>
            </a:r>
            <a:r>
              <a:rPr sz="2200" spc="94" dirty="0">
                <a:cs typeface="Arial"/>
              </a:rPr>
              <a:t>constant </a:t>
            </a:r>
            <a:r>
              <a:rPr sz="2200" spc="88" dirty="0">
                <a:cs typeface="Arial"/>
              </a:rPr>
              <a:t>at </a:t>
            </a:r>
            <a:r>
              <a:rPr sz="2200" spc="83" dirty="0">
                <a:cs typeface="Arial"/>
              </a:rPr>
              <a:t>all</a:t>
            </a:r>
            <a:r>
              <a:rPr sz="2200" spc="-6" dirty="0">
                <a:cs typeface="Arial"/>
              </a:rPr>
              <a:t> </a:t>
            </a:r>
            <a:r>
              <a:rPr sz="2200" spc="50" dirty="0">
                <a:cs typeface="Arial"/>
              </a:rPr>
              <a:t>levels</a:t>
            </a:r>
            <a:r>
              <a:rPr lang="en-US" sz="2200" dirty="0">
                <a:cs typeface="Arial"/>
              </a:rPr>
              <a:t> </a:t>
            </a:r>
            <a:r>
              <a:rPr sz="2200" spc="149" dirty="0">
                <a:cs typeface="Arial"/>
              </a:rPr>
              <a:t>of</a:t>
            </a:r>
            <a:r>
              <a:rPr sz="2200" spc="72" dirty="0">
                <a:cs typeface="Arial"/>
              </a:rPr>
              <a:t> </a:t>
            </a:r>
            <a:r>
              <a:rPr sz="2200" spc="138" dirty="0">
                <a:cs typeface="Arial"/>
              </a:rPr>
              <a:t>output.</a:t>
            </a:r>
            <a:endParaRPr sz="2200" dirty="0">
              <a:cs typeface="Arial"/>
            </a:endParaRPr>
          </a:p>
          <a:p>
            <a:pPr marL="377190" indent="-377190">
              <a:spcBef>
                <a:spcPts val="44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sz="2200" dirty="0">
              <a:cs typeface="Arial"/>
            </a:endParaRPr>
          </a:p>
          <a:p>
            <a:pPr marL="390462" indent="-377190">
              <a:spcBef>
                <a:spcPts val="6"/>
              </a:spcBef>
              <a:buClr>
                <a:schemeClr val="tx1"/>
              </a:buClr>
              <a:buSzPct val="68421"/>
              <a:buFont typeface="Arial" panose="020B0604020202020204" pitchFamily="34" charset="0"/>
              <a:buChar char="•"/>
              <a:tabLst>
                <a:tab pos="295466" algn="l"/>
                <a:tab pos="296164" algn="l"/>
              </a:tabLst>
            </a:pPr>
            <a:r>
              <a:rPr sz="2200" spc="94" dirty="0">
                <a:cs typeface="Arial"/>
              </a:rPr>
              <a:t>Volume </a:t>
            </a:r>
            <a:r>
              <a:rPr sz="2200" spc="149" dirty="0">
                <a:cs typeface="Arial"/>
              </a:rPr>
              <a:t>of </a:t>
            </a:r>
            <a:r>
              <a:rPr sz="2200" spc="125" dirty="0">
                <a:cs typeface="Arial"/>
              </a:rPr>
              <a:t>production </a:t>
            </a:r>
            <a:r>
              <a:rPr sz="2200" spc="72" dirty="0">
                <a:cs typeface="Arial"/>
              </a:rPr>
              <a:t>is </a:t>
            </a:r>
            <a:r>
              <a:rPr sz="2200" spc="105" dirty="0">
                <a:cs typeface="Arial"/>
              </a:rPr>
              <a:t>the </a:t>
            </a:r>
            <a:r>
              <a:rPr sz="2200" spc="99" dirty="0">
                <a:cs typeface="Arial"/>
              </a:rPr>
              <a:t>only </a:t>
            </a:r>
            <a:r>
              <a:rPr sz="2200" spc="110" dirty="0">
                <a:cs typeface="Arial"/>
              </a:rPr>
              <a:t>factor </a:t>
            </a:r>
            <a:r>
              <a:rPr sz="2200" spc="125" dirty="0">
                <a:cs typeface="Arial"/>
              </a:rPr>
              <a:t>that </a:t>
            </a:r>
            <a:r>
              <a:rPr sz="2200" spc="83" dirty="0">
                <a:cs typeface="Arial"/>
              </a:rPr>
              <a:t>influences</a:t>
            </a:r>
            <a:r>
              <a:rPr sz="2200" spc="-143" dirty="0">
                <a:cs typeface="Arial"/>
              </a:rPr>
              <a:t> </a:t>
            </a:r>
            <a:r>
              <a:rPr sz="2200" spc="83" dirty="0">
                <a:cs typeface="Arial"/>
              </a:rPr>
              <a:t>cost.</a:t>
            </a:r>
            <a:endParaRPr sz="2200" dirty="0">
              <a:cs typeface="Arial"/>
            </a:endParaRPr>
          </a:p>
          <a:p>
            <a:pPr marL="377190" indent="-377190">
              <a:spcBef>
                <a:spcPts val="38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sz="2200" dirty="0">
              <a:cs typeface="Arial"/>
            </a:endParaRPr>
          </a:p>
          <a:p>
            <a:pPr marL="390462" indent="-377190">
              <a:spcBef>
                <a:spcPts val="6"/>
              </a:spcBef>
              <a:buClr>
                <a:schemeClr val="tx1"/>
              </a:buClr>
              <a:buSzPct val="68421"/>
              <a:buFont typeface="Arial" panose="020B0604020202020204" pitchFamily="34" charset="0"/>
              <a:buChar char="•"/>
              <a:tabLst>
                <a:tab pos="295466" algn="l"/>
                <a:tab pos="296164" algn="l"/>
              </a:tabLst>
            </a:pPr>
            <a:r>
              <a:rPr sz="2200" spc="61" dirty="0">
                <a:cs typeface="Arial"/>
              </a:rPr>
              <a:t>There </a:t>
            </a:r>
            <a:r>
              <a:rPr sz="2200" spc="125" dirty="0">
                <a:cs typeface="Arial"/>
              </a:rPr>
              <a:t>will </a:t>
            </a:r>
            <a:r>
              <a:rPr sz="2200" spc="66" dirty="0">
                <a:cs typeface="Arial"/>
              </a:rPr>
              <a:t>be </a:t>
            </a:r>
            <a:r>
              <a:rPr sz="2200" spc="125" dirty="0">
                <a:cs typeface="Arial"/>
              </a:rPr>
              <a:t>no </a:t>
            </a:r>
            <a:r>
              <a:rPr sz="2200" spc="66" dirty="0">
                <a:cs typeface="Arial"/>
              </a:rPr>
              <a:t>change </a:t>
            </a:r>
            <a:r>
              <a:rPr sz="2200" spc="132" dirty="0">
                <a:cs typeface="Arial"/>
              </a:rPr>
              <a:t>in </a:t>
            </a:r>
            <a:r>
              <a:rPr sz="2200" spc="110" dirty="0">
                <a:cs typeface="Arial"/>
              </a:rPr>
              <a:t>the </a:t>
            </a:r>
            <a:r>
              <a:rPr sz="2200" spc="77" dirty="0">
                <a:cs typeface="Arial"/>
              </a:rPr>
              <a:t>general </a:t>
            </a:r>
            <a:r>
              <a:rPr sz="2200" spc="88" dirty="0">
                <a:cs typeface="Arial"/>
              </a:rPr>
              <a:t>price</a:t>
            </a:r>
            <a:r>
              <a:rPr sz="2200" spc="-33" dirty="0">
                <a:cs typeface="Arial"/>
              </a:rPr>
              <a:t> </a:t>
            </a:r>
            <a:r>
              <a:rPr sz="2200" spc="61" dirty="0">
                <a:cs typeface="Arial"/>
              </a:rPr>
              <a:t>level.</a:t>
            </a:r>
            <a:endParaRPr sz="2200" dirty="0">
              <a:cs typeface="Arial"/>
            </a:endParaRPr>
          </a:p>
          <a:p>
            <a:pPr marL="377190" indent="-37719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sz="2200" dirty="0">
              <a:cs typeface="Arial"/>
            </a:endParaRPr>
          </a:p>
          <a:p>
            <a:pPr marL="390462" marR="653796" indent="-377190">
              <a:lnSpc>
                <a:spcPts val="2255"/>
              </a:lnSpc>
              <a:spcBef>
                <a:spcPts val="6"/>
              </a:spcBef>
              <a:buClr>
                <a:schemeClr val="tx1"/>
              </a:buClr>
              <a:buSzPct val="68421"/>
              <a:buFont typeface="Arial" panose="020B0604020202020204" pitchFamily="34" charset="0"/>
              <a:buChar char="•"/>
              <a:tabLst>
                <a:tab pos="295466" algn="l"/>
                <a:tab pos="296164" algn="l"/>
              </a:tabLst>
            </a:pPr>
            <a:r>
              <a:rPr sz="2200" spc="61" dirty="0">
                <a:cs typeface="Arial"/>
              </a:rPr>
              <a:t>There </a:t>
            </a:r>
            <a:r>
              <a:rPr sz="2200" spc="72" dirty="0">
                <a:cs typeface="Arial"/>
              </a:rPr>
              <a:t>is </a:t>
            </a:r>
            <a:r>
              <a:rPr sz="2200" spc="77" dirty="0">
                <a:cs typeface="Arial"/>
              </a:rPr>
              <a:t>one </a:t>
            </a:r>
            <a:r>
              <a:rPr sz="2200" spc="125" dirty="0">
                <a:cs typeface="Arial"/>
              </a:rPr>
              <a:t>product </a:t>
            </a:r>
            <a:r>
              <a:rPr sz="2200" spc="83" dirty="0">
                <a:cs typeface="Arial"/>
              </a:rPr>
              <a:t>and </a:t>
            </a:r>
            <a:r>
              <a:rPr sz="2200" spc="132" dirty="0">
                <a:cs typeface="Arial"/>
              </a:rPr>
              <a:t>in </a:t>
            </a:r>
            <a:r>
              <a:rPr sz="2200" spc="6" dirty="0">
                <a:cs typeface="Arial"/>
              </a:rPr>
              <a:t>case </a:t>
            </a:r>
            <a:r>
              <a:rPr sz="2200" spc="149" dirty="0">
                <a:cs typeface="Arial"/>
              </a:rPr>
              <a:t>of </a:t>
            </a:r>
            <a:r>
              <a:rPr sz="2200" spc="160" dirty="0">
                <a:cs typeface="Arial"/>
              </a:rPr>
              <a:t>multi </a:t>
            </a:r>
            <a:r>
              <a:rPr sz="2200" spc="121" dirty="0">
                <a:cs typeface="Arial"/>
              </a:rPr>
              <a:t>product, </a:t>
            </a:r>
            <a:r>
              <a:rPr sz="2200" spc="105" dirty="0">
                <a:cs typeface="Arial"/>
              </a:rPr>
              <a:t>the</a:t>
            </a:r>
            <a:r>
              <a:rPr sz="2200" spc="-88" dirty="0">
                <a:cs typeface="Arial"/>
              </a:rPr>
              <a:t> </a:t>
            </a:r>
            <a:r>
              <a:rPr sz="2200" spc="28" dirty="0">
                <a:cs typeface="Arial"/>
              </a:rPr>
              <a:t>sales  </a:t>
            </a:r>
            <a:r>
              <a:rPr sz="2200" spc="99" dirty="0">
                <a:cs typeface="Arial"/>
              </a:rPr>
              <a:t>remain</a:t>
            </a:r>
            <a:r>
              <a:rPr sz="2200" spc="72" dirty="0">
                <a:cs typeface="Arial"/>
              </a:rPr>
              <a:t> </a:t>
            </a:r>
            <a:r>
              <a:rPr sz="2200" spc="94" dirty="0">
                <a:cs typeface="Arial"/>
              </a:rPr>
              <a:t>constant.</a:t>
            </a:r>
            <a:endParaRPr sz="2200" dirty="0"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31806" y="546445"/>
            <a:ext cx="2423097" cy="436594"/>
          </a:xfrm>
          <a:prstGeom prst="rect">
            <a:avLst/>
          </a:prstGeom>
        </p:spPr>
        <p:txBody>
          <a:bodyPr vert="horz" wrap="square" lIns="0" tIns="13272" rIns="0" bIns="0" rtlCol="0" anchor="ctr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sz="2750" spc="-125" dirty="0">
                <a:solidFill>
                  <a:srgbClr val="FFFFFF"/>
                </a:solidFill>
              </a:rPr>
              <a:t>ASSUMPTIONS</a:t>
            </a:r>
            <a:endParaRPr sz="2750" dirty="0"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-18190" y="272160"/>
            <a:ext cx="10058399" cy="6242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0" tIns="14669" rIns="0" bIns="0" rtlCol="0" anchor="ctr">
            <a:spAutoFit/>
          </a:bodyPr>
          <a:lstStyle>
            <a:lvl1pPr algn="l" defTabSz="7543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970">
              <a:lnSpc>
                <a:spcPct val="100000"/>
              </a:lnSpc>
              <a:spcBef>
                <a:spcPts val="116"/>
              </a:spcBef>
              <a:tabLst>
                <a:tab pos="295466" algn="l"/>
              </a:tabLst>
            </a:pPr>
            <a:r>
              <a:rPr lang="en-US" sz="3960" spc="33" dirty="0" smtClean="0"/>
              <a:t>Assumptions</a:t>
            </a:r>
            <a:r>
              <a:rPr lang="en-US" sz="3960" spc="-33" dirty="0" smtClean="0"/>
              <a:t>:</a:t>
            </a:r>
            <a:endParaRPr lang="en-US" sz="121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6722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-32657" y="188066"/>
            <a:ext cx="10058400" cy="649605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en-US" dirty="0" smtClean="0"/>
              <a:t>Calculation</a:t>
            </a:r>
            <a:endParaRPr lang="en-US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693" t="43333" r="16461" b="30000"/>
          <a:stretch/>
        </p:blipFill>
        <p:spPr>
          <a:xfrm>
            <a:off x="152400" y="2362200"/>
            <a:ext cx="9744075" cy="23622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Basit Ali (EE)</a:t>
            </a:r>
          </a:p>
        </p:txBody>
      </p:sp>
    </p:spTree>
    <p:extLst>
      <p:ext uri="{BB962C8B-B14F-4D97-AF65-F5344CB8AC3E}">
        <p14:creationId xmlns:p14="http://schemas.microsoft.com/office/powerpoint/2010/main" val="1680492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2029" y="5453076"/>
            <a:ext cx="8531479" cy="1202317"/>
          </a:xfrm>
          <a:prstGeom prst="rect">
            <a:avLst/>
          </a:prstGeom>
        </p:spPr>
        <p:txBody>
          <a:bodyPr vert="horz" wrap="square" lIns="0" tIns="13272" rIns="0" bIns="0" rtlCol="0">
            <a:spAutoFit/>
          </a:bodyPr>
          <a:lstStyle/>
          <a:p>
            <a:pPr marL="13970">
              <a:lnSpc>
                <a:spcPts val="2382"/>
              </a:lnSpc>
              <a:spcBef>
                <a:spcPts val="105"/>
              </a:spcBef>
            </a:pPr>
            <a:r>
              <a:rPr sz="2090" spc="50" dirty="0">
                <a:latin typeface="Arial"/>
                <a:cs typeface="Arial"/>
              </a:rPr>
              <a:t>The </a:t>
            </a:r>
            <a:r>
              <a:rPr sz="2090" spc="116" dirty="0">
                <a:latin typeface="Arial"/>
                <a:cs typeface="Arial"/>
              </a:rPr>
              <a:t>quantity </a:t>
            </a:r>
            <a:r>
              <a:rPr sz="2090" spc="-138" dirty="0">
                <a:latin typeface="Arial"/>
                <a:cs typeface="Arial"/>
              </a:rPr>
              <a:t>(P </a:t>
            </a:r>
            <a:r>
              <a:rPr sz="2090" spc="-121" dirty="0">
                <a:latin typeface="Arial"/>
                <a:cs typeface="Arial"/>
              </a:rPr>
              <a:t>– </a:t>
            </a:r>
            <a:r>
              <a:rPr sz="2090" spc="-28" dirty="0">
                <a:latin typeface="Arial"/>
                <a:cs typeface="Arial"/>
              </a:rPr>
              <a:t>V) </a:t>
            </a:r>
            <a:r>
              <a:rPr sz="2090" spc="72" dirty="0">
                <a:latin typeface="Arial"/>
                <a:cs typeface="Arial"/>
              </a:rPr>
              <a:t>is </a:t>
            </a:r>
            <a:r>
              <a:rPr sz="2090" spc="149" dirty="0">
                <a:latin typeface="Arial"/>
                <a:cs typeface="Arial"/>
              </a:rPr>
              <a:t>of </a:t>
            </a:r>
            <a:r>
              <a:rPr sz="2090" spc="99" dirty="0">
                <a:latin typeface="Arial"/>
                <a:cs typeface="Arial"/>
              </a:rPr>
              <a:t>interest </a:t>
            </a:r>
            <a:r>
              <a:rPr sz="2090" spc="132" dirty="0">
                <a:latin typeface="Arial"/>
                <a:cs typeface="Arial"/>
              </a:rPr>
              <a:t>in </a:t>
            </a:r>
            <a:r>
              <a:rPr sz="2090" spc="116" dirty="0">
                <a:latin typeface="Arial"/>
                <a:cs typeface="Arial"/>
              </a:rPr>
              <a:t>its </a:t>
            </a:r>
            <a:r>
              <a:rPr sz="2090" spc="110" dirty="0">
                <a:latin typeface="Arial"/>
                <a:cs typeface="Arial"/>
              </a:rPr>
              <a:t>own </a:t>
            </a:r>
            <a:r>
              <a:rPr sz="2090" spc="138" dirty="0">
                <a:latin typeface="Arial"/>
                <a:cs typeface="Arial"/>
              </a:rPr>
              <a:t>right, </a:t>
            </a:r>
            <a:r>
              <a:rPr sz="2090" spc="83" dirty="0">
                <a:latin typeface="Arial"/>
                <a:cs typeface="Arial"/>
              </a:rPr>
              <a:t>and </a:t>
            </a:r>
            <a:r>
              <a:rPr sz="2090" spc="72" dirty="0">
                <a:latin typeface="Arial"/>
                <a:cs typeface="Arial"/>
              </a:rPr>
              <a:t>is</a:t>
            </a:r>
            <a:r>
              <a:rPr sz="2090" spc="363" dirty="0">
                <a:latin typeface="Arial"/>
                <a:cs typeface="Arial"/>
              </a:rPr>
              <a:t> </a:t>
            </a:r>
            <a:r>
              <a:rPr sz="2090" spc="66" dirty="0">
                <a:latin typeface="Arial"/>
                <a:cs typeface="Arial"/>
              </a:rPr>
              <a:t>called</a:t>
            </a:r>
            <a:endParaRPr sz="2090">
              <a:latin typeface="Arial"/>
              <a:cs typeface="Arial"/>
            </a:endParaRPr>
          </a:p>
          <a:p>
            <a:pPr marL="44006" marR="5588">
              <a:lnSpc>
                <a:spcPct val="90100"/>
              </a:lnSpc>
              <a:spcBef>
                <a:spcPts val="121"/>
              </a:spcBef>
            </a:pPr>
            <a:r>
              <a:rPr sz="2090" spc="105" dirty="0">
                <a:latin typeface="Arial"/>
                <a:cs typeface="Arial"/>
              </a:rPr>
              <a:t>the </a:t>
            </a:r>
            <a:r>
              <a:rPr sz="2090" spc="99" dirty="0">
                <a:latin typeface="Arial"/>
                <a:cs typeface="Arial"/>
              </a:rPr>
              <a:t>Unit </a:t>
            </a:r>
            <a:r>
              <a:rPr sz="2090" spc="125" dirty="0">
                <a:latin typeface="Arial"/>
                <a:cs typeface="Arial"/>
              </a:rPr>
              <a:t>Contribution </a:t>
            </a:r>
            <a:r>
              <a:rPr sz="2090" spc="99" dirty="0">
                <a:latin typeface="Arial"/>
                <a:cs typeface="Arial"/>
              </a:rPr>
              <a:t>Margin </a:t>
            </a:r>
            <a:r>
              <a:rPr sz="2090" spc="-17" dirty="0">
                <a:latin typeface="Arial"/>
                <a:cs typeface="Arial"/>
              </a:rPr>
              <a:t>(C): </a:t>
            </a:r>
            <a:r>
              <a:rPr sz="2090" spc="165" dirty="0">
                <a:latin typeface="Arial"/>
                <a:cs typeface="Arial"/>
              </a:rPr>
              <a:t>it </a:t>
            </a:r>
            <a:r>
              <a:rPr sz="2090" spc="72" dirty="0">
                <a:latin typeface="Arial"/>
                <a:cs typeface="Arial"/>
              </a:rPr>
              <a:t>is </a:t>
            </a:r>
            <a:r>
              <a:rPr sz="2090" spc="110" dirty="0">
                <a:latin typeface="Arial"/>
                <a:cs typeface="Arial"/>
              </a:rPr>
              <a:t>the marginal </a:t>
            </a:r>
            <a:r>
              <a:rPr sz="2090" spc="154" dirty="0">
                <a:latin typeface="Arial"/>
                <a:cs typeface="Arial"/>
              </a:rPr>
              <a:t>profit </a:t>
            </a:r>
            <a:r>
              <a:rPr sz="2090" spc="94" dirty="0">
                <a:latin typeface="Arial"/>
                <a:cs typeface="Arial"/>
              </a:rPr>
              <a:t>per</a:t>
            </a:r>
            <a:r>
              <a:rPr sz="2090" spc="-154" dirty="0">
                <a:latin typeface="Arial"/>
                <a:cs typeface="Arial"/>
              </a:rPr>
              <a:t> </a:t>
            </a:r>
            <a:r>
              <a:rPr sz="2090" spc="132" dirty="0">
                <a:latin typeface="Arial"/>
                <a:cs typeface="Arial"/>
              </a:rPr>
              <a:t>unit,  or </a:t>
            </a:r>
            <a:r>
              <a:rPr sz="2090" spc="83" dirty="0">
                <a:latin typeface="Arial"/>
                <a:cs typeface="Arial"/>
              </a:rPr>
              <a:t>alternatively </a:t>
            </a:r>
            <a:r>
              <a:rPr sz="2090" spc="105" dirty="0">
                <a:latin typeface="Arial"/>
                <a:cs typeface="Arial"/>
              </a:rPr>
              <a:t>the </a:t>
            </a:r>
            <a:r>
              <a:rPr sz="2090" spc="138" dirty="0">
                <a:latin typeface="Arial"/>
                <a:cs typeface="Arial"/>
              </a:rPr>
              <a:t>portion </a:t>
            </a:r>
            <a:r>
              <a:rPr sz="2090" spc="149" dirty="0">
                <a:latin typeface="Arial"/>
                <a:cs typeface="Arial"/>
              </a:rPr>
              <a:t>of </a:t>
            </a:r>
            <a:r>
              <a:rPr sz="2090" spc="28" dirty="0">
                <a:latin typeface="Arial"/>
                <a:cs typeface="Arial"/>
              </a:rPr>
              <a:t>each </a:t>
            </a:r>
            <a:r>
              <a:rPr sz="2090" spc="33" dirty="0">
                <a:latin typeface="Arial"/>
                <a:cs typeface="Arial"/>
              </a:rPr>
              <a:t>sale </a:t>
            </a:r>
            <a:r>
              <a:rPr sz="2090" spc="121" dirty="0">
                <a:latin typeface="Arial"/>
                <a:cs typeface="Arial"/>
              </a:rPr>
              <a:t>that </a:t>
            </a:r>
            <a:r>
              <a:rPr sz="2090" spc="110" dirty="0">
                <a:latin typeface="Arial"/>
                <a:cs typeface="Arial"/>
              </a:rPr>
              <a:t>contributes </a:t>
            </a:r>
            <a:r>
              <a:rPr sz="2090" spc="154" dirty="0">
                <a:latin typeface="Arial"/>
                <a:cs typeface="Arial"/>
              </a:rPr>
              <a:t>to </a:t>
            </a:r>
            <a:r>
              <a:rPr sz="2090" spc="66" dirty="0">
                <a:latin typeface="Arial"/>
                <a:cs typeface="Arial"/>
              </a:rPr>
              <a:t>Fixed  </a:t>
            </a:r>
            <a:r>
              <a:rPr sz="2090" spc="55" dirty="0">
                <a:latin typeface="Arial"/>
                <a:cs typeface="Arial"/>
              </a:rPr>
              <a:t>Costs</a:t>
            </a:r>
            <a:endParaRPr sz="209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1693" y="369112"/>
            <a:ext cx="9127998" cy="12472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59943" y="579492"/>
            <a:ext cx="3108325" cy="521938"/>
          </a:xfrm>
          <a:prstGeom prst="rect">
            <a:avLst/>
          </a:prstGeom>
        </p:spPr>
        <p:txBody>
          <a:bodyPr vert="horz" wrap="square" lIns="0" tIns="13970" rIns="0" bIns="0" rtlCol="0" anchor="ctr">
            <a:spAutoFit/>
          </a:bodyPr>
          <a:lstStyle/>
          <a:p>
            <a:pPr marL="13970">
              <a:lnSpc>
                <a:spcPct val="100000"/>
              </a:lnSpc>
              <a:spcBef>
                <a:spcPts val="110"/>
              </a:spcBef>
            </a:pPr>
            <a:r>
              <a:rPr sz="3300" spc="-33" dirty="0">
                <a:solidFill>
                  <a:srgbClr val="FFFFFF"/>
                </a:solidFill>
              </a:rPr>
              <a:t>COMPUTATION</a:t>
            </a:r>
            <a:endParaRPr sz="3300"/>
          </a:p>
        </p:txBody>
      </p:sp>
      <p:sp>
        <p:nvSpPr>
          <p:cNvPr id="5" name="object 5"/>
          <p:cNvSpPr/>
          <p:nvPr/>
        </p:nvSpPr>
        <p:spPr>
          <a:xfrm>
            <a:off x="1046072" y="2238298"/>
            <a:ext cx="4402228" cy="26700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0"/>
          </a:p>
        </p:txBody>
      </p:sp>
      <p:sp>
        <p:nvSpPr>
          <p:cNvPr id="6" name="object 6"/>
          <p:cNvSpPr txBox="1"/>
          <p:nvPr/>
        </p:nvSpPr>
        <p:spPr>
          <a:xfrm>
            <a:off x="710235" y="1397165"/>
            <a:ext cx="8731947" cy="2527423"/>
          </a:xfrm>
          <a:prstGeom prst="rect">
            <a:avLst/>
          </a:prstGeom>
        </p:spPr>
        <p:txBody>
          <a:bodyPr vert="horz" wrap="square" lIns="0" tIns="49594" rIns="0" bIns="0" rtlCol="0">
            <a:spAutoFit/>
          </a:bodyPr>
          <a:lstStyle/>
          <a:p>
            <a:pPr marL="295466" marR="5588" indent="-282194">
              <a:lnSpc>
                <a:spcPts val="2255"/>
              </a:lnSpc>
              <a:spcBef>
                <a:spcPts val="391"/>
              </a:spcBef>
              <a:tabLst>
                <a:tab pos="295466" algn="l"/>
              </a:tabLst>
            </a:pPr>
            <a:r>
              <a:rPr sz="1430" spc="-424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090" spc="50" dirty="0">
                <a:latin typeface="Arial"/>
                <a:cs typeface="Arial"/>
              </a:rPr>
              <a:t>The </a:t>
            </a:r>
            <a:r>
              <a:rPr sz="2090" spc="105" dirty="0">
                <a:latin typeface="Arial"/>
                <a:cs typeface="Arial"/>
              </a:rPr>
              <a:t>break-even </a:t>
            </a:r>
            <a:r>
              <a:rPr sz="2090" spc="143" dirty="0">
                <a:latin typeface="Arial"/>
                <a:cs typeface="Arial"/>
              </a:rPr>
              <a:t>point </a:t>
            </a:r>
            <a:r>
              <a:rPr sz="2090" spc="77" dirty="0">
                <a:latin typeface="Arial"/>
                <a:cs typeface="Arial"/>
              </a:rPr>
              <a:t>(in </a:t>
            </a:r>
            <a:r>
              <a:rPr sz="2090" spc="116" dirty="0">
                <a:latin typeface="Arial"/>
                <a:cs typeface="Arial"/>
              </a:rPr>
              <a:t>terms </a:t>
            </a:r>
            <a:r>
              <a:rPr sz="2090" spc="149" dirty="0">
                <a:latin typeface="Arial"/>
                <a:cs typeface="Arial"/>
              </a:rPr>
              <a:t>of </a:t>
            </a:r>
            <a:r>
              <a:rPr sz="2090" spc="94" dirty="0">
                <a:latin typeface="Arial"/>
                <a:cs typeface="Arial"/>
              </a:rPr>
              <a:t>Unit </a:t>
            </a:r>
            <a:r>
              <a:rPr sz="2090" spc="-28" dirty="0">
                <a:latin typeface="Arial"/>
                <a:cs typeface="Arial"/>
              </a:rPr>
              <a:t>Sales </a:t>
            </a:r>
            <a:r>
              <a:rPr sz="2090" spc="-44" dirty="0">
                <a:latin typeface="Arial"/>
                <a:cs typeface="Arial"/>
              </a:rPr>
              <a:t>(X)) </a:t>
            </a:r>
            <a:r>
              <a:rPr sz="2090" spc="44" dirty="0">
                <a:latin typeface="Arial"/>
                <a:cs typeface="Arial"/>
              </a:rPr>
              <a:t>can </a:t>
            </a:r>
            <a:r>
              <a:rPr sz="2090" spc="72" dirty="0">
                <a:latin typeface="Arial"/>
                <a:cs typeface="Arial"/>
              </a:rPr>
              <a:t>be </a:t>
            </a:r>
            <a:r>
              <a:rPr sz="2090" spc="99" dirty="0">
                <a:latin typeface="Arial"/>
                <a:cs typeface="Arial"/>
              </a:rPr>
              <a:t>directly  </a:t>
            </a:r>
            <a:r>
              <a:rPr sz="2090" spc="116" dirty="0">
                <a:latin typeface="Arial"/>
                <a:cs typeface="Arial"/>
              </a:rPr>
              <a:t>computed </a:t>
            </a:r>
            <a:r>
              <a:rPr sz="2090" spc="132" dirty="0">
                <a:latin typeface="Arial"/>
                <a:cs typeface="Arial"/>
              </a:rPr>
              <a:t>in </a:t>
            </a:r>
            <a:r>
              <a:rPr sz="2090" spc="116" dirty="0">
                <a:latin typeface="Arial"/>
                <a:cs typeface="Arial"/>
              </a:rPr>
              <a:t>terms </a:t>
            </a:r>
            <a:r>
              <a:rPr sz="2090" spc="149" dirty="0">
                <a:latin typeface="Arial"/>
                <a:cs typeface="Arial"/>
              </a:rPr>
              <a:t>of </a:t>
            </a:r>
            <a:r>
              <a:rPr sz="2090" spc="88" dirty="0">
                <a:latin typeface="Arial"/>
                <a:cs typeface="Arial"/>
              </a:rPr>
              <a:t>Total </a:t>
            </a:r>
            <a:r>
              <a:rPr sz="2090" spc="6" dirty="0">
                <a:latin typeface="Arial"/>
                <a:cs typeface="Arial"/>
              </a:rPr>
              <a:t>Revenue </a:t>
            </a:r>
            <a:r>
              <a:rPr sz="2090" spc="-55" dirty="0">
                <a:latin typeface="Arial"/>
                <a:cs typeface="Arial"/>
              </a:rPr>
              <a:t>(TR) </a:t>
            </a:r>
            <a:r>
              <a:rPr sz="2090" spc="83" dirty="0">
                <a:latin typeface="Arial"/>
                <a:cs typeface="Arial"/>
              </a:rPr>
              <a:t>and </a:t>
            </a:r>
            <a:r>
              <a:rPr sz="2090" spc="88" dirty="0">
                <a:latin typeface="Arial"/>
                <a:cs typeface="Arial"/>
              </a:rPr>
              <a:t>Total </a:t>
            </a:r>
            <a:r>
              <a:rPr sz="2090" spc="55" dirty="0">
                <a:latin typeface="Arial"/>
                <a:cs typeface="Arial"/>
              </a:rPr>
              <a:t>Costs </a:t>
            </a:r>
            <a:r>
              <a:rPr sz="2090" spc="-22" dirty="0">
                <a:latin typeface="Arial"/>
                <a:cs typeface="Arial"/>
              </a:rPr>
              <a:t>(TC)</a:t>
            </a:r>
            <a:r>
              <a:rPr sz="2090" spc="215" dirty="0">
                <a:latin typeface="Arial"/>
                <a:cs typeface="Arial"/>
              </a:rPr>
              <a:t> </a:t>
            </a:r>
            <a:r>
              <a:rPr sz="2090" spc="22" dirty="0">
                <a:latin typeface="Arial"/>
                <a:cs typeface="Arial"/>
              </a:rPr>
              <a:t>as:</a:t>
            </a:r>
            <a:endParaRPr sz="2090">
              <a:latin typeface="Arial"/>
              <a:cs typeface="Arial"/>
            </a:endParaRPr>
          </a:p>
          <a:p>
            <a:pPr>
              <a:spcBef>
                <a:spcPts val="38"/>
              </a:spcBef>
            </a:pPr>
            <a:endParaRPr sz="4345">
              <a:latin typeface="Arial"/>
              <a:cs typeface="Arial"/>
            </a:endParaRPr>
          </a:p>
          <a:p>
            <a:pPr marL="4420107"/>
            <a:r>
              <a:rPr sz="1980" spc="-11" dirty="0">
                <a:latin typeface="Arial"/>
                <a:cs typeface="Arial"/>
              </a:rPr>
              <a:t>where:</a:t>
            </a:r>
            <a:endParaRPr sz="1980">
              <a:latin typeface="Arial"/>
              <a:cs typeface="Arial"/>
            </a:endParaRPr>
          </a:p>
          <a:p>
            <a:pPr marL="4420107" marR="1496886"/>
            <a:r>
              <a:rPr sz="1980" dirty="0">
                <a:latin typeface="Arial"/>
                <a:cs typeface="Arial"/>
              </a:rPr>
              <a:t>TFC </a:t>
            </a:r>
            <a:r>
              <a:rPr sz="1980" spc="-6" dirty="0">
                <a:latin typeface="Arial"/>
                <a:cs typeface="Arial"/>
              </a:rPr>
              <a:t>is </a:t>
            </a:r>
            <a:r>
              <a:rPr sz="1980" spc="-50" dirty="0">
                <a:latin typeface="Arial"/>
                <a:cs typeface="Arial"/>
              </a:rPr>
              <a:t>Total </a:t>
            </a:r>
            <a:r>
              <a:rPr sz="1980" spc="-6" dirty="0">
                <a:latin typeface="Arial"/>
                <a:cs typeface="Arial"/>
              </a:rPr>
              <a:t>Fixed </a:t>
            </a:r>
            <a:r>
              <a:rPr sz="1980" dirty="0">
                <a:latin typeface="Arial"/>
                <a:cs typeface="Arial"/>
              </a:rPr>
              <a:t>Costs,  P </a:t>
            </a:r>
            <a:r>
              <a:rPr sz="1980" spc="-6" dirty="0">
                <a:latin typeface="Arial"/>
                <a:cs typeface="Arial"/>
              </a:rPr>
              <a:t>is Unit Sale Price, </a:t>
            </a:r>
            <a:r>
              <a:rPr sz="1980" spc="-11" dirty="0">
                <a:latin typeface="Arial"/>
                <a:cs typeface="Arial"/>
              </a:rPr>
              <a:t>and  </a:t>
            </a:r>
            <a:r>
              <a:rPr sz="1980" dirty="0">
                <a:latin typeface="Arial"/>
                <a:cs typeface="Arial"/>
              </a:rPr>
              <a:t>V </a:t>
            </a:r>
            <a:r>
              <a:rPr sz="1980" spc="-6" dirty="0">
                <a:latin typeface="Arial"/>
                <a:cs typeface="Arial"/>
              </a:rPr>
              <a:t>is Unit </a:t>
            </a:r>
            <a:r>
              <a:rPr sz="1980" spc="-22" dirty="0">
                <a:latin typeface="Arial"/>
                <a:cs typeface="Arial"/>
              </a:rPr>
              <a:t>Variable</a:t>
            </a:r>
            <a:r>
              <a:rPr sz="1980" spc="-11" dirty="0">
                <a:latin typeface="Arial"/>
                <a:cs typeface="Arial"/>
              </a:rPr>
              <a:t> </a:t>
            </a:r>
            <a:r>
              <a:rPr sz="1980" spc="-6" dirty="0">
                <a:latin typeface="Arial"/>
                <a:cs typeface="Arial"/>
              </a:rPr>
              <a:t>Cost</a:t>
            </a:r>
            <a:endParaRPr sz="198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6717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778</TotalTime>
  <Words>724</Words>
  <Application>Microsoft Office PowerPoint</Application>
  <PresentationFormat>Custom</PresentationFormat>
  <Paragraphs>120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</vt:lpstr>
      <vt:lpstr>Gothic Uralic</vt:lpstr>
      <vt:lpstr>Times New Roman</vt:lpstr>
      <vt:lpstr>Office Theme</vt:lpstr>
      <vt:lpstr>Engineering Management</vt:lpstr>
      <vt:lpstr>INTRODUCTION</vt:lpstr>
      <vt:lpstr>PowerPoint Presentation</vt:lpstr>
      <vt:lpstr>BREAK EVEN ANALYSIS</vt:lpstr>
      <vt:lpstr>PowerPoint Presentation</vt:lpstr>
      <vt:lpstr>Total Revenue:</vt:lpstr>
      <vt:lpstr>ASSUMPTIONS</vt:lpstr>
      <vt:lpstr>Calculation</vt:lpstr>
      <vt:lpstr>COMPUTATION</vt:lpstr>
      <vt:lpstr>Problem</vt:lpstr>
      <vt:lpstr>Problem</vt:lpstr>
      <vt:lpstr>Production planning and control</vt:lpstr>
      <vt:lpstr>Production planning and control</vt:lpstr>
      <vt:lpstr>Lean Manufacturing </vt:lpstr>
      <vt:lpstr>Supply chain Management</vt:lpstr>
      <vt:lpstr>Supply chain Management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- 00 Engineering Management [Compatibility Mode]</dc:title>
  <dc:creator>FOFY</dc:creator>
  <cp:lastModifiedBy>Bahria</cp:lastModifiedBy>
  <cp:revision>223</cp:revision>
  <dcterms:created xsi:type="dcterms:W3CDTF">2022-03-07T03:07:20Z</dcterms:created>
  <dcterms:modified xsi:type="dcterms:W3CDTF">2022-05-30T05:29:28Z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2013-05-06T00:00:00Z</vt:filetime>
  </property>
  <property fmtid="{D5CDD505-2E9C-101B-9397-08002B2CF9AE}" pid="3" name="Creator">
    <vt:lpwstr>Adobe Acrobat 8.0 Combine Files</vt:lpwstr>
  </property>
  <property fmtid="{D5CDD505-2E9C-101B-9397-08002B2CF9AE}" pid="4" name="LastSaved">
    <vt:filetime>2022-03-07T00:00:00Z</vt:filetime>
  </property>
</Properties>
</file>