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1"/>
  </p:notesMasterIdLst>
  <p:sldIdLst>
    <p:sldId id="308" r:id="rId2"/>
    <p:sldId id="267" r:id="rId3"/>
    <p:sldId id="269" r:id="rId4"/>
    <p:sldId id="271" r:id="rId5"/>
    <p:sldId id="273" r:id="rId6"/>
    <p:sldId id="277" r:id="rId7"/>
    <p:sldId id="279" r:id="rId8"/>
    <p:sldId id="281" r:id="rId9"/>
    <p:sldId id="283" r:id="rId10"/>
    <p:sldId id="287" r:id="rId11"/>
    <p:sldId id="289" r:id="rId12"/>
    <p:sldId id="291" r:id="rId13"/>
    <p:sldId id="293" r:id="rId14"/>
    <p:sldId id="295" r:id="rId15"/>
    <p:sldId id="297" r:id="rId16"/>
    <p:sldId id="299" r:id="rId17"/>
    <p:sldId id="301" r:id="rId18"/>
    <p:sldId id="305" r:id="rId19"/>
    <p:sldId id="307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1A9F9-12CF-461E-B655-6BC935D4737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C09DA-C65A-4C6B-9EE3-A4E3151F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095F0-180E-47D8-9337-8CC20664B3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3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3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7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1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9143999" cy="4558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6934" rIns="0" bIns="0" rtlCol="0" anchor="ctr">
            <a:spAutoFit/>
          </a:bodyPr>
          <a:lstStyle/>
          <a:p>
            <a:pPr marL="6935" algn="ctr">
              <a:lnSpc>
                <a:spcPts val="3533"/>
              </a:lnSpc>
              <a:spcBef>
                <a:spcPts val="55"/>
              </a:spcBef>
            </a:pPr>
            <a:r>
              <a:rPr lang="en-US" sz="2948" b="1" spc="-3" dirty="0">
                <a:latin typeface="Cambria" panose="02040503050406030204" pitchFamily="18" charset="0"/>
                <a:cs typeface="Gothic Uralic"/>
              </a:rPr>
              <a:t>Engineering Management</a:t>
            </a:r>
            <a:endParaRPr sz="2948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494575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1" y="6096000"/>
            <a:ext cx="9143999" cy="400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6934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35" algn="ctr">
              <a:lnSpc>
                <a:spcPts val="3533"/>
              </a:lnSpc>
              <a:spcBef>
                <a:spcPts val="55"/>
              </a:spcBef>
            </a:pPr>
            <a:r>
              <a:rPr lang="en-US" sz="1966" b="1" spc="-3">
                <a:latin typeface="Cambria" panose="02040503050406030204" pitchFamily="18" charset="0"/>
                <a:cs typeface="Gothic Uralic"/>
              </a:rPr>
              <a:t>Lecture </a:t>
            </a:r>
            <a:r>
              <a:rPr lang="en-US" sz="1966" b="1" spc="-3" smtClean="0">
                <a:latin typeface="Cambria" panose="02040503050406030204" pitchFamily="18" charset="0"/>
                <a:cs typeface="Gothic Uralic"/>
              </a:rPr>
              <a:t>46,47,48</a:t>
            </a:r>
            <a:endParaRPr lang="en-US" sz="1966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19049" y="5487509"/>
            <a:ext cx="9144000" cy="337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6934" rIns="0" bIns="0" rtlCol="0" anchor="ctr">
            <a:sp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83" b="1" i="1" dirty="0" smtClean="0"/>
              <a:t>Quality </a:t>
            </a:r>
            <a:r>
              <a:rPr lang="en-US" sz="2383" b="1" i="1" dirty="0"/>
              <a:t>Management System </a:t>
            </a:r>
            <a:endParaRPr lang="en-US" sz="2383" b="1" dirty="0"/>
          </a:p>
        </p:txBody>
      </p:sp>
    </p:spTree>
    <p:extLst>
      <p:ext uri="{BB962C8B-B14F-4D97-AF65-F5344CB8AC3E}">
        <p14:creationId xmlns:p14="http://schemas.microsoft.com/office/powerpoint/2010/main" val="36501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3948"/>
              <a:ext cx="9144000" cy="6504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004" y="1274063"/>
            <a:ext cx="8317992" cy="48127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20318" y="1488693"/>
            <a:ext cx="750125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767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5.1.2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065" marR="5080" indent="5080" algn="ctr">
              <a:lnSpc>
                <a:spcPct val="100000"/>
              </a:lnSpc>
            </a:pP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demonstrating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commitment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ensuring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all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applicable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statutory,</a:t>
            </a:r>
            <a:r>
              <a:rPr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regulatory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requirements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identified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achieved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while,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time,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ensuring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continues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customer.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3948"/>
              <a:ext cx="9144000" cy="6504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004" y="1274063"/>
            <a:ext cx="8317992" cy="48127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11174" y="1488693"/>
            <a:ext cx="751967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031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5.2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5.2.1</a:t>
            </a:r>
            <a:endParaRPr sz="2800">
              <a:latin typeface="Calibri"/>
              <a:cs typeface="Calibri"/>
            </a:endParaRPr>
          </a:p>
          <a:p>
            <a:pPr marL="12065" marR="5080" indent="2540" algn="ctr">
              <a:lnSpc>
                <a:spcPct val="100000"/>
              </a:lnSpc>
            </a:pP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establish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policy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purpose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(see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4.1)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while,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same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time,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providing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organization’s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basis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improvements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achieved.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3948"/>
              <a:ext cx="9144000" cy="6504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4828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5.2.2</a:t>
            </a:r>
          </a:p>
          <a:p>
            <a:pPr marL="12700" marR="5080" indent="-3175" algn="ctr">
              <a:lnSpc>
                <a:spcPct val="100000"/>
              </a:lnSpc>
            </a:pPr>
            <a:r>
              <a:rPr b="0" spc="-10" dirty="0">
                <a:latin typeface="Calibri"/>
                <a:cs typeface="Calibri"/>
              </a:rPr>
              <a:t>The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policy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shall</a:t>
            </a:r>
            <a:r>
              <a:rPr b="0" spc="-5" dirty="0">
                <a:latin typeface="Calibri"/>
                <a:cs typeface="Calibri"/>
              </a:rPr>
              <a:t> be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available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as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documented 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information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and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communicated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and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understood </a:t>
            </a:r>
            <a:r>
              <a:rPr b="0" spc="-62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throughout</a:t>
            </a:r>
            <a:r>
              <a:rPr b="0" spc="4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the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organization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and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by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relevant 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interested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parties.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004" y="2036064"/>
            <a:ext cx="8317992" cy="29839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3948"/>
              <a:ext cx="9144000" cy="6504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004" y="1807464"/>
            <a:ext cx="8346948" cy="35935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11809" y="2052650"/>
            <a:ext cx="7717155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3395" marR="516255" indent="-250825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5.3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Organizational</a:t>
            </a:r>
            <a:r>
              <a:rPr sz="2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Roles,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Responsibilities</a:t>
            </a:r>
            <a:r>
              <a:rPr sz="2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b="1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Authorities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ensure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individuals</a:t>
            </a:r>
            <a:r>
              <a:rPr sz="2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responsibility</a:t>
            </a: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authority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enable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them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carry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duties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requirements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"/>
              <a:ext cx="9144000" cy="6857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6804" y="969263"/>
            <a:ext cx="4965192" cy="21457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73910" y="1737106"/>
            <a:ext cx="1490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Planning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1604" y="4703064"/>
            <a:ext cx="4355592" cy="17266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95805" y="4930546"/>
            <a:ext cx="26454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60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"/>
              <a:ext cx="9144000" cy="6857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604" y="870203"/>
            <a:ext cx="8165592" cy="59557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5784" y="962913"/>
            <a:ext cx="7349490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6.1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Actions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r>
              <a:rPr sz="28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Risks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Opportunities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7620" algn="ctr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6.1.1</a:t>
            </a:r>
            <a:endParaRPr sz="2800">
              <a:latin typeface="Calibri"/>
              <a:cs typeface="Calibri"/>
            </a:endParaRPr>
          </a:p>
          <a:p>
            <a:pPr marL="12065" marR="5080" indent="6985" algn="ctr">
              <a:lnSpc>
                <a:spcPct val="100000"/>
              </a:lnSpc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think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internal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external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face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relevant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their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interested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parties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impact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risks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opportunities</a:t>
            </a:r>
            <a:r>
              <a:rPr sz="2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addressed.</a:t>
            </a:r>
            <a:r>
              <a:rPr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confidence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achieve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intended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achieve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continual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improvement.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"/>
              <a:ext cx="9144000" cy="6857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604" y="1350263"/>
            <a:ext cx="8165592" cy="43555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13663" y="1976450"/>
            <a:ext cx="7455534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6.1.2</a:t>
            </a:r>
            <a:endParaRPr sz="2800">
              <a:latin typeface="Calibri"/>
              <a:cs typeface="Calibri"/>
            </a:endParaRPr>
          </a:p>
          <a:p>
            <a:pPr marL="12700" marR="5080" indent="1270" algn="ctr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identified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risks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opportunities</a:t>
            </a:r>
            <a:r>
              <a:rPr sz="2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faces,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 wishes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these;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however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informed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keep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risk,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effect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taking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no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beyond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identifying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evaluating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risk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opportunity.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"/>
              <a:ext cx="9144000" cy="6857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604" y="1197863"/>
            <a:ext cx="8165592" cy="55290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65149" y="1290573"/>
            <a:ext cx="715772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1665" marR="135255" indent="-302133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6.2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Planning</a:t>
            </a:r>
            <a:r>
              <a:rPr sz="2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Achieve </a:t>
            </a:r>
            <a:r>
              <a:rPr sz="2800" b="1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6.2.1</a:t>
            </a:r>
            <a:endParaRPr sz="2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relevant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areas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 is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decide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areas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relevant.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consistent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230504" marR="224790" algn="ctr">
              <a:lnSpc>
                <a:spcPct val="100000"/>
              </a:lnSpc>
              <a:spcBef>
                <a:spcPts val="5"/>
              </a:spcBef>
            </a:pP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organization’s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relevant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provides,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enhancement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satisfaction.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"/>
              <a:ext cx="9144000" cy="6857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604" y="1502663"/>
            <a:ext cx="8165592" cy="29839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4928" y="2083130"/>
            <a:ext cx="733425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6.2.2</a:t>
            </a:r>
            <a:endParaRPr sz="2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undertake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planning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determine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achieved.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"/>
              <a:ext cx="9144000" cy="6857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604" y="1502663"/>
            <a:ext cx="8165592" cy="43555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0240" y="1915490"/>
            <a:ext cx="738822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738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6.3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Planning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decides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system,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be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carried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controlled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manner.</a:t>
            </a:r>
            <a:endParaRPr sz="2800">
              <a:latin typeface="Calibri"/>
              <a:cs typeface="Calibri"/>
            </a:endParaRPr>
          </a:p>
          <a:p>
            <a:pPr marL="52069" marR="49530" algn="ctr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planned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acted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upon.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clear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it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attempting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achieve.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1999"/>
              <a:ext cx="9144000" cy="6095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6804" y="969263"/>
            <a:ext cx="4975860" cy="30601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78865" y="1462786"/>
            <a:ext cx="408432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CLAUSE:</a:t>
            </a:r>
            <a:endParaRPr sz="3200">
              <a:latin typeface="Calibri"/>
              <a:cs typeface="Calibri"/>
            </a:endParaRPr>
          </a:p>
          <a:p>
            <a:pPr marL="1748155" indent="-402590">
              <a:lnSpc>
                <a:spcPct val="100000"/>
              </a:lnSpc>
              <a:buAutoNum type="arabicPeriod"/>
              <a:tabLst>
                <a:tab pos="1748789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3200">
              <a:latin typeface="Calibri"/>
              <a:cs typeface="Calibri"/>
            </a:endParaRPr>
          </a:p>
          <a:p>
            <a:pPr marL="414655" indent="-402590">
              <a:lnSpc>
                <a:spcPct val="100000"/>
              </a:lnSpc>
              <a:buAutoNum type="arabicPeriod"/>
              <a:tabLst>
                <a:tab pos="415290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Normative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References</a:t>
            </a:r>
            <a:endParaRPr sz="3200">
              <a:latin typeface="Calibri"/>
              <a:cs typeface="Calibri"/>
            </a:endParaRPr>
          </a:p>
          <a:p>
            <a:pPr marL="449580" indent="-402590">
              <a:lnSpc>
                <a:spcPct val="100000"/>
              </a:lnSpc>
              <a:buAutoNum type="arabicPeriod"/>
              <a:tabLst>
                <a:tab pos="450215" algn="l"/>
              </a:tabLst>
            </a:pP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Terms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Definitions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1604" y="4703064"/>
            <a:ext cx="4355592" cy="17266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81632" y="4930546"/>
            <a:ext cx="18764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8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AME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1999"/>
              <a:ext cx="9144000" cy="6095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6804" y="969263"/>
            <a:ext cx="4965192" cy="21457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72513" y="1493265"/>
            <a:ext cx="24936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marR="5080" indent="-15875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b="1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1604" y="4703064"/>
            <a:ext cx="4355592" cy="17266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95805" y="4930546"/>
            <a:ext cx="26454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60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1999"/>
              <a:ext cx="9144000" cy="6095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004" y="969263"/>
            <a:ext cx="8241792" cy="55290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26109" y="1061973"/>
            <a:ext cx="741489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331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4.1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425450" marR="421640" indent="3810" algn="ctr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This clause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looking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companies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identify,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review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issues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relevant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terms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its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its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 marR="5080" indent="3175" algn="ctr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businesses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already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issues;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however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now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evidence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this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assessment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purposes.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90701"/>
              <a:ext cx="9144000" cy="60672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004" y="1274063"/>
            <a:ext cx="8241792" cy="51175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5065" y="2281554"/>
            <a:ext cx="736092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6170" marR="5080" indent="-236410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4.2</a:t>
            </a:r>
            <a:r>
              <a:rPr sz="2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28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sz="28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Expectations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b="1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Interested</a:t>
            </a:r>
            <a:r>
              <a:rPr sz="28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Parties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73660" marR="68580" indent="-3175" algn="ctr">
              <a:lnSpc>
                <a:spcPct val="100000"/>
              </a:lnSpc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asked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‘relevant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requirements’</a:t>
            </a:r>
            <a:r>
              <a:rPr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‘relevant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interested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parties’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and,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identified,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review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3948"/>
              <a:ext cx="9144000" cy="6504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004" y="1274063"/>
            <a:ext cx="8317992" cy="51633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8009" y="1427734"/>
            <a:ext cx="756539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0" marR="712470" indent="-150939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4.3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Determining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2800" b="1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(QMS)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sets</a:t>
            </a:r>
            <a:r>
              <a:rPr sz="2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boundaries,</a:t>
            </a:r>
            <a:r>
              <a:rPr sz="28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identifying</a:t>
            </a:r>
            <a:r>
              <a:rPr sz="28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requirements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QMS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applicable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not.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consideration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endParaRPr sz="2800">
              <a:latin typeface="Calibri"/>
              <a:cs typeface="Calibri"/>
            </a:endParaRPr>
          </a:p>
          <a:p>
            <a:pPr marL="22860" marR="12065" indent="-5080" algn="ctr">
              <a:lnSpc>
                <a:spcPct val="100000"/>
              </a:lnSpc>
              <a:spcBef>
                <a:spcPts val="5"/>
              </a:spcBef>
            </a:pP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organization’s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(what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does,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it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wants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achieve,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to,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etc.)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and/or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supplies;</a:t>
            </a:r>
            <a:r>
              <a:rPr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shall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documented.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3948"/>
              <a:ext cx="9144000" cy="6504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004" y="1274063"/>
            <a:ext cx="8317992" cy="51175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30681" y="2067890"/>
            <a:ext cx="747966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4.4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and Its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 marR="5080" indent="3810" algn="ctr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establish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processes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that,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established,</a:t>
            </a: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maintained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continually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improved.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asked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indicators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enable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effective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processes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established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1999"/>
              <a:ext cx="9144000" cy="6095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6804" y="969263"/>
            <a:ext cx="4965192" cy="21457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25269" y="1493265"/>
            <a:ext cx="25901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435" marR="5080" indent="-16637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Leadership</a:t>
            </a:r>
            <a:r>
              <a:rPr sz="3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b="1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Commitment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1604" y="4703064"/>
            <a:ext cx="4355592" cy="17266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95805" y="4930546"/>
            <a:ext cx="26454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60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9182100" cy="6877050"/>
            <a:chOff x="-19050" y="0"/>
            <a:chExt cx="9182100" cy="687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3948"/>
              <a:ext cx="9144000" cy="6504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00"/>
              <a:ext cx="9144000" cy="8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762000"/>
              <a:ext cx="7709916" cy="29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8354" y="31496"/>
            <a:ext cx="692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ISO</a:t>
            </a:r>
            <a:r>
              <a:rPr sz="4000" spc="-10" dirty="0"/>
              <a:t> </a:t>
            </a:r>
            <a:r>
              <a:rPr sz="4000" spc="-5" dirty="0"/>
              <a:t>9001: 2015 </a:t>
            </a:r>
            <a:r>
              <a:rPr sz="4000" spc="-10" dirty="0"/>
              <a:t>STRUCTURE Cont.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004" y="1274063"/>
            <a:ext cx="8317992" cy="40507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69112" y="1534413"/>
            <a:ext cx="760666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6630" marR="165735" indent="-207645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5.1.1</a:t>
            </a:r>
            <a:r>
              <a:rPr sz="2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Leadership</a:t>
            </a:r>
            <a:r>
              <a:rPr sz="28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Commitment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Quality </a:t>
            </a:r>
            <a:r>
              <a:rPr sz="2800" b="1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demonstrate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leadership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commitment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taking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responsibility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effective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running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organization’s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880</Words>
  <Application>Microsoft Office PowerPoint</Application>
  <PresentationFormat>On-screen Show (4:3)</PresentationFormat>
  <Paragraphs>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Gothic Uralic</vt:lpstr>
      <vt:lpstr>Office Theme</vt:lpstr>
      <vt:lpstr>Engineering Management</vt:lpstr>
      <vt:lpstr>ISO 9001: 2015 STRUCTURE Cont.</vt:lpstr>
      <vt:lpstr>ISO 9001: 2015 STRUCTURE Cont.</vt:lpstr>
      <vt:lpstr>ISO 9001: 2015 STRUCTURE Cont.</vt:lpstr>
      <vt:lpstr>ISO 9001: 2015 STRUCTURE Cont.</vt:lpstr>
      <vt:lpstr>ISO 9001: 2015 STRUCTURE Cont.</vt:lpstr>
      <vt:lpstr>ISO 9001: 2015 STRUCTURE Cont.</vt:lpstr>
      <vt:lpstr>ISO 9001: 2015 STRUCTURE Cont.</vt:lpstr>
      <vt:lpstr>ISO 9001: 2015 STRUCTURE Cont.</vt:lpstr>
      <vt:lpstr>ISO 9001: 2015 STRUCTURE Cont.</vt:lpstr>
      <vt:lpstr>ISO 9001: 2015 STRUCTURE Cont.</vt:lpstr>
      <vt:lpstr>ISO 9001: 2015 STRUCTURE Cont.</vt:lpstr>
      <vt:lpstr>ISO 9001: 2015 STRUCTURE Cont.</vt:lpstr>
      <vt:lpstr>ISO 9001: 2015 STRUCTURE Cont.</vt:lpstr>
      <vt:lpstr>ISO 9001: 2015 STRUCTURE Cont.</vt:lpstr>
      <vt:lpstr>ISO 9001: 2015 STRUCTURE Cont.</vt:lpstr>
      <vt:lpstr>ISO 9001: 2015 STRUCTURE Cont.</vt:lpstr>
      <vt:lpstr>ISO 9001: 2015 STRUCTURE Cont.</vt:lpstr>
      <vt:lpstr>ISO 9001: 2015 STRUCTURE Cont.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Saiful</dc:creator>
  <cp:lastModifiedBy>Bahria</cp:lastModifiedBy>
  <cp:revision>4</cp:revision>
  <dcterms:created xsi:type="dcterms:W3CDTF">2022-06-16T03:50:29Z</dcterms:created>
  <dcterms:modified xsi:type="dcterms:W3CDTF">2022-06-22T12:07:27Z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2022-06-16T00:00:00Z</vt:filetime>
  </property>
</Properties>
</file>