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3"/>
  </p:notesMasterIdLst>
  <p:sldIdLst>
    <p:sldId id="469" r:id="rId2"/>
    <p:sldId id="471" r:id="rId3"/>
    <p:sldId id="551" r:id="rId4"/>
    <p:sldId id="621" r:id="rId5"/>
    <p:sldId id="622" r:id="rId6"/>
    <p:sldId id="623" r:id="rId7"/>
    <p:sldId id="624" r:id="rId8"/>
    <p:sldId id="625" r:id="rId9"/>
    <p:sldId id="626" r:id="rId10"/>
    <p:sldId id="627" r:id="rId11"/>
    <p:sldId id="628" r:id="rId1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31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A6D8-4ED8-4CE3-BA41-F7BD3736666A}" type="datetimeFigureOut">
              <a:rPr lang="en-US" smtClean="0"/>
              <a:t>2023-05-09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95F0-180E-47D8-9337-8CC20664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095F0-180E-47D8-9337-8CC20664B3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4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554-8225-4006-93E4-4DEE2D3BC8A7}" type="datetime1">
              <a:rPr lang="en-US" smtClean="0"/>
              <a:t>2023-05-09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07A0-991C-4213-960E-0A387436F5B6}" type="datetime1">
              <a:rPr lang="en-US" smtClean="0"/>
              <a:t>2023-05-09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9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C5B2-2CC7-4640-90B0-668726C0564A}" type="datetime1">
              <a:rPr lang="en-US" smtClean="0"/>
              <a:t>2023-05-09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5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2544-54E1-4FE9-89E8-3858C364BECE}" type="datetime1">
              <a:rPr lang="en-US" smtClean="0"/>
              <a:t>2023-05-09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9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C4BB-C136-40DD-8EA1-268CD73100BB}" type="datetime1">
              <a:rPr lang="en-US" smtClean="0"/>
              <a:t>2023-05-09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F1EC-8440-43E5-8AFD-42E938651632}" type="datetime1">
              <a:rPr lang="en-US" smtClean="0"/>
              <a:t>2023-05-09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6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5899-39E9-4B39-86F2-96C7A3694392}" type="datetime1">
              <a:rPr lang="en-US" smtClean="0"/>
              <a:t>2023-05-09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3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50B9-A259-4794-8E49-DF8D334E518E}" type="datetime1">
              <a:rPr lang="en-US" smtClean="0"/>
              <a:t>2023-05-09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C9F4-C2A4-493B-A516-B1F605AA7262}" type="datetime1">
              <a:rPr lang="en-US" smtClean="0"/>
              <a:t>2023-05-09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9165-0A75-47C9-8AFC-23503C3A7581}" type="datetime1">
              <a:rPr lang="en-US" smtClean="0"/>
              <a:t>2023-05-09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7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E1A8-0271-4325-AADE-3AC939C95E84}" type="datetime1">
              <a:rPr lang="en-US" smtClean="0"/>
              <a:t>2023-05-09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1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AA16-88B7-4B7E-A417-02B7971D3821}" type="datetime1">
              <a:rPr lang="en-US" smtClean="0"/>
              <a:t>2023-05-09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0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10058400" cy="6902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/>
          <a:p>
            <a:pPr marL="10478" algn="ctr">
              <a:lnSpc>
                <a:spcPts val="5338"/>
              </a:lnSpc>
              <a:spcBef>
                <a:spcPts val="83"/>
              </a:spcBef>
            </a:pPr>
            <a:r>
              <a:rPr lang="en-US" sz="4455" b="1" spc="-4" dirty="0">
                <a:latin typeface="Cambria" panose="02040503050406030204" pitchFamily="18" charset="0"/>
                <a:cs typeface="Gothic Uralic"/>
              </a:rPr>
              <a:t>Engineering Management</a:t>
            </a:r>
            <a:endParaRPr sz="4455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0" y="6442446"/>
            <a:ext cx="10058400" cy="606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478" algn="ctr">
              <a:lnSpc>
                <a:spcPts val="5338"/>
              </a:lnSpc>
              <a:spcBef>
                <a:spcPts val="83"/>
              </a:spcBef>
            </a:pPr>
            <a:r>
              <a:rPr lang="en-US" sz="2970" b="1" spc="-4" dirty="0" smtClean="0">
                <a:latin typeface="Cambria" panose="02040503050406030204" pitchFamily="18" charset="0"/>
                <a:cs typeface="Gothic Uralic"/>
              </a:rPr>
              <a:t>Lecture 22,23,24</a:t>
            </a:r>
            <a:endParaRPr lang="en-US" sz="2970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16329" y="4790072"/>
            <a:ext cx="10058400" cy="1016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/>
              <a:t>Managing Research</a:t>
            </a:r>
          </a:p>
          <a:p>
            <a:pPr algn="ctr"/>
            <a:r>
              <a:rPr lang="en-US" sz="3600" b="1" dirty="0"/>
              <a:t>and Development</a:t>
            </a:r>
            <a:r>
              <a:rPr lang="en-US" sz="3600" b="1" dirty="0" smtClean="0"/>
              <a:t> 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8930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218" y="152400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reativity</a:t>
            </a:r>
            <a:r>
              <a:rPr lang="en-US" b="1" dirty="0"/>
              <a:t>, innovation, </a:t>
            </a:r>
            <a:r>
              <a:rPr lang="en-US" b="1" dirty="0" smtClean="0"/>
              <a:t>entrepreneurship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219200"/>
            <a:ext cx="10026968" cy="61722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N</a:t>
            </a:r>
            <a:r>
              <a:rPr lang="en-US" sz="2400" b="1" dirty="0" smtClean="0"/>
              <a:t>ature of creativity</a:t>
            </a:r>
          </a:p>
          <a:p>
            <a:pPr marL="0" indent="0" algn="just">
              <a:buNone/>
            </a:pPr>
            <a:r>
              <a:rPr lang="en-US" sz="2400" b="1" dirty="0"/>
              <a:t>T</a:t>
            </a:r>
            <a:r>
              <a:rPr lang="en-US" sz="2400" b="1" dirty="0" smtClean="0"/>
              <a:t>he </a:t>
            </a:r>
            <a:r>
              <a:rPr lang="en-US" sz="2400" b="1" dirty="0"/>
              <a:t>creative </a:t>
            </a:r>
            <a:r>
              <a:rPr lang="en-US" sz="2400" b="1" dirty="0" smtClean="0"/>
              <a:t>Process</a:t>
            </a:r>
          </a:p>
          <a:p>
            <a:pPr marL="0" indent="0" algn="just">
              <a:buNone/>
            </a:pPr>
            <a:r>
              <a:rPr lang="en-US" sz="2400" b="1" dirty="0"/>
              <a:t>B</a:t>
            </a:r>
            <a:r>
              <a:rPr lang="en-US" sz="2400" b="1" dirty="0" smtClean="0"/>
              <a:t>rainstorming </a:t>
            </a:r>
            <a:r>
              <a:rPr lang="en-US" sz="2400" b="1" dirty="0"/>
              <a:t>and other techniques for creativity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380832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218" y="152400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haracteristics </a:t>
            </a:r>
            <a:r>
              <a:rPr lang="en-US" b="1" dirty="0"/>
              <a:t>of creative People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219200"/>
            <a:ext cx="10026968" cy="61722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2400" i="1" dirty="0" smtClean="0"/>
              <a:t>1. Self-confidence </a:t>
            </a:r>
            <a:r>
              <a:rPr lang="en-US" sz="2400" i="1" dirty="0"/>
              <a:t>and independence. Creative people seem to be self-confident, self-sufficient,</a:t>
            </a:r>
          </a:p>
          <a:p>
            <a:pPr marL="0" indent="0" algn="just">
              <a:buNone/>
            </a:pPr>
            <a:r>
              <a:rPr lang="en-US" sz="2400" dirty="0"/>
              <a:t>emotionally stable, and able to tolerate ambiguity. They are independent in thought and</a:t>
            </a:r>
          </a:p>
          <a:p>
            <a:pPr marL="0" indent="0" algn="just">
              <a:buNone/>
            </a:pPr>
            <a:r>
              <a:rPr lang="en-US" sz="2400" dirty="0"/>
              <a:t>action and tend to reduce group pressures for conformity and rules and regulations that do</a:t>
            </a:r>
          </a:p>
          <a:p>
            <a:pPr marL="0" indent="0" algn="just">
              <a:buNone/>
            </a:pPr>
            <a:r>
              <a:rPr lang="en-US" sz="2400" dirty="0"/>
              <a:t>not make sense.</a:t>
            </a:r>
          </a:p>
          <a:p>
            <a:pPr marL="0" indent="0" algn="just">
              <a:buNone/>
            </a:pPr>
            <a:r>
              <a:rPr lang="en-US" sz="2400" i="1" dirty="0" smtClean="0"/>
              <a:t>2. Curiosity</a:t>
            </a:r>
            <a:r>
              <a:rPr lang="en-US" sz="2400" i="1" dirty="0"/>
              <a:t>. They have a drive for knowledge about how or why things work, are good observers</a:t>
            </a:r>
          </a:p>
          <a:p>
            <a:pPr marL="0" indent="0" algn="just">
              <a:buNone/>
            </a:pPr>
            <a:r>
              <a:rPr lang="en-US" sz="2400" dirty="0"/>
              <a:t>with good memories, and build</a:t>
            </a:r>
          </a:p>
          <a:p>
            <a:pPr marL="0" indent="0" algn="just">
              <a:buNone/>
            </a:pPr>
            <a:r>
              <a:rPr lang="en-US" sz="2400" dirty="0"/>
              <a:t>a broad knowledge</a:t>
            </a:r>
          </a:p>
          <a:p>
            <a:pPr marL="0" indent="0" algn="just">
              <a:buNone/>
            </a:pPr>
            <a:r>
              <a:rPr lang="en-US" sz="2400" dirty="0"/>
              <a:t>about a wide range of subjects.</a:t>
            </a:r>
          </a:p>
          <a:p>
            <a:pPr marL="0" indent="0" algn="just">
              <a:buNone/>
            </a:pPr>
            <a:r>
              <a:rPr lang="en-US" sz="2400" i="1" dirty="0" smtClean="0"/>
              <a:t>3. Approach </a:t>
            </a:r>
            <a:r>
              <a:rPr lang="en-US" sz="2400" i="1" dirty="0"/>
              <a:t>to problems. Creative people are open-minded and uncritical in the early stages of</a:t>
            </a:r>
          </a:p>
          <a:p>
            <a:pPr marL="0" indent="0" algn="just">
              <a:buNone/>
            </a:pPr>
            <a:r>
              <a:rPr lang="en-US" sz="2400" dirty="0"/>
              <a:t>problem solving, generating many ideas. They enjoy abstract thinking and employ method,</a:t>
            </a:r>
          </a:p>
          <a:p>
            <a:pPr marL="0" indent="0" algn="just">
              <a:buNone/>
            </a:pPr>
            <a:r>
              <a:rPr lang="en-US" sz="2400" dirty="0"/>
              <a:t>precision, and exactness in their work. They concentrate intensively on problems that interest</a:t>
            </a:r>
          </a:p>
          <a:p>
            <a:pPr marL="0" indent="0" algn="just">
              <a:buNone/>
            </a:pPr>
            <a:r>
              <a:rPr lang="en-US" sz="2400" dirty="0"/>
              <a:t>them and resent interruptions to their concentration.</a:t>
            </a:r>
          </a:p>
          <a:p>
            <a:pPr marL="0" indent="0" algn="just">
              <a:buNone/>
            </a:pPr>
            <a:r>
              <a:rPr lang="en-US" sz="2400" i="1" dirty="0" smtClean="0"/>
              <a:t>4. Some </a:t>
            </a:r>
            <a:r>
              <a:rPr lang="en-US" sz="2400" i="1" dirty="0"/>
              <a:t>personal attributes. Creative people may be more comfortable with things than people,</a:t>
            </a:r>
          </a:p>
          <a:p>
            <a:pPr marL="0" indent="0" algn="just">
              <a:buNone/>
            </a:pPr>
            <a:r>
              <a:rPr lang="en-US" sz="2400" dirty="0"/>
              <a:t>have fewer close friends, and are not joiners. They have broad intellectual interests: They</a:t>
            </a:r>
          </a:p>
          <a:p>
            <a:pPr marL="0" indent="0" algn="just">
              <a:buNone/>
            </a:pPr>
            <a:r>
              <a:rPr lang="en-US" sz="2400" dirty="0"/>
              <a:t>enjoy intellectual games, practical jokes, creative writing, and are almost always attracted</a:t>
            </a:r>
          </a:p>
          <a:p>
            <a:pPr marL="0" indent="0" algn="just">
              <a:buNone/>
            </a:pPr>
            <a:r>
              <a:rPr lang="en-US" sz="2400" dirty="0"/>
              <a:t>by complexity.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15256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13525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dirty="0"/>
              <a:t>Objectives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874520"/>
            <a:ext cx="10026968" cy="170688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Explain product and technology life cycles.</a:t>
            </a:r>
          </a:p>
          <a:p>
            <a:pPr marL="0" indent="0">
              <a:buNone/>
            </a:pPr>
            <a:r>
              <a:rPr lang="en-US" sz="2400" dirty="0"/>
              <a:t>• Describe the legal means to protect a person’s ideas.</a:t>
            </a:r>
          </a:p>
          <a:p>
            <a:pPr marL="0" indent="0">
              <a:buNone/>
            </a:pPr>
            <a:r>
              <a:rPr lang="en-US" sz="2400" dirty="0"/>
              <a:t>• Discuss the nature of creativity.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72890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218" y="152400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Product and technology life cycles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219200"/>
            <a:ext cx="10026968" cy="45720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/>
              <a:t>A new product begins as an idea for the solution of a problem or the satisfaction of a need. </a:t>
            </a:r>
          </a:p>
          <a:p>
            <a:r>
              <a:rPr lang="en-US" sz="2400" dirty="0" smtClean="0"/>
              <a:t>In nature </a:t>
            </a:r>
            <a:r>
              <a:rPr lang="en-US" sz="2400" dirty="0"/>
              <a:t>only a few out of a hundred tadpoles survive to become frogs; in research only a few </a:t>
            </a:r>
            <a:r>
              <a:rPr lang="en-US" sz="2400" dirty="0" smtClean="0"/>
              <a:t>out of </a:t>
            </a:r>
            <a:r>
              <a:rPr lang="en-US" sz="2400" dirty="0"/>
              <a:t>many research ideas will be vigorous enough to survive and will reach the right environment </a:t>
            </a:r>
            <a:r>
              <a:rPr lang="en-US" sz="2400" dirty="0" smtClean="0"/>
              <a:t>to mature </a:t>
            </a:r>
            <a:r>
              <a:rPr lang="en-US" sz="2400" dirty="0"/>
              <a:t>into a successful product.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cradle-to-grave sequence is known as </a:t>
            </a:r>
            <a:r>
              <a:rPr lang="en-US" sz="2400" dirty="0" smtClean="0"/>
              <a:t>the </a:t>
            </a:r>
            <a:r>
              <a:rPr lang="en-US" sz="2400" b="1" dirty="0" smtClean="0"/>
              <a:t>product </a:t>
            </a:r>
            <a:r>
              <a:rPr lang="en-US" sz="2400" b="1" dirty="0"/>
              <a:t>life cycle </a:t>
            </a:r>
            <a:r>
              <a:rPr lang="en-US" sz="2400" b="1" dirty="0" smtClean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340238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218" y="152400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dirty="0" smtClean="0"/>
              <a:t>Technology Life Cycle</a:t>
            </a:r>
            <a:endParaRPr lang="en-US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042" t="30400" r="17479" b="14179"/>
          <a:stretch/>
        </p:blipFill>
        <p:spPr>
          <a:xfrm>
            <a:off x="1066800" y="1676400"/>
            <a:ext cx="8683080" cy="4876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98972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218" y="152400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N</a:t>
            </a:r>
            <a:r>
              <a:rPr lang="en-US" b="1" dirty="0" smtClean="0"/>
              <a:t>ature </a:t>
            </a:r>
            <a:r>
              <a:rPr lang="en-US" b="1" dirty="0"/>
              <a:t>of research and </a:t>
            </a:r>
            <a:r>
              <a:rPr lang="en-US" b="1" dirty="0" smtClean="0"/>
              <a:t>development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295400"/>
            <a:ext cx="10026968" cy="590846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/>
              <a:t>Research, </a:t>
            </a:r>
            <a:r>
              <a:rPr lang="en-US" sz="2400" dirty="0"/>
              <a:t>both basic and applied</a:t>
            </a:r>
            <a:r>
              <a:rPr lang="en-US" sz="2400" b="1" dirty="0"/>
              <a:t>, </a:t>
            </a:r>
            <a:r>
              <a:rPr lang="en-US" sz="2400" dirty="0" smtClean="0"/>
              <a:t>is systematic, intensive study directed toward fuller scientific knowledge of the subject studied.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/>
              <a:t>Basic </a:t>
            </a:r>
            <a:r>
              <a:rPr lang="en-US" sz="2400" b="1" dirty="0" smtClean="0"/>
              <a:t>research: </a:t>
            </a:r>
            <a:r>
              <a:rPr lang="en-US" sz="2400" dirty="0"/>
              <a:t>R</a:t>
            </a:r>
            <a:r>
              <a:rPr lang="en-US" sz="2400" dirty="0" smtClean="0"/>
              <a:t>esearch </a:t>
            </a:r>
            <a:r>
              <a:rPr lang="en-US" sz="2400" dirty="0"/>
              <a:t>devoted to achieving a fuller knowledge or </a:t>
            </a:r>
            <a:r>
              <a:rPr lang="en-US" sz="2400" dirty="0" smtClean="0"/>
              <a:t>understanding, rather </a:t>
            </a:r>
            <a:r>
              <a:rPr lang="en-US" sz="2400" dirty="0"/>
              <a:t>than a practical application, of the subject under </a:t>
            </a:r>
            <a:r>
              <a:rPr lang="en-US" sz="2400" dirty="0" smtClean="0"/>
              <a:t>study. [</a:t>
            </a:r>
            <a:r>
              <a:rPr lang="en-US" sz="2400" dirty="0"/>
              <a:t>although when funded </a:t>
            </a:r>
            <a:r>
              <a:rPr lang="en-US" sz="2400" dirty="0" smtClean="0"/>
              <a:t>by commercial </a:t>
            </a:r>
            <a:r>
              <a:rPr lang="en-US" sz="2400" dirty="0"/>
              <a:t>firms, it] may be in fields of present or potential interest to the company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Applied research </a:t>
            </a:r>
            <a:r>
              <a:rPr lang="en-US" sz="2400" dirty="0"/>
              <a:t>is directed toward the </a:t>
            </a:r>
            <a:r>
              <a:rPr lang="en-US" sz="2400" i="1" dirty="0"/>
              <a:t>practical application of knowledge, which for </a:t>
            </a:r>
            <a:r>
              <a:rPr lang="en-US" sz="2400" i="1" dirty="0" smtClean="0"/>
              <a:t>industry </a:t>
            </a:r>
            <a:r>
              <a:rPr lang="en-US" sz="2400" dirty="0" smtClean="0"/>
              <a:t>means </a:t>
            </a:r>
            <a:r>
              <a:rPr lang="en-US" sz="2400" dirty="0"/>
              <a:t>the discovery of </a:t>
            </a:r>
            <a:r>
              <a:rPr lang="en-US" sz="2400" i="1" dirty="0" smtClean="0"/>
              <a:t>new </a:t>
            </a:r>
            <a:r>
              <a:rPr lang="en-US" sz="2400" dirty="0" smtClean="0"/>
              <a:t>scientific </a:t>
            </a:r>
            <a:r>
              <a:rPr lang="en-US" sz="2400" dirty="0"/>
              <a:t>knowledge that has specific commercial </a:t>
            </a:r>
            <a:r>
              <a:rPr lang="en-US" sz="2400" dirty="0" smtClean="0"/>
              <a:t>objectives with</a:t>
            </a:r>
            <a:r>
              <a:rPr lang="en-US" sz="2400" dirty="0"/>
              <a:t> </a:t>
            </a:r>
            <a:r>
              <a:rPr lang="en-US" sz="2400" dirty="0" smtClean="0"/>
              <a:t>respect </a:t>
            </a:r>
            <a:r>
              <a:rPr lang="en-US" sz="2400" dirty="0"/>
              <a:t>to either products or processes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Development </a:t>
            </a:r>
            <a:r>
              <a:rPr lang="en-US" sz="2400" dirty="0"/>
              <a:t>is the systematic </a:t>
            </a:r>
            <a:r>
              <a:rPr lang="en-US" sz="2400" i="1" dirty="0"/>
              <a:t>use of scientific knowledge directed toward the production </a:t>
            </a:r>
            <a:r>
              <a:rPr lang="en-US" sz="2400" i="1" dirty="0" smtClean="0"/>
              <a:t>of </a:t>
            </a:r>
            <a:r>
              <a:rPr lang="en-US" sz="2400" dirty="0" smtClean="0"/>
              <a:t>useful </a:t>
            </a:r>
            <a:r>
              <a:rPr lang="en-US" sz="2400" dirty="0"/>
              <a:t>materials, devices, systems, or methods, including design and development of </a:t>
            </a:r>
            <a:r>
              <a:rPr lang="en-US" sz="2400" dirty="0" smtClean="0"/>
              <a:t>prototypes and </a:t>
            </a:r>
            <a:r>
              <a:rPr lang="en-US" sz="2400" dirty="0"/>
              <a:t>processes.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245962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218" y="152400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Selecting R&amp;D </a:t>
            </a:r>
            <a:r>
              <a:rPr lang="en-US" b="1" dirty="0"/>
              <a:t>Projects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371600"/>
            <a:ext cx="10026968" cy="29718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N</a:t>
            </a:r>
            <a:r>
              <a:rPr lang="en-US" sz="2400" b="1" dirty="0" smtClean="0"/>
              <a:t>eed </a:t>
            </a:r>
            <a:r>
              <a:rPr lang="en-US" sz="2400" b="1" dirty="0"/>
              <a:t>for </a:t>
            </a:r>
            <a:r>
              <a:rPr lang="en-US" sz="2400" b="1" dirty="0" smtClean="0"/>
              <a:t>selection:</a:t>
            </a:r>
          </a:p>
          <a:p>
            <a:r>
              <a:rPr lang="en-US" sz="2400" dirty="0" smtClean="0"/>
              <a:t>Three prototypes for detailed physical and market testing, resulting in</a:t>
            </a:r>
            <a:endParaRPr lang="en-US" sz="2400" dirty="0"/>
          </a:p>
          <a:p>
            <a:r>
              <a:rPr lang="en-US" sz="2400" dirty="0" smtClean="0"/>
              <a:t>Two products committed to full-scale production and marketing.</a:t>
            </a:r>
            <a:endParaRPr lang="en-US" sz="2400" dirty="0"/>
          </a:p>
          <a:p>
            <a:r>
              <a:rPr lang="en-US" sz="2400" dirty="0" smtClean="0"/>
              <a:t>One product should be real market success</a:t>
            </a:r>
            <a:r>
              <a:rPr lang="en-US" sz="24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Engr. </a:t>
            </a:r>
            <a:r>
              <a:rPr lang="en-US" dirty="0" err="1"/>
              <a:t>Basit</a:t>
            </a:r>
            <a:r>
              <a:rPr lang="en-US" dirty="0"/>
              <a:t> Ali (EE)</a:t>
            </a:r>
          </a:p>
        </p:txBody>
      </p:sp>
    </p:spTree>
    <p:extLst>
      <p:ext uri="{BB962C8B-B14F-4D97-AF65-F5344CB8AC3E}">
        <p14:creationId xmlns:p14="http://schemas.microsoft.com/office/powerpoint/2010/main" val="9612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218" y="152400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Selecting R&amp;D Projects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066800"/>
            <a:ext cx="10026968" cy="59436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b="1" dirty="0"/>
              <a:t>I</a:t>
            </a:r>
            <a:r>
              <a:rPr lang="en-US" sz="2400" b="1" dirty="0" smtClean="0"/>
              <a:t>nitial screening</a:t>
            </a:r>
          </a:p>
          <a:p>
            <a:pPr marL="0" indent="0" algn="just">
              <a:buNone/>
            </a:pPr>
            <a:r>
              <a:rPr lang="en-US" sz="2400" dirty="0" smtClean="0"/>
              <a:t>1</a:t>
            </a:r>
            <a:r>
              <a:rPr lang="en-US" sz="2400" dirty="0"/>
              <a:t>. Technical factors (availability of needed skills and facilities; probability of technical success)</a:t>
            </a:r>
          </a:p>
          <a:p>
            <a:pPr marL="0" indent="0" algn="just">
              <a:buNone/>
            </a:pPr>
            <a:r>
              <a:rPr lang="en-US" sz="2400" dirty="0"/>
              <a:t> 2. Research direction and balance (compatibility with research goals and desired research </a:t>
            </a:r>
          </a:p>
          <a:p>
            <a:pPr marL="0" indent="0" algn="just">
              <a:buNone/>
            </a:pPr>
            <a:r>
              <a:rPr lang="en-US" sz="2400" dirty="0"/>
              <a:t>balance)</a:t>
            </a:r>
          </a:p>
          <a:p>
            <a:pPr marL="0" indent="0" algn="just">
              <a:buNone/>
            </a:pPr>
            <a:r>
              <a:rPr lang="en-US" sz="2400" dirty="0"/>
              <a:t> 3. Timing (of R&amp;D and market development relative to the competition)</a:t>
            </a:r>
          </a:p>
          <a:p>
            <a:pPr marL="0" indent="0" algn="just">
              <a:buNone/>
            </a:pPr>
            <a:r>
              <a:rPr lang="en-US" sz="2400" dirty="0"/>
              <a:t> 4. Stability (of the potential market to economic changes and difficulty of substitution)</a:t>
            </a:r>
          </a:p>
          <a:p>
            <a:pPr marL="0" indent="0" algn="just">
              <a:buNone/>
            </a:pPr>
            <a:r>
              <a:rPr lang="en-US" sz="2400" dirty="0"/>
              <a:t> 5. Position factor (relative to other product lines and raw materials)</a:t>
            </a:r>
          </a:p>
          <a:p>
            <a:pPr marL="0" indent="0" algn="just">
              <a:buNone/>
            </a:pPr>
            <a:r>
              <a:rPr lang="en-US" sz="2400" dirty="0"/>
              <a:t> 6. Market growth factors for the product</a:t>
            </a:r>
          </a:p>
          <a:p>
            <a:pPr marL="0" indent="0" algn="just">
              <a:buNone/>
            </a:pPr>
            <a:r>
              <a:rPr lang="en-US" sz="2400" dirty="0"/>
              <a:t> 7. Marketability and compatibility with current marketing goals, distribution methods, and </a:t>
            </a:r>
          </a:p>
          <a:p>
            <a:pPr marL="0" indent="0" algn="just">
              <a:buNone/>
            </a:pPr>
            <a:r>
              <a:rPr lang="en-US" sz="2400" dirty="0"/>
              <a:t>customer makeup</a:t>
            </a:r>
          </a:p>
          <a:p>
            <a:pPr marL="0" indent="0" algn="just">
              <a:buNone/>
            </a:pPr>
            <a:r>
              <a:rPr lang="en-US" sz="2400" dirty="0"/>
              <a:t> 8. </a:t>
            </a:r>
            <a:r>
              <a:rPr lang="en-US" sz="2400" dirty="0" err="1"/>
              <a:t>Producibility</a:t>
            </a:r>
            <a:r>
              <a:rPr lang="en-US" sz="2400" dirty="0"/>
              <a:t> with current production facilities and manpower</a:t>
            </a:r>
          </a:p>
          <a:p>
            <a:pPr marL="0" indent="0" algn="just">
              <a:buNone/>
            </a:pPr>
            <a:r>
              <a:rPr lang="en-US" sz="2400" dirty="0"/>
              <a:t> 9. Financial factors (expected investment need and rate of return from it)</a:t>
            </a:r>
          </a:p>
          <a:p>
            <a:pPr marL="0" indent="0" algn="just">
              <a:buNone/>
            </a:pPr>
            <a:r>
              <a:rPr lang="en-US" sz="2400" dirty="0"/>
              <a:t> 10. Patentability and the need for continuing defensive research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68612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218" y="152400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M</a:t>
            </a:r>
            <a:r>
              <a:rPr lang="en-US" b="1" dirty="0" smtClean="0"/>
              <a:t>aking R&amp;D </a:t>
            </a:r>
            <a:r>
              <a:rPr lang="en-US" b="1" dirty="0"/>
              <a:t>organizations successful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219200"/>
            <a:ext cx="10026968" cy="45720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R&amp;D </a:t>
            </a:r>
            <a:r>
              <a:rPr lang="en-US" sz="2400" b="1" dirty="0"/>
              <a:t>and business </a:t>
            </a:r>
            <a:r>
              <a:rPr lang="en-US" sz="2400" b="1" dirty="0" smtClean="0"/>
              <a:t>strategy</a:t>
            </a:r>
          </a:p>
          <a:p>
            <a:pPr marL="0" indent="0" algn="just">
              <a:buNone/>
            </a:pPr>
            <a:r>
              <a:rPr lang="en-US" sz="2400" dirty="0" smtClean="0"/>
              <a:t>1</a:t>
            </a:r>
            <a:r>
              <a:rPr lang="en-US" sz="2400" b="1" dirty="0" smtClean="0"/>
              <a:t>. Base </a:t>
            </a:r>
            <a:r>
              <a:rPr lang="en-US" sz="2400" b="1" dirty="0"/>
              <a:t>technologies</a:t>
            </a:r>
            <a:r>
              <a:rPr lang="en-US" sz="2400" dirty="0"/>
              <a:t>. These are the technologies that a firm must master to be an effective </a:t>
            </a:r>
            <a:r>
              <a:rPr lang="en-US" sz="2400" dirty="0" smtClean="0"/>
              <a:t>competitor in </a:t>
            </a:r>
            <a:r>
              <a:rPr lang="en-US" sz="2400" dirty="0"/>
              <a:t>its chosen product-market mix. They are necessary, but not sufficient.</a:t>
            </a:r>
          </a:p>
          <a:p>
            <a:pPr marL="0" indent="0" algn="just">
              <a:buNone/>
            </a:pPr>
            <a:r>
              <a:rPr lang="en-US" sz="2400" dirty="0" smtClean="0"/>
              <a:t>2.  </a:t>
            </a:r>
            <a:r>
              <a:rPr lang="en-US" sz="2400" b="1" dirty="0"/>
              <a:t>Key </a:t>
            </a:r>
            <a:r>
              <a:rPr lang="en-US" sz="2400" b="1" dirty="0" smtClean="0"/>
              <a:t>technologies </a:t>
            </a:r>
            <a:r>
              <a:rPr lang="en-US" sz="2400" dirty="0"/>
              <a:t>These technologies provide competitive advantage. They may permit </a:t>
            </a:r>
            <a:r>
              <a:rPr lang="en-US" sz="2400" dirty="0" smtClean="0"/>
              <a:t>the producer </a:t>
            </a:r>
            <a:r>
              <a:rPr lang="en-US" sz="2400" dirty="0"/>
              <a:t>to embed differentiating features or functions in the product or to attain greater </a:t>
            </a:r>
            <a:r>
              <a:rPr lang="en-US" sz="2400" dirty="0" smtClean="0"/>
              <a:t>efficiencies in </a:t>
            </a:r>
            <a:r>
              <a:rPr lang="en-US" sz="2400" dirty="0"/>
              <a:t>the production process.</a:t>
            </a:r>
          </a:p>
          <a:p>
            <a:pPr marL="0" indent="0" algn="just">
              <a:buNone/>
            </a:pPr>
            <a:r>
              <a:rPr lang="en-US" sz="2400" dirty="0" smtClean="0"/>
              <a:t>3. </a:t>
            </a:r>
            <a:r>
              <a:rPr lang="en-US" sz="2400" b="1" dirty="0" smtClean="0"/>
              <a:t>Pacing </a:t>
            </a:r>
            <a:r>
              <a:rPr lang="en-US" sz="2400" b="1" dirty="0"/>
              <a:t>technologies. </a:t>
            </a:r>
            <a:r>
              <a:rPr lang="en-US" sz="2400" dirty="0"/>
              <a:t>These technologies could become tomorrow’s key technologies. </a:t>
            </a:r>
            <a:r>
              <a:rPr lang="en-US" sz="2400" dirty="0" smtClean="0"/>
              <a:t>Not every </a:t>
            </a:r>
            <a:r>
              <a:rPr lang="en-US" sz="2400" dirty="0"/>
              <a:t>participant in an industry can afford to invest in pacing technologies; this is </a:t>
            </a:r>
            <a:r>
              <a:rPr lang="en-US" sz="2400" dirty="0" smtClean="0"/>
              <a:t>typically what </a:t>
            </a:r>
            <a:r>
              <a:rPr lang="en-US" sz="2400" dirty="0"/>
              <a:t>differentiates the leaders (who do) from the followers (who do not).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99961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218" y="152400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b="1" dirty="0"/>
              <a:t>E</a:t>
            </a:r>
            <a:r>
              <a:rPr lang="en-US" altLang="en-US" b="1" dirty="0" smtClean="0"/>
              <a:t>valuating R&amp;D </a:t>
            </a:r>
            <a:r>
              <a:rPr lang="en-US" altLang="en-US" b="1" dirty="0"/>
              <a:t>effectiveness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219200"/>
            <a:ext cx="10026968" cy="61722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/>
              <a:t>1. Ratio of research costs to profits</a:t>
            </a:r>
          </a:p>
          <a:p>
            <a:pPr marL="0" indent="0">
              <a:buNone/>
            </a:pPr>
            <a:r>
              <a:rPr lang="en-US" sz="2400" b="1" dirty="0"/>
              <a:t>2. Percentage of total earnings due to new products</a:t>
            </a:r>
          </a:p>
          <a:p>
            <a:pPr marL="0" indent="0">
              <a:buNone/>
            </a:pPr>
            <a:r>
              <a:rPr lang="en-US" sz="2400" b="1" dirty="0"/>
              <a:t>3. Share of market due to new products (usually computed as the volume of sales from a </a:t>
            </a:r>
            <a:r>
              <a:rPr lang="en-US" sz="2400" dirty="0" smtClean="0"/>
              <a:t>firm’s </a:t>
            </a:r>
            <a:r>
              <a:rPr lang="en-US" sz="2400" dirty="0"/>
              <a:t>new products in a specific product market to the total sales available from that </a:t>
            </a:r>
            <a:r>
              <a:rPr lang="en-US" sz="2400" dirty="0" smtClean="0"/>
              <a:t>market, which </a:t>
            </a:r>
            <a:r>
              <a:rPr lang="en-US" sz="2400" dirty="0"/>
              <a:t>confounds the measure by including marketing proficiency as well)</a:t>
            </a:r>
          </a:p>
          <a:p>
            <a:pPr marL="0" indent="0">
              <a:buNone/>
            </a:pPr>
            <a:r>
              <a:rPr lang="en-US" sz="2400" b="1" dirty="0"/>
              <a:t>4. Research costs related to increases in sales</a:t>
            </a:r>
          </a:p>
          <a:p>
            <a:pPr marL="0" indent="0">
              <a:buNone/>
            </a:pPr>
            <a:r>
              <a:rPr lang="en-US" sz="2400" b="1" dirty="0"/>
              <a:t>5. Research costs to ratio of new and old sales</a:t>
            </a:r>
          </a:p>
          <a:p>
            <a:pPr marL="0" indent="0">
              <a:buNone/>
            </a:pPr>
            <a:r>
              <a:rPr lang="en-US" sz="2400" b="1" dirty="0"/>
              <a:t>6. Research costs per employee</a:t>
            </a:r>
          </a:p>
          <a:p>
            <a:pPr marL="0" indent="0">
              <a:buNone/>
            </a:pPr>
            <a:r>
              <a:rPr lang="en-US" sz="2400" b="1" dirty="0"/>
              <a:t>7. Ratio of research costs to overhead expenses such as administrative and selling costs</a:t>
            </a:r>
          </a:p>
          <a:p>
            <a:pPr marL="0" indent="0">
              <a:buNone/>
            </a:pPr>
            <a:r>
              <a:rPr lang="en-US" sz="2400" b="1" dirty="0"/>
              <a:t>8. Cash flows (continuing evaluation of the pattern of outflows for research expense and </a:t>
            </a:r>
          </a:p>
          <a:p>
            <a:pPr marL="0" indent="0">
              <a:buNone/>
            </a:pPr>
            <a:r>
              <a:rPr lang="en-US" sz="2400" dirty="0"/>
              <a:t>actual and projected inflows from resulting revenue)</a:t>
            </a:r>
          </a:p>
          <a:p>
            <a:pPr marL="0" indent="0">
              <a:buNone/>
            </a:pPr>
            <a:r>
              <a:rPr lang="en-US" sz="2400" b="1" dirty="0"/>
              <a:t>9. Research audits, including indicators of administrative and technical objectives such as </a:t>
            </a:r>
          </a:p>
          <a:p>
            <a:pPr marL="0" indent="0">
              <a:buNone/>
            </a:pPr>
            <a:r>
              <a:rPr lang="en-US" sz="2400" dirty="0"/>
              <a:t>costs, time, completion dates, probability of technical success, probability of commercial</a:t>
            </a:r>
          </a:p>
          <a:p>
            <a:pPr marL="0" indent="0">
              <a:buNone/>
            </a:pPr>
            <a:r>
              <a:rPr lang="en-US" sz="2400" dirty="0"/>
              <a:t>success, expected market share, expected profits, expected return on investment, design,</a:t>
            </a:r>
          </a:p>
          <a:p>
            <a:pPr marL="0" indent="0">
              <a:buNone/>
            </a:pPr>
            <a:r>
              <a:rPr lang="en-US" sz="2400" dirty="0"/>
              <a:t>and development. Blake provides a checklist of questions to ask in such an audit.</a:t>
            </a:r>
          </a:p>
          <a:p>
            <a:pPr marL="0" indent="0">
              <a:buNone/>
            </a:pPr>
            <a:r>
              <a:rPr lang="en-US" sz="2400" b="1" dirty="0"/>
              <a:t>10. Weighted averages of costs and objectives (a measure of the extent the average R&amp;D  dollar</a:t>
            </a:r>
          </a:p>
          <a:p>
            <a:pPr marL="0" indent="0">
              <a:buNone/>
            </a:pPr>
            <a:r>
              <a:rPr lang="en-US" sz="2400" dirty="0"/>
              <a:t>contributed toward objectives with weights on a scale, such as 0.0 equals </a:t>
            </a:r>
            <a:r>
              <a:rPr lang="en-US" sz="2400" i="1" dirty="0"/>
              <a:t>project badly</a:t>
            </a:r>
          </a:p>
          <a:p>
            <a:pPr marL="0" indent="0">
              <a:buNone/>
            </a:pPr>
            <a:r>
              <a:rPr lang="en-US" sz="2400" i="1" dirty="0"/>
              <a:t>missed objectives to 3.0 equals project far exceeded objectives)</a:t>
            </a:r>
          </a:p>
          <a:p>
            <a:pPr marL="0" indent="0">
              <a:buNone/>
            </a:pPr>
            <a:r>
              <a:rPr lang="en-US" sz="2400" b="1" dirty="0"/>
              <a:t>11. Project profiles (a more complex weighted scoring of each project, using criteria such as</a:t>
            </a:r>
          </a:p>
          <a:p>
            <a:pPr marL="0" indent="0">
              <a:buNone/>
            </a:pPr>
            <a:r>
              <a:rPr lang="en-US" sz="2400" dirty="0"/>
              <a:t>those in the research </a:t>
            </a:r>
            <a:r>
              <a:rPr lang="en-US" sz="2400" dirty="0" smtClean="0"/>
              <a:t>audits.)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221994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1126</Words>
  <Application>Microsoft Office PowerPoint</Application>
  <PresentationFormat>Custom</PresentationFormat>
  <Paragraphs>108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Gothic Uralic</vt:lpstr>
      <vt:lpstr>Office Theme</vt:lpstr>
      <vt:lpstr>Engineering Management</vt:lpstr>
      <vt:lpstr>Objectives</vt:lpstr>
      <vt:lpstr>Product and technology life cycles</vt:lpstr>
      <vt:lpstr>Technology Life Cycle</vt:lpstr>
      <vt:lpstr>Nature of research and development</vt:lpstr>
      <vt:lpstr>Selecting R&amp;D Projects</vt:lpstr>
      <vt:lpstr>Selecting R&amp;D Projects</vt:lpstr>
      <vt:lpstr>Making R&amp;D organizations successful</vt:lpstr>
      <vt:lpstr>Evaluating R&amp;D effectiveness</vt:lpstr>
      <vt:lpstr>Creativity, innovation, entrepreneurship</vt:lpstr>
      <vt:lpstr>Characteristics of creative People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- 00 Engineering Management [Compatibility Mode]</dc:title>
  <dc:creator>FOFY</dc:creator>
  <cp:lastModifiedBy>Microsoft account</cp:lastModifiedBy>
  <cp:revision>167</cp:revision>
  <dcterms:created xsi:type="dcterms:W3CDTF">2022-03-07T03:07:20Z</dcterms:created>
  <dcterms:modified xsi:type="dcterms:W3CDTF">2023-05-09T07:50:31Z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2013-05-06T00:00:00Z</vt:filetime>
  </property>
  <property fmtid="{D5CDD505-2E9C-101B-9397-08002B2CF9AE}" pid="3" name="Creator">
    <vt:lpwstr>Adobe Acrobat 8.0 Combine Files</vt:lpwstr>
  </property>
  <property fmtid="{D5CDD505-2E9C-101B-9397-08002B2CF9AE}" pid="4" name="LastSaved">
    <vt:filetime>2022-03-07T00:00:00Z</vt:filetime>
  </property>
</Properties>
</file>