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8"/>
  </p:notesMasterIdLst>
  <p:sldIdLst>
    <p:sldId id="469" r:id="rId2"/>
    <p:sldId id="471" r:id="rId3"/>
    <p:sldId id="551" r:id="rId4"/>
    <p:sldId id="621" r:id="rId5"/>
    <p:sldId id="622" r:id="rId6"/>
    <p:sldId id="623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A6D8-4ED8-4CE3-BA41-F7BD3736666A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95F0-180E-47D8-9337-8CC20664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95F0-180E-47D8-9337-8CC20664B3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554-8225-4006-93E4-4DEE2D3BC8A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07A0-991C-4213-960E-0A387436F5B6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C5B2-2CC7-4640-90B0-668726C0564A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2544-54E1-4FE9-89E8-3858C364BEC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4BB-C136-40DD-8EA1-268CD73100B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F1EC-8440-43E5-8AFD-42E938651632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5899-39E9-4B39-86F2-96C7A3694392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50B9-A259-4794-8E49-DF8D334E518E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9F4-C2A4-493B-A516-B1F605AA7262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9165-0A75-47C9-8AFC-23503C3A7581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7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E1A8-0271-4325-AADE-3AC939C95E84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1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AA16-88B7-4B7E-A417-02B7971D3821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Engr. Basit Ali (EE)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10058400" cy="6902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/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4455" b="1" spc="-4" dirty="0">
                <a:latin typeface="Cambria" panose="02040503050406030204" pitchFamily="18" charset="0"/>
                <a:cs typeface="Gothic Uralic"/>
              </a:rPr>
              <a:t>Engineering Management</a:t>
            </a:r>
            <a:endParaRPr sz="4455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0" y="6442446"/>
            <a:ext cx="10058400" cy="6069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8" algn="ctr">
              <a:lnSpc>
                <a:spcPts val="5338"/>
              </a:lnSpc>
              <a:spcBef>
                <a:spcPts val="83"/>
              </a:spcBef>
            </a:pP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Lecture </a:t>
            </a:r>
            <a:r>
              <a:rPr lang="en-US" sz="2970" b="1" spc="-4" dirty="0" smtClean="0">
                <a:latin typeface="Cambria" panose="02040503050406030204" pitchFamily="18" charset="0"/>
                <a:cs typeface="Gothic Uralic"/>
              </a:rPr>
              <a:t>25,26,27</a:t>
            </a:r>
            <a:endParaRPr lang="en-US" sz="2970" dirty="0">
              <a:latin typeface="Cambria" panose="02040503050406030204" pitchFamily="18" charset="0"/>
              <a:cs typeface="Gothic Uralic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16329" y="5041454"/>
            <a:ext cx="10058400" cy="513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10478" rIns="0" bIns="0" rtlCol="0" anchor="ctr">
            <a:sp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/>
              <a:t>Managing Engineering Design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8930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0" y="13525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874520"/>
            <a:ext cx="10026968" cy="246888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Describe the stages in systems engineering and the new </a:t>
            </a:r>
            <a:r>
              <a:rPr lang="en-US" sz="2400" dirty="0" smtClean="0"/>
              <a:t>product development </a:t>
            </a:r>
            <a:r>
              <a:rPr lang="en-US" sz="2400" dirty="0"/>
              <a:t>process.</a:t>
            </a:r>
          </a:p>
          <a:p>
            <a:pPr marL="0" indent="0">
              <a:buNone/>
            </a:pPr>
            <a:r>
              <a:rPr lang="en-US" sz="2400" dirty="0"/>
              <a:t>• Explain the importance of product liability issues in design.</a:t>
            </a:r>
          </a:p>
          <a:p>
            <a:pPr marL="0" indent="0">
              <a:buNone/>
            </a:pPr>
            <a:r>
              <a:rPr lang="en-US" sz="2400" dirty="0"/>
              <a:t>• Describe the significance of reliability and other design factors.</a:t>
            </a:r>
          </a:p>
          <a:p>
            <a:pPr marL="0" indent="0">
              <a:buNone/>
            </a:pPr>
            <a:r>
              <a:rPr lang="en-US" sz="2400" dirty="0"/>
              <a:t>• Describe the design factors of maintainability.</a:t>
            </a:r>
          </a:p>
          <a:p>
            <a:pPr marL="0" indent="0">
              <a:buNone/>
            </a:pPr>
            <a:r>
              <a:rPr lang="en-US" sz="2400" dirty="0"/>
              <a:t>• Explain the importance of value engineering.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72890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32657" y="188066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Nature of </a:t>
            </a:r>
            <a:r>
              <a:rPr lang="en-US" b="1" dirty="0" smtClean="0"/>
              <a:t>engineering Design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19200"/>
            <a:ext cx="10026968" cy="45720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Design is the activity that best describes the engineer. To design is to create something that </a:t>
            </a:r>
            <a:r>
              <a:rPr lang="en-US" sz="2400" dirty="0" smtClean="0"/>
              <a:t>has never </a:t>
            </a:r>
            <a:r>
              <a:rPr lang="en-US" sz="2400" dirty="0"/>
              <a:t>existed before, either as a solution to a new problem or as a better solution to a </a:t>
            </a:r>
            <a:r>
              <a:rPr lang="en-US" sz="2400" dirty="0" smtClean="0"/>
              <a:t>problem solved </a:t>
            </a:r>
            <a:r>
              <a:rPr lang="en-US" sz="2400" dirty="0"/>
              <a:t>previously. J. B. </a:t>
            </a:r>
            <a:r>
              <a:rPr lang="en-US" sz="2400" dirty="0" err="1"/>
              <a:t>Reswick</a:t>
            </a:r>
            <a:r>
              <a:rPr lang="en-US" sz="2400" dirty="0"/>
              <a:t> summarizes the process of design well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000" i="1" dirty="0" smtClean="0"/>
              <a:t>“Design </a:t>
            </a:r>
            <a:r>
              <a:rPr lang="en-US" sz="2000" i="1" dirty="0"/>
              <a:t>is the central purpose of engineering. It begins with the recognition of a need and </a:t>
            </a:r>
            <a:r>
              <a:rPr lang="en-US" sz="2000" i="1" dirty="0" smtClean="0"/>
              <a:t>the conception </a:t>
            </a:r>
            <a:r>
              <a:rPr lang="en-US" sz="2000" i="1" dirty="0"/>
              <a:t>of an idea to meet that need. It proceeds with the definition of the problem, </a:t>
            </a:r>
            <a:r>
              <a:rPr lang="en-US" sz="2000" i="1" dirty="0" smtClean="0"/>
              <a:t>continues with </a:t>
            </a:r>
            <a:r>
              <a:rPr lang="en-US" sz="2000" i="1" dirty="0"/>
              <a:t>a program of directed research and development, and leads to the construction and </a:t>
            </a:r>
            <a:r>
              <a:rPr lang="en-US" sz="2000" i="1" dirty="0" smtClean="0"/>
              <a:t>evaluation of </a:t>
            </a:r>
            <a:r>
              <a:rPr lang="en-US" sz="2000" i="1" dirty="0"/>
              <a:t>a </a:t>
            </a:r>
            <a:r>
              <a:rPr lang="en-US" sz="2000" i="1" dirty="0" smtClean="0"/>
              <a:t>prototype”</a:t>
            </a:r>
            <a:endParaRPr lang="en-US" sz="20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340238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ystems engineering/New product development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10058400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Systems engineering is a robust approach to the design, creation, and operation of systems. </a:t>
            </a:r>
            <a:r>
              <a:rPr lang="en-US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86000"/>
            <a:ext cx="10042071" cy="440120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Systems </a:t>
            </a:r>
            <a:r>
              <a:rPr lang="en-US" sz="2000" dirty="0"/>
              <a:t>engineering as defined </a:t>
            </a:r>
            <a:r>
              <a:rPr lang="en-US" sz="2000" dirty="0" smtClean="0"/>
              <a:t>by the </a:t>
            </a:r>
            <a:r>
              <a:rPr lang="en-US" sz="2000" dirty="0"/>
              <a:t>International Council on Systems Engineering (INCOSE) is an engineering discipline </a:t>
            </a:r>
            <a:r>
              <a:rPr lang="en-US" sz="2000" dirty="0" smtClean="0"/>
              <a:t>whose responsibility </a:t>
            </a:r>
            <a:r>
              <a:rPr lang="en-US" sz="2000" dirty="0"/>
              <a:t>is creating and executing an interdisciplinary process to ensure that the customer </a:t>
            </a:r>
            <a:r>
              <a:rPr lang="en-US" sz="2000" dirty="0" smtClean="0"/>
              <a:t>and stakeholder’s </a:t>
            </a:r>
            <a:r>
              <a:rPr lang="en-US" sz="2000" dirty="0"/>
              <a:t>needs are satisfied in a high quality, trustworthy, cost efficient, and schedule compliant</a:t>
            </a:r>
          </a:p>
          <a:p>
            <a:pPr algn="just"/>
            <a:r>
              <a:rPr lang="en-US" sz="2000" dirty="0"/>
              <a:t>manner throughout a system’s entire life cycle.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process is usually comprised of the following seven tasks: </a:t>
            </a:r>
            <a:endParaRPr lang="en-US" sz="2000" dirty="0" smtClean="0"/>
          </a:p>
          <a:p>
            <a:pPr algn="just"/>
            <a:r>
              <a:rPr lang="en-US" sz="2000" dirty="0" smtClean="0"/>
              <a:t>•</a:t>
            </a:r>
            <a:r>
              <a:rPr lang="en-US" sz="2000" dirty="0"/>
              <a:t>	 State	the	problem</a:t>
            </a:r>
          </a:p>
          <a:p>
            <a:pPr algn="just"/>
            <a:r>
              <a:rPr lang="en-US" sz="2000" dirty="0"/>
              <a:t>•	 Investigate	alternatives</a:t>
            </a:r>
          </a:p>
          <a:p>
            <a:pPr algn="just"/>
            <a:r>
              <a:rPr lang="en-US" sz="2000" dirty="0"/>
              <a:t>•	 Model	the	system</a:t>
            </a:r>
          </a:p>
          <a:p>
            <a:pPr algn="just"/>
            <a:r>
              <a:rPr lang="en-US" sz="2000" dirty="0"/>
              <a:t>•	 Integrate</a:t>
            </a:r>
          </a:p>
          <a:p>
            <a:pPr algn="just"/>
            <a:r>
              <a:rPr lang="en-US" sz="2000" dirty="0"/>
              <a:t>•	 Launch	the	system</a:t>
            </a:r>
          </a:p>
          <a:p>
            <a:pPr algn="just"/>
            <a:r>
              <a:rPr lang="en-US" sz="2000" dirty="0"/>
              <a:t>•	 Assess	performance</a:t>
            </a:r>
          </a:p>
          <a:p>
            <a:pPr algn="just"/>
            <a:r>
              <a:rPr lang="en-US" sz="2000" dirty="0"/>
              <a:t>•	 Reevaluate</a:t>
            </a:r>
          </a:p>
        </p:txBody>
      </p:sp>
    </p:spTree>
    <p:extLst>
      <p:ext uri="{BB962C8B-B14F-4D97-AF65-F5344CB8AC3E}">
        <p14:creationId xmlns:p14="http://schemas.microsoft.com/office/powerpoint/2010/main" val="98972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218" y="152400"/>
            <a:ext cx="10058400" cy="649605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oncurrent </a:t>
            </a:r>
            <a:r>
              <a:rPr lang="en-US" b="1" dirty="0"/>
              <a:t>(simultaneous) engineering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1432" y="1295400"/>
            <a:ext cx="10026968" cy="42672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/>
              <a:t>In traditional engineering, a relatively short time was spent defining the product. A relatively </a:t>
            </a:r>
            <a:r>
              <a:rPr lang="en-US" sz="2400" dirty="0" smtClean="0"/>
              <a:t>long time </a:t>
            </a:r>
            <a:r>
              <a:rPr lang="en-US" sz="2400" dirty="0"/>
              <a:t>is spent designing the product, and a surprisingly longer time is often spent redesigning </a:t>
            </a:r>
            <a:r>
              <a:rPr lang="en-US" sz="2400" dirty="0" smtClean="0"/>
              <a:t>the product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key to shortening the overall design time is to better define the product and </a:t>
            </a:r>
            <a:r>
              <a:rPr lang="en-US" sz="2400" dirty="0" smtClean="0"/>
              <a:t>better document </a:t>
            </a:r>
            <a:r>
              <a:rPr lang="en-US" sz="2400" dirty="0"/>
              <a:t>the design process. A new approach is now applied to the engineering design </a:t>
            </a:r>
            <a:r>
              <a:rPr lang="en-US" sz="2400" dirty="0" smtClean="0"/>
              <a:t>philosophy to </a:t>
            </a:r>
            <a:r>
              <a:rPr lang="en-US" sz="2400" dirty="0"/>
              <a:t>create products that are better, less expensive, and more quickly brought to market.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Engr. Basit Ali (EE)</a:t>
            </a:r>
          </a:p>
        </p:txBody>
      </p:sp>
    </p:spTree>
    <p:extLst>
      <p:ext uri="{BB962C8B-B14F-4D97-AF65-F5344CB8AC3E}">
        <p14:creationId xmlns:p14="http://schemas.microsoft.com/office/powerpoint/2010/main" val="245962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C1C44-FFE1-4EA0-BFE0-BC5FC22C3D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 </a:t>
            </a:r>
            <a:r>
              <a:rPr lang="en-US" dirty="0" err="1"/>
              <a:t>Basit</a:t>
            </a:r>
            <a:r>
              <a:rPr lang="en-US" dirty="0"/>
              <a:t> Ali (EE)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214" y="152400"/>
            <a:ext cx="10058400" cy="64960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Concurrent (simultaneous) engineering</a:t>
            </a:r>
            <a:endParaRPr lang="en-US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06" t="31250" r="17423" b="12500"/>
          <a:stretch/>
        </p:blipFill>
        <p:spPr>
          <a:xfrm>
            <a:off x="27215" y="1447800"/>
            <a:ext cx="9650186" cy="51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410</Words>
  <Application>Microsoft Office PowerPoint</Application>
  <PresentationFormat>Custom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Gothic Uralic</vt:lpstr>
      <vt:lpstr>Times New Roman</vt:lpstr>
      <vt:lpstr>Office Theme</vt:lpstr>
      <vt:lpstr>Engineering Management</vt:lpstr>
      <vt:lpstr>Objectives</vt:lpstr>
      <vt:lpstr>Nature of engineering Design</vt:lpstr>
      <vt:lpstr>Systems engineering/New product development</vt:lpstr>
      <vt:lpstr>Concurrent (simultaneous) engineering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- 00 Engineering Management [Compatibility Mode]</dc:title>
  <dc:creator>FOFY</dc:creator>
  <cp:lastModifiedBy>Bahria</cp:lastModifiedBy>
  <cp:revision>176</cp:revision>
  <dcterms:created xsi:type="dcterms:W3CDTF">2022-03-07T03:07:20Z</dcterms:created>
  <dcterms:modified xsi:type="dcterms:W3CDTF">2022-05-17T09:02:02Z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2013-05-06T00:00:00Z</vt:filetime>
  </property>
  <property fmtid="{D5CDD505-2E9C-101B-9397-08002B2CF9AE}" pid="3" name="Creator">
    <vt:lpwstr>Adobe Acrobat 8.0 Combine Files</vt:lpwstr>
  </property>
  <property fmtid="{D5CDD505-2E9C-101B-9397-08002B2CF9AE}" pid="4" name="LastSaved">
    <vt:filetime>2022-03-07T00:00:00Z</vt:filetime>
  </property>
</Properties>
</file>