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7"/>
  </p:notesMasterIdLst>
  <p:sldIdLst>
    <p:sldId id="469" r:id="rId2"/>
    <p:sldId id="527" r:id="rId3"/>
    <p:sldId id="528" r:id="rId4"/>
    <p:sldId id="258" r:id="rId5"/>
    <p:sldId id="259" r:id="rId6"/>
    <p:sldId id="260" r:id="rId7"/>
    <p:sldId id="261" r:id="rId8"/>
    <p:sldId id="533" r:id="rId9"/>
    <p:sldId id="534" r:id="rId10"/>
    <p:sldId id="549" r:id="rId11"/>
    <p:sldId id="550" r:id="rId12"/>
    <p:sldId id="551" r:id="rId13"/>
    <p:sldId id="535" r:id="rId14"/>
    <p:sldId id="536" r:id="rId15"/>
    <p:sldId id="552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2023-02-21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6135-4D82-49E0-B668-D18EAABFE63B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EF73-4A48-48D1-8F01-964AEA740B37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4F23-E362-4CF6-9603-ED4FD9E3BE5D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E17-31B2-4354-89A6-F4C58663927B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CDA0-4538-4AF2-9F3A-B7A8F253552A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6CB8-021E-4B61-A52E-07BE7707C367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6790-77CC-4DCE-8D91-822E7761D588}" type="datetime1">
              <a:rPr lang="en-US" smtClean="0"/>
              <a:t>2023-02-21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BA7F-7437-4E0C-8EE1-453949C4F8F7}" type="datetime1">
              <a:rPr lang="en-US" smtClean="0"/>
              <a:t>2023-02-21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7695-A4AF-42E6-B4E8-D874A71AB432}" type="datetime1">
              <a:rPr lang="en-US" smtClean="0"/>
              <a:t>2023-02-21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A588-B8BB-423A-B438-6FA8DF4C3BE0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7EE-DA04-4E3E-AD5E-ACB8D247DBB8}" type="datetime1">
              <a:rPr lang="en-US" smtClean="0"/>
              <a:t>2023-02-21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48F8-C90E-4C38-8DBA-55B5976FA42F}" type="datetime1">
              <a:rPr lang="en-US" smtClean="0"/>
              <a:t>2023-02-21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Week 1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997146"/>
            <a:ext cx="10058400" cy="601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800" b="1" spc="-4" dirty="0">
                <a:latin typeface="Cambria" panose="02040503050406030204" pitchFamily="18" charset="0"/>
                <a:cs typeface="Gothic Uralic"/>
              </a:rPr>
              <a:t>Introduction to Engineering Management</a:t>
            </a:r>
            <a:endParaRPr lang="en-US" sz="280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4735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/>
              <a:t>Frank B. Gilbreth: (1868-1924) </a:t>
            </a:r>
          </a:p>
          <a:p>
            <a:pPr marL="0" indent="0">
              <a:buNone/>
            </a:pPr>
            <a:r>
              <a:rPr lang="en-US"/>
              <a:t>Best way of laying bricks </a:t>
            </a:r>
          </a:p>
          <a:p>
            <a:pPr marL="0" indent="0">
              <a:buNone/>
            </a:pPr>
            <a:r>
              <a:rPr lang="en-US"/>
              <a:t>Devised a system for classifying hand motions into 17 basic divisions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Lillian Moller Gilbreth: (1878-1972) </a:t>
            </a:r>
          </a:p>
          <a:p>
            <a:pPr marL="0" indent="0">
              <a:buNone/>
            </a:pPr>
            <a:r>
              <a:rPr lang="en-US"/>
              <a:t>Psychology of Management (Human Factors)</a:t>
            </a:r>
          </a:p>
          <a:p>
            <a:pPr marL="0" indent="0">
              <a:buNone/>
            </a:pPr>
            <a:r>
              <a:rPr lang="en-US"/>
              <a:t>First Lady of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2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161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Replaced old rule of thumb 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Believed in selecting, training, teaching and developing workers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Study 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Standards planning</a:t>
            </a:r>
            <a:endParaRPr lang="aa-ET" sz="2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Criticism of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161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 Productivity, not quality</a:t>
            </a:r>
          </a:p>
          <a:p>
            <a:pPr marL="0" indent="0">
              <a:buNone/>
            </a:pPr>
            <a:r>
              <a:rPr lang="en-US" dirty="0"/>
              <a:t>• Separating planning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Administrative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0058400" cy="5029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Henri Fayol (1841-1925): </a:t>
            </a:r>
          </a:p>
          <a:p>
            <a:pPr marL="0" indent="0" algn="just">
              <a:buNone/>
            </a:pPr>
            <a:r>
              <a:rPr lang="en-US" sz="2400" dirty="0"/>
              <a:t>Developed 14 “general principles of administration” </a:t>
            </a:r>
          </a:p>
          <a:p>
            <a:pPr marL="0" indent="0" algn="just">
              <a:buNone/>
            </a:pPr>
            <a:r>
              <a:rPr lang="en-US" sz="2400" dirty="0"/>
              <a:t> Divided management activities into five divisions (Planning, Organizing, Command, Coordination, Control)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• Max Weber (1864-1920): </a:t>
            </a:r>
          </a:p>
          <a:p>
            <a:pPr marL="0" indent="0" algn="just">
              <a:buNone/>
            </a:pPr>
            <a:r>
              <a:rPr lang="en-US" sz="2400" dirty="0"/>
              <a:t>Division of labor </a:t>
            </a:r>
          </a:p>
          <a:p>
            <a:pPr marL="0" indent="0" algn="just">
              <a:buNone/>
            </a:pPr>
            <a:r>
              <a:rPr lang="en-US" sz="2400" dirty="0"/>
              <a:t>Hierarchy of authority </a:t>
            </a:r>
          </a:p>
          <a:p>
            <a:pPr marL="0" indent="0" algn="just">
              <a:buNone/>
            </a:pPr>
            <a:r>
              <a:rPr lang="en-US" sz="2400" dirty="0"/>
              <a:t>Employment-based on expertise </a:t>
            </a:r>
          </a:p>
          <a:p>
            <a:pPr marL="0" indent="0" algn="just">
              <a:buNone/>
            </a:pPr>
            <a:r>
              <a:rPr lang="en-US" sz="2400" dirty="0"/>
              <a:t>Decisions &amp; rules in writing </a:t>
            </a:r>
          </a:p>
          <a:p>
            <a:pPr marL="0" indent="0" algn="just">
              <a:buNone/>
            </a:pPr>
            <a:r>
              <a:rPr lang="en-US" sz="2400" dirty="0"/>
              <a:t>Separation of management &amp; ownership</a:t>
            </a:r>
          </a:p>
          <a:p>
            <a:pPr algn="just" eaLnBrk="1" hangingPunct="1"/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20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Behavioral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11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Hawthorne Studies </a:t>
            </a:r>
          </a:p>
          <a:p>
            <a:pPr marL="0" indent="0" algn="just">
              <a:buNone/>
            </a:pPr>
            <a:r>
              <a:rPr lang="en-US" sz="2400" dirty="0"/>
              <a:t> Original intent was to find the level of illumination that made the work of female coil winders, relay assemblers, and small parts inspectors more efficient. </a:t>
            </a:r>
          </a:p>
          <a:p>
            <a:pPr marL="0" indent="0" algn="just">
              <a:buNone/>
            </a:pPr>
            <a:r>
              <a:rPr lang="en-US" sz="2400" dirty="0"/>
              <a:t> Conclusion - persons singled out for special attention perform as expected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• Abilene Paradox </a:t>
            </a:r>
          </a:p>
          <a:p>
            <a:pPr marL="0" indent="0" algn="just">
              <a:buNone/>
            </a:pPr>
            <a:r>
              <a:rPr lang="en-US" sz="2400" dirty="0"/>
              <a:t>Failing to manage agreement effectively</a:t>
            </a:r>
          </a:p>
          <a:p>
            <a:pPr algn="just" eaLnBrk="1" hangingPunct="1"/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1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Behavioral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11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</a:t>
            </a:r>
            <a:r>
              <a:rPr lang="en-US" dirty="0"/>
              <a:t>Maslow:</a:t>
            </a:r>
          </a:p>
          <a:p>
            <a:pPr marL="0" indent="0" algn="just">
              <a:buNone/>
            </a:pPr>
            <a:r>
              <a:rPr lang="en-US" dirty="0"/>
              <a:t> Hierarchical theory of human needs </a:t>
            </a:r>
          </a:p>
          <a:p>
            <a:pPr marL="0" indent="0" algn="just">
              <a:buNone/>
            </a:pPr>
            <a:r>
              <a:rPr lang="en-US" dirty="0"/>
              <a:t>Biological / Physiological Needs </a:t>
            </a:r>
          </a:p>
          <a:p>
            <a:pPr marL="0" indent="0" algn="just">
              <a:buNone/>
            </a:pPr>
            <a:r>
              <a:rPr lang="en-US" dirty="0"/>
              <a:t>Security / Safety Needs </a:t>
            </a:r>
          </a:p>
          <a:p>
            <a:pPr marL="0" indent="0" algn="just">
              <a:buNone/>
            </a:pPr>
            <a:r>
              <a:rPr lang="en-US" dirty="0"/>
              <a:t>Social Needs </a:t>
            </a:r>
          </a:p>
          <a:p>
            <a:pPr marL="0" indent="0" algn="just">
              <a:buNone/>
            </a:pPr>
            <a:r>
              <a:rPr lang="en-US"/>
              <a:t>Ego Needs </a:t>
            </a:r>
          </a:p>
          <a:p>
            <a:pPr marL="0" indent="0" algn="just">
              <a:buNone/>
            </a:pPr>
            <a:r>
              <a:rPr lang="en-US"/>
              <a:t>Self-actualization </a:t>
            </a:r>
            <a:r>
              <a:rPr lang="en-US" dirty="0"/>
              <a:t>Fulfillment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1828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2640" dirty="0"/>
              <a:t>Management is the attainment of organizational goals in an effective and efficient manner through planning, organizing, staffing, directing and controlling organizational resources.</a:t>
            </a:r>
          </a:p>
          <a:p>
            <a:pPr algn="just" eaLnBrk="1" hangingPunct="1"/>
            <a:endParaRPr lang="en-US" altLang="en-US" sz="2640" dirty="0"/>
          </a:p>
          <a:p>
            <a:pPr algn="just" eaLnBrk="1" hangingPunct="1"/>
            <a:r>
              <a:rPr lang="en-US" altLang="en-US" sz="2640" dirty="0"/>
              <a:t>Organizational resources include men(human beings), money, machines and materials.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52038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en-US" dirty="0"/>
              <a:t>Definitions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4401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altLang="en-US" sz="2400" dirty="0"/>
              <a:t>Louis E Boone &amp; David L Kurtz- The use of people and other resources to accomplish objectives.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Mary Parker </a:t>
            </a:r>
            <a:r>
              <a:rPr lang="en-US" altLang="en-US" sz="2400" dirty="0" err="1"/>
              <a:t>Follet</a:t>
            </a:r>
            <a:r>
              <a:rPr lang="en-US" altLang="en-US" sz="2400" dirty="0"/>
              <a:t>- the act of getting things done through people.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Frederick  Taylor defines Management as the art of knowing what you want to do in the best and cheapest way.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5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214" y="381000"/>
            <a:ext cx="10085614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19200"/>
            <a:ext cx="10058400" cy="48128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1430" rIns="0" bIns="0" rtlCol="0">
            <a:spAutoFit/>
          </a:bodyPr>
          <a:lstStyle/>
          <a:p>
            <a:pPr marL="189230" indent="-177165" algn="just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189865" algn="l"/>
              </a:tabLst>
            </a:pPr>
            <a:r>
              <a:rPr sz="2400" spc="-10" dirty="0">
                <a:cs typeface="Times New Roman"/>
              </a:rPr>
              <a:t>Engineering</a:t>
            </a:r>
            <a:r>
              <a:rPr sz="2400" spc="3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8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fusion</a:t>
            </a:r>
            <a:r>
              <a:rPr sz="2400" spc="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10" dirty="0">
                <a:cs typeface="Times New Roman"/>
              </a:rPr>
              <a:t> business</a:t>
            </a:r>
            <a:r>
              <a:rPr sz="2400" spc="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principles.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9865" algn="l"/>
              </a:tabLst>
            </a:pPr>
            <a:r>
              <a:rPr sz="2400" dirty="0">
                <a:cs typeface="Times New Roman"/>
              </a:rPr>
              <a:t>By</a:t>
            </a:r>
            <a:r>
              <a:rPr sz="2400" spc="-10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having</a:t>
            </a:r>
            <a:r>
              <a:rPr sz="2400" spc="3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knowledge</a:t>
            </a:r>
            <a:r>
              <a:rPr sz="2400" spc="1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10" dirty="0">
                <a:cs typeface="Times New Roman"/>
              </a:rPr>
              <a:t> economics</a:t>
            </a:r>
            <a:r>
              <a:rPr sz="2400" spc="4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20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9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they</a:t>
            </a:r>
            <a:r>
              <a:rPr sz="2400" spc="1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can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forecast</a:t>
            </a:r>
            <a:r>
              <a:rPr sz="2400" dirty="0">
                <a:cs typeface="Times New Roman"/>
              </a:rPr>
              <a:t> or</a:t>
            </a:r>
            <a:r>
              <a:rPr sz="2400" spc="-1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can </a:t>
            </a:r>
            <a:r>
              <a:rPr sz="2400" dirty="0">
                <a:cs typeface="Times New Roman"/>
              </a:rPr>
              <a:t> predict</a:t>
            </a:r>
            <a:r>
              <a:rPr sz="2400" spc="-4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0" dirty="0">
                <a:cs typeface="Times New Roman"/>
              </a:rPr>
              <a:t> </a:t>
            </a:r>
            <a:r>
              <a:rPr sz="2400" spc="-25" dirty="0">
                <a:cs typeface="Times New Roman"/>
              </a:rPr>
              <a:t>utility,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advantages,</a:t>
            </a:r>
            <a:r>
              <a:rPr sz="2400" spc="6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disadvantages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product.</a:t>
            </a:r>
            <a:r>
              <a:rPr sz="2400" spc="-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also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get</a:t>
            </a:r>
            <a:r>
              <a:rPr sz="2400" spc="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 </a:t>
            </a:r>
            <a:r>
              <a:rPr sz="2400" spc="-10" dirty="0">
                <a:cs typeface="Times New Roman"/>
              </a:rPr>
              <a:t>know</a:t>
            </a:r>
            <a:r>
              <a:rPr sz="2400" spc="3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 </a:t>
            </a:r>
            <a:r>
              <a:rPr sz="2400" spc="-48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scope</a:t>
            </a:r>
            <a:r>
              <a:rPr sz="2400" spc="-4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product</a:t>
            </a:r>
            <a:r>
              <a:rPr sz="2400" spc="-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it's</a:t>
            </a:r>
            <a:r>
              <a:rPr sz="2400" spc="2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contribution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in</a:t>
            </a:r>
            <a:r>
              <a:rPr sz="2400" spc="1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growth.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18159" algn="just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5" dirty="0">
                <a:cs typeface="Times New Roman"/>
              </a:rPr>
              <a:t>Specialized form </a:t>
            </a:r>
            <a:r>
              <a:rPr sz="2400" dirty="0">
                <a:cs typeface="Times New Roman"/>
              </a:rPr>
              <a:t>of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1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that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</a:t>
            </a:r>
            <a:r>
              <a:rPr sz="24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concerned</a:t>
            </a:r>
            <a:r>
              <a:rPr sz="2400" spc="20" dirty="0">
                <a:cs typeface="Times New Roman"/>
              </a:rPr>
              <a:t> </a:t>
            </a:r>
            <a:r>
              <a:rPr sz="2400" spc="-20" dirty="0">
                <a:cs typeface="Times New Roman"/>
              </a:rPr>
              <a:t>with</a:t>
            </a:r>
            <a:r>
              <a:rPr sz="2400" spc="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application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-484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principles</a:t>
            </a:r>
            <a:r>
              <a:rPr sz="2400" spc="-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</a:t>
            </a:r>
            <a:r>
              <a:rPr sz="2400" spc="-10" dirty="0">
                <a:cs typeface="Times New Roman"/>
              </a:rPr>
              <a:t> business</a:t>
            </a:r>
            <a:r>
              <a:rPr sz="2400" spc="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practice.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20700" algn="just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5" dirty="0">
                <a:cs typeface="Times New Roman"/>
              </a:rPr>
              <a:t>Career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that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brings</a:t>
            </a:r>
            <a:r>
              <a:rPr sz="2400" spc="2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together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technological</a:t>
            </a:r>
            <a:r>
              <a:rPr sz="2400" spc="3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problem-solving</a:t>
            </a:r>
            <a:r>
              <a:rPr sz="2400" spc="4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savvy</a:t>
            </a:r>
            <a:r>
              <a:rPr sz="2400" spc="4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organizational,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administrative,</a:t>
            </a:r>
            <a:r>
              <a:rPr sz="2400" spc="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planning</a:t>
            </a:r>
            <a:r>
              <a:rPr sz="2400" spc="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abilities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-484" dirty="0">
                <a:cs typeface="Times New Roman"/>
              </a:rPr>
              <a:t> </a:t>
            </a:r>
            <a:r>
              <a:rPr sz="2400" spc="-20" dirty="0">
                <a:cs typeface="Times New Roman"/>
              </a:rPr>
              <a:t>management</a:t>
            </a:r>
            <a:r>
              <a:rPr sz="2400" spc="9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in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order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oversee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complex</a:t>
            </a:r>
            <a:r>
              <a:rPr sz="2400" spc="2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enterprises from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conception to </a:t>
            </a:r>
            <a:r>
              <a:rPr sz="24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completion.</a:t>
            </a:r>
            <a:endParaRPr sz="240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9424"/>
            <a:ext cx="10058400" cy="11876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mbria" panose="02040503050406030204" pitchFamily="18" charset="0"/>
              </a:rPr>
              <a:t>Engineering</a:t>
            </a:r>
            <a:r>
              <a:rPr spc="-114" dirty="0">
                <a:latin typeface="Cambria" panose="02040503050406030204" pitchFamily="18" charset="0"/>
              </a:rPr>
              <a:t> </a:t>
            </a:r>
            <a:r>
              <a:rPr dirty="0">
                <a:latin typeface="Cambria" panose="02040503050406030204" pitchFamily="18" charset="0"/>
              </a:rPr>
              <a:t>Management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cs typeface="Times New Roman"/>
              </a:rPr>
              <a:t>Domain</a:t>
            </a:r>
            <a:r>
              <a:rPr lang="en-US" sz="4000" dirty="0">
                <a:latin typeface="Times New Roman"/>
                <a:cs typeface="Times New Roman"/>
              </a:rPr>
              <a:t/>
            </a:r>
            <a:br>
              <a:rPr lang="en-US" sz="4000" dirty="0">
                <a:latin typeface="Times New Roman"/>
                <a:cs typeface="Times New Roman"/>
              </a:rPr>
            </a:b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7568184" cy="47457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10058400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9906000" cy="63286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14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latin typeface="Times New Roman"/>
                <a:cs typeface="Times New Roman"/>
              </a:rPr>
              <a:t>management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are:</a:t>
            </a:r>
            <a:endParaRPr sz="2400" dirty="0">
              <a:latin typeface="Times New Roman"/>
              <a:cs typeface="Times New Roman"/>
            </a:endParaRPr>
          </a:p>
          <a:p>
            <a:pPr marL="619125" lvl="1" indent="-149860">
              <a:lnSpc>
                <a:spcPct val="100000"/>
              </a:lnSpc>
              <a:spcBef>
                <a:spcPts val="175"/>
              </a:spcBef>
              <a:buSzPct val="111111"/>
              <a:buFont typeface="Arial MT"/>
              <a:buChar char="•"/>
              <a:tabLst>
                <a:tab pos="619760" algn="l"/>
              </a:tabLst>
            </a:pPr>
            <a:r>
              <a:rPr sz="2400" spc="5" dirty="0">
                <a:latin typeface="Times New Roman"/>
                <a:cs typeface="Times New Roman"/>
              </a:rPr>
              <a:t>Product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045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Manufacturing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dirty="0">
                <a:latin typeface="Times New Roman"/>
                <a:cs typeface="Times New Roman"/>
              </a:rPr>
              <a:t>Construction</a:t>
            </a: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Design</a:t>
            </a:r>
            <a:r>
              <a:rPr sz="2400" spc="-5" dirty="0">
                <a:latin typeface="Times New Roman"/>
                <a:cs typeface="Times New Roman"/>
              </a:rPr>
              <a:t> engineering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dirty="0">
                <a:latin typeface="Times New Roman"/>
                <a:cs typeface="Times New Roman"/>
              </a:rPr>
              <a:t>Industrial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597535" lvl="1" indent="-128270">
              <a:lnSpc>
                <a:spcPct val="100000"/>
              </a:lnSpc>
              <a:buFont typeface="Arial MT"/>
              <a:buChar char="•"/>
              <a:tabLst>
                <a:tab pos="598170" algn="l"/>
              </a:tabLst>
            </a:pPr>
            <a:r>
              <a:rPr sz="2400" spc="-15" dirty="0"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spc="5" dirty="0">
                <a:latin typeface="Times New Roman"/>
                <a:cs typeface="Times New Roman"/>
              </a:rPr>
              <a:t>Production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73025" marR="628650" indent="-60960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15" dirty="0">
                <a:latin typeface="Times New Roman"/>
                <a:cs typeface="Times New Roman"/>
              </a:rPr>
              <a:t>Successful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typically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 </a:t>
            </a:r>
            <a:r>
              <a:rPr sz="2400" spc="-10" dirty="0">
                <a:latin typeface="Times New Roman"/>
                <a:cs typeface="Times New Roman"/>
              </a:rPr>
              <a:t>training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to:</a:t>
            </a:r>
          </a:p>
          <a:p>
            <a:pPr marL="619125" lvl="1" indent="-149860">
              <a:lnSpc>
                <a:spcPct val="100000"/>
              </a:lnSpc>
              <a:buFont typeface="Arial MT"/>
              <a:buChar char="•"/>
              <a:tabLst>
                <a:tab pos="619760" algn="l"/>
              </a:tabLst>
            </a:pPr>
            <a:r>
              <a:rPr sz="2400" spc="-5" dirty="0">
                <a:latin typeface="Times New Roman"/>
                <a:cs typeface="Times New Roman"/>
              </a:rPr>
              <a:t>Operating</a:t>
            </a:r>
            <a:r>
              <a:rPr sz="2400" spc="-15" dirty="0">
                <a:latin typeface="Times New Roman"/>
                <a:cs typeface="Times New Roman"/>
              </a:rPr>
              <a:t> effectiveness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efficiency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619125" lvl="1" indent="-149860">
              <a:lnSpc>
                <a:spcPct val="100000"/>
              </a:lnSpc>
              <a:buFont typeface="Arial MT"/>
              <a:buChar char="•"/>
              <a:tabLst>
                <a:tab pos="61976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solving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improvement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"/>
              <a:tabLst>
                <a:tab pos="193040" algn="l"/>
              </a:tabLst>
            </a:pPr>
            <a:r>
              <a:rPr sz="2400" spc="-10" dirty="0">
                <a:latin typeface="Times New Roman"/>
                <a:cs typeface="Times New Roman"/>
              </a:rPr>
              <a:t>Managers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understand</a:t>
            </a:r>
            <a:r>
              <a:rPr sz="2400" spc="-5" dirty="0">
                <a:latin typeface="Times New Roman"/>
                <a:cs typeface="Times New Roman"/>
              </a:rPr>
              <a:t> Human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 </a:t>
            </a:r>
            <a:r>
              <a:rPr sz="2400" spc="-10" dirty="0">
                <a:latin typeface="Times New Roman"/>
                <a:cs typeface="Times New Roman"/>
              </a:rPr>
              <a:t>management, </a:t>
            </a:r>
            <a:r>
              <a:rPr sz="2400" spc="-5" dirty="0">
                <a:latin typeface="Times New Roman"/>
                <a:cs typeface="Times New Roman"/>
              </a:rPr>
              <a:t>finances, </a:t>
            </a:r>
            <a:r>
              <a:rPr sz="2400" spc="-10" dirty="0">
                <a:latin typeface="Times New Roman"/>
                <a:cs typeface="Times New Roman"/>
              </a:rPr>
              <a:t>industrial </a:t>
            </a:r>
            <a:r>
              <a:rPr sz="2400" spc="-20" dirty="0">
                <a:latin typeface="Times New Roman"/>
                <a:cs typeface="Times New Roman"/>
              </a:rPr>
              <a:t>psychology, </a:t>
            </a:r>
            <a:r>
              <a:rPr sz="2400" dirty="0">
                <a:latin typeface="Times New Roman"/>
                <a:cs typeface="Times New Roman"/>
              </a:rPr>
              <a:t>quality </a:t>
            </a:r>
            <a:r>
              <a:rPr sz="2400" spc="-5" dirty="0">
                <a:latin typeface="Times New Roman"/>
                <a:cs typeface="Times New Roman"/>
              </a:rPr>
              <a:t>control, operations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research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environmental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management.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10058400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1080" y="2103120"/>
          <a:ext cx="8054339" cy="4552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6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Engineering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profession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(including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53085" algn="l"/>
                          <a:tab pos="1942464" algn="l"/>
                          <a:tab pos="2439670" algn="l"/>
                          <a:tab pos="323786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mathematical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	natural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making,</a:t>
                      </a:r>
                      <a:r>
                        <a:rPr sz="18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organising,</a:t>
                      </a:r>
                      <a:r>
                        <a:rPr sz="18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sz="18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gained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study,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experience,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practice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984250" algn="l"/>
                          <a:tab pos="1913889" algn="l"/>
                          <a:tab pos="2270125" algn="l"/>
                          <a:tab pos="267906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control)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directed	at	an	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organisation’s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838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judgement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develop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ways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utilize,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(human,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financial,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informational)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economically,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aim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achieving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materials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organisational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goals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forces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benefit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manner.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145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mankind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40" y="4315967"/>
            <a:ext cx="1618488" cy="2054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04" y="4474464"/>
            <a:ext cx="1676399" cy="20421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Management Philosophies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-8860" y="1349640"/>
            <a:ext cx="10058400" cy="507312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The different management philosophies have been numerous. All have had, as their goal, to obtain optimal organizational performance, with the overall business environment guiding the selection of a particular style of management. </a:t>
            </a:r>
          </a:p>
          <a:p>
            <a:pPr algn="just"/>
            <a:r>
              <a:rPr lang="en-US" sz="2600" dirty="0"/>
              <a:t>Some theories have been fads that have not influenced a company’s performance in the long term, while others have enhanced quality and productivity.</a:t>
            </a:r>
          </a:p>
          <a:p>
            <a:pPr algn="just"/>
            <a:r>
              <a:rPr lang="en-US" sz="2600" dirty="0"/>
              <a:t>Each theory has had its merits and drawbacks. These philosophies may be grouped into general categories of </a:t>
            </a:r>
          </a:p>
          <a:p>
            <a:pPr marL="0" indent="0">
              <a:buNone/>
            </a:pPr>
            <a:endParaRPr lang="en-US" sz="2600" dirty="0"/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Scientific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Administrative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Behavioral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4735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dirty="0"/>
              <a:t>Charles Babbage (1792-1871)</a:t>
            </a:r>
          </a:p>
          <a:p>
            <a:pPr marL="0" indent="0" algn="just">
              <a:buNone/>
            </a:pPr>
            <a:r>
              <a:rPr lang="en-US" dirty="0"/>
              <a:t> Invented 1st mechanical calculator “difference engine” </a:t>
            </a:r>
          </a:p>
          <a:p>
            <a:pPr marL="0" indent="0" algn="just">
              <a:buNone/>
            </a:pPr>
            <a:r>
              <a:rPr lang="en-US" dirty="0"/>
              <a:t> Method of observing manufacturers (1832)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Henry Towne and ASME: Management Div. (1886)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Frederic W. Taylor: (1856-1915) </a:t>
            </a:r>
          </a:p>
          <a:p>
            <a:pPr marL="0" indent="0" algn="just">
              <a:buNone/>
            </a:pPr>
            <a:r>
              <a:rPr lang="en-US" dirty="0"/>
              <a:t>Time and Motion Studies </a:t>
            </a:r>
          </a:p>
          <a:p>
            <a:pPr marL="0" indent="0" algn="just">
              <a:buNone/>
            </a:pPr>
            <a:r>
              <a:rPr lang="en-US" dirty="0"/>
              <a:t>Believed in selecting, training, teaching, and developing workers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740</Words>
  <Application>Microsoft Office PowerPoint</Application>
  <PresentationFormat>Custom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Cambria</vt:lpstr>
      <vt:lpstr>Gothic Uralic</vt:lpstr>
      <vt:lpstr>Open Sans</vt:lpstr>
      <vt:lpstr>Times New Roman</vt:lpstr>
      <vt:lpstr>Wingdings</vt:lpstr>
      <vt:lpstr>Office Theme</vt:lpstr>
      <vt:lpstr>Engineering Management</vt:lpstr>
      <vt:lpstr>MANAGEMENT</vt:lpstr>
      <vt:lpstr>Definitions </vt:lpstr>
      <vt:lpstr>Engineering Management</vt:lpstr>
      <vt:lpstr>Engineering Management Domain </vt:lpstr>
      <vt:lpstr>Engineering Management</vt:lpstr>
      <vt:lpstr>Engineering Management</vt:lpstr>
      <vt:lpstr>Management Philosophies</vt:lpstr>
      <vt:lpstr>1. Scientific Management</vt:lpstr>
      <vt:lpstr>1. Scientific Management</vt:lpstr>
      <vt:lpstr>1. Scientific Management</vt:lpstr>
      <vt:lpstr>1. Criticism of Scientific Management</vt:lpstr>
      <vt:lpstr>2. Administrative Management</vt:lpstr>
      <vt:lpstr>3. Behavioral Management</vt:lpstr>
      <vt:lpstr>3. Behavioral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Microsoft account</cp:lastModifiedBy>
  <cp:revision>17</cp:revision>
  <dcterms:created xsi:type="dcterms:W3CDTF">2022-03-07T03:07:20Z</dcterms:created>
  <dcterms:modified xsi:type="dcterms:W3CDTF">2023-02-21T07:41:22Z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