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0"/>
  </p:notesMasterIdLst>
  <p:sldIdLst>
    <p:sldId id="469" r:id="rId2"/>
    <p:sldId id="471" r:id="rId3"/>
    <p:sldId id="531" r:id="rId4"/>
    <p:sldId id="53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2023-02-27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263742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6135-4D82-49E0-B668-D18EAABFE63B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EF73-4A48-48D1-8F01-964AEA740B37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4F23-E362-4CF6-9603-ED4FD9E3BE5D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E17-31B2-4354-89A6-F4C58663927B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CDA0-4538-4AF2-9F3A-B7A8F253552A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6CB8-021E-4B61-A52E-07BE7707C367}" type="datetime1">
              <a:rPr lang="en-US" smtClean="0"/>
              <a:t>2023-02-27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6790-77CC-4DCE-8D91-822E7761D588}" type="datetime1">
              <a:rPr lang="en-US" smtClean="0"/>
              <a:t>2023-02-27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BA7F-7437-4E0C-8EE1-453949C4F8F7}" type="datetime1">
              <a:rPr lang="en-US" smtClean="0"/>
              <a:t>2023-02-27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7695-A4AF-42E6-B4E8-D874A71AB432}" type="datetime1">
              <a:rPr lang="en-US" smtClean="0"/>
              <a:t>2023-02-27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A588-B8BB-423A-B438-6FA8DF4C3BE0}" type="datetime1">
              <a:rPr lang="en-US" smtClean="0"/>
              <a:t>2023-02-27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7EE-DA04-4E3E-AD5E-ACB8D247DBB8}" type="datetime1">
              <a:rPr lang="en-US" smtClean="0"/>
              <a:t>2023-02-27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48F8-C90E-4C38-8DBA-55B5976FA42F}" type="datetime1">
              <a:rPr lang="en-US" smtClean="0"/>
              <a:t>2023-02-27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456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985445"/>
            <a:ext cx="10058400" cy="625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3600" b="1" dirty="0" smtClean="0">
                <a:latin typeface="Cambria" panose="02040503050406030204" pitchFamily="18" charset="0"/>
                <a:cs typeface="Gothic Uralic"/>
              </a:rPr>
              <a:t>Functions of Management </a:t>
            </a:r>
            <a:endParaRPr lang="en-US" sz="3600" b="1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Steps in Planning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7247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Determining the goals or objectives for the entire organization.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Making assumptions on various elements of the environment.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To decide the planning period.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Examine alternative courses of actions. 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Evaluating the alternatives.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Real point of decision making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To make derivative plans.</a:t>
            </a:r>
          </a:p>
          <a:p>
            <a:pPr marL="565785" indent="-565785">
              <a:buFont typeface="Calibri" panose="020F0502020204030204" pitchFamily="34" charset="0"/>
              <a:buAutoNum type="arabicPeriod"/>
            </a:pP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5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Types of Managerial Decisions: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790700"/>
            <a:ext cx="10058400" cy="393954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 eaLnBrk="1" hangingPunct="1"/>
            <a:r>
              <a:rPr lang="en-US" altLang="en-US" sz="2400" dirty="0"/>
              <a:t>Programmed  </a:t>
            </a:r>
          </a:p>
          <a:p>
            <a:pPr algn="just" eaLnBrk="1" hangingPunct="1"/>
            <a:r>
              <a:rPr lang="en-US" altLang="en-US" sz="2400" dirty="0"/>
              <a:t>Non programmed.</a:t>
            </a:r>
          </a:p>
          <a:p>
            <a:pPr algn="just" eaLnBrk="1" hangingPunct="1"/>
            <a:r>
              <a:rPr lang="en-US" altLang="en-US" sz="2400" dirty="0"/>
              <a:t>Mechanistic-It is one that is routine and repetitive in nature </a:t>
            </a:r>
          </a:p>
          <a:p>
            <a:pPr algn="just" eaLnBrk="1" hangingPunct="1"/>
            <a:r>
              <a:rPr lang="en-US" altLang="en-US" sz="2400" dirty="0"/>
              <a:t>Analytical-It involves a problem with a larger number of decision variables</a:t>
            </a:r>
          </a:p>
          <a:p>
            <a:pPr algn="just" eaLnBrk="1" hangingPunct="1"/>
            <a:r>
              <a:rPr lang="en-US" altLang="en-US" sz="2400" dirty="0"/>
              <a:t>Judgmental-It involves a problem with a limited number of decision variables, but the outcomes of decision alternatives are unknown</a:t>
            </a:r>
          </a:p>
          <a:p>
            <a:pPr algn="just" eaLnBrk="1" hangingPunct="1"/>
            <a:r>
              <a:rPr lang="en-US" altLang="en-US" sz="2400" dirty="0"/>
              <a:t>Adaptive-It involves a problem with a large number of decision variables, where outcomes are not predictable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82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Process of Organizing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60775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Determine what is to be done/ Division of Work:</a:t>
            </a:r>
          </a:p>
          <a:p>
            <a:pPr eaLnBrk="1" hangingPunct="1"/>
            <a:r>
              <a:rPr lang="en-US" altLang="en-US" sz="2400" dirty="0"/>
              <a:t>Assign Tasks: Departmentalization:</a:t>
            </a:r>
          </a:p>
          <a:p>
            <a:pPr eaLnBrk="1" hangingPunct="1"/>
            <a:r>
              <a:rPr lang="en-US" altLang="en-US" sz="2400" dirty="0"/>
              <a:t>Link Departments: Hierarchy Development:</a:t>
            </a:r>
          </a:p>
          <a:p>
            <a:pPr eaLnBrk="1" hangingPunct="1"/>
            <a:r>
              <a:rPr lang="en-US" altLang="en-US" sz="2400" dirty="0"/>
              <a:t>Decide how much Authority to Designate/ Authority, Responsibility and Delegation: </a:t>
            </a:r>
          </a:p>
          <a:p>
            <a:pPr eaLnBrk="1" hangingPunct="1"/>
            <a:r>
              <a:rPr lang="en-US" altLang="en-US" sz="2400" dirty="0"/>
              <a:t>Decide the Levels at which Decisions are to be made / Centralization vs. Decentralization:</a:t>
            </a:r>
          </a:p>
          <a:p>
            <a:pPr eaLnBrk="1" hangingPunct="1"/>
            <a:r>
              <a:rPr lang="en-US" altLang="en-US" sz="2400" dirty="0"/>
              <a:t>Decide how to Achieve Coordination: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45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Techniques for achieving coordination.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478647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Coordination by Rules or Procedures</a:t>
            </a:r>
          </a:p>
          <a:p>
            <a:pPr eaLnBrk="1" hangingPunct="1"/>
            <a:r>
              <a:rPr lang="en-US" altLang="en-US" sz="2400" dirty="0"/>
              <a:t>Coordination by Targets or Goals: </a:t>
            </a:r>
          </a:p>
          <a:p>
            <a:pPr eaLnBrk="1" hangingPunct="1"/>
            <a:r>
              <a:rPr lang="en-US" altLang="en-US" sz="2400" dirty="0"/>
              <a:t>Coordination through the Hierarchy</a:t>
            </a:r>
          </a:p>
          <a:p>
            <a:pPr eaLnBrk="1" hangingPunct="1"/>
            <a:r>
              <a:rPr lang="en-US" altLang="en-US" sz="2400" dirty="0"/>
              <a:t>Coordination through Departmentalization</a:t>
            </a:r>
          </a:p>
          <a:p>
            <a:pPr eaLnBrk="1" hangingPunct="1"/>
            <a:r>
              <a:rPr lang="en-US" altLang="en-US" sz="2400" dirty="0"/>
              <a:t>Using a Staff Assistant for Coordination: </a:t>
            </a:r>
          </a:p>
          <a:p>
            <a:pPr eaLnBrk="1" hangingPunct="1"/>
            <a:r>
              <a:rPr lang="en-US" altLang="en-US" sz="2400" dirty="0"/>
              <a:t>Using a Liaison for Coordination:</a:t>
            </a:r>
          </a:p>
          <a:p>
            <a:pPr eaLnBrk="1" hangingPunct="1"/>
            <a:r>
              <a:rPr lang="en-US" altLang="en-US" sz="2400" dirty="0"/>
              <a:t>Using a Committee for Coordination</a:t>
            </a:r>
          </a:p>
          <a:p>
            <a:pPr eaLnBrk="1" hangingPunct="1"/>
            <a:r>
              <a:rPr lang="en-US" altLang="en-US" sz="2400" dirty="0"/>
              <a:t>Using Independent Integrators for Coordination:</a:t>
            </a:r>
          </a:p>
          <a:p>
            <a:pPr eaLnBrk="1" hangingPunct="1"/>
            <a:r>
              <a:rPr lang="en-US" altLang="en-US" sz="2400" dirty="0"/>
              <a:t>Coordination through Mutual Adjustment: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07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0" y="524670"/>
            <a:ext cx="10142220" cy="59547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STAFFING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1790700"/>
            <a:ext cx="10058400" cy="414035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Definition 1</a:t>
            </a:r>
          </a:p>
          <a:p>
            <a:r>
              <a:rPr lang="en-US" altLang="en-US" sz="2400" dirty="0">
                <a:solidFill>
                  <a:schemeClr val="bg1"/>
                </a:solidFill>
              </a:rPr>
              <a:t>Selecting and training individuals for specific job functions, and charging them with the associated responsibilities.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Definition 2</a:t>
            </a:r>
          </a:p>
          <a:p>
            <a:r>
              <a:rPr lang="en-US" altLang="en-US" sz="2400" dirty="0">
                <a:solidFill>
                  <a:schemeClr val="bg1"/>
                </a:solidFill>
              </a:rPr>
              <a:t>Number of employed personnel in an organization or program. Also called workforce.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15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LEADING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923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Provides positive and dynamic leadership</a:t>
            </a:r>
          </a:p>
          <a:p>
            <a:pPr eaLnBrk="1" hangingPunct="1"/>
            <a:r>
              <a:rPr lang="en-US" altLang="en-US" sz="2400" dirty="0"/>
              <a:t>Provides maximum opportunities</a:t>
            </a:r>
          </a:p>
          <a:p>
            <a:pPr eaLnBrk="1" hangingPunct="1"/>
            <a:r>
              <a:rPr lang="en-US" altLang="en-US" sz="2400" dirty="0"/>
              <a:t>Provides proper motivation of personnel</a:t>
            </a:r>
          </a:p>
          <a:p>
            <a:pPr eaLnBrk="1" hangingPunct="1"/>
            <a:r>
              <a:rPr lang="en-US" altLang="en-US" sz="2400" dirty="0"/>
              <a:t>Ability to command 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0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CONTROLLING CONCEPTS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0" y="2122487"/>
            <a:ext cx="10058400" cy="478647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 eaLnBrk="1" hangingPunct="1"/>
            <a:r>
              <a:rPr lang="en-US" altLang="en-US" sz="2400" b="1" dirty="0"/>
              <a:t>Feed Forward Control-</a:t>
            </a:r>
            <a:r>
              <a:rPr lang="en-US" altLang="en-US" sz="2400" dirty="0"/>
              <a:t>Control that attempts to identify and prevent deviations before they occur is called feed forward control, sometimes called preliminary or preventive control. </a:t>
            </a:r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sz="2400" b="1" dirty="0"/>
              <a:t>Concurrent Control-</a:t>
            </a:r>
            <a:r>
              <a:rPr lang="en-US" altLang="en-US" sz="2400" dirty="0"/>
              <a:t>Control that monitors ongoing employee activities during their progress, to ensure they are consistent with quality standards, is called concurrent control.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b="1" dirty="0"/>
              <a:t>Feedback Control-</a:t>
            </a:r>
            <a:r>
              <a:rPr lang="en-US" altLang="en-US" sz="2400" dirty="0"/>
              <a:t>In this case, the control takes place after the action. Sometimes called post-action or output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8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Steps in the Control Process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3135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Establish Standards of Performance</a:t>
            </a:r>
          </a:p>
          <a:p>
            <a:pPr eaLnBrk="1" hangingPunct="1"/>
            <a:r>
              <a:rPr lang="en-US" altLang="en-US" sz="2400" dirty="0"/>
              <a:t>Measure Actual Performance</a:t>
            </a:r>
          </a:p>
          <a:p>
            <a:pPr eaLnBrk="1" hangingPunct="1"/>
            <a:r>
              <a:rPr lang="en-US" altLang="en-US" sz="2400" dirty="0"/>
              <a:t>Compare Performance to Standards:</a:t>
            </a:r>
          </a:p>
          <a:p>
            <a:pPr eaLnBrk="1" hangingPunct="1"/>
            <a:r>
              <a:rPr lang="en-US" altLang="en-US" sz="2400" dirty="0"/>
              <a:t>Take Corrective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18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377190" indent="-377190"/>
            <a:r>
              <a:rPr lang="en-US" altLang="en-US" sz="4840" dirty="0"/>
              <a:t>Principles of Effective Control</a:t>
            </a:r>
            <a:endParaRPr lang="en-US" altLang="en-US" dirty="0"/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0" y="1874520"/>
            <a:ext cx="10058400" cy="33562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Effective controls are timely.</a:t>
            </a:r>
          </a:p>
          <a:p>
            <a:r>
              <a:rPr lang="en-US" altLang="en-US" sz="2400" dirty="0"/>
              <a:t>Control standards should encourage compliance.</a:t>
            </a:r>
          </a:p>
          <a:p>
            <a:r>
              <a:rPr lang="en-US" altLang="en-US" sz="2400" dirty="0"/>
              <a:t>Setting effective standards is important </a:t>
            </a:r>
          </a:p>
          <a:p>
            <a:r>
              <a:rPr lang="en-US" altLang="en-US" sz="2400" dirty="0"/>
              <a:t>Use management by exception.</a:t>
            </a:r>
          </a:p>
          <a:p>
            <a:r>
              <a:rPr lang="en-US" altLang="en-US" sz="2400" dirty="0"/>
              <a:t>Employees should get fast feedback on performance.</a:t>
            </a:r>
          </a:p>
          <a:p>
            <a:r>
              <a:rPr lang="en-US" altLang="en-US" sz="2400" dirty="0"/>
              <a:t>Do not over rely on control reports.</a:t>
            </a:r>
          </a:p>
          <a:p>
            <a:r>
              <a:rPr lang="en-US" altLang="en-US" sz="2400" dirty="0"/>
              <a:t>Fit the amount of control to the task.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54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6402"/>
            <a:ext cx="10058400" cy="70373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MANAGERIAL SKILLS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 flipV="1">
            <a:off x="2095500" y="2628900"/>
            <a:ext cx="5783580" cy="3939540"/>
          </a:xfrm>
          <a:prstGeom prst="parallelogram">
            <a:avLst>
              <a:gd name="adj" fmla="val 367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80">
                <a:latin typeface="Calibri" panose="020F0502020204030204" pitchFamily="34" charset="0"/>
              </a:rPr>
              <a:t>HUMAN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1089660" y="2545080"/>
            <a:ext cx="2263140" cy="410718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8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8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8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8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80">
                <a:latin typeface="Calibri" panose="020F0502020204030204" pitchFamily="34" charset="0"/>
              </a:rPr>
              <a:t>TECHNI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80">
                <a:latin typeface="Calibri" panose="020F0502020204030204" pitchFamily="34" charset="0"/>
              </a:rPr>
              <a:t>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80">
              <a:latin typeface="Calibri" panose="020F0502020204030204" pitchFamily="34" charset="0"/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 flipH="1" flipV="1">
            <a:off x="6705600" y="2545080"/>
            <a:ext cx="2682240" cy="4191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80">
                <a:latin typeface="Calibri" panose="020F0502020204030204" pitchFamily="34" charset="0"/>
              </a:rPr>
              <a:t>CONCEPTUAL</a:t>
            </a:r>
          </a:p>
        </p:txBody>
      </p:sp>
      <p:sp>
        <p:nvSpPr>
          <p:cNvPr id="31750" name="Line 11"/>
          <p:cNvSpPr>
            <a:spLocks noChangeShapeType="1"/>
          </p:cNvSpPr>
          <p:nvPr/>
        </p:nvSpPr>
        <p:spPr bwMode="auto">
          <a:xfrm>
            <a:off x="1089660" y="3886200"/>
            <a:ext cx="7543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1751" name="Line 12"/>
          <p:cNvSpPr>
            <a:spLocks noChangeShapeType="1"/>
          </p:cNvSpPr>
          <p:nvPr/>
        </p:nvSpPr>
        <p:spPr bwMode="auto">
          <a:xfrm flipV="1">
            <a:off x="2598420" y="3718560"/>
            <a:ext cx="427482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7459980" y="3718560"/>
            <a:ext cx="19278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1089660" y="5394960"/>
            <a:ext cx="15925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1754" name="Line 16"/>
          <p:cNvSpPr>
            <a:spLocks noChangeShapeType="1"/>
          </p:cNvSpPr>
          <p:nvPr/>
        </p:nvSpPr>
        <p:spPr bwMode="auto">
          <a:xfrm>
            <a:off x="3185160" y="5394960"/>
            <a:ext cx="42748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1755" name="Line 17"/>
          <p:cNvSpPr>
            <a:spLocks noChangeShapeType="1"/>
          </p:cNvSpPr>
          <p:nvPr/>
        </p:nvSpPr>
        <p:spPr bwMode="auto">
          <a:xfrm>
            <a:off x="8465820" y="5311140"/>
            <a:ext cx="9220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BFB60-916E-4AD6-AEFF-204399A801F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 animBg="1"/>
      <p:bldP spid="5128" grpId="0" animBg="1"/>
      <p:bldP spid="51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18592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Understanding management concepts</a:t>
            </a:r>
          </a:p>
          <a:p>
            <a:r>
              <a:rPr lang="en-US" altLang="en-US" sz="2400" dirty="0"/>
              <a:t>Characteristics of management</a:t>
            </a:r>
          </a:p>
          <a:p>
            <a:r>
              <a:rPr lang="en-US" altLang="en-US" sz="2400" dirty="0"/>
              <a:t>Functions of management</a:t>
            </a:r>
          </a:p>
          <a:p>
            <a:r>
              <a:rPr lang="en-US" altLang="en-US" sz="2400" dirty="0"/>
              <a:t>Engineering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" y="533401"/>
            <a:ext cx="10053162" cy="71770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TECHNICAL SKILLS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2122488"/>
            <a:ext cx="10058400" cy="20989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A persons’ knowledge and ability to make effective use of any process or technique constitutes his technical skills.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For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Engineer, accountant, data entry operator, lawyer, doctor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HUMAN SKILLS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2122488"/>
            <a:ext cx="10058400" cy="16798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An individuals’ ability to cooperate with other members of the organization and work effectively in teams.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For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Interpersonal relationships, solving people’s problem and acceptance of other employees.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CONCEPTUAL SKILLS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2122488"/>
            <a:ext cx="10058400" cy="142843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Ability of an individual to analyze complex situations and to rationally process and interpret available information.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For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Idea generation and analytical process of information.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MANAGER’S ROLES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3446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Interpersonal role</a:t>
            </a:r>
          </a:p>
          <a:p>
            <a:pPr eaLnBrk="1" hangingPunct="1"/>
            <a:r>
              <a:rPr lang="en-US" altLang="en-US" sz="2400" dirty="0"/>
              <a:t>Informational role</a:t>
            </a:r>
          </a:p>
          <a:p>
            <a:pPr eaLnBrk="1" hangingPunct="1"/>
            <a:r>
              <a:rPr lang="en-US" altLang="en-US" sz="2400" dirty="0"/>
              <a:t>Decisional role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4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449580"/>
            <a:ext cx="10058400" cy="838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INTERPERSONAL ROLE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601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Figurehead- ethical guidelines and the principles of behavior employees are to follow in their dealings with customers and suppliers.</a:t>
            </a:r>
          </a:p>
          <a:p>
            <a:pPr algn="just" eaLnBrk="1" hangingPunct="1"/>
            <a:r>
              <a:rPr lang="en-US" altLang="en-US" sz="2400" dirty="0"/>
              <a:t>Leader- give direct commands and orders to subordinates and make decisions.</a:t>
            </a:r>
          </a:p>
          <a:p>
            <a:pPr algn="just" eaLnBrk="1" hangingPunct="1"/>
            <a:r>
              <a:rPr lang="en-US" altLang="en-US" sz="2400" dirty="0"/>
              <a:t>Liaison-coordinate between different departments and establish alliances between different organizations.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6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INFORMATIONAL ROLE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18865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/>
              <a:t>Monitor- evaluate the performance of managers in different functions</a:t>
            </a:r>
          </a:p>
          <a:p>
            <a:pPr marL="0" indent="0" algn="just">
              <a:buNone/>
            </a:pP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Disseminator-communicate to employees the organization’s vision and purpose</a:t>
            </a:r>
          </a:p>
          <a:p>
            <a:pPr marL="0" indent="0" algn="just">
              <a:buNone/>
            </a:pP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Spokesperson- give a speech to inform the local community about the organization’s future intentions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5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DECISIONAL ROLE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3562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Entrepreneur- commit organization resources to develop innovative goods and services</a:t>
            </a:r>
          </a:p>
          <a:p>
            <a:pPr algn="just" eaLnBrk="1" hangingPunct="1"/>
            <a:r>
              <a:rPr lang="en-US" altLang="en-US" sz="2400" dirty="0"/>
              <a:t>Disturbance handler- to take corrective action to deal with unexpected problems facing the organization from the external as well as internal environment</a:t>
            </a:r>
          </a:p>
          <a:p>
            <a:pPr algn="just" eaLnBrk="1" hangingPunct="1"/>
            <a:r>
              <a:rPr lang="en-US" altLang="en-US" sz="2400" dirty="0"/>
              <a:t>Resource allocator- allocate existing resources among different functions and departments</a:t>
            </a:r>
          </a:p>
          <a:p>
            <a:pPr algn="just" eaLnBrk="1" hangingPunct="1"/>
            <a:r>
              <a:rPr lang="en-US" altLang="en-US" sz="2400" dirty="0"/>
              <a:t>Negotiator- work with suppliers, distributors and labor unions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/>
              <a:t>TYPES OF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52393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FIRST-LINE MANAGERS- often called supervisors stand at the base of the managerial hierarchy.</a:t>
            </a:r>
          </a:p>
          <a:p>
            <a:pPr marL="0" indent="0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MIDDLE MANAGERS- heads of various departments and organize human and other resources to achieve organizational goals.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TOP MANAGERS- set organizational goals, strategies to implement them and make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55" y="365760"/>
            <a:ext cx="10079355" cy="838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MAKE MANAGERS SUCCESSFUL?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8592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sz="2640" dirty="0"/>
              <a:t>Hard work</a:t>
            </a:r>
          </a:p>
          <a:p>
            <a:pPr eaLnBrk="1" hangingPunct="1"/>
            <a:r>
              <a:rPr lang="en-US" altLang="en-US" sz="2640" dirty="0"/>
              <a:t>Smart work</a:t>
            </a:r>
          </a:p>
          <a:p>
            <a:pPr eaLnBrk="1" hangingPunct="1"/>
            <a:r>
              <a:rPr lang="en-US" altLang="en-US" sz="2640" dirty="0"/>
              <a:t>Patience</a:t>
            </a:r>
          </a:p>
          <a:p>
            <a:pPr eaLnBrk="1" hangingPunct="1"/>
            <a:r>
              <a:rPr lang="en-US" altLang="en-US" sz="2640" dirty="0"/>
              <a:t>Out of box thinking</a:t>
            </a:r>
          </a:p>
          <a:p>
            <a:pPr eaLnBrk="1" hangingPunct="1"/>
            <a:r>
              <a:rPr lang="en-US" altLang="en-US" sz="2640" dirty="0"/>
              <a:t>Reading and acquiring knowledge</a:t>
            </a:r>
          </a:p>
          <a:p>
            <a:pPr eaLnBrk="1" hangingPunct="1"/>
            <a:r>
              <a:rPr lang="en-US" altLang="en-US" sz="2640" dirty="0"/>
              <a:t>Ethical consciousness</a:t>
            </a:r>
          </a:p>
          <a:p>
            <a:pPr eaLnBrk="1" hangingPunct="1"/>
            <a:r>
              <a:rPr lang="en-US" altLang="en-US" sz="2640" dirty="0"/>
              <a:t>Collaborative relationship</a:t>
            </a:r>
          </a:p>
          <a:p>
            <a:pPr eaLnBrk="1" hangingPunct="1"/>
            <a:r>
              <a:rPr lang="en-US" altLang="en-US" sz="2640" dirty="0"/>
              <a:t>Perseverance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9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Steps in Management by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5180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altLang="en-US" sz="2400" dirty="0"/>
              <a:t>To establish long-term and </a:t>
            </a:r>
            <a:r>
              <a:rPr lang="en-US" altLang="en-US" sz="2400" dirty="0" smtClean="0"/>
              <a:t>short-term </a:t>
            </a:r>
            <a:r>
              <a:rPr lang="en-US" altLang="en-US" sz="2400" dirty="0"/>
              <a:t>organizational goals</a:t>
            </a:r>
          </a:p>
          <a:p>
            <a:pPr algn="just"/>
            <a:r>
              <a:rPr lang="en-US" altLang="en-US" sz="2400" dirty="0"/>
              <a:t>To establish long-term and short-term objectives for each manager, clarifying the key performance standards</a:t>
            </a:r>
          </a:p>
          <a:p>
            <a:pPr algn="just"/>
            <a:r>
              <a:rPr lang="en-US" altLang="en-US" sz="2400" dirty="0"/>
              <a:t>Periodic review of performance</a:t>
            </a:r>
          </a:p>
          <a:p>
            <a:pPr algn="just"/>
            <a:r>
              <a:rPr lang="en-US" altLang="en-US" sz="2400" dirty="0"/>
              <a:t>Encouraging managers to accept responsibility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14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238" y="36576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/>
              <a:t>Benefits of Management by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2125980"/>
            <a:ext cx="10063638" cy="2514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The need for planning will be recognized </a:t>
            </a:r>
          </a:p>
          <a:p>
            <a:r>
              <a:rPr lang="en-US" altLang="en-US" sz="2400" dirty="0"/>
              <a:t>It provides for objectives and accountability for performance</a:t>
            </a:r>
          </a:p>
          <a:p>
            <a:r>
              <a:rPr lang="en-US" altLang="en-US" sz="2400" dirty="0"/>
              <a:t>It encourages participative management</a:t>
            </a:r>
          </a:p>
          <a:p>
            <a:r>
              <a:rPr lang="en-US" altLang="en-US" sz="2400" dirty="0"/>
              <a:t>It helps in job enrichment</a:t>
            </a:r>
          </a:p>
          <a:p>
            <a:r>
              <a:rPr lang="en-US" altLang="en-US" sz="2400" dirty="0"/>
              <a:t>It provides for a good feedback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7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FEATURES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3446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Management involves five functions</a:t>
            </a:r>
          </a:p>
          <a:p>
            <a:pPr eaLnBrk="1" hangingPunct="1"/>
            <a:r>
              <a:rPr lang="en-US" altLang="en-US" sz="2400" dirty="0"/>
              <a:t>These functions are organized to achieve organizational goals.</a:t>
            </a:r>
          </a:p>
          <a:p>
            <a:pPr eaLnBrk="1" hangingPunct="1"/>
            <a:r>
              <a:rPr lang="en-US" altLang="en-US" sz="2400" dirty="0"/>
              <a:t>Management involves effective and efficient use of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10058400" cy="2601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PLANNING</a:t>
            </a:r>
          </a:p>
          <a:p>
            <a:pPr eaLnBrk="1" hangingPunct="1"/>
            <a:r>
              <a:rPr lang="en-US" altLang="en-US" sz="2400" dirty="0"/>
              <a:t>ORGANIZING</a:t>
            </a:r>
          </a:p>
          <a:p>
            <a:pPr eaLnBrk="1" hangingPunct="1"/>
            <a:r>
              <a:rPr lang="en-US" altLang="en-US" sz="2400" dirty="0"/>
              <a:t>STAFFING</a:t>
            </a:r>
          </a:p>
          <a:p>
            <a:pPr eaLnBrk="1" hangingPunct="1"/>
            <a:r>
              <a:rPr lang="en-US" altLang="en-US" sz="2400" dirty="0"/>
              <a:t>DIRECTING</a:t>
            </a:r>
          </a:p>
          <a:p>
            <a:pPr eaLnBrk="1" hangingPunct="1"/>
            <a:r>
              <a:rPr lang="en-US" altLang="en-US" sz="2400" dirty="0"/>
              <a:t>CONTROLLING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8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838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PLANNING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85337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402336" indent="-281635">
              <a:defRPr/>
            </a:pPr>
            <a:r>
              <a:rPr lang="en-US" sz="2400" dirty="0"/>
              <a:t>Planning is determining the objectives and formulating the methods to achieve them. It is more simply said than done. A job well planned is half done. During planning one needs to ask oneself the following:</a:t>
            </a:r>
          </a:p>
          <a:p>
            <a:pPr marL="402336" indent="-281635">
              <a:defRPr/>
            </a:pPr>
            <a:r>
              <a:rPr lang="en-US" sz="2400" dirty="0"/>
              <a:t>What am I trying to accomplish i.e. what is my objective?</a:t>
            </a:r>
          </a:p>
          <a:p>
            <a:pPr marL="402336" indent="-281635">
              <a:defRPr/>
            </a:pPr>
            <a:r>
              <a:rPr lang="en-US" sz="2400" dirty="0"/>
              <a:t>What resources do I have and do I need to accomplish the same?</a:t>
            </a:r>
          </a:p>
          <a:p>
            <a:pPr marL="402336" indent="-281635">
              <a:defRPr/>
            </a:pPr>
            <a:r>
              <a:rPr lang="en-US" sz="2400" dirty="0"/>
              <a:t>What are the methods and means to achieve the objectives?</a:t>
            </a:r>
          </a:p>
          <a:p>
            <a:pPr marL="402336" indent="-281635">
              <a:defRPr/>
            </a:pPr>
            <a:r>
              <a:rPr lang="en-US" sz="2400" dirty="0"/>
              <a:t>Is this the optimal path?</a:t>
            </a:r>
          </a:p>
          <a:p>
            <a:pPr marL="402336" indent="-28163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6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6193" y="1790700"/>
            <a:ext cx="10032207" cy="444246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Objectives</a:t>
            </a:r>
            <a:r>
              <a:rPr lang="en-US" altLang="en-US" sz="2400" dirty="0"/>
              <a:t>-It is the ultimate goal towards which the activities of the organization are directed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Strategies</a:t>
            </a:r>
            <a:r>
              <a:rPr lang="en-US" altLang="en-US" sz="2400" dirty="0"/>
              <a:t>-general program of action and deployment of resources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Policies-</a:t>
            </a:r>
            <a:r>
              <a:rPr lang="en-US" altLang="en-US" sz="2400" dirty="0"/>
              <a:t>general statement or understanding which guide or channel thinking in decision making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Procedures-</a:t>
            </a:r>
            <a:r>
              <a:rPr lang="en-US" altLang="en-US" sz="2400" dirty="0"/>
              <a:t>states a series of related steps or tasks to be performed in a sequential way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Rules-</a:t>
            </a:r>
            <a:r>
              <a:rPr lang="en-US" altLang="en-US" sz="2400" dirty="0"/>
              <a:t>prescribes a course of action and explicitly states what is to be done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Programs-</a:t>
            </a:r>
            <a:r>
              <a:rPr lang="en-US" altLang="en-US" sz="2400" dirty="0"/>
              <a:t>comprehensive plan that includes future use of different resources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Budgets-</a:t>
            </a:r>
            <a:r>
              <a:rPr lang="en-US" altLang="en-US" sz="2400" dirty="0"/>
              <a:t>statement of expected results expressed in numerical terms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Types of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42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Principles of Planning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601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Take Time to Plan</a:t>
            </a:r>
          </a:p>
          <a:p>
            <a:pPr eaLnBrk="1" hangingPunct="1"/>
            <a:r>
              <a:rPr lang="en-US" altLang="en-US" sz="2400" dirty="0"/>
              <a:t>Planning can be Top to Down or Bottom to Top</a:t>
            </a:r>
          </a:p>
          <a:p>
            <a:pPr eaLnBrk="1" hangingPunct="1"/>
            <a:r>
              <a:rPr lang="en-US" altLang="en-US" sz="2400" dirty="0"/>
              <a:t>Involve and Communicate with all those Concerned</a:t>
            </a:r>
          </a:p>
          <a:p>
            <a:pPr eaLnBrk="1" hangingPunct="1"/>
            <a:r>
              <a:rPr lang="en-US" altLang="en-US" sz="2400" dirty="0"/>
              <a:t>Plans must be Flexible and Dynamic</a:t>
            </a:r>
          </a:p>
          <a:p>
            <a:pPr eaLnBrk="1" hangingPunct="1"/>
            <a:r>
              <a:rPr lang="en-US" altLang="en-US" sz="2400" dirty="0"/>
              <a:t>Evaluate and Revise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1097</Words>
  <Application>Microsoft Office PowerPoint</Application>
  <PresentationFormat>Custom</PresentationFormat>
  <Paragraphs>193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Gothic Uralic</vt:lpstr>
      <vt:lpstr>Wingdings 2</vt:lpstr>
      <vt:lpstr>Wingdings 3</vt:lpstr>
      <vt:lpstr>Office Theme</vt:lpstr>
      <vt:lpstr>Engineering Management</vt:lpstr>
      <vt:lpstr>Objectives</vt:lpstr>
      <vt:lpstr>Steps in Management by Objectives</vt:lpstr>
      <vt:lpstr>Benefits of Management by Objectives</vt:lpstr>
      <vt:lpstr>FEATURES</vt:lpstr>
      <vt:lpstr>FUNCTIONS OF MANAGEMENT</vt:lpstr>
      <vt:lpstr>PLANNING </vt:lpstr>
      <vt:lpstr>Types of Planning</vt:lpstr>
      <vt:lpstr>Principles of Planning</vt:lpstr>
      <vt:lpstr>Steps in Planning</vt:lpstr>
      <vt:lpstr>Types of Managerial Decisions:</vt:lpstr>
      <vt:lpstr>Process of Organizing</vt:lpstr>
      <vt:lpstr>Techniques for achieving coordination. </vt:lpstr>
      <vt:lpstr>STAFFING</vt:lpstr>
      <vt:lpstr>LEADING</vt:lpstr>
      <vt:lpstr>CONTROLLING CONCEPTS</vt:lpstr>
      <vt:lpstr>Steps in the Control Process</vt:lpstr>
      <vt:lpstr>Principles of Effective Control</vt:lpstr>
      <vt:lpstr>MANAGERIAL SKILLS</vt:lpstr>
      <vt:lpstr>TECHNICAL SKILLS</vt:lpstr>
      <vt:lpstr>HUMAN SKILLS</vt:lpstr>
      <vt:lpstr>CONCEPTUAL SKILLS</vt:lpstr>
      <vt:lpstr>MANAGER’S ROLES</vt:lpstr>
      <vt:lpstr>INTERPERSONAL ROLE</vt:lpstr>
      <vt:lpstr>INFORMATIONAL ROLE</vt:lpstr>
      <vt:lpstr>DECISIONAL ROLE</vt:lpstr>
      <vt:lpstr>TYPES OF MANAGERS</vt:lpstr>
      <vt:lpstr>WHAT MAKE MANAGERS SUCCESSFUL?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Microsoft account</cp:lastModifiedBy>
  <cp:revision>16</cp:revision>
  <dcterms:created xsi:type="dcterms:W3CDTF">2022-03-07T03:07:20Z</dcterms:created>
  <dcterms:modified xsi:type="dcterms:W3CDTF">2023-02-27T07:21:53Z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