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7"/>
  </p:notesMasterIdLst>
  <p:sldIdLst>
    <p:sldId id="469" r:id="rId2"/>
    <p:sldId id="471" r:id="rId3"/>
    <p:sldId id="531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Engr. Basit Ali (EE)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</a:t>
            </a: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10,11,12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5041454"/>
            <a:ext cx="10058400" cy="513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Planning and Forecasting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Policies and Procedures</a:t>
            </a:r>
          </a:p>
          <a:p>
            <a:pPr algn="just"/>
            <a:r>
              <a:rPr lang="en-US" sz="2800" dirty="0"/>
              <a:t>Policies are guides for decision making that permit implementation of upper-management </a:t>
            </a:r>
            <a:r>
              <a:rPr lang="en-US" sz="2800" dirty="0" smtClean="0"/>
              <a:t>objectives, with </a:t>
            </a:r>
            <a:r>
              <a:rPr lang="en-US" sz="2800" dirty="0"/>
              <a:t>room for interpretation and </a:t>
            </a:r>
            <a:r>
              <a:rPr lang="en-US" sz="2800" dirty="0" smtClean="0"/>
              <a:t>discretion by </a:t>
            </a:r>
            <a:r>
              <a:rPr lang="en-US" sz="2800" dirty="0"/>
              <a:t>subordinates. </a:t>
            </a:r>
            <a:r>
              <a:rPr lang="en-US" sz="2800" dirty="0" smtClean="0"/>
              <a:t>Rules, in </a:t>
            </a:r>
            <a:r>
              <a:rPr lang="en-US" sz="2800" dirty="0"/>
              <a:t>contrast, do not </a:t>
            </a:r>
            <a:r>
              <a:rPr lang="en-US" sz="2800" dirty="0" smtClean="0"/>
              <a:t>permit discretion. Policies </a:t>
            </a:r>
            <a:r>
              <a:rPr lang="en-US" sz="2800" dirty="0"/>
              <a:t>have a hierarchy of levels, just as plans do. 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procedure, on the other hand, is a prescribed sequence of activities to accomplish a </a:t>
            </a:r>
            <a:r>
              <a:rPr lang="en-US" sz="2800" b="1" dirty="0" smtClean="0"/>
              <a:t>desired </a:t>
            </a:r>
            <a:r>
              <a:rPr lang="en-US" sz="2800" dirty="0" smtClean="0"/>
              <a:t>purpose</a:t>
            </a:r>
            <a:r>
              <a:rPr lang="en-US" sz="2800" dirty="0"/>
              <a:t>. Procedures tell you </a:t>
            </a:r>
            <a:r>
              <a:rPr lang="en-US" sz="2800" i="1" dirty="0"/>
              <a:t>if you want to do this, do it this way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Forecasting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Forecasting—what </a:t>
            </a:r>
            <a:r>
              <a:rPr lang="en-US" sz="2800" b="1" dirty="0"/>
              <a:t>the future </a:t>
            </a:r>
            <a:r>
              <a:rPr lang="en-US" sz="2800" b="1" dirty="0" smtClean="0"/>
              <a:t>will </a:t>
            </a:r>
            <a:r>
              <a:rPr lang="en-US" sz="2800" dirty="0" smtClean="0"/>
              <a:t>be </a:t>
            </a:r>
            <a:r>
              <a:rPr lang="en-US" sz="2800" dirty="0"/>
              <a:t>like. Planning provides the strategies, given certain forecasts, and forecasting estimates </a:t>
            </a:r>
            <a:r>
              <a:rPr lang="en-US" sz="2800" dirty="0" smtClean="0"/>
              <a:t>the results</a:t>
            </a:r>
            <a:r>
              <a:rPr lang="en-US" sz="2800" dirty="0"/>
              <a:t>, given the plan. Planning is what the organization ought to do, and forecasting relates to </a:t>
            </a:r>
            <a:r>
              <a:rPr lang="en-US" sz="2800" dirty="0" smtClean="0"/>
              <a:t>what happens </a:t>
            </a:r>
            <a:r>
              <a:rPr lang="en-US" sz="2800" dirty="0"/>
              <a:t>if the firm tries to implement given strategies in a possible environment.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must </a:t>
            </a:r>
            <a:r>
              <a:rPr lang="en-US" sz="2800" dirty="0" smtClean="0"/>
              <a:t>be alternatives </a:t>
            </a:r>
            <a:r>
              <a:rPr lang="en-US" sz="2800" dirty="0"/>
              <a:t>to the plan based on the forecasts. </a:t>
            </a:r>
            <a:endParaRPr lang="en-US" sz="2800" dirty="0" smtClean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sz="2800" b="1" dirty="0"/>
              <a:t>Qualitative Methods</a:t>
            </a:r>
          </a:p>
          <a:p>
            <a:pPr marL="0" indent="0">
              <a:buNone/>
            </a:pPr>
            <a:r>
              <a:rPr lang="en-US" sz="2800" b="1" dirty="0"/>
              <a:t>Quantitative Methods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trategies </a:t>
            </a:r>
            <a:r>
              <a:rPr lang="en-US" b="1" dirty="0"/>
              <a:t>for </a:t>
            </a:r>
            <a:r>
              <a:rPr lang="en-US" b="1" dirty="0" smtClean="0"/>
              <a:t>Managing Technology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800" b="1" dirty="0"/>
              <a:t>I</a:t>
            </a:r>
            <a:r>
              <a:rPr lang="en-US" sz="2800" b="1" dirty="0" smtClean="0"/>
              <a:t>nvention </a:t>
            </a:r>
            <a:r>
              <a:rPr lang="en-US" sz="2800" b="1" dirty="0"/>
              <a:t>and innovation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Managing technological change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800" dirty="0"/>
              <a:t>Top management in technological enterprises must constantly be aware of the technologies </a:t>
            </a:r>
            <a:r>
              <a:rPr lang="en-US" sz="2800" dirty="0" smtClean="0"/>
              <a:t>underlying their </a:t>
            </a:r>
            <a:r>
              <a:rPr lang="en-US" sz="2800" dirty="0"/>
              <a:t>business and the potential for change. Business history is replete with stories of </a:t>
            </a:r>
            <a:r>
              <a:rPr lang="en-US" sz="2800" dirty="0" smtClean="0"/>
              <a:t> Companies that failed </a:t>
            </a:r>
            <a:r>
              <a:rPr lang="en-US" sz="2800" dirty="0"/>
              <a:t>to recognize in time new technology that would replace their key products. 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Managing technological change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39" t="35486" r="12879" b="13310"/>
          <a:stretch/>
        </p:blipFill>
        <p:spPr>
          <a:xfrm>
            <a:off x="533399" y="2286000"/>
            <a:ext cx="8843207" cy="3733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33832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Explain the importance of planning.</a:t>
            </a:r>
          </a:p>
          <a:p>
            <a:pPr marL="0" indent="0">
              <a:buNone/>
            </a:pPr>
            <a:r>
              <a:rPr lang="en-US" sz="2400" dirty="0"/>
              <a:t>• Identify missions.</a:t>
            </a:r>
          </a:p>
          <a:p>
            <a:pPr marL="0" indent="0">
              <a:buNone/>
            </a:pPr>
            <a:r>
              <a:rPr lang="en-US" sz="2400" dirty="0"/>
              <a:t>• Explain the roles of goals and objectives.</a:t>
            </a:r>
          </a:p>
          <a:p>
            <a:pPr marL="0" indent="0">
              <a:buNone/>
            </a:pPr>
            <a:r>
              <a:rPr lang="en-US" sz="2400" dirty="0"/>
              <a:t>• Identify strategies.</a:t>
            </a:r>
          </a:p>
          <a:p>
            <a:pPr marL="0" indent="0">
              <a:buNone/>
            </a:pPr>
            <a:r>
              <a:rPr lang="en-US" sz="2400" dirty="0"/>
              <a:t>• Define the different types of forecasting.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Define different approaches to forecasts.</a:t>
            </a:r>
          </a:p>
          <a:p>
            <a:pPr marL="0" indent="0">
              <a:buNone/>
            </a:pPr>
            <a:r>
              <a:rPr lang="en-US" sz="2400" dirty="0"/>
              <a:t>• Discuss several strategies for managing technology.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mportance </a:t>
            </a:r>
            <a:r>
              <a:rPr lang="en-US" b="1" dirty="0"/>
              <a:t>of Planning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0058400" cy="4191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Planning provides a method of identifying objectives and designing a sequence of </a:t>
            </a:r>
            <a:r>
              <a:rPr lang="en-US" sz="2800" dirty="0" smtClean="0"/>
              <a:t>programs and </a:t>
            </a:r>
            <a:r>
              <a:rPr lang="en-US" sz="2800" dirty="0"/>
              <a:t>activities to achieve these objectives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Amos </a:t>
            </a:r>
            <a:r>
              <a:rPr lang="en-US" sz="2800" dirty="0"/>
              <a:t>and </a:t>
            </a:r>
            <a:r>
              <a:rPr lang="en-US" sz="2800" dirty="0" err="1"/>
              <a:t>Sarchet</a:t>
            </a:r>
            <a:r>
              <a:rPr lang="en-US" sz="2800" dirty="0"/>
              <a:t> define planning simply as deciding </a:t>
            </a:r>
            <a:r>
              <a:rPr lang="en-US" sz="2800" dirty="0" smtClean="0"/>
              <a:t>in advance </a:t>
            </a:r>
            <a:r>
              <a:rPr lang="en-US" sz="2800" dirty="0"/>
              <a:t>what to do, how to do it, when to do it, and who is to do it; from this definition, </a:t>
            </a:r>
            <a:r>
              <a:rPr lang="en-US" sz="2800" dirty="0" smtClean="0"/>
              <a:t>planning must </a:t>
            </a:r>
            <a:r>
              <a:rPr lang="en-US" sz="2800" dirty="0"/>
              <a:t>obviously precede doing.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Planning/Decision-Making Process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88" t="32292" r="25402" b="8333"/>
          <a:stretch/>
        </p:blipFill>
        <p:spPr>
          <a:xfrm>
            <a:off x="838200" y="1447800"/>
            <a:ext cx="7983856" cy="54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Foundation </a:t>
            </a:r>
            <a:r>
              <a:rPr lang="en-US" b="1" dirty="0"/>
              <a:t>for </a:t>
            </a:r>
            <a:r>
              <a:rPr lang="en-US" b="1" dirty="0" smtClean="0"/>
              <a:t>Planning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16" t="29167" r="31259" b="19669"/>
          <a:stretch/>
        </p:blipFill>
        <p:spPr>
          <a:xfrm>
            <a:off x="2095500" y="2114628"/>
            <a:ext cx="5867400" cy="4724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145592"/>
            <a:ext cx="10058400" cy="6042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Strategic Planning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7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3886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</a:t>
            </a:r>
            <a:r>
              <a:rPr lang="en-US" sz="2800" b="1" dirty="0" smtClean="0"/>
              <a:t>esponsibility </a:t>
            </a:r>
            <a:r>
              <a:rPr lang="en-US" sz="2800" b="1" dirty="0"/>
              <a:t>for </a:t>
            </a:r>
            <a:r>
              <a:rPr lang="en-US" sz="2800" b="1" dirty="0" smtClean="0"/>
              <a:t>Planning</a:t>
            </a:r>
          </a:p>
          <a:p>
            <a:pPr marL="0" indent="0">
              <a:buNone/>
            </a:pPr>
            <a:endParaRPr lang="en-US" sz="2800" b="1" dirty="0"/>
          </a:p>
          <a:p>
            <a:pPr algn="just"/>
            <a:r>
              <a:rPr lang="en-US" sz="2800" dirty="0"/>
              <a:t>Planning is a continuing responsibility of every manager. The higher managers rise, the more </a:t>
            </a:r>
            <a:r>
              <a:rPr lang="en-US" sz="2800" dirty="0" smtClean="0"/>
              <a:t>time they </a:t>
            </a:r>
            <a:r>
              <a:rPr lang="en-US" sz="2800" dirty="0"/>
              <a:t>must spend in planning, and the further into the future they must try to foresee. Most </a:t>
            </a:r>
            <a:r>
              <a:rPr lang="en-US" sz="2800" dirty="0" smtClean="0"/>
              <a:t>large organizations </a:t>
            </a:r>
            <a:r>
              <a:rPr lang="en-US" sz="2800" dirty="0"/>
              <a:t>have staff offices for planning. The planning staff can coordinate the overall </a:t>
            </a:r>
            <a:r>
              <a:rPr lang="en-US" sz="2800" dirty="0" smtClean="0"/>
              <a:t>planning effort</a:t>
            </a:r>
            <a:r>
              <a:rPr lang="en-US" sz="2800" dirty="0"/>
              <a:t>, gather and analyze information on the economy, markets, and competition, and </a:t>
            </a:r>
            <a:r>
              <a:rPr lang="en-US" sz="2800" dirty="0" smtClean="0"/>
              <a:t>perform Other assigned </a:t>
            </a:r>
            <a:r>
              <a:rPr lang="en-US" sz="2800" dirty="0"/>
              <a:t>tasks. 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4114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Planning Premises</a:t>
            </a:r>
          </a:p>
          <a:p>
            <a:pPr algn="just"/>
            <a:r>
              <a:rPr lang="en-US" sz="2800" dirty="0"/>
              <a:t>In managing technology, it is essential to establish planning </a:t>
            </a:r>
            <a:r>
              <a:rPr lang="en-US" sz="2800" dirty="0" smtClean="0"/>
              <a:t>premises </a:t>
            </a:r>
            <a:r>
              <a:rPr lang="en-US" sz="2800" dirty="0"/>
              <a:t>about the future of </a:t>
            </a:r>
            <a:r>
              <a:rPr lang="en-US" sz="2800" dirty="0" smtClean="0"/>
              <a:t>technology and competition.</a:t>
            </a:r>
          </a:p>
          <a:p>
            <a:pPr algn="just"/>
            <a:endParaRPr lang="en-US" sz="2800" dirty="0" smtClean="0"/>
          </a:p>
          <a:p>
            <a:r>
              <a:rPr lang="en-US" sz="2800" dirty="0"/>
              <a:t> Examples of planning premises </a:t>
            </a:r>
            <a:r>
              <a:rPr lang="en-US" sz="2800" dirty="0" smtClean="0"/>
              <a:t>include assumptions </a:t>
            </a:r>
            <a:r>
              <a:rPr lang="en-US" sz="2800" dirty="0"/>
              <a:t>about future economic conditions, government decisions (regulation, tax law, </a:t>
            </a:r>
            <a:r>
              <a:rPr lang="en-US" sz="2800" dirty="0" smtClean="0"/>
              <a:t>and trade policy</a:t>
            </a:r>
            <a:r>
              <a:rPr lang="en-US" sz="2800" dirty="0"/>
              <a:t>)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Planning </a:t>
            </a:r>
            <a:r>
              <a:rPr lang="en-US" sz="2800" b="1" dirty="0" smtClean="0"/>
              <a:t>horizon</a:t>
            </a:r>
          </a:p>
          <a:p>
            <a:r>
              <a:rPr lang="en-US" sz="2800" dirty="0"/>
              <a:t>The planning horizon asks how far into the future one should plan. This varies greatly, </a:t>
            </a:r>
            <a:r>
              <a:rPr lang="en-US" sz="2800" dirty="0" smtClean="0"/>
              <a:t>depending on</a:t>
            </a:r>
            <a:r>
              <a:rPr lang="en-US" sz="2800" dirty="0"/>
              <a:t> </a:t>
            </a:r>
            <a:r>
              <a:rPr lang="en-US" sz="2800" dirty="0" smtClean="0"/>
              <a:t>the nature </a:t>
            </a:r>
            <a:r>
              <a:rPr lang="en-US" sz="2800" dirty="0"/>
              <a:t>of the business and the plan.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The planning horizon can vary from days </a:t>
            </a:r>
            <a:r>
              <a:rPr lang="en-US" sz="2800" dirty="0" smtClean="0"/>
              <a:t>to years </a:t>
            </a:r>
            <a:r>
              <a:rPr lang="en-US" sz="2800" dirty="0"/>
              <a:t>depending on the level of the manager.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Planning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058400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</a:t>
            </a:r>
            <a:r>
              <a:rPr lang="en-US" sz="2800" b="1" dirty="0" smtClean="0"/>
              <a:t>ystems </a:t>
            </a:r>
            <a:r>
              <a:rPr lang="en-US" sz="2800" b="1" dirty="0"/>
              <a:t>of Plans</a:t>
            </a:r>
          </a:p>
          <a:p>
            <a:pPr algn="just"/>
            <a:r>
              <a:rPr lang="en-US" sz="2800" dirty="0"/>
              <a:t>Usually, not just one plan is involved, but a system of them. In 1916 Henri </a:t>
            </a:r>
            <a:r>
              <a:rPr lang="en-US" sz="2800" dirty="0" err="1"/>
              <a:t>Fayol</a:t>
            </a:r>
            <a:r>
              <a:rPr lang="en-US" sz="2800" dirty="0"/>
              <a:t> divided his </a:t>
            </a:r>
            <a:r>
              <a:rPr lang="en-US" sz="2800" i="1" dirty="0"/>
              <a:t>Plan </a:t>
            </a:r>
            <a:r>
              <a:rPr lang="en-US" sz="2800" i="1" dirty="0" smtClean="0"/>
              <a:t>of Action </a:t>
            </a:r>
            <a:r>
              <a:rPr lang="en-US" sz="2800" i="1" dirty="0"/>
              <a:t>in a Large Mining and Metallurgical Firm into yearly forecasts and “ten-yearly forecasts</a:t>
            </a:r>
            <a:r>
              <a:rPr lang="en-US" sz="2800" i="1" dirty="0" smtClean="0"/>
              <a:t>,” </a:t>
            </a:r>
            <a:r>
              <a:rPr lang="en-US" sz="2800" dirty="0" smtClean="0"/>
              <a:t>the </a:t>
            </a:r>
            <a:r>
              <a:rPr lang="en-US" sz="2800" dirty="0"/>
              <a:t>latter redone every five years. Current practice is not much different, involving </a:t>
            </a:r>
            <a:r>
              <a:rPr lang="en-US" sz="2800" i="1" dirty="0"/>
              <a:t>strategic </a:t>
            </a:r>
            <a:r>
              <a:rPr lang="en-US" sz="2800" i="1" dirty="0" smtClean="0"/>
              <a:t>plans </a:t>
            </a:r>
            <a:r>
              <a:rPr lang="en-US" sz="2800" dirty="0" smtClean="0"/>
              <a:t>of </a:t>
            </a:r>
            <a:r>
              <a:rPr lang="en-US" sz="2800" dirty="0"/>
              <a:t>from 3 to 15 years futurity and </a:t>
            </a:r>
            <a:r>
              <a:rPr lang="en-US" sz="2800" i="1" dirty="0"/>
              <a:t>operating plans, usually one year in duration (but sometimes </a:t>
            </a:r>
            <a:r>
              <a:rPr lang="en-US" sz="2800" i="1" dirty="0" smtClean="0"/>
              <a:t>as </a:t>
            </a:r>
            <a:r>
              <a:rPr lang="en-US" sz="2800" dirty="0" smtClean="0"/>
              <a:t>much </a:t>
            </a:r>
            <a:r>
              <a:rPr lang="en-US" sz="2800" dirty="0"/>
              <a:t>as three years in duration).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Basit Ali (EE)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698</Words>
  <Application>Microsoft Office PowerPoint</Application>
  <PresentationFormat>Custom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Objectives</vt:lpstr>
      <vt:lpstr>Importance of Planning</vt:lpstr>
      <vt:lpstr> Planning/Decision-Making Process</vt:lpstr>
      <vt:lpstr>Foundation for Planning</vt:lpstr>
      <vt:lpstr>Planning Concepts</vt:lpstr>
      <vt:lpstr>Planning Concepts</vt:lpstr>
      <vt:lpstr>Planning Concepts</vt:lpstr>
      <vt:lpstr>Planning Concepts</vt:lpstr>
      <vt:lpstr>Planning Concepts</vt:lpstr>
      <vt:lpstr>Planning Concepts</vt:lpstr>
      <vt:lpstr>Forecasting</vt:lpstr>
      <vt:lpstr>Strategies for Managing Technology</vt:lpstr>
      <vt:lpstr>Managing technological change</vt:lpstr>
      <vt:lpstr>Managing technological 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66</cp:revision>
  <dcterms:created xsi:type="dcterms:W3CDTF">2022-03-07T03:07:20Z</dcterms:created>
  <dcterms:modified xsi:type="dcterms:W3CDTF">2022-03-24T10:48:09Z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