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23"/>
  </p:notesMasterIdLst>
  <p:sldIdLst>
    <p:sldId id="469" r:id="rId2"/>
    <p:sldId id="471" r:id="rId3"/>
    <p:sldId id="551" r:id="rId4"/>
    <p:sldId id="552" r:id="rId5"/>
    <p:sldId id="553" r:id="rId6"/>
    <p:sldId id="554" r:id="rId7"/>
    <p:sldId id="555" r:id="rId8"/>
    <p:sldId id="556" r:id="rId9"/>
    <p:sldId id="557" r:id="rId10"/>
    <p:sldId id="558" r:id="rId11"/>
    <p:sldId id="559" r:id="rId12"/>
    <p:sldId id="560" r:id="rId13"/>
    <p:sldId id="561" r:id="rId14"/>
    <p:sldId id="562" r:id="rId15"/>
    <p:sldId id="564" r:id="rId16"/>
    <p:sldId id="563" r:id="rId17"/>
    <p:sldId id="565" r:id="rId18"/>
    <p:sldId id="566" r:id="rId19"/>
    <p:sldId id="567" r:id="rId20"/>
    <p:sldId id="568" r:id="rId21"/>
    <p:sldId id="576" r:id="rId2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55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770A6D8-4ED8-4CE3-BA41-F7BD3736666A}" type="datetimeFigureOut">
              <a:rPr lang="en-US" smtClean="0"/>
              <a:t>3/31/2022</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3D6095F0-180E-47D8-9337-8CC20664B3FC}" type="slidenum">
              <a:rPr lang="en-US" smtClean="0"/>
              <a:t>‹#›</a:t>
            </a:fld>
            <a:endParaRPr lang="en-US"/>
          </a:p>
        </p:txBody>
      </p:sp>
    </p:spTree>
    <p:extLst>
      <p:ext uri="{BB962C8B-B14F-4D97-AF65-F5344CB8AC3E}">
        <p14:creationId xmlns:p14="http://schemas.microsoft.com/office/powerpoint/2010/main" val="2538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6095F0-180E-47D8-9337-8CC20664B3FC}" type="slidenum">
              <a:rPr lang="en-US" smtClean="0"/>
              <a:t>1</a:t>
            </a:fld>
            <a:endParaRPr lang="en-US"/>
          </a:p>
        </p:txBody>
      </p:sp>
    </p:spTree>
    <p:extLst>
      <p:ext uri="{BB962C8B-B14F-4D97-AF65-F5344CB8AC3E}">
        <p14:creationId xmlns:p14="http://schemas.microsoft.com/office/powerpoint/2010/main" val="355724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p:cNvSpPr>
            <a:spLocks noGrp="1"/>
          </p:cNvSpPr>
          <p:nvPr>
            <p:ph type="dt" sz="half" idx="10"/>
          </p:nvPr>
        </p:nvSpPr>
        <p:spPr/>
        <p:txBody>
          <a:bodyPr/>
          <a:lstStyle/>
          <a:p>
            <a:fld id="{BCFE5554-8225-4006-93E4-4DEE2D3BC8A7}" type="datetime1">
              <a:rPr lang="en-US" smtClean="0"/>
              <a:t>3/31/2022</a:t>
            </a:fld>
            <a:endParaRPr lang="en-US"/>
          </a:p>
        </p:txBody>
      </p:sp>
      <p:sp>
        <p:nvSpPr>
          <p:cNvPr id="5" name="Footer Placeholder 4"/>
          <p:cNvSpPr>
            <a:spLocks noGrp="1"/>
          </p:cNvSpPr>
          <p:nvPr>
            <p:ph type="ftr" sz="quarter" idx="11"/>
          </p:nvPr>
        </p:nvSpPr>
        <p:spPr/>
        <p:txBody>
          <a:bodyPr/>
          <a:lstStyle/>
          <a:p>
            <a:r>
              <a:rPr lang="en-US"/>
              <a:t>Engr. Basit Ali (EE)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747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407A0-991C-4213-960E-0A387436F5B6}" type="datetime1">
              <a:rPr lang="en-US" smtClean="0"/>
              <a:t>3/31/2022</a:t>
            </a:fld>
            <a:endParaRPr lang="en-US"/>
          </a:p>
        </p:txBody>
      </p:sp>
      <p:sp>
        <p:nvSpPr>
          <p:cNvPr id="5" name="Footer Placeholder 4"/>
          <p:cNvSpPr>
            <a:spLocks noGrp="1"/>
          </p:cNvSpPr>
          <p:nvPr>
            <p:ph type="ftr" sz="quarter" idx="11"/>
          </p:nvPr>
        </p:nvSpPr>
        <p:spPr/>
        <p:txBody>
          <a:bodyPr/>
          <a:lstStyle/>
          <a:p>
            <a:r>
              <a:rPr lang="en-US"/>
              <a:t>Engr. Basit Ali (EE)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869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80C5B2-2CC7-4640-90B0-668726C0564A}" type="datetime1">
              <a:rPr lang="en-US" smtClean="0"/>
              <a:t>3/31/2022</a:t>
            </a:fld>
            <a:endParaRPr lang="en-US"/>
          </a:p>
        </p:txBody>
      </p:sp>
      <p:sp>
        <p:nvSpPr>
          <p:cNvPr id="5" name="Footer Placeholder 4"/>
          <p:cNvSpPr>
            <a:spLocks noGrp="1"/>
          </p:cNvSpPr>
          <p:nvPr>
            <p:ph type="ftr" sz="quarter" idx="11"/>
          </p:nvPr>
        </p:nvSpPr>
        <p:spPr/>
        <p:txBody>
          <a:bodyPr/>
          <a:lstStyle/>
          <a:p>
            <a:r>
              <a:rPr lang="en-US"/>
              <a:t>Engr. Basit Ali (EE)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3005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C2544-54E1-4FE9-89E8-3858C364BECE}" type="datetime1">
              <a:rPr lang="en-US" smtClean="0"/>
              <a:t>3/31/2022</a:t>
            </a:fld>
            <a:endParaRPr lang="en-US"/>
          </a:p>
        </p:txBody>
      </p:sp>
      <p:sp>
        <p:nvSpPr>
          <p:cNvPr id="5" name="Footer Placeholder 4"/>
          <p:cNvSpPr>
            <a:spLocks noGrp="1"/>
          </p:cNvSpPr>
          <p:nvPr>
            <p:ph type="ftr" sz="quarter" idx="11"/>
          </p:nvPr>
        </p:nvSpPr>
        <p:spPr/>
        <p:txBody>
          <a:bodyPr/>
          <a:lstStyle/>
          <a:p>
            <a:r>
              <a:rPr lang="en-US"/>
              <a:t>Engr. Basit Ali (EE)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1999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6" y="1937704"/>
            <a:ext cx="8675370" cy="3233102"/>
          </a:xfrm>
        </p:spPr>
        <p:txBody>
          <a:bodyPr anchor="b"/>
          <a:lstStyle>
            <a:lvl1pPr>
              <a:defRPr sz="4950"/>
            </a:lvl1pPr>
          </a:lstStyle>
          <a:p>
            <a:r>
              <a:rPr lang="en-US"/>
              <a:t>Click to edit Master title style</a:t>
            </a:r>
          </a:p>
        </p:txBody>
      </p:sp>
      <p:sp>
        <p:nvSpPr>
          <p:cNvPr id="3" name="Text Placeholder 2"/>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0C4BB-C136-40DD-8EA1-268CD73100BB}" type="datetime1">
              <a:rPr lang="en-US" smtClean="0"/>
              <a:t>3/31/2022</a:t>
            </a:fld>
            <a:endParaRPr lang="en-US"/>
          </a:p>
        </p:txBody>
      </p:sp>
      <p:sp>
        <p:nvSpPr>
          <p:cNvPr id="5" name="Footer Placeholder 4"/>
          <p:cNvSpPr>
            <a:spLocks noGrp="1"/>
          </p:cNvSpPr>
          <p:nvPr>
            <p:ph type="ftr" sz="quarter" idx="11"/>
          </p:nvPr>
        </p:nvSpPr>
        <p:spPr/>
        <p:txBody>
          <a:bodyPr/>
          <a:lstStyle/>
          <a:p>
            <a:r>
              <a:rPr lang="en-US"/>
              <a:t>Engr. Basit Ali (EE)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9100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9FF1EC-8440-43E5-8AFD-42E938651632}" type="datetime1">
              <a:rPr lang="en-US" smtClean="0"/>
              <a:t>3/31/2022</a:t>
            </a:fld>
            <a:endParaRPr lang="en-US"/>
          </a:p>
        </p:txBody>
      </p:sp>
      <p:sp>
        <p:nvSpPr>
          <p:cNvPr id="6" name="Footer Placeholder 5"/>
          <p:cNvSpPr>
            <a:spLocks noGrp="1"/>
          </p:cNvSpPr>
          <p:nvPr>
            <p:ph type="ftr" sz="quarter" idx="11"/>
          </p:nvPr>
        </p:nvSpPr>
        <p:spPr/>
        <p:txBody>
          <a:bodyPr/>
          <a:lstStyle/>
          <a:p>
            <a:r>
              <a:rPr lang="en-US"/>
              <a:t>Engr. Basit Ali (EE)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026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09"/>
            <a:ext cx="8675370" cy="1502305"/>
          </a:xfrm>
        </p:spPr>
        <p:txBody>
          <a:bodyPr/>
          <a:lstStyle/>
          <a:p>
            <a:r>
              <a:rPr lang="en-US"/>
              <a:t>Click to edit Master title style</a:t>
            </a:r>
          </a:p>
        </p:txBody>
      </p:sp>
      <p:sp>
        <p:nvSpPr>
          <p:cNvPr id="3" name="Text Placeholder 2"/>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5092065"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9C5899-39E9-4B39-86F2-96C7A3694392}" type="datetime1">
              <a:rPr lang="en-US" smtClean="0"/>
              <a:t>3/31/2022</a:t>
            </a:fld>
            <a:endParaRPr lang="en-US"/>
          </a:p>
        </p:txBody>
      </p:sp>
      <p:sp>
        <p:nvSpPr>
          <p:cNvPr id="8" name="Footer Placeholder 7"/>
          <p:cNvSpPr>
            <a:spLocks noGrp="1"/>
          </p:cNvSpPr>
          <p:nvPr>
            <p:ph type="ftr" sz="quarter" idx="11"/>
          </p:nvPr>
        </p:nvSpPr>
        <p:spPr/>
        <p:txBody>
          <a:bodyPr/>
          <a:lstStyle/>
          <a:p>
            <a:r>
              <a:rPr lang="en-US"/>
              <a:t>Engr. Basit Ali (EE)</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398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2050B9-A259-4794-8E49-DF8D334E518E}" type="datetime1">
              <a:rPr lang="en-US" smtClean="0"/>
              <a:t>3/31/2022</a:t>
            </a:fld>
            <a:endParaRPr lang="en-US"/>
          </a:p>
        </p:txBody>
      </p:sp>
      <p:sp>
        <p:nvSpPr>
          <p:cNvPr id="4" name="Footer Placeholder 3"/>
          <p:cNvSpPr>
            <a:spLocks noGrp="1"/>
          </p:cNvSpPr>
          <p:nvPr>
            <p:ph type="ftr" sz="quarter" idx="11"/>
          </p:nvPr>
        </p:nvSpPr>
        <p:spPr/>
        <p:txBody>
          <a:bodyPr/>
          <a:lstStyle/>
          <a:p>
            <a:r>
              <a:rPr lang="en-US"/>
              <a:t>Engr. Basit Ali (EE)</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3523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9C9F4-C2A4-493B-A516-B1F605AA7262}" type="datetime1">
              <a:rPr lang="en-US" smtClean="0"/>
              <a:t>3/31/2022</a:t>
            </a:fld>
            <a:endParaRPr lang="en-US"/>
          </a:p>
        </p:txBody>
      </p:sp>
      <p:sp>
        <p:nvSpPr>
          <p:cNvPr id="3" name="Footer Placeholder 2"/>
          <p:cNvSpPr>
            <a:spLocks noGrp="1"/>
          </p:cNvSpPr>
          <p:nvPr>
            <p:ph type="ftr" sz="quarter" idx="11"/>
          </p:nvPr>
        </p:nvSpPr>
        <p:spPr/>
        <p:txBody>
          <a:bodyPr/>
          <a:lstStyle/>
          <a:p>
            <a:r>
              <a:rPr lang="en-US"/>
              <a:t>Engr. Basit Ali (EE)</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652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Content Placeholder 2"/>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EB829165-0A75-47C9-8AFC-23503C3A7581}" type="datetime1">
              <a:rPr lang="en-US" smtClean="0"/>
              <a:t>3/31/2022</a:t>
            </a:fld>
            <a:endParaRPr lang="en-US"/>
          </a:p>
        </p:txBody>
      </p:sp>
      <p:sp>
        <p:nvSpPr>
          <p:cNvPr id="6" name="Footer Placeholder 5"/>
          <p:cNvSpPr>
            <a:spLocks noGrp="1"/>
          </p:cNvSpPr>
          <p:nvPr>
            <p:ph type="ftr" sz="quarter" idx="11"/>
          </p:nvPr>
        </p:nvSpPr>
        <p:spPr/>
        <p:txBody>
          <a:bodyPr/>
          <a:lstStyle/>
          <a:p>
            <a:r>
              <a:rPr lang="en-US"/>
              <a:t>Engr. Basit Ali (EE)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2587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Picture Placeholder 2"/>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8C0E1A8-0271-4325-AADE-3AC939C95E84}" type="datetime1">
              <a:rPr lang="en-US" smtClean="0"/>
              <a:t>3/31/2022</a:t>
            </a:fld>
            <a:endParaRPr lang="en-US"/>
          </a:p>
        </p:txBody>
      </p:sp>
      <p:sp>
        <p:nvSpPr>
          <p:cNvPr id="6" name="Footer Placeholder 5"/>
          <p:cNvSpPr>
            <a:spLocks noGrp="1"/>
          </p:cNvSpPr>
          <p:nvPr>
            <p:ph type="ftr" sz="quarter" idx="11"/>
          </p:nvPr>
        </p:nvSpPr>
        <p:spPr/>
        <p:txBody>
          <a:bodyPr/>
          <a:lstStyle/>
          <a:p>
            <a:r>
              <a:rPr lang="en-US"/>
              <a:t>Engr. Basit Ali (EE)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3431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FDF8AA16-88B7-4B7E-A417-02B7971D3821}" type="datetime1">
              <a:rPr lang="en-US" smtClean="0"/>
              <a:t>3/31/2022</a:t>
            </a:fld>
            <a:endParaRPr lang="en-US"/>
          </a:p>
        </p:txBody>
      </p:sp>
      <p:sp>
        <p:nvSpPr>
          <p:cNvPr id="5" name="Footer Placeholder 4"/>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r>
              <a:rPr lang="en-US"/>
              <a:t>Engr. Basit Ali (EE)</a:t>
            </a:r>
          </a:p>
        </p:txBody>
      </p:sp>
      <p:sp>
        <p:nvSpPr>
          <p:cNvPr id="6" name="Slide Number Placeholder 5"/>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308043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533400"/>
            <a:ext cx="10058400" cy="690254"/>
          </a:xfrm>
          <a:prstGeom prst="rect">
            <a:avLst/>
          </a:prstGeom>
        </p:spPr>
        <p:style>
          <a:lnRef idx="0">
            <a:schemeClr val="accent5"/>
          </a:lnRef>
          <a:fillRef idx="3">
            <a:schemeClr val="accent5"/>
          </a:fillRef>
          <a:effectRef idx="3">
            <a:schemeClr val="accent5"/>
          </a:effectRef>
          <a:fontRef idx="minor">
            <a:schemeClr val="lt1"/>
          </a:fontRef>
        </p:style>
        <p:txBody>
          <a:bodyPr vert="horz" wrap="square" lIns="0" tIns="10478" rIns="0" bIns="0" rtlCol="0" anchor="ctr">
            <a:spAutoFit/>
          </a:bodyPr>
          <a:lstStyle/>
          <a:p>
            <a:pPr marL="10478" algn="ctr">
              <a:lnSpc>
                <a:spcPts val="5338"/>
              </a:lnSpc>
              <a:spcBef>
                <a:spcPts val="83"/>
              </a:spcBef>
            </a:pPr>
            <a:r>
              <a:rPr lang="en-US" sz="4455" b="1" spc="-4" dirty="0">
                <a:latin typeface="Cambria" panose="02040503050406030204" pitchFamily="18" charset="0"/>
                <a:cs typeface="Gothic Uralic"/>
              </a:rPr>
              <a:t>Engineering Management</a:t>
            </a:r>
            <a:endParaRPr sz="4455" dirty="0">
              <a:latin typeface="Cambria" panose="02040503050406030204" pitchFamily="18" charset="0"/>
              <a:cs typeface="Gothic Uralic"/>
            </a:endParaRPr>
          </a:p>
        </p:txBody>
      </p:sp>
      <p:sp>
        <p:nvSpPr>
          <p:cNvPr id="5" name="object 3"/>
          <p:cNvSpPr txBox="1">
            <a:spLocks/>
          </p:cNvSpPr>
          <p:nvPr/>
        </p:nvSpPr>
        <p:spPr>
          <a:xfrm>
            <a:off x="0" y="6442446"/>
            <a:ext cx="10058400" cy="6069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0" tIns="10478" rIns="0" bIns="0" rtlCol="0" anchor="ctr">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10478" algn="ctr">
              <a:lnSpc>
                <a:spcPts val="5338"/>
              </a:lnSpc>
              <a:spcBef>
                <a:spcPts val="83"/>
              </a:spcBef>
            </a:pPr>
            <a:r>
              <a:rPr lang="en-US" sz="2970" b="1" spc="-4" dirty="0">
                <a:latin typeface="Cambria" panose="02040503050406030204" pitchFamily="18" charset="0"/>
                <a:cs typeface="Gothic Uralic"/>
              </a:rPr>
              <a:t>Lecture 13,14,15</a:t>
            </a:r>
            <a:endParaRPr lang="en-US" sz="2970" dirty="0">
              <a:latin typeface="Cambria" panose="02040503050406030204" pitchFamily="18" charset="0"/>
              <a:cs typeface="Gothic Uralic"/>
            </a:endParaRPr>
          </a:p>
        </p:txBody>
      </p:sp>
      <p:sp>
        <p:nvSpPr>
          <p:cNvPr id="6" name="object 3"/>
          <p:cNvSpPr txBox="1">
            <a:spLocks/>
          </p:cNvSpPr>
          <p:nvPr/>
        </p:nvSpPr>
        <p:spPr>
          <a:xfrm>
            <a:off x="16329" y="5041454"/>
            <a:ext cx="10058400" cy="5133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0" tIns="10478" rIns="0" bIns="0" rtlCol="0" anchor="ctr">
            <a:spAutoFit/>
          </a:bodyPr>
          <a:lstStyle>
            <a:lvl1pPr algn="l" defTabSz="754380" rtl="0" eaLnBrk="1" latinLnBrk="0" hangingPunct="1">
              <a:lnSpc>
                <a:spcPct val="90000"/>
              </a:lnSpc>
              <a:spcBef>
                <a:spcPct val="0"/>
              </a:spcBef>
              <a:buNone/>
              <a:defRPr sz="363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600" b="1" dirty="0"/>
              <a:t>Decision Making</a:t>
            </a:r>
            <a:endParaRPr lang="en-US" sz="3600" dirty="0"/>
          </a:p>
        </p:txBody>
      </p:sp>
      <p:sp>
        <p:nvSpPr>
          <p:cNvPr id="2" name="Slide Number Placeholder 1"/>
          <p:cNvSpPr>
            <a:spLocks noGrp="1"/>
          </p:cNvSpPr>
          <p:nvPr>
            <p:ph type="sldNum" sz="quarter" idx="12"/>
          </p:nvPr>
        </p:nvSpPr>
        <p:spPr/>
        <p:txBody>
          <a:bodyPr/>
          <a:lstStyle/>
          <a:p>
            <a:fld id="{B6F15528-21DE-4FAA-801E-634DDDAF4B2B}" type="slidenum">
              <a:rPr lang="en-US" smtClean="0"/>
              <a:t>1</a:t>
            </a:fld>
            <a:endParaRPr lang="en-US"/>
          </a:p>
        </p:txBody>
      </p:sp>
      <p:sp>
        <p:nvSpPr>
          <p:cNvPr id="4" name="Footer Placeholder 3"/>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89301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Tools for decision making</a:t>
            </a:r>
            <a:endParaRPr lang="en-US" altLang="en-US" dirty="0"/>
          </a:p>
        </p:txBody>
      </p:sp>
      <p:sp>
        <p:nvSpPr>
          <p:cNvPr id="9219" name="Content Placeholder 2"/>
          <p:cNvSpPr>
            <a:spLocks noGrp="1"/>
          </p:cNvSpPr>
          <p:nvPr>
            <p:ph idx="1"/>
          </p:nvPr>
        </p:nvSpPr>
        <p:spPr>
          <a:xfrm>
            <a:off x="31432" y="1874520"/>
            <a:ext cx="10026968" cy="4373880"/>
          </a:xfrm>
        </p:spPr>
        <p:style>
          <a:lnRef idx="0">
            <a:schemeClr val="accent5"/>
          </a:lnRef>
          <a:fillRef idx="3">
            <a:schemeClr val="accent5"/>
          </a:fillRef>
          <a:effectRef idx="3">
            <a:schemeClr val="accent5"/>
          </a:effectRef>
          <a:fontRef idx="minor">
            <a:schemeClr val="lt1"/>
          </a:fontRef>
        </p:style>
        <p:txBody>
          <a:bodyPr>
            <a:normAutofit lnSpcReduction="10000"/>
          </a:bodyPr>
          <a:lstStyle/>
          <a:p>
            <a:r>
              <a:rPr lang="en-US" sz="2400" b="1" dirty="0"/>
              <a:t>Linear Programming.</a:t>
            </a:r>
          </a:p>
          <a:p>
            <a:pPr marL="0" indent="0" algn="just">
              <a:buNone/>
            </a:pPr>
            <a:r>
              <a:rPr lang="en-US" sz="2400" dirty="0"/>
              <a:t>One common technique for decision making under certainty is called linear programming. In this method, a desired benefit (such as profit) can be expressed as a mathematical function (the value model or objective function) of several variables. The solution is the set of values for the independent variables (decision variables) that serves to maximize the benefit (or, in many problems, to minimize the cost), subject to certain limits (constraints). Steps include:</a:t>
            </a:r>
          </a:p>
          <a:p>
            <a:pPr marL="0" indent="0">
              <a:buNone/>
            </a:pPr>
            <a:r>
              <a:rPr lang="en-US" sz="2400" dirty="0"/>
              <a:t>• State the problem.</a:t>
            </a:r>
          </a:p>
          <a:p>
            <a:pPr marL="0" indent="0">
              <a:buNone/>
            </a:pPr>
            <a:r>
              <a:rPr lang="en-US" sz="2400" dirty="0"/>
              <a:t>• What are the decision variables?</a:t>
            </a:r>
          </a:p>
          <a:p>
            <a:pPr marL="0" indent="0">
              <a:buNone/>
            </a:pPr>
            <a:r>
              <a:rPr lang="en-US" sz="2400" dirty="0"/>
              <a:t>• Objective function</a:t>
            </a:r>
          </a:p>
          <a:p>
            <a:pPr marL="0" indent="0">
              <a:buNone/>
            </a:pPr>
            <a:r>
              <a:rPr lang="en-US" sz="2400" dirty="0"/>
              <a:t>• Constraints</a:t>
            </a:r>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10</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5200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pic>
        <p:nvPicPr>
          <p:cNvPr id="4" name="Content Placeholder 3"/>
          <p:cNvPicPr>
            <a:picLocks noGrp="1" noChangeAspect="1"/>
          </p:cNvPicPr>
          <p:nvPr>
            <p:ph idx="1"/>
          </p:nvPr>
        </p:nvPicPr>
        <p:blipFill rotWithShape="1">
          <a:blip r:embed="rId2"/>
          <a:srcRect l="21875" t="32426" r="21137" b="11262"/>
          <a:stretch/>
        </p:blipFill>
        <p:spPr>
          <a:xfrm>
            <a:off x="228600" y="1371600"/>
            <a:ext cx="9464040" cy="5257800"/>
          </a:xfrm>
          <a:prstGeom prst="rect">
            <a:avLst/>
          </a:prstGeom>
        </p:spPr>
      </p:pic>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11</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208541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12</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4" name="Picture 3"/>
          <p:cNvPicPr>
            <a:picLocks noChangeAspect="1"/>
          </p:cNvPicPr>
          <p:nvPr/>
        </p:nvPicPr>
        <p:blipFill rotWithShape="1">
          <a:blip r:embed="rId2"/>
          <a:srcRect l="21888" t="30209" r="20717" b="9375"/>
          <a:stretch/>
        </p:blipFill>
        <p:spPr>
          <a:xfrm>
            <a:off x="201009" y="1695768"/>
            <a:ext cx="9656381" cy="5715000"/>
          </a:xfrm>
          <a:prstGeom prst="rect">
            <a:avLst/>
          </a:prstGeom>
        </p:spPr>
      </p:pic>
    </p:spTree>
    <p:extLst>
      <p:ext uri="{BB962C8B-B14F-4D97-AF65-F5344CB8AC3E}">
        <p14:creationId xmlns:p14="http://schemas.microsoft.com/office/powerpoint/2010/main" val="228317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13</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4" name="Picture 3"/>
          <p:cNvPicPr>
            <a:picLocks noChangeAspect="1"/>
          </p:cNvPicPr>
          <p:nvPr/>
        </p:nvPicPr>
        <p:blipFill rotWithShape="1">
          <a:blip r:embed="rId2"/>
          <a:srcRect l="30088" t="29167" r="28331" b="12499"/>
          <a:stretch/>
        </p:blipFill>
        <p:spPr>
          <a:xfrm>
            <a:off x="1113472" y="1026942"/>
            <a:ext cx="7831456" cy="6176922"/>
          </a:xfrm>
          <a:prstGeom prst="rect">
            <a:avLst/>
          </a:prstGeom>
        </p:spPr>
      </p:pic>
    </p:spTree>
    <p:extLst>
      <p:ext uri="{BB962C8B-B14F-4D97-AF65-F5344CB8AC3E}">
        <p14:creationId xmlns:p14="http://schemas.microsoft.com/office/powerpoint/2010/main" val="243774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14</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4" name="Picture 3"/>
          <p:cNvPicPr>
            <a:picLocks noChangeAspect="1"/>
          </p:cNvPicPr>
          <p:nvPr/>
        </p:nvPicPr>
        <p:blipFill rotWithShape="1">
          <a:blip r:embed="rId2"/>
          <a:srcRect l="27746" t="28125" r="28331" b="13542"/>
          <a:stretch/>
        </p:blipFill>
        <p:spPr>
          <a:xfrm>
            <a:off x="1009241" y="971023"/>
            <a:ext cx="8039917" cy="6003137"/>
          </a:xfrm>
          <a:prstGeom prst="rect">
            <a:avLst/>
          </a:prstGeom>
        </p:spPr>
      </p:pic>
    </p:spTree>
    <p:extLst>
      <p:ext uri="{BB962C8B-B14F-4D97-AF65-F5344CB8AC3E}">
        <p14:creationId xmlns:p14="http://schemas.microsoft.com/office/powerpoint/2010/main" val="196505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altLang="en-US" dirty="0"/>
              <a:t>Payoff table</a:t>
            </a:r>
          </a:p>
        </p:txBody>
      </p:sp>
      <p:pic>
        <p:nvPicPr>
          <p:cNvPr id="5" name="Content Placeholder 4">
            <a:extLst>
              <a:ext uri="{FF2B5EF4-FFF2-40B4-BE49-F238E27FC236}">
                <a16:creationId xmlns:a16="http://schemas.microsoft.com/office/drawing/2014/main" id="{897BCD42-264F-4A0C-9296-4A27E40B8944}"/>
              </a:ext>
            </a:extLst>
          </p:cNvPr>
          <p:cNvPicPr>
            <a:picLocks noGrp="1" noChangeAspect="1"/>
          </p:cNvPicPr>
          <p:nvPr>
            <p:ph idx="1"/>
          </p:nvPr>
        </p:nvPicPr>
        <p:blipFill rotWithShape="1">
          <a:blip r:embed="rId2"/>
          <a:srcRect l="34531" t="45941" r="27458" b="15767"/>
          <a:stretch/>
        </p:blipFill>
        <p:spPr>
          <a:xfrm>
            <a:off x="838199" y="1828800"/>
            <a:ext cx="8528685" cy="4832922"/>
          </a:xfrm>
        </p:spPr>
        <p:style>
          <a:lnRef idx="0">
            <a:schemeClr val="accent5"/>
          </a:lnRef>
          <a:fillRef idx="3">
            <a:schemeClr val="accent5"/>
          </a:fillRef>
          <a:effectRef idx="3">
            <a:schemeClr val="accent5"/>
          </a:effectRef>
          <a:fontRef idx="minor">
            <a:schemeClr val="lt1"/>
          </a:fontRef>
        </p:style>
      </p:pic>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15</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401006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8860"/>
            <a:ext cx="10058400" cy="649605"/>
          </a:xfrm>
        </p:spPr>
        <p:style>
          <a:lnRef idx="0">
            <a:schemeClr val="accent6"/>
          </a:lnRef>
          <a:fillRef idx="3">
            <a:schemeClr val="accent6"/>
          </a:fillRef>
          <a:effectRef idx="3">
            <a:schemeClr val="accent6"/>
          </a:effectRef>
          <a:fontRef idx="minor">
            <a:schemeClr val="lt1"/>
          </a:fontRef>
        </p:style>
        <p:txBody>
          <a:bodyPr>
            <a:normAutofit fontScale="90000"/>
          </a:bodyPr>
          <a:lstStyle/>
          <a:p>
            <a:br>
              <a:rPr lang="en-US" sz="4000" b="1" dirty="0">
                <a:solidFill>
                  <a:schemeClr val="bg1"/>
                </a:solidFill>
                <a:latin typeface="FrutigerLTStd-Bold"/>
              </a:rPr>
            </a:br>
            <a:r>
              <a:rPr lang="en-US" sz="4000" b="1" dirty="0">
                <a:solidFill>
                  <a:schemeClr val="bg1"/>
                </a:solidFill>
                <a:latin typeface="FrutigerLTStd-Bold"/>
              </a:rPr>
              <a:t>Decision Making under risk</a:t>
            </a:r>
            <a:r>
              <a:rPr lang="en-US" sz="4000" dirty="0">
                <a:solidFill>
                  <a:schemeClr val="bg1"/>
                </a:solidFill>
              </a:rPr>
              <a:t> </a:t>
            </a:r>
            <a:br>
              <a:rPr lang="en-US" dirty="0"/>
            </a:br>
            <a:endParaRPr lang="en-US" altLang="en-US" dirty="0"/>
          </a:p>
        </p:txBody>
      </p:sp>
      <p:sp>
        <p:nvSpPr>
          <p:cNvPr id="9219" name="Content Placeholder 2"/>
          <p:cNvSpPr>
            <a:spLocks noGrp="1"/>
          </p:cNvSpPr>
          <p:nvPr>
            <p:ph idx="1"/>
          </p:nvPr>
        </p:nvSpPr>
        <p:spPr>
          <a:xfrm>
            <a:off x="0" y="1219200"/>
            <a:ext cx="10026968" cy="5257800"/>
          </a:xfrm>
        </p:spPr>
        <p:style>
          <a:lnRef idx="0">
            <a:schemeClr val="accent5"/>
          </a:lnRef>
          <a:fillRef idx="3">
            <a:schemeClr val="accent5"/>
          </a:fillRef>
          <a:effectRef idx="3">
            <a:schemeClr val="accent5"/>
          </a:effectRef>
          <a:fontRef idx="minor">
            <a:schemeClr val="lt1"/>
          </a:fontRef>
        </p:style>
        <p:txBody>
          <a:bodyPr>
            <a:normAutofit fontScale="92500"/>
          </a:bodyPr>
          <a:lstStyle/>
          <a:p>
            <a:pPr marL="0" indent="0" algn="just">
              <a:buNone/>
            </a:pPr>
            <a:r>
              <a:rPr lang="en-US" sz="2600" b="1" i="0" dirty="0">
                <a:solidFill>
                  <a:schemeClr val="bg1"/>
                </a:solidFill>
                <a:effectLst/>
              </a:rPr>
              <a:t>Nature of risk. </a:t>
            </a:r>
            <a:r>
              <a:rPr lang="en-US" sz="2600" b="0" i="0" dirty="0">
                <a:solidFill>
                  <a:schemeClr val="bg1"/>
                </a:solidFill>
                <a:effectLst/>
              </a:rPr>
              <a:t>In decision making under </a:t>
            </a:r>
            <a:r>
              <a:rPr lang="en-US" sz="2600" b="1" i="0" dirty="0">
                <a:solidFill>
                  <a:schemeClr val="bg1"/>
                </a:solidFill>
                <a:effectLst/>
              </a:rPr>
              <a:t>risk </a:t>
            </a:r>
            <a:r>
              <a:rPr lang="en-US" sz="2600" b="0" i="0" dirty="0">
                <a:solidFill>
                  <a:schemeClr val="bg1"/>
                </a:solidFill>
                <a:effectLst/>
              </a:rPr>
              <a:t>one assumes that there exist a number of possible future states of nature </a:t>
            </a:r>
            <a:r>
              <a:rPr lang="en-US" sz="2600" b="0" i="1" dirty="0">
                <a:solidFill>
                  <a:schemeClr val="bg1"/>
                </a:solidFill>
                <a:effectLst/>
              </a:rPr>
              <a:t>Nj</a:t>
            </a:r>
            <a:r>
              <a:rPr lang="en-US" sz="2600" b="0" i="0" dirty="0">
                <a:solidFill>
                  <a:schemeClr val="bg1"/>
                </a:solidFill>
                <a:effectLst/>
              </a:rPr>
              <a:t>, as we saw in Table. Each </a:t>
            </a:r>
            <a:r>
              <a:rPr lang="en-US" sz="2600" b="0" i="1" dirty="0">
                <a:solidFill>
                  <a:schemeClr val="bg1"/>
                </a:solidFill>
                <a:effectLst/>
              </a:rPr>
              <a:t>Nj </a:t>
            </a:r>
            <a:r>
              <a:rPr lang="en-US" sz="2600" b="0" i="0" dirty="0">
                <a:solidFill>
                  <a:schemeClr val="bg1"/>
                </a:solidFill>
                <a:effectLst/>
              </a:rPr>
              <a:t>has a known (or assumed) probability </a:t>
            </a:r>
            <a:r>
              <a:rPr lang="en-US" sz="2600" b="0" i="1" dirty="0" err="1">
                <a:solidFill>
                  <a:schemeClr val="bg1"/>
                </a:solidFill>
                <a:effectLst/>
              </a:rPr>
              <a:t>pj</a:t>
            </a:r>
            <a:r>
              <a:rPr lang="en-US" sz="2600" i="1" dirty="0">
                <a:solidFill>
                  <a:schemeClr val="bg1"/>
                </a:solidFill>
              </a:rPr>
              <a:t> </a:t>
            </a:r>
            <a:r>
              <a:rPr lang="en-US" sz="2600" b="0" i="0" dirty="0">
                <a:solidFill>
                  <a:schemeClr val="bg1"/>
                </a:solidFill>
                <a:effectLst/>
              </a:rPr>
              <a:t>of occurring, and there may not be one future state that results in the best outcome for all alternatives </a:t>
            </a:r>
            <a:r>
              <a:rPr lang="en-US" sz="2600" b="0" i="1" dirty="0">
                <a:solidFill>
                  <a:schemeClr val="bg1"/>
                </a:solidFill>
                <a:effectLst/>
              </a:rPr>
              <a:t>Ai</a:t>
            </a:r>
            <a:r>
              <a:rPr lang="en-US" sz="2600" b="0" i="0" dirty="0">
                <a:solidFill>
                  <a:schemeClr val="bg1"/>
                </a:solidFill>
                <a:effectLst/>
              </a:rPr>
              <a:t>. Examples of future states and their probabilities are as follows:</a:t>
            </a:r>
          </a:p>
          <a:p>
            <a:pPr marL="0" indent="0" algn="just">
              <a:buNone/>
            </a:pPr>
            <a:br>
              <a:rPr lang="en-US" sz="2600" b="0" i="0" dirty="0">
                <a:solidFill>
                  <a:schemeClr val="bg1"/>
                </a:solidFill>
                <a:effectLst/>
              </a:rPr>
            </a:br>
            <a:r>
              <a:rPr lang="en-US" sz="2600" b="0" i="0" dirty="0">
                <a:solidFill>
                  <a:schemeClr val="bg1"/>
                </a:solidFill>
                <a:effectLst/>
              </a:rPr>
              <a:t>• Alternative weather (</a:t>
            </a:r>
            <a:r>
              <a:rPr lang="en-US" sz="2600" b="0" i="1" dirty="0">
                <a:solidFill>
                  <a:schemeClr val="bg1"/>
                </a:solidFill>
                <a:effectLst/>
              </a:rPr>
              <a:t>N</a:t>
            </a:r>
            <a:r>
              <a:rPr lang="en-US" sz="2600" b="0" i="0" dirty="0">
                <a:solidFill>
                  <a:schemeClr val="bg1"/>
                </a:solidFill>
                <a:effectLst/>
              </a:rPr>
              <a:t>1 = rain; </a:t>
            </a:r>
            <a:r>
              <a:rPr lang="en-US" sz="2600" b="0" i="1" dirty="0">
                <a:solidFill>
                  <a:schemeClr val="bg1"/>
                </a:solidFill>
                <a:effectLst/>
              </a:rPr>
              <a:t>N</a:t>
            </a:r>
            <a:r>
              <a:rPr lang="en-US" sz="2600" b="0" i="0" dirty="0">
                <a:solidFill>
                  <a:schemeClr val="bg1"/>
                </a:solidFill>
                <a:effectLst/>
              </a:rPr>
              <a:t>2 = good weather) will affect the profitability of alternative construction schedules; here, the probabilities </a:t>
            </a:r>
            <a:r>
              <a:rPr lang="en-US" sz="2600" b="0" i="1" dirty="0">
                <a:solidFill>
                  <a:schemeClr val="bg1"/>
                </a:solidFill>
                <a:effectLst/>
              </a:rPr>
              <a:t>p</a:t>
            </a:r>
            <a:r>
              <a:rPr lang="en-US" sz="2600" b="0" i="0" dirty="0">
                <a:solidFill>
                  <a:schemeClr val="bg1"/>
                </a:solidFill>
                <a:effectLst/>
              </a:rPr>
              <a:t>1 of rain and </a:t>
            </a:r>
            <a:r>
              <a:rPr lang="en-US" sz="2600" b="0" i="1" dirty="0">
                <a:solidFill>
                  <a:schemeClr val="bg1"/>
                </a:solidFill>
                <a:effectLst/>
              </a:rPr>
              <a:t>p</a:t>
            </a:r>
            <a:r>
              <a:rPr lang="en-US" sz="2600" b="0" i="0" dirty="0">
                <a:solidFill>
                  <a:schemeClr val="bg1"/>
                </a:solidFill>
                <a:effectLst/>
              </a:rPr>
              <a:t>2 of good weather can be estimated from historical data.</a:t>
            </a:r>
          </a:p>
          <a:p>
            <a:pPr marL="0" indent="0" algn="just">
              <a:buNone/>
            </a:pPr>
            <a:br>
              <a:rPr lang="en-US" sz="2600" b="0" i="0" dirty="0">
                <a:solidFill>
                  <a:schemeClr val="bg1"/>
                </a:solidFill>
                <a:effectLst/>
              </a:rPr>
            </a:br>
            <a:r>
              <a:rPr lang="en-US" sz="2600" b="0" i="0" dirty="0">
                <a:solidFill>
                  <a:schemeClr val="bg1"/>
                </a:solidFill>
                <a:effectLst/>
              </a:rPr>
              <a:t>• Alternative economic futures (boom or bust) determine the relative profitability of conservative versus high-risk investment strategy; here, the assumed probabilities of different economic futures might be based on the judgment of a panel of economists.</a:t>
            </a:r>
            <a:r>
              <a:rPr lang="en-US" sz="2600" dirty="0">
                <a:solidFill>
                  <a:schemeClr val="bg1"/>
                </a:solidFill>
              </a:rPr>
              <a:t> </a:t>
            </a:r>
            <a:br>
              <a:rPr lang="en-US" sz="2000" dirty="0"/>
            </a:b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16</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58691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sz="3600" b="1" dirty="0">
                <a:solidFill>
                  <a:schemeClr val="bg1"/>
                </a:solidFill>
                <a:latin typeface="FrutigerLTStd-Bold"/>
              </a:rPr>
              <a:t>Decision Making under risk</a:t>
            </a:r>
            <a:endParaRPr lang="en-US" altLang="en-US" dirty="0"/>
          </a:p>
        </p:txBody>
      </p:sp>
      <p:sp>
        <p:nvSpPr>
          <p:cNvPr id="9219" name="Content Placeholder 2"/>
          <p:cNvSpPr>
            <a:spLocks noGrp="1"/>
          </p:cNvSpPr>
          <p:nvPr>
            <p:ph idx="1"/>
          </p:nvPr>
        </p:nvSpPr>
        <p:spPr>
          <a:xfrm>
            <a:off x="31432" y="1874520"/>
            <a:ext cx="10026968" cy="3383280"/>
          </a:xfrm>
        </p:spPr>
        <p:style>
          <a:lnRef idx="0">
            <a:schemeClr val="accent5"/>
          </a:lnRef>
          <a:fillRef idx="3">
            <a:schemeClr val="accent5"/>
          </a:fillRef>
          <a:effectRef idx="3">
            <a:schemeClr val="accent5"/>
          </a:effectRef>
          <a:fontRef idx="minor">
            <a:schemeClr val="lt1"/>
          </a:fontRef>
        </p:style>
        <p:txBody>
          <a:bodyPr>
            <a:normAutofit/>
          </a:bodyPr>
          <a:lstStyle/>
          <a:p>
            <a:pPr marL="0" indent="0" algn="just">
              <a:buNone/>
            </a:pPr>
            <a:r>
              <a:rPr lang="en-US" sz="2400" b="1" dirty="0">
                <a:solidFill>
                  <a:schemeClr val="bg1"/>
                </a:solidFill>
                <a:latin typeface="FrutigerLTStd-Bold"/>
              </a:rPr>
              <a:t>E</a:t>
            </a:r>
            <a:r>
              <a:rPr lang="en-US" sz="2400" b="1" i="0" dirty="0">
                <a:solidFill>
                  <a:schemeClr val="bg1"/>
                </a:solidFill>
                <a:effectLst/>
                <a:latin typeface="FrutigerLTStd-Bold"/>
              </a:rPr>
              <a:t>xpected value. </a:t>
            </a:r>
            <a:r>
              <a:rPr lang="en-US" sz="2400" b="0" i="0" dirty="0">
                <a:solidFill>
                  <a:schemeClr val="bg1"/>
                </a:solidFill>
                <a:effectLst/>
                <a:latin typeface="TimesLTStd-Roman"/>
              </a:rPr>
              <a:t>Given the future states of nature and their probabilities, the solution in decision making under risk is the alternative </a:t>
            </a:r>
            <a:r>
              <a:rPr lang="en-US" sz="2400" b="0" i="1" dirty="0">
                <a:solidFill>
                  <a:schemeClr val="bg1"/>
                </a:solidFill>
                <a:effectLst/>
                <a:latin typeface="TimesLTStd-Italic"/>
              </a:rPr>
              <a:t>Ai </a:t>
            </a:r>
            <a:r>
              <a:rPr lang="en-US" sz="2400" b="0" i="0" dirty="0">
                <a:solidFill>
                  <a:schemeClr val="bg1"/>
                </a:solidFill>
                <a:effectLst/>
                <a:latin typeface="TimesLTStd-Roman"/>
              </a:rPr>
              <a:t>that provides the highest </a:t>
            </a:r>
            <a:r>
              <a:rPr lang="en-US" sz="2400" b="1" i="0" dirty="0">
                <a:solidFill>
                  <a:schemeClr val="bg1"/>
                </a:solidFill>
                <a:effectLst/>
                <a:latin typeface="TimesLTStd-Bold"/>
              </a:rPr>
              <a:t>expected value </a:t>
            </a:r>
            <a:r>
              <a:rPr lang="en-US" sz="2400" b="1" i="1" dirty="0" err="1">
                <a:solidFill>
                  <a:schemeClr val="bg1"/>
                </a:solidFill>
                <a:effectLst/>
                <a:latin typeface="TimesLTStd-BoldItalic"/>
              </a:rPr>
              <a:t>E</a:t>
            </a:r>
            <a:r>
              <a:rPr lang="en-US" sz="2400" b="0" i="1" dirty="0" err="1">
                <a:solidFill>
                  <a:schemeClr val="bg1"/>
                </a:solidFill>
                <a:effectLst/>
                <a:latin typeface="TimesLTStd-Italic"/>
              </a:rPr>
              <a:t>i</a:t>
            </a:r>
            <a:r>
              <a:rPr lang="en-US" sz="2400" b="0" i="0" dirty="0">
                <a:solidFill>
                  <a:schemeClr val="bg1"/>
                </a:solidFill>
                <a:effectLst/>
                <a:latin typeface="TimesLTStd-Roman"/>
              </a:rPr>
              <a:t>, which is defined as the sum of the products of each outcome </a:t>
            </a:r>
            <a:r>
              <a:rPr lang="en-US" sz="2400" b="0" i="1" dirty="0" err="1">
                <a:solidFill>
                  <a:schemeClr val="bg1"/>
                </a:solidFill>
                <a:effectLst/>
                <a:latin typeface="TimesLTStd-Italic"/>
              </a:rPr>
              <a:t>Oij</a:t>
            </a:r>
            <a:r>
              <a:rPr lang="en-US" sz="2400" b="0" i="1" dirty="0">
                <a:solidFill>
                  <a:schemeClr val="bg1"/>
                </a:solidFill>
                <a:effectLst/>
                <a:latin typeface="TimesLTStd-Italic"/>
              </a:rPr>
              <a:t> </a:t>
            </a:r>
            <a:r>
              <a:rPr lang="en-US" sz="2400" b="0" i="0" dirty="0">
                <a:solidFill>
                  <a:schemeClr val="bg1"/>
                </a:solidFill>
                <a:effectLst/>
                <a:latin typeface="TimesLTStd-Roman"/>
              </a:rPr>
              <a:t>times the probability </a:t>
            </a:r>
            <a:r>
              <a:rPr lang="en-US" sz="2400" b="0" i="1" dirty="0" err="1">
                <a:solidFill>
                  <a:schemeClr val="bg1"/>
                </a:solidFill>
                <a:effectLst/>
                <a:latin typeface="TimesLTStd-Italic"/>
              </a:rPr>
              <a:t>pj</a:t>
            </a:r>
            <a:r>
              <a:rPr lang="en-US" sz="2400" b="0" i="1" dirty="0">
                <a:solidFill>
                  <a:schemeClr val="bg1"/>
                </a:solidFill>
                <a:effectLst/>
                <a:latin typeface="TimesLTStd-Italic"/>
              </a:rPr>
              <a:t> </a:t>
            </a:r>
            <a:r>
              <a:rPr lang="en-US" sz="2400" b="0" i="0" dirty="0">
                <a:solidFill>
                  <a:schemeClr val="bg1"/>
                </a:solidFill>
                <a:effectLst/>
                <a:latin typeface="TimesLTStd-Roman"/>
              </a:rPr>
              <a:t>that the associated state of nature </a:t>
            </a:r>
            <a:r>
              <a:rPr lang="en-US" sz="2400" b="0" i="1" dirty="0">
                <a:solidFill>
                  <a:schemeClr val="bg1"/>
                </a:solidFill>
                <a:effectLst/>
                <a:latin typeface="TimesLTStd-Italic"/>
              </a:rPr>
              <a:t>Nj </a:t>
            </a:r>
            <a:r>
              <a:rPr lang="en-US" sz="2400" b="0" i="0" dirty="0">
                <a:solidFill>
                  <a:schemeClr val="bg1"/>
                </a:solidFill>
                <a:effectLst/>
                <a:latin typeface="TimesLTStd-Roman"/>
              </a:rPr>
              <a:t>occurs:</a:t>
            </a:r>
            <a:r>
              <a:rPr lang="en-US" sz="2400" dirty="0">
                <a:solidFill>
                  <a:schemeClr val="bg1"/>
                </a:solidFill>
              </a:rPr>
              <a:t> </a:t>
            </a:r>
            <a:br>
              <a:rPr lang="en-US" sz="2000" dirty="0"/>
            </a:b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17</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5" name="Picture 4">
            <a:extLst>
              <a:ext uri="{FF2B5EF4-FFF2-40B4-BE49-F238E27FC236}">
                <a16:creationId xmlns:a16="http://schemas.microsoft.com/office/drawing/2014/main" id="{686DF24D-C621-45B1-AF61-29E82D69F549}"/>
              </a:ext>
            </a:extLst>
          </p:cNvPr>
          <p:cNvPicPr>
            <a:picLocks noChangeAspect="1"/>
          </p:cNvPicPr>
          <p:nvPr/>
        </p:nvPicPr>
        <p:blipFill rotWithShape="1">
          <a:blip r:embed="rId2"/>
          <a:srcRect l="44697" t="63468" r="43182" b="24411"/>
          <a:stretch/>
        </p:blipFill>
        <p:spPr>
          <a:xfrm>
            <a:off x="4038600" y="3886200"/>
            <a:ext cx="2057400" cy="1157288"/>
          </a:xfrm>
          <a:prstGeom prst="rect">
            <a:avLst/>
          </a:prstGeom>
        </p:spPr>
      </p:pic>
    </p:spTree>
    <p:extLst>
      <p:ext uri="{BB962C8B-B14F-4D97-AF65-F5344CB8AC3E}">
        <p14:creationId xmlns:p14="http://schemas.microsoft.com/office/powerpoint/2010/main" val="146688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18</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5" name="Picture 4">
            <a:extLst>
              <a:ext uri="{FF2B5EF4-FFF2-40B4-BE49-F238E27FC236}">
                <a16:creationId xmlns:a16="http://schemas.microsoft.com/office/drawing/2014/main" id="{21104EC3-7C26-4B29-9E06-E5D62578264B}"/>
              </a:ext>
            </a:extLst>
          </p:cNvPr>
          <p:cNvPicPr>
            <a:picLocks noChangeAspect="1"/>
          </p:cNvPicPr>
          <p:nvPr/>
        </p:nvPicPr>
        <p:blipFill rotWithShape="1">
          <a:blip r:embed="rId2"/>
          <a:srcRect l="19697" t="24411" r="18181" b="8249"/>
          <a:stretch/>
        </p:blipFill>
        <p:spPr>
          <a:xfrm>
            <a:off x="609600" y="1447800"/>
            <a:ext cx="8622790" cy="5257800"/>
          </a:xfrm>
          <a:prstGeom prst="rect">
            <a:avLst/>
          </a:prstGeom>
        </p:spPr>
      </p:pic>
    </p:spTree>
    <p:extLst>
      <p:ext uri="{BB962C8B-B14F-4D97-AF65-F5344CB8AC3E}">
        <p14:creationId xmlns:p14="http://schemas.microsoft.com/office/powerpoint/2010/main" val="267564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endParaRPr lang="en-US" altLang="en-US"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19</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5" name="Picture 4">
            <a:extLst>
              <a:ext uri="{FF2B5EF4-FFF2-40B4-BE49-F238E27FC236}">
                <a16:creationId xmlns:a16="http://schemas.microsoft.com/office/drawing/2014/main" id="{39CD5810-0C84-461F-8946-86EC33BE9FD4}"/>
              </a:ext>
            </a:extLst>
          </p:cNvPr>
          <p:cNvPicPr>
            <a:picLocks noChangeAspect="1"/>
          </p:cNvPicPr>
          <p:nvPr/>
        </p:nvPicPr>
        <p:blipFill rotWithShape="1">
          <a:blip r:embed="rId2"/>
          <a:srcRect l="19697" t="33839" r="18181" b="24411"/>
          <a:stretch/>
        </p:blipFill>
        <p:spPr>
          <a:xfrm>
            <a:off x="171722" y="1828800"/>
            <a:ext cx="9590396" cy="3625639"/>
          </a:xfrm>
          <a:prstGeom prst="rect">
            <a:avLst/>
          </a:prstGeom>
        </p:spPr>
      </p:pic>
    </p:spTree>
    <p:extLst>
      <p:ext uri="{BB962C8B-B14F-4D97-AF65-F5344CB8AC3E}">
        <p14:creationId xmlns:p14="http://schemas.microsoft.com/office/powerpoint/2010/main" val="233766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altLang="en-US" dirty="0"/>
              <a:t>Objectives</a:t>
            </a:r>
          </a:p>
        </p:txBody>
      </p:sp>
      <p:sp>
        <p:nvSpPr>
          <p:cNvPr id="9219" name="Content Placeholder 2"/>
          <p:cNvSpPr>
            <a:spLocks noGrp="1"/>
          </p:cNvSpPr>
          <p:nvPr>
            <p:ph idx="1"/>
          </p:nvPr>
        </p:nvSpPr>
        <p:spPr>
          <a:xfrm>
            <a:off x="31432" y="1874520"/>
            <a:ext cx="10026968" cy="338328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dirty="0"/>
              <a:t>Discuss how decision making relates to planning.</a:t>
            </a:r>
          </a:p>
          <a:p>
            <a:r>
              <a:rPr lang="en-US" sz="2400" dirty="0"/>
              <a:t>Explain the process of engineering problem solving.</a:t>
            </a:r>
          </a:p>
          <a:p>
            <a:r>
              <a:rPr lang="en-US" sz="2400" dirty="0"/>
              <a:t>Solve problems using three types of decision-making tools.</a:t>
            </a:r>
          </a:p>
          <a:p>
            <a:r>
              <a:rPr lang="en-US" sz="2400" dirty="0"/>
              <a:t>Discuss the differences between decision making under certainty, risk, and uncertainty.</a:t>
            </a:r>
          </a:p>
          <a:p>
            <a:r>
              <a:rPr lang="en-US" sz="2400" dirty="0"/>
              <a:t>Describe the basics of other decision-making techniques.</a:t>
            </a:r>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2</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728900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sz="4000" b="1" i="0" dirty="0">
                <a:solidFill>
                  <a:schemeClr val="bg1"/>
                </a:solidFill>
                <a:effectLst/>
                <a:latin typeface="FrutigerLTStd-Bold"/>
              </a:rPr>
              <a:t>Decision Making under uncertainty</a:t>
            </a:r>
            <a:endParaRPr lang="en-US" altLang="en-US" dirty="0">
              <a:solidFill>
                <a:schemeClr val="bg1"/>
              </a:solidFill>
            </a:endParaRPr>
          </a:p>
        </p:txBody>
      </p:sp>
      <p:sp>
        <p:nvSpPr>
          <p:cNvPr id="9219" name="Content Placeholder 2"/>
          <p:cNvSpPr>
            <a:spLocks noGrp="1"/>
          </p:cNvSpPr>
          <p:nvPr>
            <p:ph idx="1"/>
          </p:nvPr>
        </p:nvSpPr>
        <p:spPr>
          <a:xfrm>
            <a:off x="31432" y="1874520"/>
            <a:ext cx="10026968" cy="5059680"/>
          </a:xfrm>
        </p:spPr>
        <p:style>
          <a:lnRef idx="0">
            <a:schemeClr val="accent5"/>
          </a:lnRef>
          <a:fillRef idx="3">
            <a:schemeClr val="accent5"/>
          </a:fillRef>
          <a:effectRef idx="3">
            <a:schemeClr val="accent5"/>
          </a:effectRef>
          <a:fontRef idx="minor">
            <a:schemeClr val="lt1"/>
          </a:fontRef>
        </p:style>
        <p:txBody>
          <a:bodyPr>
            <a:normAutofit fontScale="85000" lnSpcReduction="20000"/>
          </a:bodyPr>
          <a:lstStyle/>
          <a:p>
            <a:pPr marL="0" indent="0" algn="just">
              <a:buNone/>
            </a:pPr>
            <a:br>
              <a:rPr lang="en-US" sz="1800" b="1" i="0" dirty="0">
                <a:solidFill>
                  <a:srgbClr val="000000"/>
                </a:solidFill>
                <a:effectLst/>
                <a:latin typeface="FrutigerLTStd-Bold"/>
              </a:rPr>
            </a:br>
            <a:r>
              <a:rPr lang="en-US" sz="2400" b="0" i="0" dirty="0">
                <a:solidFill>
                  <a:schemeClr val="bg1"/>
                </a:solidFill>
                <a:effectLst/>
              </a:rPr>
              <a:t>At times, a decision maker cannot assess the probability of occurrence for the various states of nature. Uncertainty occurs when there exist several (i.e., more than one) future states of nature </a:t>
            </a:r>
            <a:r>
              <a:rPr lang="en-US" sz="2400" b="0" i="1" dirty="0">
                <a:solidFill>
                  <a:schemeClr val="bg1"/>
                </a:solidFill>
                <a:effectLst/>
              </a:rPr>
              <a:t>Nj</a:t>
            </a:r>
            <a:r>
              <a:rPr lang="en-US" sz="2400" b="0" i="0" dirty="0">
                <a:solidFill>
                  <a:schemeClr val="bg1"/>
                </a:solidFill>
                <a:effectLst/>
              </a:rPr>
              <a:t>, but the probabilities </a:t>
            </a:r>
            <a:r>
              <a:rPr lang="en-US" sz="2400" b="0" i="1" dirty="0" err="1">
                <a:solidFill>
                  <a:schemeClr val="bg1"/>
                </a:solidFill>
                <a:effectLst/>
              </a:rPr>
              <a:t>pj</a:t>
            </a:r>
            <a:r>
              <a:rPr lang="en-US" sz="2400" b="0" i="1" dirty="0">
                <a:solidFill>
                  <a:schemeClr val="bg1"/>
                </a:solidFill>
                <a:effectLst/>
              </a:rPr>
              <a:t> </a:t>
            </a:r>
            <a:r>
              <a:rPr lang="en-US" sz="2400" b="0" i="0" dirty="0">
                <a:solidFill>
                  <a:schemeClr val="bg1"/>
                </a:solidFill>
                <a:effectLst/>
              </a:rPr>
              <a:t>of each of these states occurring are not known. In such situations the decision maker can choose among several possible approaches for making the decision.</a:t>
            </a:r>
          </a:p>
          <a:p>
            <a:pPr marL="0" indent="0" algn="just">
              <a:buNone/>
            </a:pPr>
            <a:r>
              <a:rPr lang="en-US" sz="2400" b="0" i="0" dirty="0">
                <a:solidFill>
                  <a:schemeClr val="bg1"/>
                </a:solidFill>
                <a:effectLst/>
              </a:rPr>
              <a:t> A different kind of logic is used here, based on attitudes toward risk.</a:t>
            </a:r>
            <a:br>
              <a:rPr lang="en-US" sz="2400" b="0" i="0" dirty="0">
                <a:solidFill>
                  <a:schemeClr val="bg1"/>
                </a:solidFill>
                <a:effectLst/>
              </a:rPr>
            </a:br>
            <a:r>
              <a:rPr lang="en-US" sz="2400" b="0" i="0" dirty="0">
                <a:solidFill>
                  <a:schemeClr val="bg1"/>
                </a:solidFill>
                <a:effectLst/>
              </a:rPr>
              <a:t>Different approaches to decision making under uncertainty include the following:</a:t>
            </a:r>
          </a:p>
          <a:p>
            <a:pPr marL="0" indent="0" algn="just">
              <a:buNone/>
            </a:pPr>
            <a:br>
              <a:rPr lang="en-US" sz="2400" b="0" i="0" dirty="0">
                <a:solidFill>
                  <a:schemeClr val="bg1"/>
                </a:solidFill>
                <a:effectLst/>
              </a:rPr>
            </a:br>
            <a:r>
              <a:rPr lang="en-US" sz="2400" b="0" i="0" dirty="0">
                <a:solidFill>
                  <a:schemeClr val="bg1"/>
                </a:solidFill>
                <a:effectLst/>
              </a:rPr>
              <a:t>• The optimistic decision maker may choose the alternative that offers the highest possible outcome (the “</a:t>
            </a:r>
            <a:r>
              <a:rPr lang="en-US" sz="2400" b="1" i="0" dirty="0" err="1">
                <a:solidFill>
                  <a:schemeClr val="bg1"/>
                </a:solidFill>
                <a:effectLst/>
              </a:rPr>
              <a:t>maximax</a:t>
            </a:r>
            <a:r>
              <a:rPr lang="en-US" sz="2400" b="0" i="0" dirty="0">
                <a:solidFill>
                  <a:schemeClr val="bg1"/>
                </a:solidFill>
                <a:effectLst/>
              </a:rPr>
              <a:t>” solution).</a:t>
            </a:r>
          </a:p>
          <a:p>
            <a:pPr marL="0" indent="0" algn="just">
              <a:buNone/>
            </a:pPr>
            <a:br>
              <a:rPr lang="en-US" sz="2400" b="0" i="0" dirty="0">
                <a:solidFill>
                  <a:schemeClr val="bg1"/>
                </a:solidFill>
                <a:effectLst/>
              </a:rPr>
            </a:br>
            <a:r>
              <a:rPr lang="en-US" sz="2400" b="0" i="0" dirty="0">
                <a:solidFill>
                  <a:schemeClr val="bg1"/>
                </a:solidFill>
                <a:effectLst/>
              </a:rPr>
              <a:t>• The pessimist decision maker may choose the alternative whose worst outcome is “least bad”(the “</a:t>
            </a:r>
            <a:r>
              <a:rPr lang="en-US" sz="2400" b="1" i="0" dirty="0">
                <a:solidFill>
                  <a:schemeClr val="bg1"/>
                </a:solidFill>
                <a:effectLst/>
              </a:rPr>
              <a:t>maximin</a:t>
            </a:r>
            <a:r>
              <a:rPr lang="en-US" sz="2400" b="0" i="0" dirty="0">
                <a:solidFill>
                  <a:schemeClr val="bg1"/>
                </a:solidFill>
                <a:effectLst/>
              </a:rPr>
              <a:t>” solution).</a:t>
            </a:r>
          </a:p>
          <a:p>
            <a:pPr marL="0" indent="0" algn="just">
              <a:buNone/>
            </a:pPr>
            <a:br>
              <a:rPr lang="en-US" sz="2400" b="0" i="0" dirty="0">
                <a:solidFill>
                  <a:schemeClr val="bg1"/>
                </a:solidFill>
                <a:effectLst/>
              </a:rPr>
            </a:br>
            <a:r>
              <a:rPr lang="en-US" sz="2400" b="0" i="0" dirty="0">
                <a:solidFill>
                  <a:schemeClr val="bg1"/>
                </a:solidFill>
                <a:effectLst/>
              </a:rPr>
              <a:t>• The third decision maker may choose a position somewhere between optimism and pessimism (“</a:t>
            </a:r>
            <a:r>
              <a:rPr lang="en-US" sz="2400" b="1" i="0" dirty="0" err="1">
                <a:solidFill>
                  <a:schemeClr val="bg1"/>
                </a:solidFill>
                <a:effectLst/>
              </a:rPr>
              <a:t>Hurwicz</a:t>
            </a:r>
            <a:r>
              <a:rPr lang="en-US" sz="2400" b="0" i="0" dirty="0">
                <a:solidFill>
                  <a:schemeClr val="bg1"/>
                </a:solidFill>
                <a:effectLst/>
              </a:rPr>
              <a:t>” approach).</a:t>
            </a:r>
          </a:p>
          <a:p>
            <a:pPr marL="0" indent="0" algn="just">
              <a:buNone/>
            </a:pPr>
            <a:br>
              <a:rPr lang="en-US" sz="1800" b="0" i="0" dirty="0">
                <a:solidFill>
                  <a:srgbClr val="000000"/>
                </a:solidFill>
                <a:effectLst/>
                <a:latin typeface="TimesLTStd-Roman"/>
              </a:rPr>
            </a:br>
            <a:br>
              <a:rPr lang="en-US" sz="2000" dirty="0"/>
            </a:b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20</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85298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sz="3600" b="1" i="0" dirty="0">
                <a:solidFill>
                  <a:schemeClr val="bg1"/>
                </a:solidFill>
                <a:effectLst/>
                <a:latin typeface="FrutigerLTStd-Bold"/>
              </a:rPr>
              <a:t>Decision Making under uncertainty</a:t>
            </a:r>
            <a:endParaRPr lang="en-US" altLang="en-US" dirty="0"/>
          </a:p>
        </p:txBody>
      </p:sp>
      <p:sp>
        <p:nvSpPr>
          <p:cNvPr id="9219" name="Content Placeholder 2"/>
          <p:cNvSpPr>
            <a:spLocks noGrp="1"/>
          </p:cNvSpPr>
          <p:nvPr>
            <p:ph idx="1"/>
          </p:nvPr>
        </p:nvSpPr>
        <p:spPr>
          <a:xfrm>
            <a:off x="31432" y="1874520"/>
            <a:ext cx="10026968" cy="4678680"/>
          </a:xfrm>
        </p:spPr>
        <p:style>
          <a:lnRef idx="0">
            <a:schemeClr val="accent5"/>
          </a:lnRef>
          <a:fillRef idx="3">
            <a:schemeClr val="accent5"/>
          </a:fillRef>
          <a:effectRef idx="3">
            <a:schemeClr val="accent5"/>
          </a:effectRef>
          <a:fontRef idx="minor">
            <a:schemeClr val="lt1"/>
          </a:fontRef>
        </p:style>
        <p:txBody>
          <a:bodyPr>
            <a:normAutofit/>
          </a:bodyPr>
          <a:lstStyle/>
          <a:p>
            <a:pPr marL="0" indent="0" algn="just">
              <a:buNone/>
            </a:pPr>
            <a:br>
              <a:rPr lang="en-US" sz="1800" b="0" i="0" dirty="0">
                <a:solidFill>
                  <a:srgbClr val="000000"/>
                </a:solidFill>
                <a:effectLst/>
                <a:latin typeface="TimesLTStd-Roman"/>
              </a:rPr>
            </a:br>
            <a:r>
              <a:rPr lang="en-US" sz="2000" b="0" i="0" dirty="0">
                <a:solidFill>
                  <a:schemeClr val="bg1"/>
                </a:solidFill>
                <a:effectLst/>
              </a:rPr>
              <a:t>• Another decision maker may simply assume that all states of nature are </a:t>
            </a:r>
            <a:r>
              <a:rPr lang="en-US" sz="2000" b="1" i="0" dirty="0">
                <a:solidFill>
                  <a:schemeClr val="bg1"/>
                </a:solidFill>
                <a:effectLst/>
              </a:rPr>
              <a:t>equally likely </a:t>
            </a:r>
            <a:r>
              <a:rPr lang="en-US" sz="2000" b="0" i="0" dirty="0">
                <a:solidFill>
                  <a:schemeClr val="bg1"/>
                </a:solidFill>
                <a:effectLst/>
              </a:rPr>
              <a:t>(the</a:t>
            </a:r>
            <a:br>
              <a:rPr lang="en-US" sz="2000" b="0" i="0" dirty="0">
                <a:solidFill>
                  <a:schemeClr val="bg1"/>
                </a:solidFill>
                <a:effectLst/>
              </a:rPr>
            </a:br>
            <a:r>
              <a:rPr lang="en-US" sz="2000" b="0" i="0" dirty="0">
                <a:solidFill>
                  <a:schemeClr val="bg1"/>
                </a:solidFill>
                <a:effectLst/>
              </a:rPr>
              <a:t>so-called “principle of insufficient reason”), set all </a:t>
            </a:r>
            <a:r>
              <a:rPr lang="en-US" sz="2000" b="0" i="1" dirty="0" err="1">
                <a:solidFill>
                  <a:schemeClr val="bg1"/>
                </a:solidFill>
                <a:effectLst/>
              </a:rPr>
              <a:t>pj</a:t>
            </a:r>
            <a:r>
              <a:rPr lang="en-US" sz="2000" b="0" i="1" dirty="0">
                <a:solidFill>
                  <a:schemeClr val="bg1"/>
                </a:solidFill>
                <a:effectLst/>
              </a:rPr>
              <a:t> </a:t>
            </a:r>
            <a:r>
              <a:rPr lang="en-US" sz="2000" b="0" i="0" dirty="0">
                <a:solidFill>
                  <a:schemeClr val="bg1"/>
                </a:solidFill>
                <a:effectLst/>
              </a:rPr>
              <a:t>values equal to 1.0/</a:t>
            </a:r>
            <a:r>
              <a:rPr lang="en-US" sz="2000" b="0" i="1" dirty="0">
                <a:solidFill>
                  <a:schemeClr val="bg1"/>
                </a:solidFill>
                <a:effectLst/>
              </a:rPr>
              <a:t>n</a:t>
            </a:r>
            <a:r>
              <a:rPr lang="en-US" sz="2000" b="0" i="0" dirty="0">
                <a:solidFill>
                  <a:schemeClr val="bg1"/>
                </a:solidFill>
                <a:effectLst/>
              </a:rPr>
              <a:t>, and maximize</a:t>
            </a:r>
            <a:br>
              <a:rPr lang="en-US" sz="2000" b="0" i="0" dirty="0">
                <a:solidFill>
                  <a:schemeClr val="bg1"/>
                </a:solidFill>
                <a:effectLst/>
              </a:rPr>
            </a:br>
            <a:r>
              <a:rPr lang="en-US" sz="2000" b="0" i="0" dirty="0">
                <a:solidFill>
                  <a:schemeClr val="bg1"/>
                </a:solidFill>
                <a:effectLst/>
              </a:rPr>
              <a:t>expected value based on that assumption.</a:t>
            </a:r>
          </a:p>
          <a:p>
            <a:pPr marL="0" indent="0" algn="just">
              <a:buNone/>
            </a:pPr>
            <a:br>
              <a:rPr lang="en-US" sz="2000" b="0" i="0" dirty="0">
                <a:solidFill>
                  <a:schemeClr val="bg1"/>
                </a:solidFill>
                <a:effectLst/>
              </a:rPr>
            </a:br>
            <a:r>
              <a:rPr lang="en-US" sz="2000" b="0" i="0" dirty="0">
                <a:solidFill>
                  <a:schemeClr val="bg1"/>
                </a:solidFill>
                <a:effectLst/>
              </a:rPr>
              <a:t>• The fifth decision maker may choose the alternative that has the smallest difference between</a:t>
            </a:r>
            <a:br>
              <a:rPr lang="en-US" sz="2000" b="0" i="0" dirty="0">
                <a:solidFill>
                  <a:schemeClr val="bg1"/>
                </a:solidFill>
                <a:effectLst/>
              </a:rPr>
            </a:br>
            <a:r>
              <a:rPr lang="en-US" sz="2000" b="0" i="0" dirty="0">
                <a:solidFill>
                  <a:schemeClr val="bg1"/>
                </a:solidFill>
                <a:effectLst/>
              </a:rPr>
              <a:t>the best and worst outcomes (the “</a:t>
            </a:r>
            <a:r>
              <a:rPr lang="en-US" sz="2000" b="1" i="0" dirty="0">
                <a:solidFill>
                  <a:schemeClr val="bg1"/>
                </a:solidFill>
                <a:effectLst/>
              </a:rPr>
              <a:t>minimax regret</a:t>
            </a:r>
            <a:r>
              <a:rPr lang="en-US" sz="2000" b="0" i="0" dirty="0">
                <a:solidFill>
                  <a:schemeClr val="bg1"/>
                </a:solidFill>
                <a:effectLst/>
              </a:rPr>
              <a:t>” solution). Regret here is understood as</a:t>
            </a:r>
            <a:br>
              <a:rPr lang="en-US" sz="2000" b="0" i="0" dirty="0">
                <a:solidFill>
                  <a:schemeClr val="bg1"/>
                </a:solidFill>
                <a:effectLst/>
              </a:rPr>
            </a:br>
            <a:r>
              <a:rPr lang="en-US" sz="2000" b="0" i="0" dirty="0">
                <a:solidFill>
                  <a:schemeClr val="bg1"/>
                </a:solidFill>
                <a:effectLst/>
              </a:rPr>
              <a:t>proportional to the difference between what we actually get, and the better position that we</a:t>
            </a:r>
            <a:br>
              <a:rPr lang="en-US" sz="2000" b="0" i="0" dirty="0">
                <a:solidFill>
                  <a:schemeClr val="bg1"/>
                </a:solidFill>
                <a:effectLst/>
              </a:rPr>
            </a:br>
            <a:r>
              <a:rPr lang="en-US" sz="2000" b="0" i="0" dirty="0">
                <a:solidFill>
                  <a:schemeClr val="bg1"/>
                </a:solidFill>
                <a:effectLst/>
              </a:rPr>
              <a:t>could have received if a different course of action had been chosen. Regret is sometimes also</a:t>
            </a:r>
            <a:br>
              <a:rPr lang="en-US" sz="2000" b="0" i="0" dirty="0">
                <a:solidFill>
                  <a:schemeClr val="bg1"/>
                </a:solidFill>
                <a:effectLst/>
              </a:rPr>
            </a:br>
            <a:r>
              <a:rPr lang="en-US" sz="2000" b="0" i="0" dirty="0">
                <a:solidFill>
                  <a:schemeClr val="bg1"/>
                </a:solidFill>
                <a:effectLst/>
              </a:rPr>
              <a:t>called “opportunity loss.” The minimax regret rule captures the behavior of individuals who</a:t>
            </a:r>
            <a:br>
              <a:rPr lang="en-US" sz="2000" b="0" i="0" dirty="0">
                <a:solidFill>
                  <a:schemeClr val="bg1"/>
                </a:solidFill>
                <a:effectLst/>
              </a:rPr>
            </a:br>
            <a:r>
              <a:rPr lang="en-US" sz="2000" b="0" i="0" dirty="0">
                <a:solidFill>
                  <a:schemeClr val="bg1"/>
                </a:solidFill>
                <a:effectLst/>
              </a:rPr>
              <a:t>spend their post-decision time regretting their choices.</a:t>
            </a:r>
            <a:r>
              <a:rPr lang="en-US" sz="2000" dirty="0">
                <a:solidFill>
                  <a:schemeClr val="bg1"/>
                </a:solidFill>
              </a:rPr>
              <a:t> </a:t>
            </a:r>
            <a:br>
              <a:rPr lang="en-US" sz="2000" dirty="0"/>
            </a:b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21</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398135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altLang="en-US" dirty="0"/>
              <a:t>Decision Making</a:t>
            </a:r>
          </a:p>
        </p:txBody>
      </p:sp>
      <p:sp>
        <p:nvSpPr>
          <p:cNvPr id="9219" name="Content Placeholder 2"/>
          <p:cNvSpPr>
            <a:spLocks noGrp="1"/>
          </p:cNvSpPr>
          <p:nvPr>
            <p:ph idx="1"/>
          </p:nvPr>
        </p:nvSpPr>
        <p:spPr>
          <a:xfrm>
            <a:off x="31432" y="1219200"/>
            <a:ext cx="10026968" cy="163068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dirty="0"/>
              <a:t>Decision making is an essential part of planning. Decision making and problem solving are used in all management functions, although usually they are considered a part of the planning phase. </a:t>
            </a:r>
          </a:p>
          <a:p>
            <a:pPr marL="0" indent="0">
              <a:buNone/>
            </a:pP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r>
              <a:rPr lang="en-US"/>
              <a:t>Engr. Basit Ali (EE)</a:t>
            </a:r>
          </a:p>
        </p:txBody>
      </p:sp>
      <p:pic>
        <p:nvPicPr>
          <p:cNvPr id="4" name="Picture 3"/>
          <p:cNvPicPr>
            <a:picLocks noChangeAspect="1"/>
          </p:cNvPicPr>
          <p:nvPr/>
        </p:nvPicPr>
        <p:blipFill rotWithShape="1">
          <a:blip r:embed="rId2"/>
          <a:srcRect l="24817" t="30209" r="20718" b="14583"/>
          <a:stretch/>
        </p:blipFill>
        <p:spPr>
          <a:xfrm>
            <a:off x="1501615" y="3072886"/>
            <a:ext cx="7086601" cy="4038600"/>
          </a:xfrm>
          <a:prstGeom prst="rect">
            <a:avLst/>
          </a:prstGeom>
        </p:spPr>
      </p:pic>
    </p:spTree>
    <p:extLst>
      <p:ext uri="{BB962C8B-B14F-4D97-AF65-F5344CB8AC3E}">
        <p14:creationId xmlns:p14="http://schemas.microsoft.com/office/powerpoint/2010/main" val="340238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Nature of Decision Making</a:t>
            </a:r>
            <a:endParaRPr lang="en-US" altLang="en-US" dirty="0"/>
          </a:p>
        </p:txBody>
      </p:sp>
      <p:sp>
        <p:nvSpPr>
          <p:cNvPr id="9219" name="Content Placeholder 2"/>
          <p:cNvSpPr>
            <a:spLocks noGrp="1"/>
          </p:cNvSpPr>
          <p:nvPr>
            <p:ph idx="1"/>
          </p:nvPr>
        </p:nvSpPr>
        <p:spPr>
          <a:xfrm>
            <a:off x="31432" y="1874520"/>
            <a:ext cx="10026968" cy="338328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t>Relation to Planning</a:t>
            </a:r>
          </a:p>
          <a:p>
            <a:r>
              <a:rPr lang="en-US" sz="2400" b="1" dirty="0"/>
              <a:t>Occasions for Decision</a:t>
            </a:r>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4</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370108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Types of Decisions</a:t>
            </a:r>
            <a:endParaRPr lang="en-US" altLang="en-US" dirty="0"/>
          </a:p>
        </p:txBody>
      </p:sp>
      <p:sp>
        <p:nvSpPr>
          <p:cNvPr id="9219" name="Content Placeholder 2"/>
          <p:cNvSpPr>
            <a:spLocks noGrp="1"/>
          </p:cNvSpPr>
          <p:nvPr>
            <p:ph idx="1"/>
          </p:nvPr>
        </p:nvSpPr>
        <p:spPr>
          <a:xfrm>
            <a:off x="31432" y="1066800"/>
            <a:ext cx="10026968" cy="541020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t>Routine and Non routine Decisions.</a:t>
            </a:r>
          </a:p>
          <a:p>
            <a:endParaRPr lang="en-US" sz="2400" b="1" dirty="0"/>
          </a:p>
          <a:p>
            <a:pPr marL="0" indent="0" algn="just">
              <a:buNone/>
            </a:pPr>
            <a:r>
              <a:rPr lang="en-US" sz="2600" dirty="0"/>
              <a:t>Classify decisions on a continuum ranging from routine to non routine, depending on the extent to which they are structured. They describe routine decisions as focusing on well-structured situations that recur frequently, involve standard decision procedures, and entail a minimum of uncertainty.</a:t>
            </a:r>
          </a:p>
          <a:p>
            <a:pPr marL="0" indent="0" algn="just">
              <a:buNone/>
            </a:pPr>
            <a:r>
              <a:rPr lang="en-US" sz="2600" dirty="0"/>
              <a:t>Common examples include payroll processing, reordering standard inventory items, paying suppliers, and so on. The decision maker can usually rely on policies, rules, past precedents, standardized methods of processing, or computational techniques. </a:t>
            </a:r>
          </a:p>
          <a:p>
            <a:pPr marL="0" indent="0" algn="just">
              <a:buNone/>
            </a:pPr>
            <a:endParaRPr lang="en-US" sz="2600" dirty="0"/>
          </a:p>
          <a:p>
            <a:pPr marL="0" indent="0" algn="just">
              <a:buNone/>
            </a:pPr>
            <a:r>
              <a:rPr lang="en-US" sz="2600" dirty="0"/>
              <a:t>Probably 90 percent of management decisions are largely routine.</a:t>
            </a:r>
            <a:r>
              <a:rPr lang="en-US" sz="2600" b="1" dirty="0"/>
              <a:t> </a:t>
            </a:r>
          </a:p>
          <a:p>
            <a:endParaRPr lang="en-US" sz="2400" dirty="0"/>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5</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251436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Types of Decisions</a:t>
            </a:r>
            <a:endParaRPr lang="en-US" altLang="en-US" dirty="0"/>
          </a:p>
        </p:txBody>
      </p:sp>
      <p:sp>
        <p:nvSpPr>
          <p:cNvPr id="9219" name="Content Placeholder 2"/>
          <p:cNvSpPr>
            <a:spLocks noGrp="1"/>
          </p:cNvSpPr>
          <p:nvPr>
            <p:ph idx="1"/>
          </p:nvPr>
        </p:nvSpPr>
        <p:spPr>
          <a:xfrm>
            <a:off x="31432" y="1371600"/>
            <a:ext cx="10026968" cy="5832264"/>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t>Objective versus bounded rationality. </a:t>
            </a:r>
          </a:p>
          <a:p>
            <a:pPr marL="0" indent="0">
              <a:buNone/>
            </a:pPr>
            <a:r>
              <a:rPr lang="en-US" sz="2400" b="1" dirty="0"/>
              <a:t>Simon defines a decision as being objectively </a:t>
            </a:r>
            <a:r>
              <a:rPr lang="en-US" sz="2400" dirty="0"/>
              <a:t>rational if </a:t>
            </a:r>
            <a:r>
              <a:rPr lang="en-US" sz="2400" i="1" dirty="0"/>
              <a:t>in fact it is the correct behavior for maximizing given values in a given situation. Such </a:t>
            </a:r>
            <a:r>
              <a:rPr lang="en-US" sz="2400" dirty="0"/>
              <a:t>rational decisions are made </a:t>
            </a:r>
          </a:p>
          <a:p>
            <a:pPr marL="0" indent="0">
              <a:buNone/>
            </a:pPr>
            <a:r>
              <a:rPr lang="en-US" sz="2400" dirty="0"/>
              <a:t>(a) by viewing the behavior alternatives prior to decision in panoramic fashion.</a:t>
            </a:r>
          </a:p>
          <a:p>
            <a:pPr marL="0" indent="0">
              <a:buNone/>
            </a:pPr>
            <a:r>
              <a:rPr lang="en-US" sz="2400" dirty="0"/>
              <a:t>(b) by considering the whole complex of consequences that would follow on each choice.</a:t>
            </a:r>
          </a:p>
          <a:p>
            <a:pPr marL="0" indent="0">
              <a:buNone/>
            </a:pPr>
            <a:r>
              <a:rPr lang="en-US" sz="2400" dirty="0"/>
              <a:t>(c) with the system of values as criterion singling out one from the whole set of alternatives.”</a:t>
            </a:r>
          </a:p>
          <a:p>
            <a:pPr marL="0" indent="0">
              <a:buNone/>
            </a:pPr>
            <a:endParaRPr lang="en-US" sz="2400" dirty="0"/>
          </a:p>
          <a:p>
            <a:pPr marL="0" indent="0">
              <a:buNone/>
            </a:pPr>
            <a:r>
              <a:rPr lang="en-US" sz="2400" dirty="0"/>
              <a:t> Rational decision making, therefore, consists of </a:t>
            </a:r>
            <a:r>
              <a:rPr lang="en-US" sz="2400" i="1" dirty="0"/>
              <a:t>optimizing, or maximizing, the outcome </a:t>
            </a:r>
            <a:r>
              <a:rPr lang="en-US" sz="2400" dirty="0"/>
              <a:t>by choosing the single best alternative from among all possible ones</a:t>
            </a:r>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6</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341461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Types of Decisions</a:t>
            </a:r>
            <a:endParaRPr lang="en-US" altLang="en-US" dirty="0"/>
          </a:p>
        </p:txBody>
      </p:sp>
      <p:sp>
        <p:nvSpPr>
          <p:cNvPr id="9219" name="Content Placeholder 2"/>
          <p:cNvSpPr>
            <a:spLocks noGrp="1"/>
          </p:cNvSpPr>
          <p:nvPr>
            <p:ph idx="1"/>
          </p:nvPr>
        </p:nvSpPr>
        <p:spPr>
          <a:xfrm>
            <a:off x="31432" y="1874520"/>
            <a:ext cx="10026968" cy="338328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t>Level of certainty.</a:t>
            </a:r>
          </a:p>
          <a:p>
            <a:endParaRPr lang="en-US" sz="2400" b="1" dirty="0"/>
          </a:p>
          <a:p>
            <a:pPr marL="0" indent="0" algn="just">
              <a:buNone/>
            </a:pPr>
            <a:r>
              <a:rPr lang="en-US" sz="2400" dirty="0"/>
              <a:t>Decisions may also be classified as being made under conditions of  certainty, risk, or uncertainty, depending on the degree with which the future environment determining the outcome of these decisions is known.</a:t>
            </a:r>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7</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300678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t>Management science</a:t>
            </a:r>
            <a:endParaRPr lang="en-US" altLang="en-US" dirty="0"/>
          </a:p>
        </p:txBody>
      </p:sp>
      <p:sp>
        <p:nvSpPr>
          <p:cNvPr id="9219" name="Content Placeholder 2"/>
          <p:cNvSpPr>
            <a:spLocks noGrp="1"/>
          </p:cNvSpPr>
          <p:nvPr>
            <p:ph idx="1"/>
          </p:nvPr>
        </p:nvSpPr>
        <p:spPr>
          <a:xfrm>
            <a:off x="31432" y="1874520"/>
            <a:ext cx="10026968" cy="505968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dirty="0"/>
              <a:t> Management science has been defined as having the following “primary distinguishing characteristics”:</a:t>
            </a:r>
          </a:p>
          <a:p>
            <a:r>
              <a:rPr lang="en-US" sz="2400" b="1" dirty="0"/>
              <a:t> 1. A systems view of the problem—a viewpoint is taken that includes all of the significant </a:t>
            </a:r>
            <a:r>
              <a:rPr lang="en-US" sz="2400" dirty="0"/>
              <a:t>interrelated variables contained in the problem.</a:t>
            </a:r>
          </a:p>
          <a:p>
            <a:endParaRPr lang="en-US" sz="2400" dirty="0"/>
          </a:p>
          <a:p>
            <a:r>
              <a:rPr lang="en-US" sz="2400" b="1" dirty="0"/>
              <a:t> 2. The team approach—personnel with heterogeneous backgrounds and training work together </a:t>
            </a:r>
            <a:r>
              <a:rPr lang="en-US" sz="2400" dirty="0"/>
              <a:t>on specific problems.</a:t>
            </a:r>
          </a:p>
          <a:p>
            <a:endParaRPr lang="en-US" sz="2400" dirty="0"/>
          </a:p>
          <a:p>
            <a:r>
              <a:rPr lang="en-US" sz="2400" b="1" dirty="0"/>
              <a:t> 3. An emphasis on the use of formal mathematical models and statistical and quantitative </a:t>
            </a:r>
            <a:r>
              <a:rPr lang="en-US" sz="2400" dirty="0"/>
              <a:t>techniques.</a:t>
            </a:r>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8</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170408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35256"/>
            <a:ext cx="10058400" cy="649605"/>
          </a:xfrm>
        </p:spPr>
        <p:style>
          <a:lnRef idx="0">
            <a:schemeClr val="accent6"/>
          </a:lnRef>
          <a:fillRef idx="3">
            <a:schemeClr val="accent6"/>
          </a:fillRef>
          <a:effectRef idx="3">
            <a:schemeClr val="accent6"/>
          </a:effectRef>
          <a:fontRef idx="minor">
            <a:schemeClr val="lt1"/>
          </a:fontRef>
        </p:style>
        <p:txBody>
          <a:bodyPr/>
          <a:lstStyle/>
          <a:p>
            <a:r>
              <a:rPr lang="en-US" b="1" dirty="0">
                <a:solidFill>
                  <a:prstClr val="white"/>
                </a:solidFill>
              </a:rPr>
              <a:t>Management science</a:t>
            </a:r>
            <a:endParaRPr lang="en-US" altLang="en-US" dirty="0"/>
          </a:p>
        </p:txBody>
      </p:sp>
      <p:sp>
        <p:nvSpPr>
          <p:cNvPr id="9219" name="Content Placeholder 2"/>
          <p:cNvSpPr>
            <a:spLocks noGrp="1"/>
          </p:cNvSpPr>
          <p:nvPr>
            <p:ph idx="1"/>
          </p:nvPr>
        </p:nvSpPr>
        <p:spPr>
          <a:xfrm>
            <a:off x="31432" y="1295400"/>
            <a:ext cx="10026968" cy="5791200"/>
          </a:xfrm>
        </p:spPr>
        <p:style>
          <a:lnRef idx="0">
            <a:schemeClr val="accent5"/>
          </a:lnRef>
          <a:fillRef idx="3">
            <a:schemeClr val="accent5"/>
          </a:fillRef>
          <a:effectRef idx="3">
            <a:schemeClr val="accent5"/>
          </a:effectRef>
          <a:fontRef idx="minor">
            <a:schemeClr val="lt1"/>
          </a:fontRef>
        </p:style>
        <p:txBody>
          <a:bodyPr>
            <a:normAutofit lnSpcReduction="10000"/>
          </a:bodyPr>
          <a:lstStyle/>
          <a:p>
            <a:pPr algn="just"/>
            <a:r>
              <a:rPr lang="en-US" sz="2400" dirty="0"/>
              <a:t>Management science uses a five-step process that begins in the real world, moves into the model world to solve the problem, and then returns to the real world for implementation. The following explanation is, in itself, a </a:t>
            </a:r>
            <a:r>
              <a:rPr lang="en-US" sz="2400" dirty="0" err="1"/>
              <a:t>conceptional</a:t>
            </a:r>
            <a:r>
              <a:rPr lang="en-US" sz="2400" dirty="0"/>
              <a:t> model of a more complex process:</a:t>
            </a:r>
          </a:p>
          <a:p>
            <a:r>
              <a:rPr lang="en-US" sz="2400" b="1" dirty="0"/>
              <a:t>Real World </a:t>
            </a:r>
          </a:p>
          <a:p>
            <a:pPr marL="457200" indent="-457200">
              <a:buAutoNum type="arabicPeriod"/>
            </a:pPr>
            <a:r>
              <a:rPr lang="en-US" sz="2400" dirty="0"/>
              <a:t>Formulate the problem (defining  objectives, variables, and constraints).</a:t>
            </a:r>
          </a:p>
          <a:p>
            <a:r>
              <a:rPr lang="en-US" sz="2800" b="1" dirty="0"/>
              <a:t>Simulated Model</a:t>
            </a:r>
          </a:p>
          <a:p>
            <a:pPr marL="0" indent="0">
              <a:buNone/>
            </a:pPr>
            <a:r>
              <a:rPr lang="en-US" sz="2400" dirty="0"/>
              <a:t>2. Construct a mathematical model (a simplified  yet realistic representation of the system).</a:t>
            </a:r>
          </a:p>
          <a:p>
            <a:pPr marL="0" indent="0">
              <a:buNone/>
            </a:pPr>
            <a:r>
              <a:rPr lang="en-US" sz="2400" dirty="0"/>
              <a:t>3. Test the model’s ability to predict the present  from the past, and revise until you are satisfied.</a:t>
            </a:r>
          </a:p>
          <a:p>
            <a:pPr marL="0" indent="0">
              <a:buNone/>
            </a:pPr>
            <a:r>
              <a:rPr lang="en-US" sz="2400" dirty="0"/>
              <a:t>4. Derive a solution from the model. </a:t>
            </a:r>
          </a:p>
          <a:p>
            <a:r>
              <a:rPr lang="en-US" sz="2400" b="1" dirty="0"/>
              <a:t>Real World </a:t>
            </a:r>
            <a:endParaRPr lang="en-US" sz="2400" dirty="0"/>
          </a:p>
          <a:p>
            <a:pPr marL="0" indent="0">
              <a:buNone/>
            </a:pPr>
            <a:r>
              <a:rPr lang="en-US" sz="2400" dirty="0"/>
              <a:t>5. Apply the model’s solution to the real  system, document its effectiveness, and revise further as required.</a:t>
            </a:r>
          </a:p>
        </p:txBody>
      </p:sp>
      <p:sp>
        <p:nvSpPr>
          <p:cNvPr id="2" name="Slide Number Placeholder 1"/>
          <p:cNvSpPr>
            <a:spLocks noGrp="1"/>
          </p:cNvSpPr>
          <p:nvPr>
            <p:ph type="sldNum" sz="quarter" idx="12"/>
          </p:nvPr>
        </p:nvSpPr>
        <p:spPr/>
        <p:txBody>
          <a:bodyPr/>
          <a:lstStyle/>
          <a:p>
            <a:pPr>
              <a:defRPr/>
            </a:pPr>
            <a:fld id="{A81C1C44-FFE1-4EA0-BFE0-BC5FC22C3D85}" type="slidenum">
              <a:rPr lang="en-US" altLang="en-US" smtClean="0"/>
              <a:pPr>
                <a:defRPr/>
              </a:pPr>
              <a:t>9</a:t>
            </a:fld>
            <a:endParaRPr lang="en-US" altLang="en-US"/>
          </a:p>
        </p:txBody>
      </p:sp>
      <p:sp>
        <p:nvSpPr>
          <p:cNvPr id="3" name="Footer Placeholder 2"/>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3598382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1413</Words>
  <Application>Microsoft Office PowerPoint</Application>
  <PresentationFormat>Custom</PresentationFormat>
  <Paragraphs>117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Cambria</vt:lpstr>
      <vt:lpstr>FrutigerLTStd-Bold</vt:lpstr>
      <vt:lpstr>TimesLTStd-Bold</vt:lpstr>
      <vt:lpstr>TimesLTStd-BoldItalic</vt:lpstr>
      <vt:lpstr>TimesLTStd-Italic</vt:lpstr>
      <vt:lpstr>TimesLTStd-Roman</vt:lpstr>
      <vt:lpstr>Office Theme</vt:lpstr>
      <vt:lpstr>Engineering Management</vt:lpstr>
      <vt:lpstr>Objectives</vt:lpstr>
      <vt:lpstr>Decision Making</vt:lpstr>
      <vt:lpstr>Nature of Decision Making</vt:lpstr>
      <vt:lpstr>Types of Decisions</vt:lpstr>
      <vt:lpstr>Types of Decisions</vt:lpstr>
      <vt:lpstr>Types of Decisions</vt:lpstr>
      <vt:lpstr>Management science</vt:lpstr>
      <vt:lpstr>Management science</vt:lpstr>
      <vt:lpstr>Tools for decision making</vt:lpstr>
      <vt:lpstr>PowerPoint Presentation</vt:lpstr>
      <vt:lpstr>PowerPoint Presentation</vt:lpstr>
      <vt:lpstr>PowerPoint Presentation</vt:lpstr>
      <vt:lpstr>PowerPoint Presentation</vt:lpstr>
      <vt:lpstr>Payoff table</vt:lpstr>
      <vt:lpstr> Decision Making under risk  </vt:lpstr>
      <vt:lpstr>Decision Making under risk</vt:lpstr>
      <vt:lpstr>PowerPoint Presentation</vt:lpstr>
      <vt:lpstr>PowerPoint Presentation</vt:lpstr>
      <vt:lpstr>Decision Making under uncertainty</vt:lpstr>
      <vt:lpstr>Decision Making under uncertainty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- 00 Engineering Management [Compatibility Mode]</dc:title>
  <dc:creator>FOFY</dc:creator>
  <cp:lastModifiedBy>Basit Ali</cp:lastModifiedBy>
  <cp:revision>99</cp:revision>
  <dcterms:created xsi:type="dcterms:W3CDTF">2022-03-07T03:07:20Z</dcterms:created>
  <dcterms:modified xsi:type="dcterms:W3CDTF">2022-03-31T17:51:50Z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2013-05-06T00:00:00Z</vt:filetime>
  </property>
  <property fmtid="{D5CDD505-2E9C-101B-9397-08002B2CF9AE}" pid="3" name="Creator">
    <vt:lpwstr>Adobe Acrobat 8.0 Combine Files</vt:lpwstr>
  </property>
  <property fmtid="{D5CDD505-2E9C-101B-9397-08002B2CF9AE}" pid="4" name="LastSaved">
    <vt:filetime>2022-03-07T00:00:00Z</vt:filetime>
  </property>
</Properties>
</file>