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3"/>
  </p:notesMasterIdLst>
  <p:sldIdLst>
    <p:sldId id="469" r:id="rId2"/>
    <p:sldId id="471" r:id="rId3"/>
    <p:sldId id="551" r:id="rId4"/>
    <p:sldId id="589" r:id="rId5"/>
    <p:sldId id="590" r:id="rId6"/>
    <p:sldId id="591" r:id="rId7"/>
    <p:sldId id="620" r:id="rId8"/>
    <p:sldId id="592" r:id="rId9"/>
    <p:sldId id="593" r:id="rId10"/>
    <p:sldId id="594" r:id="rId11"/>
    <p:sldId id="595" r:id="rId1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A6D8-4ED8-4CE3-BA41-F7BD3736666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95F0-180E-47D8-9337-8CC20664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095F0-180E-47D8-9337-8CC20664B3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4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554-8225-4006-93E4-4DEE2D3BC8A7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07A0-991C-4213-960E-0A387436F5B6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C5B2-2CC7-4640-90B0-668726C0564A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2544-54E1-4FE9-89E8-3858C364BECE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4BB-C136-40DD-8EA1-268CD73100BB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1EC-8440-43E5-8AFD-42E938651632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5899-39E9-4B39-86F2-96C7A3694392}" type="datetime1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50B9-A259-4794-8E49-DF8D334E518E}" type="datetime1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9F4-C2A4-493B-A516-B1F605AA7262}" type="datetime1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9165-0A75-47C9-8AFC-23503C3A7581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E1A8-0271-4325-AADE-3AC939C95E84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AA16-88B7-4B7E-A417-02B7971D3821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10058400" cy="6902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/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4455" b="1" spc="-4" dirty="0">
                <a:latin typeface="Cambria" panose="02040503050406030204" pitchFamily="18" charset="0"/>
                <a:cs typeface="Gothic Uralic"/>
              </a:rPr>
              <a:t>Engineering Management</a:t>
            </a:r>
            <a:endParaRPr sz="4455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0" y="6442446"/>
            <a:ext cx="10058400" cy="606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2970" b="1" spc="-4" dirty="0">
                <a:latin typeface="Cambria" panose="02040503050406030204" pitchFamily="18" charset="0"/>
                <a:cs typeface="Gothic Uralic"/>
              </a:rPr>
              <a:t>Lecture </a:t>
            </a:r>
            <a:r>
              <a:rPr lang="en-US" sz="2970" b="1" spc="-4" dirty="0" smtClean="0">
                <a:latin typeface="Cambria" panose="02040503050406030204" pitchFamily="18" charset="0"/>
                <a:cs typeface="Gothic Uralic"/>
              </a:rPr>
              <a:t>19,20,21</a:t>
            </a:r>
            <a:endParaRPr lang="en-US" sz="2970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16329" y="5041454"/>
            <a:ext cx="10058400" cy="513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/>
              <a:t>Controlling</a:t>
            </a:r>
            <a:r>
              <a:rPr lang="en-US" sz="3600" b="1" dirty="0" smtClean="0"/>
              <a:t> 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8930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3525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Financial controls </a:t>
            </a:r>
            <a:r>
              <a:rPr lang="en-US" b="1" dirty="0" smtClean="0"/>
              <a:t>(Audits)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2286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third step in the financial control process is the audit. Audits are investigations of an </a:t>
            </a:r>
            <a:r>
              <a:rPr lang="en-US" sz="2400" dirty="0" smtClean="0"/>
              <a:t>organization’s activities </a:t>
            </a:r>
            <a:r>
              <a:rPr lang="en-US" sz="2400" dirty="0"/>
              <a:t>to verify their correctness and identify any need for improvement. Audits </a:t>
            </a:r>
            <a:r>
              <a:rPr lang="en-US" sz="2400" dirty="0" smtClean="0"/>
              <a:t>of accounting and </a:t>
            </a:r>
            <a:r>
              <a:rPr lang="en-US" sz="2400" dirty="0"/>
              <a:t>financial systems and records are the most common type, and these may be </a:t>
            </a:r>
            <a:r>
              <a:rPr lang="en-US" sz="2400" dirty="0" smtClean="0"/>
              <a:t>either Internal or </a:t>
            </a:r>
            <a:r>
              <a:rPr lang="en-US" sz="2400" dirty="0"/>
              <a:t>external. 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201515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3525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b="1" dirty="0" smtClean="0"/>
              <a:t>Human Resource Accounting</a:t>
            </a:r>
            <a:endParaRPr lang="en-US" altLang="en-US" b="1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41148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</a:t>
            </a:r>
            <a:r>
              <a:rPr lang="en-US" sz="2400" b="1" dirty="0" smtClean="0"/>
              <a:t>uman </a:t>
            </a:r>
            <a:r>
              <a:rPr lang="en-US" sz="2400" b="1" dirty="0"/>
              <a:t>resource accounting. Conventional financial accounting deals with the prudent </a:t>
            </a:r>
            <a:r>
              <a:rPr lang="en-US" sz="2400" b="1" dirty="0" smtClean="0"/>
              <a:t>handling </a:t>
            </a:r>
            <a:r>
              <a:rPr lang="en-US" sz="2400" dirty="0" smtClean="0"/>
              <a:t>of </a:t>
            </a:r>
            <a:r>
              <a:rPr lang="en-US" sz="2400" dirty="0"/>
              <a:t>revenue and expenses and with investments in tangible items that appear as assets on </a:t>
            </a:r>
            <a:r>
              <a:rPr lang="en-US" sz="2400" dirty="0" smtClean="0"/>
              <a:t>the balance</a:t>
            </a:r>
            <a:r>
              <a:rPr lang="en-US" sz="2400" dirty="0"/>
              <a:t> </a:t>
            </a:r>
            <a:r>
              <a:rPr lang="en-US" sz="2400" dirty="0" smtClean="0"/>
              <a:t>sheet</a:t>
            </a:r>
            <a:r>
              <a:rPr lang="en-US" sz="2400" dirty="0"/>
              <a:t>. Increasingly, however, the biggest assets of an enterprise are its people. </a:t>
            </a:r>
            <a:r>
              <a:rPr lang="en-US" sz="2400" dirty="0" smtClean="0"/>
              <a:t>Investments in</a:t>
            </a:r>
            <a:r>
              <a:rPr lang="en-US" sz="2400" dirty="0"/>
              <a:t> </a:t>
            </a:r>
            <a:r>
              <a:rPr lang="en-US" sz="2400" dirty="0" smtClean="0"/>
              <a:t>acquiring </a:t>
            </a:r>
            <a:r>
              <a:rPr lang="en-US" sz="2400" dirty="0"/>
              <a:t>outstanding people and in extensive training programs for them represent </a:t>
            </a:r>
            <a:r>
              <a:rPr lang="en-US" sz="2400" dirty="0" smtClean="0"/>
              <a:t>capital investments</a:t>
            </a: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the future as much as does the purchase of new machinery.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Social Control </a:t>
            </a:r>
          </a:p>
          <a:p>
            <a:r>
              <a:rPr lang="en-US" sz="2400" dirty="0" smtClean="0"/>
              <a:t>Non Financial Control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33440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3525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874520"/>
            <a:ext cx="10026968" cy="338328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/>
              <a:t>Describe some of the important elements for establishing financial controls.</a:t>
            </a:r>
          </a:p>
          <a:p>
            <a:r>
              <a:rPr lang="en-US" sz="2400" dirty="0"/>
              <a:t>Explain balance sheets, income statements, and ratios.</a:t>
            </a:r>
          </a:p>
          <a:p>
            <a:r>
              <a:rPr lang="en-US" sz="2400" dirty="0"/>
              <a:t>Explain different nonfinancial control systems.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72890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3525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teps </a:t>
            </a:r>
            <a:r>
              <a:rPr lang="en-US" b="1" dirty="0"/>
              <a:t>in the control Process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61722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steps in the control process are simple.</a:t>
            </a:r>
          </a:p>
          <a:p>
            <a:pPr marL="0" indent="0" algn="just">
              <a:buNone/>
            </a:pPr>
            <a:r>
              <a:rPr lang="en-US" sz="2400" dirty="0" smtClean="0"/>
              <a:t>The</a:t>
            </a:r>
            <a:r>
              <a:rPr lang="en-US" sz="2400" dirty="0"/>
              <a:t>	 first	 step,	 establishing standards of performance, is an essential part of effective </a:t>
            </a:r>
            <a:r>
              <a:rPr lang="en-US" sz="2400" dirty="0" smtClean="0"/>
              <a:t>planning</a:t>
            </a:r>
            <a:r>
              <a:rPr lang="en-US" sz="2400" dirty="0"/>
              <a:t>. Standards should be measurable, verifiable, and tangible to the extent possible.</a:t>
            </a:r>
          </a:p>
          <a:p>
            <a:pPr marL="0" indent="0" algn="just">
              <a:buNone/>
            </a:pPr>
            <a:r>
              <a:rPr lang="en-US" sz="2400" dirty="0"/>
              <a:t>Examples are:</a:t>
            </a:r>
          </a:p>
          <a:p>
            <a:pPr marL="0" indent="0" algn="just">
              <a:buNone/>
            </a:pPr>
            <a:r>
              <a:rPr lang="en-US" sz="2400" dirty="0"/>
              <a:t>•	 standard rate of production established by work measurement;</a:t>
            </a:r>
          </a:p>
          <a:p>
            <a:pPr marL="0" indent="0" algn="just">
              <a:buNone/>
            </a:pPr>
            <a:r>
              <a:rPr lang="en-US" sz="2400" dirty="0"/>
              <a:t>•	 budgeted cost of computer usage;</a:t>
            </a:r>
          </a:p>
          <a:p>
            <a:pPr marL="0" indent="0" algn="just">
              <a:buNone/>
            </a:pPr>
            <a:r>
              <a:rPr lang="en-US" sz="2400" dirty="0"/>
              <a:t>•	 targeted value for product reliability; or</a:t>
            </a:r>
          </a:p>
          <a:p>
            <a:pPr marL="0" indent="0" algn="just">
              <a:buNone/>
            </a:pPr>
            <a:r>
              <a:rPr lang="en-US" sz="2400" dirty="0"/>
              <a:t>•	 desired room temperature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 defTabSz="114300">
              <a:buNone/>
            </a:pPr>
            <a:r>
              <a:rPr lang="en-US" sz="2400" dirty="0" smtClean="0"/>
              <a:t>The second</a:t>
            </a:r>
            <a:r>
              <a:rPr lang="en-US" sz="2400" dirty="0"/>
              <a:t>	step	(and	the	start	of	the	actual	control	</a:t>
            </a:r>
            <a:r>
              <a:rPr lang="en-US" sz="2400" dirty="0" smtClean="0"/>
              <a:t>process) is</a:t>
            </a:r>
            <a:r>
              <a:rPr lang="en-US" sz="2400" dirty="0"/>
              <a:t>	measurement of the actual level </a:t>
            </a:r>
            <a:r>
              <a:rPr lang="en-US" sz="2400" dirty="0" smtClean="0"/>
              <a:t> of </a:t>
            </a:r>
            <a:r>
              <a:rPr lang="en-US" sz="2400" dirty="0"/>
              <a:t>performance achieved.</a:t>
            </a:r>
          </a:p>
          <a:p>
            <a:pPr marL="0" indent="0" algn="just">
              <a:buNone/>
            </a:pPr>
            <a:r>
              <a:rPr lang="en-US" sz="2400" dirty="0" smtClean="0"/>
              <a:t>The</a:t>
            </a:r>
            <a:r>
              <a:rPr lang="en-US" sz="2400" dirty="0"/>
              <a:t>	 third	 step	 is	 comparison of the two,	 measurement	 of	 </a:t>
            </a:r>
            <a:r>
              <a:rPr lang="en-US" sz="2400" dirty="0" smtClean="0"/>
              <a:t>the variance.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340238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3525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Mechanical </a:t>
            </a:r>
            <a:r>
              <a:rPr lang="en-US" sz="4000" b="1" dirty="0"/>
              <a:t>Process control</a:t>
            </a:r>
            <a:r>
              <a:rPr lang="en-US" sz="4000" dirty="0"/>
              <a:t/>
            </a:r>
            <a:br>
              <a:rPr lang="en-US" sz="4000" dirty="0"/>
            </a:b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5716" y="1905000"/>
            <a:ext cx="10026968" cy="2514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400" dirty="0" smtClean="0"/>
              <a:t>Close loop</a:t>
            </a:r>
          </a:p>
          <a:p>
            <a:pPr marL="457200" indent="-457200" algn="just">
              <a:buAutoNum type="arabicPeriod"/>
            </a:pPr>
            <a:r>
              <a:rPr lang="en-US" sz="2400" dirty="0" smtClean="0"/>
              <a:t>Open loop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264145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3525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Three Perspectives on the Timing of control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2514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/>
              <a:t>Feedback </a:t>
            </a:r>
            <a:r>
              <a:rPr lang="en-US" sz="2400" b="1" dirty="0"/>
              <a:t>control</a:t>
            </a:r>
            <a:r>
              <a:rPr lang="en-US" sz="2400" b="1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en-US" sz="2400" b="1" dirty="0" smtClean="0"/>
              <a:t>Screening Control</a:t>
            </a:r>
          </a:p>
          <a:p>
            <a:pPr marL="457200" indent="-457200" algn="just">
              <a:buAutoNum type="arabicPeriod"/>
            </a:pPr>
            <a:r>
              <a:rPr lang="en-US" sz="2400" b="1" dirty="0" err="1" smtClean="0"/>
              <a:t>Feedforward</a:t>
            </a:r>
            <a:r>
              <a:rPr lang="en-US" sz="2400" b="1" dirty="0" smtClean="0"/>
              <a:t> Control 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223508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3525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haracteristics </a:t>
            </a:r>
            <a:r>
              <a:rPr lang="en-US" b="1" dirty="0"/>
              <a:t>of effective control systems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54864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/>
              <a:t> Effective. Control systems should measure what needs to be measured and controlled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Efficient</a:t>
            </a:r>
            <a:r>
              <a:rPr lang="en-US" sz="2400" dirty="0"/>
              <a:t>. Control systems should be economical and worth their cost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Timely</a:t>
            </a:r>
            <a:r>
              <a:rPr lang="en-US" sz="2400" dirty="0"/>
              <a:t>. Control systems should provide the manager with information in time to take </a:t>
            </a:r>
            <a:r>
              <a:rPr lang="en-US" sz="2400" dirty="0" smtClean="0"/>
              <a:t>corrective </a:t>
            </a:r>
            <a:r>
              <a:rPr lang="en-US" sz="2400" dirty="0"/>
              <a:t>action.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Flexible</a:t>
            </a:r>
            <a:r>
              <a:rPr lang="en-US" sz="2400" dirty="0"/>
              <a:t>. Control systems should be tools, not straitjackets, and should be adjustable to </a:t>
            </a:r>
            <a:r>
              <a:rPr lang="en-US" sz="2400" dirty="0" smtClean="0"/>
              <a:t>changing conditions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369665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3525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haracteristics </a:t>
            </a:r>
            <a:r>
              <a:rPr lang="en-US" b="1" dirty="0"/>
              <a:t>of effective control systems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51054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 Understandable. Control systems should be easy to understand and use, and they should </a:t>
            </a:r>
            <a:r>
              <a:rPr lang="en-US" sz="2400" dirty="0" smtClean="0"/>
              <a:t>provide information </a:t>
            </a:r>
            <a:r>
              <a:rPr lang="en-US" sz="2400" dirty="0"/>
              <a:t>in the format desired by the users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Tailored</a:t>
            </a:r>
            <a:r>
              <a:rPr lang="en-US" sz="2400" dirty="0"/>
              <a:t>. Where possible, control systems should deliver to each level of manager the </a:t>
            </a:r>
            <a:r>
              <a:rPr lang="en-US" sz="2400" dirty="0" smtClean="0"/>
              <a:t>information needed </a:t>
            </a:r>
            <a:r>
              <a:rPr lang="en-US" sz="2400" dirty="0"/>
              <a:t>for decisions, at the level of detail appropriate for that level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Highlight </a:t>
            </a:r>
            <a:r>
              <a:rPr lang="en-US" sz="2400" dirty="0"/>
              <a:t>deviations. Good control systems will “flag” parameters that deviate from </a:t>
            </a:r>
            <a:r>
              <a:rPr lang="en-US" sz="2400" dirty="0" smtClean="0"/>
              <a:t>planned values </a:t>
            </a:r>
            <a:r>
              <a:rPr lang="en-US" sz="2400" dirty="0"/>
              <a:t>by more than a specified percentage or amount for special management attention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Lead </a:t>
            </a:r>
            <a:r>
              <a:rPr lang="en-US" sz="2400" dirty="0"/>
              <a:t>to corrective action. Control systems should either incorporate automatic </a:t>
            </a:r>
            <a:r>
              <a:rPr lang="en-US" sz="2400" dirty="0" smtClean="0"/>
              <a:t>corrective action </a:t>
            </a:r>
            <a:r>
              <a:rPr lang="en-US" sz="2400" dirty="0"/>
              <a:t>or communicate effectively to an agent that will provide effective </a:t>
            </a:r>
            <a:r>
              <a:rPr lang="en-US" sz="2400" dirty="0" smtClean="0"/>
              <a:t>action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346463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55787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inancial controls (Budget)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59846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/>
              <a:t>Financial budgets describe where the firm intends to get its cash for the coming period </a:t>
            </a:r>
            <a:r>
              <a:rPr lang="en-US" sz="2400" b="1" dirty="0" smtClean="0"/>
              <a:t>and </a:t>
            </a:r>
            <a:r>
              <a:rPr lang="en-US" sz="2400" dirty="0" smtClean="0"/>
              <a:t>how </a:t>
            </a:r>
            <a:r>
              <a:rPr lang="en-US" sz="2400" dirty="0"/>
              <a:t>it intends to use it.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There </a:t>
            </a:r>
            <a:r>
              <a:rPr lang="en-US" sz="2400" dirty="0"/>
              <a:t>are three common types. </a:t>
            </a:r>
            <a:r>
              <a:rPr lang="en-US" sz="2400" b="1" dirty="0"/>
              <a:t>Cash budgets estimate future </a:t>
            </a:r>
            <a:r>
              <a:rPr lang="en-US" sz="2400" b="1" dirty="0" smtClean="0"/>
              <a:t>revenues </a:t>
            </a:r>
            <a:r>
              <a:rPr lang="en-US" sz="2400" dirty="0" smtClean="0"/>
              <a:t>and </a:t>
            </a:r>
            <a:r>
              <a:rPr lang="en-US" sz="2400" dirty="0"/>
              <a:t>expenditures and their timing during the budgeting period, telling the manager when </a:t>
            </a:r>
            <a:r>
              <a:rPr lang="en-US" sz="2400" dirty="0" smtClean="0"/>
              <a:t>cash must </a:t>
            </a:r>
            <a:r>
              <a:rPr lang="en-US" sz="2400" dirty="0"/>
              <a:t>be borrowed and when excess cash will be available for temporary investment. </a:t>
            </a:r>
            <a:endParaRPr lang="en-US" sz="2400" dirty="0" smtClean="0"/>
          </a:p>
          <a:p>
            <a:r>
              <a:rPr lang="en-US" sz="2400" b="1" dirty="0" smtClean="0"/>
              <a:t>Capital</a:t>
            </a:r>
            <a:r>
              <a:rPr lang="en-US" sz="2400" b="1" dirty="0"/>
              <a:t> </a:t>
            </a:r>
            <a:r>
              <a:rPr lang="en-US" sz="2400" b="1" dirty="0" smtClean="0"/>
              <a:t>expenditure </a:t>
            </a:r>
            <a:r>
              <a:rPr lang="en-US" sz="2400" b="1" dirty="0"/>
              <a:t>budgets describe future investments in plant and equipment. Because </a:t>
            </a:r>
            <a:r>
              <a:rPr lang="en-US" sz="2400" b="1" dirty="0" smtClean="0"/>
              <a:t>expenditures </a:t>
            </a:r>
            <a:r>
              <a:rPr lang="en-US" sz="2400" dirty="0" smtClean="0"/>
              <a:t>for </a:t>
            </a:r>
            <a:r>
              <a:rPr lang="en-US" sz="2400" dirty="0"/>
              <a:t>fixed assets require their use for an extended period to recover the investment, </a:t>
            </a:r>
            <a:r>
              <a:rPr lang="en-US" sz="2400" dirty="0" smtClean="0"/>
              <a:t>capital expenditures usually </a:t>
            </a:r>
            <a:r>
              <a:rPr lang="en-US" sz="2400" dirty="0"/>
              <a:t>are scrutinized more carefully by upper management than are </a:t>
            </a:r>
            <a:r>
              <a:rPr lang="en-US" sz="2400" dirty="0" smtClean="0"/>
              <a:t>operating expenditures</a:t>
            </a:r>
            <a:r>
              <a:rPr lang="en-US" sz="2400" dirty="0"/>
              <a:t>.</a:t>
            </a:r>
          </a:p>
          <a:p>
            <a:r>
              <a:rPr lang="en-US" sz="2400" b="1" dirty="0"/>
              <a:t>B</a:t>
            </a:r>
            <a:r>
              <a:rPr lang="en-US" sz="2400" b="1" dirty="0" smtClean="0"/>
              <a:t>alance sheet budget </a:t>
            </a:r>
            <a:r>
              <a:rPr lang="en-US" sz="2400" dirty="0" smtClean="0"/>
              <a:t>uses </a:t>
            </a:r>
            <a:r>
              <a:rPr lang="en-US" sz="2400" dirty="0"/>
              <a:t>the previous two estimates to predict </a:t>
            </a:r>
            <a:r>
              <a:rPr lang="en-US" sz="2400" dirty="0" smtClean="0"/>
              <a:t>what the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balance sheet will look like at the end of the budgeting period.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387243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3525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Financial controls </a:t>
            </a:r>
            <a:r>
              <a:rPr lang="en-US" b="1" dirty="0" smtClean="0"/>
              <a:t>(Financial Statement)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639847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b="1" dirty="0"/>
              <a:t>balance sheet or statement of financial position is a summary of the </a:t>
            </a:r>
            <a:r>
              <a:rPr lang="en-US" sz="2400" b="1" dirty="0" smtClean="0"/>
              <a:t>financial </a:t>
            </a:r>
            <a:r>
              <a:rPr lang="en-US" sz="2400" dirty="0" smtClean="0"/>
              <a:t> </a:t>
            </a:r>
            <a:r>
              <a:rPr lang="en-US" sz="2400" dirty="0"/>
              <a:t>balances of a sole proprietorship, a business partnership, a corporation or other business organization.</a:t>
            </a:r>
          </a:p>
          <a:p>
            <a:pPr marL="0" indent="0" algn="just">
              <a:buNone/>
            </a:pPr>
            <a:r>
              <a:rPr lang="en-US" sz="2400" b="1" dirty="0" smtClean="0"/>
              <a:t>Assets </a:t>
            </a:r>
            <a:r>
              <a:rPr lang="en-US" sz="2400" b="1" dirty="0"/>
              <a:t>are what the company owns and consist principally of current assets (assets that can</a:t>
            </a:r>
          </a:p>
          <a:p>
            <a:pPr marL="0" indent="0" algn="just">
              <a:buNone/>
            </a:pPr>
            <a:r>
              <a:rPr lang="en-US" sz="2400" dirty="0"/>
              <a:t>be converted into cash within a year) and fixed assets (property, plant, and equipment at </a:t>
            </a:r>
            <a:r>
              <a:rPr lang="en-US" sz="2400" dirty="0" smtClean="0"/>
              <a:t>original cost</a:t>
            </a:r>
            <a:r>
              <a:rPr lang="en-US" sz="2400" dirty="0"/>
              <a:t>, less the cumulative depreciation of plant and equipment [but not land] and depletion of </a:t>
            </a:r>
            <a:r>
              <a:rPr lang="en-US" sz="2400" dirty="0" smtClean="0"/>
              <a:t>natural resources</a:t>
            </a:r>
            <a:r>
              <a:rPr lang="en-US" sz="2400" dirty="0"/>
              <a:t> </a:t>
            </a:r>
            <a:r>
              <a:rPr lang="en-US" sz="2400" dirty="0"/>
              <a:t>s</a:t>
            </a:r>
            <a:r>
              <a:rPr lang="en-US" sz="2400" dirty="0" smtClean="0"/>
              <a:t>ince they were purchased).</a:t>
            </a:r>
          </a:p>
          <a:p>
            <a:pPr marL="0" indent="0" algn="just">
              <a:buNone/>
            </a:pPr>
            <a:r>
              <a:rPr lang="en-US" sz="2400" b="1" dirty="0" smtClean="0"/>
              <a:t>Liabilities </a:t>
            </a:r>
            <a:r>
              <a:rPr lang="en-US" sz="2400" b="1" dirty="0"/>
              <a:t>are what the firm owes and consist of current liabilities that must be paid </a:t>
            </a:r>
            <a:r>
              <a:rPr lang="en-US" sz="2400" b="1" dirty="0" smtClean="0"/>
              <a:t>within </a:t>
            </a:r>
            <a:r>
              <a:rPr lang="en-US" sz="2400" dirty="0" smtClean="0"/>
              <a:t>a </a:t>
            </a:r>
            <a:r>
              <a:rPr lang="en-US" sz="2400" dirty="0"/>
              <a:t>year and long-term debt. The difference between assets and liabilities is the net worth or </a:t>
            </a:r>
            <a:r>
              <a:rPr lang="en-US" sz="2400" dirty="0" smtClean="0"/>
              <a:t>equity of </a:t>
            </a:r>
            <a:r>
              <a:rPr lang="en-US" sz="2400" dirty="0"/>
              <a:t>the stockholders, and it consists of the original investment (what was paid in for common </a:t>
            </a:r>
            <a:r>
              <a:rPr lang="en-US" sz="2400" dirty="0" smtClean="0"/>
              <a:t>and preferred </a:t>
            </a:r>
            <a:r>
              <a:rPr lang="en-US" sz="2400" dirty="0"/>
              <a:t>stock) plus the retained earnings (the cumulative profits over the years after </a:t>
            </a:r>
            <a:r>
              <a:rPr lang="en-US" sz="2400" dirty="0" smtClean="0"/>
              <a:t>dividends </a:t>
            </a:r>
            <a:r>
              <a:rPr lang="en-US" sz="2400" dirty="0" err="1" smtClean="0"/>
              <a:t>arepaid</a:t>
            </a:r>
            <a:r>
              <a:rPr lang="en-US" sz="2400" dirty="0"/>
              <a:t>).</a:t>
            </a:r>
          </a:p>
          <a:p>
            <a:pPr marL="0" indent="0" algn="just">
              <a:buNone/>
            </a:pPr>
            <a:r>
              <a:rPr lang="en-US" sz="2400" b="1" dirty="0"/>
              <a:t>Net worth is what is left over after liabilities have been subtracted from the assets of the business.</a:t>
            </a:r>
          </a:p>
          <a:p>
            <a:pPr marL="0" indent="0" algn="just">
              <a:buNone/>
            </a:pPr>
            <a:r>
              <a:rPr lang="en-US" sz="2400" dirty="0" smtClean="0"/>
              <a:t>Formally</a:t>
            </a:r>
            <a:r>
              <a:rPr lang="en-US" sz="2400" dirty="0"/>
              <a:t>, </a:t>
            </a:r>
            <a:r>
              <a:rPr lang="en-US" sz="2400" b="1" dirty="0"/>
              <a:t>shareholders’ equity is part of the company’s liabilities: they are funds "</a:t>
            </a:r>
            <a:r>
              <a:rPr lang="en-US" sz="2400" b="1" dirty="0" smtClean="0"/>
              <a:t>owing“ </a:t>
            </a:r>
            <a:r>
              <a:rPr lang="en-US" sz="2400" dirty="0" smtClean="0"/>
              <a:t>to shareholders </a:t>
            </a:r>
            <a:r>
              <a:rPr lang="en-US" sz="2400" dirty="0"/>
              <a:t>(after payment of all other liabilities); usually, however, "liabilities" is used in </a:t>
            </a:r>
            <a:r>
              <a:rPr lang="en-US" sz="2400" dirty="0" smtClean="0"/>
              <a:t>the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173605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840</Words>
  <Application>Microsoft Office PowerPoint</Application>
  <PresentationFormat>Custom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Gothic Uralic</vt:lpstr>
      <vt:lpstr>Office Theme</vt:lpstr>
      <vt:lpstr>Engineering Management</vt:lpstr>
      <vt:lpstr>Objectives</vt:lpstr>
      <vt:lpstr>Steps in the control Process</vt:lpstr>
      <vt:lpstr> Mechanical Process control </vt:lpstr>
      <vt:lpstr>Three Perspectives on the Timing of control</vt:lpstr>
      <vt:lpstr>Characteristics of effective control systems</vt:lpstr>
      <vt:lpstr>Characteristics of effective control systems</vt:lpstr>
      <vt:lpstr>Financial controls (Budget)</vt:lpstr>
      <vt:lpstr>Financial controls (Financial Statement)</vt:lpstr>
      <vt:lpstr>Financial controls (Audits)</vt:lpstr>
      <vt:lpstr>Human Resource Accounting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- 00 Engineering Management [Compatibility Mode]</dc:title>
  <dc:creator>FOFY</dc:creator>
  <cp:lastModifiedBy>Bahria</cp:lastModifiedBy>
  <cp:revision>135</cp:revision>
  <dcterms:created xsi:type="dcterms:W3CDTF">2022-03-07T03:07:20Z</dcterms:created>
  <dcterms:modified xsi:type="dcterms:W3CDTF">2022-04-15T07:46:35Z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2013-05-06T00:00:00Z</vt:filetime>
  </property>
  <property fmtid="{D5CDD505-2E9C-101B-9397-08002B2CF9AE}" pid="3" name="Creator">
    <vt:lpwstr>Adobe Acrobat 8.0 Combine Files</vt:lpwstr>
  </property>
  <property fmtid="{D5CDD505-2E9C-101B-9397-08002B2CF9AE}" pid="4" name="LastSaved">
    <vt:filetime>2022-03-07T00:00:00Z</vt:filetime>
  </property>
</Properties>
</file>