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0" r:id="rId5"/>
    <p:sldId id="261" r:id="rId6"/>
    <p:sldId id="262" r:id="rId7"/>
    <p:sldId id="27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16" autoAdjust="0"/>
    <p:restoredTop sz="94660"/>
  </p:normalViewPr>
  <p:slideViewPr>
    <p:cSldViewPr snapToGrid="0">
      <p:cViewPr varScale="1">
        <p:scale>
          <a:sx n="85" d="100"/>
          <a:sy n="85" d="100"/>
        </p:scale>
        <p:origin x="11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2122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7996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4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03633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3264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9081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3992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7891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52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58081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6E6E3-0809-4555-B990-06B16E4A0829}"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6480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6E6E3-0809-4555-B990-06B16E4A0829}"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8428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6E6E3-0809-4555-B990-06B16E4A0829}"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3601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6E6E3-0809-4555-B990-06B16E4A0829}"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579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1257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441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46E6E3-0809-4555-B990-06B16E4A0829}" type="datetimeFigureOut">
              <a:rPr lang="en-US" smtClean="0"/>
              <a:t>2/22/2023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B012E-E037-40A6-9725-C20A136CDF9C}" type="slidenum">
              <a:rPr lang="en-US" smtClean="0"/>
              <a:t>‹#›</a:t>
            </a:fld>
            <a:endParaRPr lang="en-US"/>
          </a:p>
        </p:txBody>
      </p:sp>
    </p:spTree>
    <p:extLst>
      <p:ext uri="{BB962C8B-B14F-4D97-AF65-F5344CB8AC3E}">
        <p14:creationId xmlns:p14="http://schemas.microsoft.com/office/powerpoint/2010/main" val="280865979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8C2-76DB-4C8E-BFDB-DC3002C87D52}"/>
              </a:ext>
            </a:extLst>
          </p:cNvPr>
          <p:cNvSpPr>
            <a:spLocks noGrp="1"/>
          </p:cNvSpPr>
          <p:nvPr>
            <p:ph type="ctrTitle"/>
          </p:nvPr>
        </p:nvSpPr>
        <p:spPr>
          <a:xfrm>
            <a:off x="1066800" y="400137"/>
            <a:ext cx="10058400" cy="3566160"/>
          </a:xfrm>
        </p:spPr>
        <p:txBody>
          <a:bodyPr/>
          <a:lstStyle/>
          <a:p>
            <a:pPr algn="ctr"/>
            <a:r>
              <a:rPr lang="en-US" dirty="0"/>
              <a:t>Operating System </a:t>
            </a:r>
            <a:br>
              <a:rPr lang="en-US" dirty="0"/>
            </a:br>
            <a:r>
              <a:rPr lang="en-US" dirty="0"/>
              <a:t>Lab # 01</a:t>
            </a:r>
          </a:p>
        </p:txBody>
      </p:sp>
      <p:sp>
        <p:nvSpPr>
          <p:cNvPr id="3" name="Subtitle 2">
            <a:extLst>
              <a:ext uri="{FF2B5EF4-FFF2-40B4-BE49-F238E27FC236}">
                <a16:creationId xmlns:a16="http://schemas.microsoft.com/office/drawing/2014/main" id="{E5E08F53-11AD-4BF6-8817-405573B33610}"/>
              </a:ext>
            </a:extLst>
          </p:cNvPr>
          <p:cNvSpPr>
            <a:spLocks noGrp="1"/>
          </p:cNvSpPr>
          <p:nvPr>
            <p:ph type="subTitle" idx="1"/>
          </p:nvPr>
        </p:nvSpPr>
        <p:spPr>
          <a:xfrm>
            <a:off x="879674" y="5202238"/>
            <a:ext cx="11312326" cy="1655762"/>
          </a:xfrm>
        </p:spPr>
        <p:txBody>
          <a:bodyPr/>
          <a:lstStyle/>
          <a:p>
            <a:r>
              <a:rPr lang="en-US" dirty="0"/>
              <a:t>														Prepared by : Engr. Rahemeen Khan</a:t>
            </a:r>
          </a:p>
        </p:txBody>
      </p:sp>
    </p:spTree>
    <p:extLst>
      <p:ext uri="{BB962C8B-B14F-4D97-AF65-F5344CB8AC3E}">
        <p14:creationId xmlns:p14="http://schemas.microsoft.com/office/powerpoint/2010/main" val="375186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480EFB-3C32-4AEC-B01E-DDA2DFA5A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376" y="229754"/>
            <a:ext cx="9282895" cy="6451278"/>
          </a:xfrm>
        </p:spPr>
      </p:pic>
    </p:spTree>
    <p:extLst>
      <p:ext uri="{BB962C8B-B14F-4D97-AF65-F5344CB8AC3E}">
        <p14:creationId xmlns:p14="http://schemas.microsoft.com/office/powerpoint/2010/main" val="231473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E1C037C3-4C66-4D64-8E8E-C3D7282B6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803" y="1053296"/>
            <a:ext cx="10259561" cy="3867311"/>
          </a:xfrm>
        </p:spPr>
      </p:pic>
    </p:spTree>
    <p:extLst>
      <p:ext uri="{BB962C8B-B14F-4D97-AF65-F5344CB8AC3E}">
        <p14:creationId xmlns:p14="http://schemas.microsoft.com/office/powerpoint/2010/main" val="415754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28BA-BBC4-451C-99D1-555749F95415}"/>
              </a:ext>
            </a:extLst>
          </p:cNvPr>
          <p:cNvSpPr>
            <a:spLocks noGrp="1"/>
          </p:cNvSpPr>
          <p:nvPr>
            <p:ph type="title"/>
          </p:nvPr>
        </p:nvSpPr>
        <p:spPr>
          <a:xfrm>
            <a:off x="1840375" y="624110"/>
            <a:ext cx="9664237" cy="1280890"/>
          </a:xfrm>
        </p:spPr>
        <p:txBody>
          <a:bodyPr/>
          <a:lstStyle/>
          <a:p>
            <a:r>
              <a:rPr lang="en-US" b="1" dirty="0"/>
              <a:t>The C Language in Linux</a:t>
            </a:r>
            <a:br>
              <a:rPr lang="en-US" b="1" dirty="0"/>
            </a:br>
            <a:endParaRPr lang="en-US" dirty="0"/>
          </a:p>
        </p:txBody>
      </p:sp>
      <p:sp>
        <p:nvSpPr>
          <p:cNvPr id="3" name="Content Placeholder 2">
            <a:extLst>
              <a:ext uri="{FF2B5EF4-FFF2-40B4-BE49-F238E27FC236}">
                <a16:creationId xmlns:a16="http://schemas.microsoft.com/office/drawing/2014/main" id="{76E50B7D-67DB-4CD9-BC31-75C794730296}"/>
              </a:ext>
            </a:extLst>
          </p:cNvPr>
          <p:cNvSpPr>
            <a:spLocks noGrp="1"/>
          </p:cNvSpPr>
          <p:nvPr>
            <p:ph idx="1"/>
          </p:nvPr>
        </p:nvSpPr>
        <p:spPr>
          <a:xfrm>
            <a:off x="1701478" y="1435261"/>
            <a:ext cx="9803134" cy="4475961"/>
          </a:xfrm>
        </p:spPr>
        <p:txBody>
          <a:bodyPr>
            <a:normAutofit/>
          </a:bodyPr>
          <a:lstStyle/>
          <a:p>
            <a:r>
              <a:rPr lang="en-US" dirty="0"/>
              <a:t>The C programming language is an excellent choice for beginning programmers. This is because it is relatively simple, yet powerful and widely used.</a:t>
            </a:r>
          </a:p>
          <a:p>
            <a:r>
              <a:rPr lang="en-US" dirty="0"/>
              <a:t> It is also because C is the basis for many other programming languages, and thus experience gained with C can be applied to those languages as well. </a:t>
            </a:r>
          </a:p>
          <a:p>
            <a:r>
              <a:rPr lang="en-US" dirty="0"/>
              <a:t>In addition, experience with C is useful for obtaining an in-depth understanding of Linux and other UNIX-like operating systems, because they are largely written in C. </a:t>
            </a:r>
          </a:p>
          <a:p>
            <a:r>
              <a:rPr lang="en-US" dirty="0"/>
              <a:t>Every C program has exactly one </a:t>
            </a:r>
            <a:r>
              <a:rPr lang="en-US" i="1" dirty="0"/>
              <a:t>function</a:t>
            </a:r>
            <a:r>
              <a:rPr lang="en-US" dirty="0"/>
              <a:t> named </a:t>
            </a:r>
            <a:r>
              <a:rPr lang="en-US" i="1" dirty="0"/>
              <a:t>main()</a:t>
            </a:r>
            <a:r>
              <a:rPr lang="en-US" dirty="0"/>
              <a:t>.</a:t>
            </a:r>
          </a:p>
        </p:txBody>
      </p:sp>
    </p:spTree>
    <p:extLst>
      <p:ext uri="{BB962C8B-B14F-4D97-AF65-F5344CB8AC3E}">
        <p14:creationId xmlns:p14="http://schemas.microsoft.com/office/powerpoint/2010/main" val="340315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8D38-F7EA-4963-BF28-424955E948B5}"/>
              </a:ext>
            </a:extLst>
          </p:cNvPr>
          <p:cNvSpPr>
            <a:spLocks noGrp="1"/>
          </p:cNvSpPr>
          <p:nvPr>
            <p:ph type="title"/>
          </p:nvPr>
        </p:nvSpPr>
        <p:spPr>
          <a:xfrm>
            <a:off x="1781527" y="624110"/>
            <a:ext cx="9723085" cy="1280890"/>
          </a:xfrm>
        </p:spPr>
        <p:txBody>
          <a:bodyPr/>
          <a:lstStyle/>
          <a:p>
            <a:r>
              <a:rPr lang="en-US" dirty="0"/>
              <a:t>Compile C Program on Linux</a:t>
            </a:r>
          </a:p>
        </p:txBody>
      </p:sp>
      <p:pic>
        <p:nvPicPr>
          <p:cNvPr id="4" name="Content Placeholder 3">
            <a:extLst>
              <a:ext uri="{FF2B5EF4-FFF2-40B4-BE49-F238E27FC236}">
                <a16:creationId xmlns:a16="http://schemas.microsoft.com/office/drawing/2014/main" id="{102C8798-2204-48D2-B4EA-35D40285FCDA}"/>
              </a:ext>
            </a:extLst>
          </p:cNvPr>
          <p:cNvPicPr>
            <a:picLocks noGrp="1" noChangeAspect="1"/>
          </p:cNvPicPr>
          <p:nvPr>
            <p:ph idx="1"/>
          </p:nvPr>
        </p:nvPicPr>
        <p:blipFill>
          <a:blip r:embed="rId2"/>
          <a:stretch>
            <a:fillRect/>
          </a:stretch>
        </p:blipFill>
        <p:spPr>
          <a:xfrm>
            <a:off x="1643253" y="1493894"/>
            <a:ext cx="9723086" cy="4333452"/>
          </a:xfrm>
          <a:prstGeom prst="rect">
            <a:avLst/>
          </a:prstGeom>
        </p:spPr>
      </p:pic>
    </p:spTree>
    <p:extLst>
      <p:ext uri="{BB962C8B-B14F-4D97-AF65-F5344CB8AC3E}">
        <p14:creationId xmlns:p14="http://schemas.microsoft.com/office/powerpoint/2010/main" val="215327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C954-C629-43DE-87A8-FA56F92E3D7C}"/>
              </a:ext>
            </a:extLst>
          </p:cNvPr>
          <p:cNvSpPr>
            <a:spLocks noGrp="1"/>
          </p:cNvSpPr>
          <p:nvPr>
            <p:ph type="title"/>
          </p:nvPr>
        </p:nvSpPr>
        <p:spPr>
          <a:xfrm>
            <a:off x="1625601" y="624110"/>
            <a:ext cx="9879012" cy="1280890"/>
          </a:xfrm>
        </p:spPr>
        <p:txBody>
          <a:bodyPr/>
          <a:lstStyle/>
          <a:p>
            <a:pPr algn="ctr"/>
            <a:r>
              <a:rPr lang="en-US" b="1" dirty="0"/>
              <a:t>Lab Activity</a:t>
            </a:r>
          </a:p>
        </p:txBody>
      </p:sp>
      <p:sp>
        <p:nvSpPr>
          <p:cNvPr id="3" name="Content Placeholder 2">
            <a:extLst>
              <a:ext uri="{FF2B5EF4-FFF2-40B4-BE49-F238E27FC236}">
                <a16:creationId xmlns:a16="http://schemas.microsoft.com/office/drawing/2014/main" id="{29F0F5D9-EC58-4363-8837-D3A8C777066F}"/>
              </a:ext>
            </a:extLst>
          </p:cNvPr>
          <p:cNvSpPr>
            <a:spLocks noGrp="1"/>
          </p:cNvSpPr>
          <p:nvPr>
            <p:ph idx="1"/>
          </p:nvPr>
        </p:nvSpPr>
        <p:spPr>
          <a:xfrm>
            <a:off x="1625600" y="1332089"/>
            <a:ext cx="10469944" cy="5358078"/>
          </a:xfrm>
        </p:spPr>
        <p:txBody>
          <a:bodyPr>
            <a:normAutofit fontScale="92500" lnSpcReduction="10000"/>
          </a:bodyPr>
          <a:lstStyle/>
          <a:p>
            <a:pPr marL="0" indent="0">
              <a:buNone/>
            </a:pPr>
            <a:r>
              <a:rPr lang="en-US" b="1" u="sng" dirty="0"/>
              <a:t>Question # 01:</a:t>
            </a:r>
          </a:p>
          <a:p>
            <a:pPr marL="0" indent="0">
              <a:buNone/>
            </a:pPr>
            <a:r>
              <a:rPr lang="en-US" dirty="0"/>
              <a:t>By using the command line shell interface, practice the commands given in this lab. Write briefly about the usage of each command.</a:t>
            </a:r>
          </a:p>
          <a:p>
            <a:pPr marL="0" indent="0">
              <a:buNone/>
            </a:pPr>
            <a:r>
              <a:rPr lang="en-US" b="1" u="sng" dirty="0"/>
              <a:t>Question # 02:</a:t>
            </a:r>
          </a:p>
          <a:p>
            <a:pPr marL="0" lvl="0" indent="0">
              <a:buNone/>
            </a:pPr>
            <a:r>
              <a:rPr lang="en-US" dirty="0"/>
              <a:t>By using </a:t>
            </a:r>
            <a:r>
              <a:rPr lang="en-US" dirty="0" err="1"/>
              <a:t>gedit</a:t>
            </a:r>
            <a:r>
              <a:rPr lang="en-US" dirty="0"/>
              <a:t>, open a text editor and write the C program That print your name. Save the written file as “</a:t>
            </a:r>
            <a:r>
              <a:rPr lang="en-US" dirty="0" err="1"/>
              <a:t>name.c</a:t>
            </a:r>
            <a:r>
              <a:rPr lang="en-US" dirty="0"/>
              <a:t>”. In order to compile and execute the output file, do the following:</a:t>
            </a:r>
          </a:p>
          <a:p>
            <a:r>
              <a:rPr lang="en-US" dirty="0"/>
              <a:t>$ </a:t>
            </a:r>
            <a:r>
              <a:rPr lang="en-US" dirty="0" err="1"/>
              <a:t>gcc</a:t>
            </a:r>
            <a:r>
              <a:rPr lang="en-US" dirty="0"/>
              <a:t>  - o name </a:t>
            </a:r>
            <a:r>
              <a:rPr lang="en-US" dirty="0" err="1"/>
              <a:t>name.c</a:t>
            </a:r>
            <a:endParaRPr lang="en-US" dirty="0"/>
          </a:p>
          <a:p>
            <a:r>
              <a:rPr lang="en-US" dirty="0"/>
              <a:t>$ ./name</a:t>
            </a:r>
          </a:p>
          <a:p>
            <a:pPr marL="0" indent="0">
              <a:buNone/>
            </a:pPr>
            <a:r>
              <a:rPr lang="en-US" b="1" u="sng" dirty="0"/>
              <a:t>Question # 03:</a:t>
            </a:r>
          </a:p>
          <a:p>
            <a:pPr marL="0" lvl="0" indent="0">
              <a:buNone/>
            </a:pPr>
            <a:r>
              <a:rPr lang="en-US" dirty="0"/>
              <a:t>Make changes within the above program to display a new output text as given below. Write down the developed program.</a:t>
            </a:r>
          </a:p>
          <a:p>
            <a:r>
              <a:rPr lang="en-US" dirty="0"/>
              <a:t>Hello World! I am studying Operating Systems.</a:t>
            </a:r>
          </a:p>
          <a:p>
            <a:r>
              <a:rPr lang="en-US" dirty="0"/>
              <a:t>My name is “Enter your name”.</a:t>
            </a:r>
          </a:p>
          <a:p>
            <a:r>
              <a:rPr lang="en-US" dirty="0"/>
              <a:t>My registration number is “Enter your registration number”.</a:t>
            </a:r>
          </a:p>
          <a:p>
            <a:r>
              <a:rPr lang="en-US" dirty="0"/>
              <a:t>I belong to </a:t>
            </a:r>
            <a:r>
              <a:rPr lang="en-US" dirty="0" err="1"/>
              <a:t>Bahria</a:t>
            </a:r>
            <a:r>
              <a:rPr lang="en-US" dirty="0"/>
              <a:t> University Karachi Campus.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9600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862-D910-41D8-A79C-974525F56FFA}"/>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53AEB0E1-5A4E-411C-A051-418017384E24}"/>
              </a:ext>
            </a:extLst>
          </p:cNvPr>
          <p:cNvSpPr>
            <a:spLocks noGrp="1"/>
          </p:cNvSpPr>
          <p:nvPr>
            <p:ph idx="1"/>
          </p:nvPr>
        </p:nvSpPr>
        <p:spPr>
          <a:xfrm>
            <a:off x="1097280" y="1845734"/>
            <a:ext cx="10558426" cy="4023360"/>
          </a:xfrm>
        </p:spPr>
        <p:txBody>
          <a:bodyPr/>
          <a:lstStyle/>
          <a:p>
            <a:pPr marL="0" indent="0" algn="just">
              <a:buNone/>
            </a:pPr>
            <a:r>
              <a:rPr lang="en-US" b="1" dirty="0">
                <a:solidFill>
                  <a:schemeClr val="tx1"/>
                </a:solidFill>
              </a:rPr>
              <a:t>Attendance</a:t>
            </a:r>
          </a:p>
          <a:p>
            <a:pPr algn="just"/>
            <a:r>
              <a:rPr lang="en-US" dirty="0">
                <a:solidFill>
                  <a:schemeClr val="tx1"/>
                </a:solidFill>
              </a:rPr>
              <a:t>Students are expected to attend all Labs. If a student misses </a:t>
            </a:r>
            <a:r>
              <a:rPr lang="en-US" b="1" dirty="0">
                <a:solidFill>
                  <a:schemeClr val="tx1"/>
                </a:solidFill>
              </a:rPr>
              <a:t>3 sessions from lab or 10 hours</a:t>
            </a:r>
            <a:r>
              <a:rPr lang="en-US" dirty="0">
                <a:solidFill>
                  <a:schemeClr val="tx1"/>
                </a:solidFill>
              </a:rPr>
              <a:t> in total without an acceptable reason, the student will be barred from the final lab exams.</a:t>
            </a:r>
          </a:p>
          <a:p>
            <a:pPr marL="0" indent="0" algn="just">
              <a:buNone/>
            </a:pPr>
            <a:r>
              <a:rPr lang="en-US" b="1" dirty="0">
                <a:solidFill>
                  <a:schemeClr val="tx1"/>
                </a:solidFill>
              </a:rPr>
              <a:t>Code of Conduct </a:t>
            </a:r>
          </a:p>
          <a:p>
            <a:pPr algn="just"/>
            <a:r>
              <a:rPr lang="en-US" dirty="0">
                <a:solidFill>
                  <a:schemeClr val="tx1"/>
                </a:solidFill>
              </a:rPr>
              <a:t>The assignments, quizzes and exams need to be done individually. </a:t>
            </a:r>
          </a:p>
          <a:p>
            <a:pPr algn="just"/>
            <a:r>
              <a:rPr lang="en-US" dirty="0">
                <a:solidFill>
                  <a:schemeClr val="tx1"/>
                </a:solidFill>
              </a:rPr>
              <a:t>Project Deadlines </a:t>
            </a:r>
          </a:p>
          <a:p>
            <a:pPr algn="just"/>
            <a:r>
              <a:rPr lang="en-US" dirty="0">
                <a:solidFill>
                  <a:schemeClr val="tx1"/>
                </a:solidFill>
              </a:rPr>
              <a:t>Copying of another student's work or code, even if changes are subsequently made, is inappropriate, and such work or code will not be accepted. However, in case of group assignments, copying of another group’s work or code, even if changes are subsequently made, is inappropriate, and such work or code will not be accepted.</a:t>
            </a:r>
          </a:p>
          <a:p>
            <a:endParaRPr lang="en-US" dirty="0"/>
          </a:p>
        </p:txBody>
      </p:sp>
    </p:spTree>
    <p:extLst>
      <p:ext uri="{BB962C8B-B14F-4D97-AF65-F5344CB8AC3E}">
        <p14:creationId xmlns:p14="http://schemas.microsoft.com/office/powerpoint/2010/main" val="85855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1FFF-FA29-43FB-8F26-577CE910008D}"/>
              </a:ext>
            </a:extLst>
          </p:cNvPr>
          <p:cNvSpPr>
            <a:spLocks noGrp="1"/>
          </p:cNvSpPr>
          <p:nvPr>
            <p:ph type="title"/>
          </p:nvPr>
        </p:nvSpPr>
        <p:spPr>
          <a:xfrm>
            <a:off x="1614313" y="624110"/>
            <a:ext cx="9890300" cy="1280890"/>
          </a:xfrm>
        </p:spPr>
        <p:txBody>
          <a:bodyPr>
            <a:normAutofit/>
          </a:bodyPr>
          <a:lstStyle/>
          <a:p>
            <a:r>
              <a:rPr lang="en-US" b="1" dirty="0"/>
              <a:t>Introduction to Linux</a:t>
            </a:r>
            <a:br>
              <a:rPr lang="en-US" b="1" dirty="0"/>
            </a:br>
            <a:endParaRPr lang="en-US" dirty="0"/>
          </a:p>
        </p:txBody>
      </p:sp>
      <p:sp>
        <p:nvSpPr>
          <p:cNvPr id="3" name="Content Placeholder 2">
            <a:extLst>
              <a:ext uri="{FF2B5EF4-FFF2-40B4-BE49-F238E27FC236}">
                <a16:creationId xmlns:a16="http://schemas.microsoft.com/office/drawing/2014/main" id="{31965650-41E9-4FCA-A7F2-C36156BDF445}"/>
              </a:ext>
            </a:extLst>
          </p:cNvPr>
          <p:cNvSpPr>
            <a:spLocks noGrp="1"/>
          </p:cNvSpPr>
          <p:nvPr>
            <p:ph idx="1"/>
          </p:nvPr>
        </p:nvSpPr>
        <p:spPr>
          <a:xfrm>
            <a:off x="1294409" y="1330035"/>
            <a:ext cx="10426535" cy="5237019"/>
          </a:xfrm>
        </p:spPr>
        <p:txBody>
          <a:bodyPr>
            <a:normAutofit/>
          </a:bodyPr>
          <a:lstStyle/>
          <a:p>
            <a:pPr algn="just"/>
            <a:r>
              <a:rPr lang="en-US" dirty="0"/>
              <a:t>Linux is an operating system that was first started out of curiosity by </a:t>
            </a:r>
            <a:r>
              <a:rPr lang="en-US" b="1" dirty="0"/>
              <a:t>Linus Torvalds</a:t>
            </a:r>
          </a:p>
          <a:p>
            <a:pPr algn="just"/>
            <a:r>
              <a:rPr lang="en-US" dirty="0"/>
              <a:t>In the meantime, hundreds of developers are developing it further.</a:t>
            </a:r>
          </a:p>
          <a:p>
            <a:pPr algn="just"/>
            <a:r>
              <a:rPr lang="en-US" dirty="0"/>
              <a:t>Linux was inspired by UNIX, an operating system developed in the 1970s at AT&amp;T Bell Laboratories that soon became the preferred system for research and technology.</a:t>
            </a:r>
          </a:p>
          <a:p>
            <a:pPr algn="just"/>
            <a:r>
              <a:rPr lang="en-US" dirty="0"/>
              <a:t>For the most part, Linux uses the same concepts and basic ideas as UNIX, and it is easy to get UNIX software to run on Linux, but Linux itself does not contain UNIX code, but is an independent project. </a:t>
            </a:r>
          </a:p>
          <a:p>
            <a:pPr algn="just"/>
            <a:r>
              <a:rPr lang="en-US" dirty="0"/>
              <a:t>Unlike Windows and OS X, Linux is not backed by an individual company whose economic success hinges on the success of Linux. </a:t>
            </a:r>
          </a:p>
          <a:p>
            <a:pPr algn="just"/>
            <a:r>
              <a:rPr lang="en-US" dirty="0"/>
              <a:t>Linux is “freely available” and can be used by anyone, even commercially. </a:t>
            </a:r>
          </a:p>
          <a:p>
            <a:pPr algn="just"/>
            <a:r>
              <a:rPr lang="en-US" dirty="0"/>
              <a:t>This together with the fact that by now Linux no longer runs just on PCs, ranging from telephones (the most popular smartphone operating system, Android, is a Linux offshoot) to the largest mainframes (the ten fastest computers in the world are all running Linux)</a:t>
            </a:r>
          </a:p>
        </p:txBody>
      </p:sp>
    </p:spTree>
    <p:extLst>
      <p:ext uri="{BB962C8B-B14F-4D97-AF65-F5344CB8AC3E}">
        <p14:creationId xmlns:p14="http://schemas.microsoft.com/office/powerpoint/2010/main" val="355214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3E5D-FAD9-442E-A04A-80FF9BE47723}"/>
              </a:ext>
            </a:extLst>
          </p:cNvPr>
          <p:cNvSpPr>
            <a:spLocks noGrp="1"/>
          </p:cNvSpPr>
          <p:nvPr>
            <p:ph type="title"/>
          </p:nvPr>
        </p:nvSpPr>
        <p:spPr>
          <a:xfrm>
            <a:off x="1797191" y="415836"/>
            <a:ext cx="10058400" cy="1218105"/>
          </a:xfrm>
        </p:spPr>
        <p:txBody>
          <a:bodyPr>
            <a:normAutofit/>
          </a:bodyPr>
          <a:lstStyle/>
          <a:p>
            <a:r>
              <a:rPr lang="en-US" b="1" dirty="0"/>
              <a:t>Linux Directory Structure</a:t>
            </a:r>
            <a:br>
              <a:rPr lang="en-US" b="1" dirty="0"/>
            </a:br>
            <a:endParaRPr lang="en-US" dirty="0"/>
          </a:p>
        </p:txBody>
      </p:sp>
      <p:pic>
        <p:nvPicPr>
          <p:cNvPr id="4" name="Content Placeholder 3">
            <a:extLst>
              <a:ext uri="{FF2B5EF4-FFF2-40B4-BE49-F238E27FC236}">
                <a16:creationId xmlns:a16="http://schemas.microsoft.com/office/drawing/2014/main" id="{5CBA1377-4AA3-494C-881F-F8E55A541D4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039" y="2443611"/>
            <a:ext cx="9965802" cy="3287210"/>
          </a:xfrm>
          <a:prstGeom prst="rect">
            <a:avLst/>
          </a:prstGeom>
          <a:noFill/>
          <a:ln>
            <a:noFill/>
          </a:ln>
        </p:spPr>
      </p:pic>
      <p:sp>
        <p:nvSpPr>
          <p:cNvPr id="5" name="Rectangle 4">
            <a:extLst>
              <a:ext uri="{FF2B5EF4-FFF2-40B4-BE49-F238E27FC236}">
                <a16:creationId xmlns:a16="http://schemas.microsoft.com/office/drawing/2014/main" id="{E20E9199-315F-4B61-B780-E1DBC886E05A}"/>
              </a:ext>
            </a:extLst>
          </p:cNvPr>
          <p:cNvSpPr/>
          <p:nvPr/>
        </p:nvSpPr>
        <p:spPr>
          <a:xfrm>
            <a:off x="4371009" y="5820039"/>
            <a:ext cx="3449982" cy="369332"/>
          </a:xfrm>
          <a:prstGeom prst="rect">
            <a:avLst/>
          </a:prstGeom>
        </p:spPr>
        <p:txBody>
          <a:bodyPr wrap="none">
            <a:spAutoFit/>
          </a:bodyPr>
          <a:lstStyle/>
          <a:p>
            <a:pPr algn="ctr">
              <a:spcAft>
                <a:spcPts val="1000"/>
              </a:spcAft>
            </a:pPr>
            <a:r>
              <a:rPr lang="en-US" i="1" dirty="0">
                <a:solidFill>
                  <a:srgbClr val="373545"/>
                </a:solidFill>
                <a:latin typeface="Candara" panose="020E0502030303020204" pitchFamily="34" charset="0"/>
                <a:ea typeface="STKaiti" panose="02010600040101010101" pitchFamily="2" charset="-122"/>
                <a:cs typeface="Tahoma" panose="020B0604030504040204" pitchFamily="34" charset="0"/>
              </a:rPr>
              <a:t>Figure 1: LINUX Directory Structure</a:t>
            </a:r>
          </a:p>
        </p:txBody>
      </p:sp>
      <p:sp>
        <p:nvSpPr>
          <p:cNvPr id="3" name="Rectangle 2">
            <a:extLst>
              <a:ext uri="{FF2B5EF4-FFF2-40B4-BE49-F238E27FC236}">
                <a16:creationId xmlns:a16="http://schemas.microsoft.com/office/drawing/2014/main" id="{AC4DA190-270C-4C1A-8978-CC363558CB31}"/>
              </a:ext>
            </a:extLst>
          </p:cNvPr>
          <p:cNvSpPr/>
          <p:nvPr/>
        </p:nvSpPr>
        <p:spPr>
          <a:xfrm>
            <a:off x="1261039" y="1261494"/>
            <a:ext cx="10471782" cy="923330"/>
          </a:xfrm>
          <a:prstGeom prst="rect">
            <a:avLst/>
          </a:prstGeom>
        </p:spPr>
        <p:txBody>
          <a:bodyPr wrap="square">
            <a:spAutoFit/>
          </a:bodyPr>
          <a:lstStyle/>
          <a:p>
            <a:pPr marL="285750" indent="-285750">
              <a:buFont typeface="Wingdings" panose="05000000000000000000" pitchFamily="2" charset="2"/>
              <a:buChar char="§"/>
            </a:pPr>
            <a:r>
              <a:rPr lang="en-US" dirty="0">
                <a:latin typeface="Candara" panose="020E0502030303020204" pitchFamily="34" charset="0"/>
                <a:ea typeface="STKaiti" panose="02010600040101010101" pitchFamily="2" charset="-122"/>
                <a:cs typeface="Tahoma" panose="020B0604030504040204" pitchFamily="34" charset="0"/>
              </a:rPr>
              <a:t>A Linux system consists of hundreds of thousands of files.</a:t>
            </a:r>
          </a:p>
          <a:p>
            <a:pPr marL="285750" indent="-285750">
              <a:buFont typeface="Wingdings" panose="05000000000000000000" pitchFamily="2" charset="2"/>
              <a:buChar char="§"/>
            </a:pPr>
            <a:r>
              <a:rPr lang="en-US" dirty="0">
                <a:latin typeface="Candara" panose="020E0502030303020204" pitchFamily="34" charset="0"/>
                <a:ea typeface="STKaiti" panose="02010600040101010101" pitchFamily="2" charset="-122"/>
                <a:cs typeface="Tahoma" panose="020B0604030504040204" pitchFamily="34" charset="0"/>
              </a:rPr>
              <a:t>In order to keep track, there are certain conventions for the directory structure and the files comprising a Linux system, the Filesystem Hierarchy Standard (FHS). </a:t>
            </a:r>
            <a:endParaRPr lang="en-US" dirty="0"/>
          </a:p>
        </p:txBody>
      </p:sp>
    </p:spTree>
    <p:extLst>
      <p:ext uri="{BB962C8B-B14F-4D97-AF65-F5344CB8AC3E}">
        <p14:creationId xmlns:p14="http://schemas.microsoft.com/office/powerpoint/2010/main" val="42380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BFF27-D149-4A11-8F1E-B986EF703741}"/>
              </a:ext>
            </a:extLst>
          </p:cNvPr>
          <p:cNvSpPr>
            <a:spLocks noGrp="1"/>
          </p:cNvSpPr>
          <p:nvPr>
            <p:ph idx="1"/>
          </p:nvPr>
        </p:nvSpPr>
        <p:spPr>
          <a:xfrm>
            <a:off x="1664440" y="723417"/>
            <a:ext cx="10058400" cy="5845216"/>
          </a:xfrm>
        </p:spPr>
        <p:txBody>
          <a:bodyPr>
            <a:normAutofit/>
          </a:bodyPr>
          <a:lstStyle/>
          <a:p>
            <a:r>
              <a:rPr lang="en-US" dirty="0"/>
              <a:t>The root directory of the entire file system hierarchy.</a:t>
            </a:r>
          </a:p>
          <a:p>
            <a:r>
              <a:rPr lang="en-US" dirty="0"/>
              <a:t>/bin	It contains the essential command binaries that need to be available in single user mode; for all users. These files that are essential for the correct operation of the operating system.</a:t>
            </a:r>
          </a:p>
          <a:p>
            <a:r>
              <a:rPr lang="en-US" dirty="0"/>
              <a:t>/home   	This is where users home directories are stored containing saved files, personal settings, etc.</a:t>
            </a:r>
          </a:p>
          <a:p>
            <a:r>
              <a:rPr lang="en-US" dirty="0"/>
              <a:t>/lib	Essential libraries.</a:t>
            </a:r>
          </a:p>
          <a:p>
            <a:r>
              <a:rPr lang="en-US" dirty="0"/>
              <a:t>/</a:t>
            </a:r>
            <a:r>
              <a:rPr lang="en-US" dirty="0" err="1"/>
              <a:t>etc</a:t>
            </a:r>
            <a:r>
              <a:rPr lang="en-US" dirty="0"/>
              <a:t>	Various system configuration files are stored here.</a:t>
            </a:r>
          </a:p>
          <a:p>
            <a:r>
              <a:rPr lang="en-US" dirty="0"/>
              <a:t>/dev	This contains various devices as files, e.g. hard disk, CDROM drive etc.</a:t>
            </a:r>
          </a:p>
          <a:p>
            <a:r>
              <a:rPr lang="en-US" dirty="0"/>
              <a:t>/</a:t>
            </a:r>
            <a:r>
              <a:rPr lang="en-US" dirty="0" err="1"/>
              <a:t>usr</a:t>
            </a:r>
            <a:r>
              <a:rPr lang="en-US" dirty="0"/>
              <a:t> 	Is one of the important directories in the system as It contains all the user binaries, i.e. contains the majority of user utilities and applications.</a:t>
            </a:r>
          </a:p>
          <a:p>
            <a:r>
              <a:rPr lang="en-US" dirty="0"/>
              <a:t>/proc		Virtual filesystem providing process and kernel information as files.</a:t>
            </a:r>
          </a:p>
          <a:p>
            <a:r>
              <a:rPr lang="en-US" dirty="0"/>
              <a:t>/root	This is the root (administrator) user's home directory.</a:t>
            </a:r>
          </a:p>
          <a:p>
            <a:r>
              <a:rPr lang="en-US" dirty="0"/>
              <a:t>/var	Variable files whose content is expected to continually change during normal operation of the system, such as logs, spool files, and temporary e-mail files.</a:t>
            </a:r>
          </a:p>
          <a:p>
            <a:endParaRPr lang="en-US" dirty="0"/>
          </a:p>
        </p:txBody>
      </p:sp>
    </p:spTree>
    <p:extLst>
      <p:ext uri="{BB962C8B-B14F-4D97-AF65-F5344CB8AC3E}">
        <p14:creationId xmlns:p14="http://schemas.microsoft.com/office/powerpoint/2010/main" val="88178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5A2D0-27DE-443D-808A-8499DA476804}"/>
              </a:ext>
            </a:extLst>
          </p:cNvPr>
          <p:cNvSpPr>
            <a:spLocks noGrp="1"/>
          </p:cNvSpPr>
          <p:nvPr>
            <p:ph idx="1"/>
          </p:nvPr>
        </p:nvSpPr>
        <p:spPr>
          <a:xfrm>
            <a:off x="1704622" y="587022"/>
            <a:ext cx="9799990" cy="5324200"/>
          </a:xfrm>
        </p:spPr>
        <p:txBody>
          <a:bodyPr/>
          <a:lstStyle/>
          <a:p>
            <a:r>
              <a:rPr lang="en-US" dirty="0"/>
              <a:t>/</a:t>
            </a:r>
            <a:r>
              <a:rPr lang="en-US" dirty="0" err="1"/>
              <a:t>tmp</a:t>
            </a:r>
            <a:r>
              <a:rPr lang="en-US" dirty="0"/>
              <a:t>	Temporary files. Often not preserved between system reboots, and may be severely size restricted.</a:t>
            </a:r>
          </a:p>
          <a:p>
            <a:r>
              <a:rPr lang="en-US" dirty="0"/>
              <a:t>/</a:t>
            </a:r>
            <a:r>
              <a:rPr lang="en-US" dirty="0" err="1"/>
              <a:t>usr</a:t>
            </a:r>
            <a:r>
              <a:rPr lang="en-US" dirty="0"/>
              <a:t>/</a:t>
            </a:r>
            <a:r>
              <a:rPr lang="en-US" dirty="0" err="1"/>
              <a:t>src</a:t>
            </a:r>
            <a:r>
              <a:rPr lang="en-US" dirty="0"/>
              <a:t>/</a:t>
            </a:r>
            <a:r>
              <a:rPr lang="en-US" dirty="0" err="1"/>
              <a:t>linux</a:t>
            </a:r>
            <a:r>
              <a:rPr lang="en-US" dirty="0"/>
              <a:t> 	Contains the source code for the Linux kernel. It contains user documentation, games, graphical files, libraries (lib), etc.</a:t>
            </a:r>
          </a:p>
          <a:p>
            <a:endParaRPr lang="en-US" dirty="0"/>
          </a:p>
        </p:txBody>
      </p:sp>
    </p:spTree>
    <p:extLst>
      <p:ext uri="{BB962C8B-B14F-4D97-AF65-F5344CB8AC3E}">
        <p14:creationId xmlns:p14="http://schemas.microsoft.com/office/powerpoint/2010/main" val="16571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7273-1E7A-4A85-9407-A3AA51851994}"/>
              </a:ext>
            </a:extLst>
          </p:cNvPr>
          <p:cNvSpPr>
            <a:spLocks noGrp="1"/>
          </p:cNvSpPr>
          <p:nvPr>
            <p:ph type="title"/>
          </p:nvPr>
        </p:nvSpPr>
        <p:spPr>
          <a:xfrm>
            <a:off x="1638795" y="624110"/>
            <a:ext cx="9865818" cy="1280890"/>
          </a:xfrm>
        </p:spPr>
        <p:txBody>
          <a:bodyPr/>
          <a:lstStyle/>
          <a:p>
            <a:r>
              <a:rPr lang="en-US" b="1" dirty="0"/>
              <a:t>Linux Terminal and Shell</a:t>
            </a:r>
          </a:p>
        </p:txBody>
      </p:sp>
      <p:sp>
        <p:nvSpPr>
          <p:cNvPr id="3" name="Content Placeholder 2">
            <a:extLst>
              <a:ext uri="{FF2B5EF4-FFF2-40B4-BE49-F238E27FC236}">
                <a16:creationId xmlns:a16="http://schemas.microsoft.com/office/drawing/2014/main" id="{2351B131-B7D4-4045-929E-93D15DD7FB3D}"/>
              </a:ext>
            </a:extLst>
          </p:cNvPr>
          <p:cNvSpPr>
            <a:spLocks noGrp="1"/>
          </p:cNvSpPr>
          <p:nvPr>
            <p:ph idx="1"/>
          </p:nvPr>
        </p:nvSpPr>
        <p:spPr>
          <a:xfrm>
            <a:off x="1365662" y="1460665"/>
            <a:ext cx="10438411" cy="4450557"/>
          </a:xfrm>
        </p:spPr>
        <p:txBody>
          <a:bodyPr/>
          <a:lstStyle/>
          <a:p>
            <a:r>
              <a:rPr lang="en-US" dirty="0"/>
              <a:t>Besides the graphical interface, all three systems also offer a way to use a “command line” to input textual commands which the system then executes. </a:t>
            </a:r>
          </a:p>
          <a:p>
            <a:r>
              <a:rPr lang="en-US" dirty="0"/>
              <a:t>With Windows and OS X, this feature is mostly used by system administrators, while “normal” users tend to shun it. </a:t>
            </a:r>
          </a:p>
          <a:p>
            <a:r>
              <a:rPr lang="en-US" dirty="0"/>
              <a:t>With Linux, on the other hand, the command line is much less disliked, which may have to do with its descent from the scientific/technical UNIX philosophy. </a:t>
            </a:r>
          </a:p>
          <a:p>
            <a:r>
              <a:rPr lang="en-US" dirty="0"/>
              <a:t>Users cannot communicate directly with the operating system kernel. This is only possible through programs accessing it via “system calls”. </a:t>
            </a:r>
          </a:p>
          <a:p>
            <a:r>
              <a:rPr lang="en-US" dirty="0"/>
              <a:t>This is the task of the shell, a special user program that reads commands from the keyboard and interprets them as commands to be executed.</a:t>
            </a:r>
          </a:p>
        </p:txBody>
      </p:sp>
    </p:spTree>
    <p:extLst>
      <p:ext uri="{BB962C8B-B14F-4D97-AF65-F5344CB8AC3E}">
        <p14:creationId xmlns:p14="http://schemas.microsoft.com/office/powerpoint/2010/main" val="10135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EDDC-BC71-4763-BE2C-311F36407ECC}"/>
              </a:ext>
            </a:extLst>
          </p:cNvPr>
          <p:cNvSpPr>
            <a:spLocks noGrp="1"/>
          </p:cNvSpPr>
          <p:nvPr>
            <p:ph type="title"/>
          </p:nvPr>
        </p:nvSpPr>
        <p:spPr>
          <a:xfrm>
            <a:off x="1580445" y="624110"/>
            <a:ext cx="9924168" cy="1091801"/>
          </a:xfrm>
        </p:spPr>
        <p:txBody>
          <a:bodyPr/>
          <a:lstStyle/>
          <a:p>
            <a:r>
              <a:rPr lang="en-US" dirty="0"/>
              <a:t>Editors in Linux</a:t>
            </a:r>
          </a:p>
        </p:txBody>
      </p:sp>
      <p:sp>
        <p:nvSpPr>
          <p:cNvPr id="3" name="Content Placeholder 2">
            <a:extLst>
              <a:ext uri="{FF2B5EF4-FFF2-40B4-BE49-F238E27FC236}">
                <a16:creationId xmlns:a16="http://schemas.microsoft.com/office/drawing/2014/main" id="{CD9AA98A-39EC-4AE8-A676-C41B560B5391}"/>
              </a:ext>
            </a:extLst>
          </p:cNvPr>
          <p:cNvSpPr>
            <a:spLocks noGrp="1"/>
          </p:cNvSpPr>
          <p:nvPr>
            <p:ph idx="1"/>
          </p:nvPr>
        </p:nvSpPr>
        <p:spPr>
          <a:xfrm>
            <a:off x="1580444" y="1422400"/>
            <a:ext cx="9924168" cy="4488822"/>
          </a:xfrm>
        </p:spPr>
        <p:txBody>
          <a:bodyPr/>
          <a:lstStyle/>
          <a:p>
            <a:r>
              <a:rPr lang="en-US" dirty="0"/>
              <a:t>The following are the top five widely used editors for Linux:</a:t>
            </a:r>
          </a:p>
          <a:p>
            <a:endParaRPr lang="en-US" dirty="0"/>
          </a:p>
        </p:txBody>
      </p:sp>
      <p:pic>
        <p:nvPicPr>
          <p:cNvPr id="5" name="Picture 4" descr="Table&#10;&#10;Description automatically generated">
            <a:extLst>
              <a:ext uri="{FF2B5EF4-FFF2-40B4-BE49-F238E27FC236}">
                <a16:creationId xmlns:a16="http://schemas.microsoft.com/office/drawing/2014/main" id="{4DF04C62-A0FB-4A95-8195-4485587D5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868" y="2043288"/>
            <a:ext cx="10526339" cy="3098801"/>
          </a:xfrm>
          <a:prstGeom prst="rect">
            <a:avLst/>
          </a:prstGeom>
        </p:spPr>
      </p:pic>
    </p:spTree>
    <p:extLst>
      <p:ext uri="{BB962C8B-B14F-4D97-AF65-F5344CB8AC3E}">
        <p14:creationId xmlns:p14="http://schemas.microsoft.com/office/powerpoint/2010/main" val="21308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4A50-A789-4E97-B048-3CFD868065C7}"/>
              </a:ext>
            </a:extLst>
          </p:cNvPr>
          <p:cNvSpPr>
            <a:spLocks noGrp="1"/>
          </p:cNvSpPr>
          <p:nvPr>
            <p:ph type="title"/>
          </p:nvPr>
        </p:nvSpPr>
        <p:spPr>
          <a:xfrm>
            <a:off x="1666755" y="624110"/>
            <a:ext cx="9837858" cy="996346"/>
          </a:xfrm>
        </p:spPr>
        <p:txBody>
          <a:bodyPr/>
          <a:lstStyle/>
          <a:p>
            <a:r>
              <a:rPr lang="en-US" dirty="0"/>
              <a:t>Basic Commands in Linux</a:t>
            </a:r>
          </a:p>
        </p:txBody>
      </p:sp>
      <p:pic>
        <p:nvPicPr>
          <p:cNvPr id="6" name="Content Placeholder 5" descr="Table&#10;&#10;Description automatically generated">
            <a:extLst>
              <a:ext uri="{FF2B5EF4-FFF2-40B4-BE49-F238E27FC236}">
                <a16:creationId xmlns:a16="http://schemas.microsoft.com/office/drawing/2014/main" id="{AB0A259F-9CA4-48D2-8F56-507232ABD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501" y="1620456"/>
            <a:ext cx="10153111" cy="4509261"/>
          </a:xfrm>
        </p:spPr>
      </p:pic>
    </p:spTree>
    <p:extLst>
      <p:ext uri="{BB962C8B-B14F-4D97-AF65-F5344CB8AC3E}">
        <p14:creationId xmlns:p14="http://schemas.microsoft.com/office/powerpoint/2010/main" val="31161315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1056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Candara</vt:lpstr>
      <vt:lpstr>Century Gothic</vt:lpstr>
      <vt:lpstr>Wingdings</vt:lpstr>
      <vt:lpstr>Wingdings 3</vt:lpstr>
      <vt:lpstr>Wisp</vt:lpstr>
      <vt:lpstr>Operating System  Lab # 01</vt:lpstr>
      <vt:lpstr>Policies</vt:lpstr>
      <vt:lpstr>Introduction to Linux </vt:lpstr>
      <vt:lpstr>Linux Directory Structure </vt:lpstr>
      <vt:lpstr>PowerPoint Presentation</vt:lpstr>
      <vt:lpstr>PowerPoint Presentation</vt:lpstr>
      <vt:lpstr>Linux Terminal and Shell</vt:lpstr>
      <vt:lpstr>Editors in Linux</vt:lpstr>
      <vt:lpstr>Basic Commands in Linux</vt:lpstr>
      <vt:lpstr>PowerPoint Presentation</vt:lpstr>
      <vt:lpstr>PowerPoint Presentation</vt:lpstr>
      <vt:lpstr>The C Language in Linux </vt:lpstr>
      <vt:lpstr>Compile C Program on Linux</vt:lpstr>
      <vt:lpstr>Lab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Lab</dc:title>
  <dc:creator>rahemeen</dc:creator>
  <cp:lastModifiedBy>Rahemeen BUKC</cp:lastModifiedBy>
  <cp:revision>37</cp:revision>
  <dcterms:created xsi:type="dcterms:W3CDTF">2021-02-28T12:57:32Z</dcterms:created>
  <dcterms:modified xsi:type="dcterms:W3CDTF">2023-02-22T18:40:38Z</dcterms:modified>
</cp:coreProperties>
</file>