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0" r:id="rId3"/>
    <p:sldId id="276" r:id="rId4"/>
    <p:sldId id="272" r:id="rId5"/>
    <p:sldId id="273" r:id="rId6"/>
    <p:sldId id="274" r:id="rId7"/>
    <p:sldId id="271" r:id="rId8"/>
    <p:sldId id="275"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6" autoAdjust="0"/>
    <p:restoredTop sz="94660"/>
  </p:normalViewPr>
  <p:slideViewPr>
    <p:cSldViewPr snapToGrid="0">
      <p:cViewPr varScale="1">
        <p:scale>
          <a:sx n="85" d="100"/>
          <a:sy n="85" d="100"/>
        </p:scale>
        <p:origin x="11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2122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7996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4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03633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3264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9081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3992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7891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52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58081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6E6E3-0809-4555-B990-06B16E4A0829}"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6480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6E6E3-0809-4555-B990-06B16E4A0829}"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8428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6E6E3-0809-4555-B990-06B16E4A0829}"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3601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6E6E3-0809-4555-B990-06B16E4A0829}"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579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1257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441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46E6E3-0809-4555-B990-06B16E4A0829}" type="datetimeFigureOut">
              <a:rPr lang="en-US" smtClean="0"/>
              <a:t>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B012E-E037-40A6-9725-C20A136CDF9C}" type="slidenum">
              <a:rPr lang="en-US" smtClean="0"/>
              <a:t>‹#›</a:t>
            </a:fld>
            <a:endParaRPr lang="en-US"/>
          </a:p>
        </p:txBody>
      </p:sp>
    </p:spTree>
    <p:extLst>
      <p:ext uri="{BB962C8B-B14F-4D97-AF65-F5344CB8AC3E}">
        <p14:creationId xmlns:p14="http://schemas.microsoft.com/office/powerpoint/2010/main" val="280865979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8C2-76DB-4C8E-BFDB-DC3002C87D52}"/>
              </a:ext>
            </a:extLst>
          </p:cNvPr>
          <p:cNvSpPr>
            <a:spLocks noGrp="1"/>
          </p:cNvSpPr>
          <p:nvPr>
            <p:ph type="ctrTitle"/>
          </p:nvPr>
        </p:nvSpPr>
        <p:spPr>
          <a:xfrm>
            <a:off x="1315156" y="1156493"/>
            <a:ext cx="10058400" cy="3566160"/>
          </a:xfrm>
        </p:spPr>
        <p:txBody>
          <a:bodyPr>
            <a:normAutofit/>
          </a:bodyPr>
          <a:lstStyle/>
          <a:p>
            <a:pPr algn="ctr"/>
            <a:r>
              <a:rPr lang="en-US" dirty="0"/>
              <a:t>Operating System  </a:t>
            </a:r>
            <a:br>
              <a:rPr lang="en-US" dirty="0"/>
            </a:br>
            <a:r>
              <a:rPr lang="en-US" dirty="0"/>
              <a:t>Lab # 02</a:t>
            </a:r>
            <a:br>
              <a:rPr lang="en-US" dirty="0"/>
            </a:br>
            <a:r>
              <a:rPr lang="en-US" sz="4000" b="1" dirty="0"/>
              <a:t>Linux Commands and Shell Scripting</a:t>
            </a:r>
            <a:br>
              <a:rPr lang="en-US" b="1" dirty="0"/>
            </a:br>
            <a:endParaRPr lang="en-US" dirty="0"/>
          </a:p>
        </p:txBody>
      </p:sp>
      <p:sp>
        <p:nvSpPr>
          <p:cNvPr id="3" name="Subtitle 2">
            <a:extLst>
              <a:ext uri="{FF2B5EF4-FFF2-40B4-BE49-F238E27FC236}">
                <a16:creationId xmlns:a16="http://schemas.microsoft.com/office/drawing/2014/main" id="{E5E08F53-11AD-4BF6-8817-405573B33610}"/>
              </a:ext>
            </a:extLst>
          </p:cNvPr>
          <p:cNvSpPr>
            <a:spLocks noGrp="1"/>
          </p:cNvSpPr>
          <p:nvPr>
            <p:ph type="subTitle" idx="1"/>
          </p:nvPr>
        </p:nvSpPr>
        <p:spPr>
          <a:xfrm>
            <a:off x="879674" y="5269972"/>
            <a:ext cx="11312326" cy="1655762"/>
          </a:xfrm>
        </p:spPr>
        <p:txBody>
          <a:bodyPr/>
          <a:lstStyle/>
          <a:p>
            <a:r>
              <a:rPr lang="en-US" dirty="0"/>
              <a:t>														Prepared by : Engr. Rahemeen Khan</a:t>
            </a:r>
          </a:p>
        </p:txBody>
      </p:sp>
    </p:spTree>
    <p:extLst>
      <p:ext uri="{BB962C8B-B14F-4D97-AF65-F5344CB8AC3E}">
        <p14:creationId xmlns:p14="http://schemas.microsoft.com/office/powerpoint/2010/main" val="375186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3D78-082C-4821-A26E-B1F44643782A}"/>
              </a:ext>
            </a:extLst>
          </p:cNvPr>
          <p:cNvSpPr>
            <a:spLocks noGrp="1"/>
          </p:cNvSpPr>
          <p:nvPr>
            <p:ph type="title"/>
          </p:nvPr>
        </p:nvSpPr>
        <p:spPr>
          <a:xfrm>
            <a:off x="1636889" y="624110"/>
            <a:ext cx="9867723" cy="839565"/>
          </a:xfrm>
        </p:spPr>
        <p:txBody>
          <a:bodyPr/>
          <a:lstStyle/>
          <a:p>
            <a:r>
              <a:rPr lang="en-US" b="1" dirty="0"/>
              <a:t>Linux Commands</a:t>
            </a:r>
            <a:endParaRPr lang="en-US" dirty="0"/>
          </a:p>
        </p:txBody>
      </p:sp>
      <p:graphicFrame>
        <p:nvGraphicFramePr>
          <p:cNvPr id="4" name="Content Placeholder 3">
            <a:extLst>
              <a:ext uri="{FF2B5EF4-FFF2-40B4-BE49-F238E27FC236}">
                <a16:creationId xmlns:a16="http://schemas.microsoft.com/office/drawing/2014/main" id="{D869E29E-9E23-4366-8089-9C0944F763A0}"/>
              </a:ext>
            </a:extLst>
          </p:cNvPr>
          <p:cNvGraphicFramePr>
            <a:graphicFrameLocks noGrp="1"/>
          </p:cNvGraphicFramePr>
          <p:nvPr>
            <p:ph idx="1"/>
            <p:extLst>
              <p:ext uri="{D42A27DB-BD31-4B8C-83A1-F6EECF244321}">
                <p14:modId xmlns:p14="http://schemas.microsoft.com/office/powerpoint/2010/main" val="2458436039"/>
              </p:ext>
            </p:extLst>
          </p:nvPr>
        </p:nvGraphicFramePr>
        <p:xfrm>
          <a:off x="1636889" y="1294341"/>
          <a:ext cx="9731024" cy="4678557"/>
        </p:xfrm>
        <a:graphic>
          <a:graphicData uri="http://schemas.openxmlformats.org/drawingml/2006/table">
            <a:tbl>
              <a:tblPr firstRow="1" firstCol="1" bandRow="1">
                <a:tableStyleId>{5C22544A-7EE6-4342-B048-85BDC9FD1C3A}</a:tableStyleId>
              </a:tblPr>
              <a:tblGrid>
                <a:gridCol w="587370">
                  <a:extLst>
                    <a:ext uri="{9D8B030D-6E8A-4147-A177-3AD203B41FA5}">
                      <a16:colId xmlns:a16="http://schemas.microsoft.com/office/drawing/2014/main" val="3180391649"/>
                    </a:ext>
                  </a:extLst>
                </a:gridCol>
                <a:gridCol w="1757956">
                  <a:extLst>
                    <a:ext uri="{9D8B030D-6E8A-4147-A177-3AD203B41FA5}">
                      <a16:colId xmlns:a16="http://schemas.microsoft.com/office/drawing/2014/main" val="505552486"/>
                    </a:ext>
                  </a:extLst>
                </a:gridCol>
                <a:gridCol w="7385698">
                  <a:extLst>
                    <a:ext uri="{9D8B030D-6E8A-4147-A177-3AD203B41FA5}">
                      <a16:colId xmlns:a16="http://schemas.microsoft.com/office/drawing/2014/main" val="2910530996"/>
                    </a:ext>
                  </a:extLst>
                </a:gridCol>
              </a:tblGrid>
              <a:tr h="295347">
                <a:tc>
                  <a:txBody>
                    <a:bodyPr/>
                    <a:lstStyle/>
                    <a:p>
                      <a:pPr marL="0" marR="0">
                        <a:lnSpc>
                          <a:spcPct val="107000"/>
                        </a:lnSpc>
                        <a:spcBef>
                          <a:spcPts val="0"/>
                        </a:spcBef>
                        <a:spcAft>
                          <a:spcPts val="0"/>
                        </a:spcAft>
                      </a:pPr>
                      <a:r>
                        <a:rPr lang="en-US" sz="2000">
                          <a:effectLst/>
                        </a:rPr>
                        <a:t>S#</a:t>
                      </a:r>
                      <a:endParaRPr lang="en-US" sz="20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a:effectLst/>
                        </a:rPr>
                        <a:t>COMMAND</a:t>
                      </a:r>
                      <a:endParaRPr lang="en-US" sz="20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effectLst/>
                        </a:rPr>
                        <a:t>PURPOSE</a:t>
                      </a:r>
                      <a:endParaRPr lang="en-US" sz="20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271517492"/>
                  </a:ext>
                </a:extLst>
              </a:tr>
              <a:tr h="292110">
                <a:tc>
                  <a:txBody>
                    <a:bodyPr/>
                    <a:lstStyle/>
                    <a:p>
                      <a:pPr marL="342900" marR="0" lvl="0" indent="-342900">
                        <a:lnSpc>
                          <a:spcPct val="107000"/>
                        </a:lnSpc>
                        <a:spcBef>
                          <a:spcPts val="0"/>
                        </a:spcBef>
                        <a:spcAft>
                          <a:spcPts val="0"/>
                        </a:spcAft>
                        <a:buFont typeface="+mj-lt"/>
                        <a:buAutoNum type="arabicPeriod"/>
                      </a:pPr>
                      <a:r>
                        <a:rPr lang="en-US" sz="1800" dirty="0">
                          <a:effectLst/>
                        </a:rPr>
                        <a:t>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cp</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Copy file or directory</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662276407"/>
                  </a:ext>
                </a:extLst>
              </a:tr>
              <a:tr h="292110">
                <a:tc>
                  <a:txBody>
                    <a:bodyPr/>
                    <a:lstStyle/>
                    <a:p>
                      <a:pPr marL="0" marR="0" lvl="0" indent="0">
                        <a:lnSpc>
                          <a:spcPct val="107000"/>
                        </a:lnSpc>
                        <a:spcBef>
                          <a:spcPts val="0"/>
                        </a:spcBef>
                        <a:spcAft>
                          <a:spcPts val="0"/>
                        </a:spcAft>
                        <a:buFont typeface="+mj-lt"/>
                        <a:buNone/>
                      </a:pPr>
                      <a:r>
                        <a:rPr lang="en-US" sz="1800" dirty="0">
                          <a:effectLst/>
                        </a:rPr>
                        <a:t>2. 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mv</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Move file or directory</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402486963"/>
                  </a:ext>
                </a:extLst>
              </a:tr>
              <a:tr h="292110">
                <a:tc>
                  <a:txBody>
                    <a:bodyPr/>
                    <a:lstStyle/>
                    <a:p>
                      <a:pPr marL="0" marR="0" lvl="0" indent="0">
                        <a:lnSpc>
                          <a:spcPct val="107000"/>
                        </a:lnSpc>
                        <a:spcBef>
                          <a:spcPts val="0"/>
                        </a:spcBef>
                        <a:spcAft>
                          <a:spcPts val="0"/>
                        </a:spcAft>
                        <a:buFont typeface="+mj-lt"/>
                        <a:buNone/>
                      </a:pPr>
                      <a:r>
                        <a:rPr lang="en-US" sz="1800" dirty="0">
                          <a:effectLst/>
                        </a:rPr>
                        <a:t>3. 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rm</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Remove file</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228733822"/>
                  </a:ext>
                </a:extLst>
              </a:tr>
              <a:tr h="292110">
                <a:tc>
                  <a:txBody>
                    <a:bodyPr/>
                    <a:lstStyle/>
                    <a:p>
                      <a:pPr marL="0" marR="0" lvl="0" indent="0">
                        <a:lnSpc>
                          <a:spcPct val="107000"/>
                        </a:lnSpc>
                        <a:spcBef>
                          <a:spcPts val="0"/>
                        </a:spcBef>
                        <a:spcAft>
                          <a:spcPts val="0"/>
                        </a:spcAft>
                        <a:buFont typeface="+mj-lt"/>
                        <a:buNone/>
                      </a:pPr>
                      <a:r>
                        <a:rPr lang="en-US" sz="1800" dirty="0">
                          <a:effectLst/>
                        </a:rPr>
                        <a:t>4. 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mkdir</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Create directory</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524604338"/>
                  </a:ext>
                </a:extLst>
              </a:tr>
              <a:tr h="292110">
                <a:tc>
                  <a:txBody>
                    <a:bodyPr/>
                    <a:lstStyle/>
                    <a:p>
                      <a:pPr marL="0" marR="0" lvl="0" indent="0">
                        <a:lnSpc>
                          <a:spcPct val="107000"/>
                        </a:lnSpc>
                        <a:spcBef>
                          <a:spcPts val="0"/>
                        </a:spcBef>
                        <a:spcAft>
                          <a:spcPts val="0"/>
                        </a:spcAft>
                        <a:buFont typeface="+mj-lt"/>
                        <a:buNone/>
                      </a:pPr>
                      <a:r>
                        <a:rPr lang="en-US" sz="1800" dirty="0">
                          <a:effectLst/>
                        </a:rPr>
                        <a:t>5. 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rmdir</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Removes (empty) directories</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930977716"/>
                  </a:ext>
                </a:extLst>
              </a:tr>
              <a:tr h="292110">
                <a:tc>
                  <a:txBody>
                    <a:bodyPr/>
                    <a:lstStyle/>
                    <a:p>
                      <a:pPr marL="0" marR="0" lvl="0" indent="0">
                        <a:lnSpc>
                          <a:spcPct val="107000"/>
                        </a:lnSpc>
                        <a:spcBef>
                          <a:spcPts val="0"/>
                        </a:spcBef>
                        <a:spcAft>
                          <a:spcPts val="0"/>
                        </a:spcAft>
                        <a:buFont typeface="+mj-lt"/>
                        <a:buNone/>
                      </a:pPr>
                      <a:r>
                        <a:rPr lang="en-US" sz="1800" dirty="0">
                          <a:effectLst/>
                        </a:rPr>
                        <a:t>6. 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rm -r</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kern="1200" dirty="0">
                          <a:solidFill>
                            <a:schemeClr val="dk1"/>
                          </a:solidFill>
                          <a:effectLst/>
                          <a:latin typeface="+mn-lt"/>
                          <a:ea typeface="+mn-ea"/>
                          <a:cs typeface="+mn-cs"/>
                        </a:rPr>
                        <a:t>Remove full content directory</a:t>
                      </a:r>
                    </a:p>
                  </a:txBody>
                  <a:tcPr marL="68580" marR="68580" marT="0" marB="0" anchor="ctr"/>
                </a:tc>
                <a:extLst>
                  <a:ext uri="{0D108BD9-81ED-4DB2-BD59-A6C34878D82A}">
                    <a16:rowId xmlns:a16="http://schemas.microsoft.com/office/drawing/2014/main" val="913755168"/>
                  </a:ext>
                </a:extLst>
              </a:tr>
              <a:tr h="292110">
                <a:tc>
                  <a:txBody>
                    <a:bodyPr/>
                    <a:lstStyle/>
                    <a:p>
                      <a:pPr marL="0" marR="0" lvl="0" indent="0">
                        <a:lnSpc>
                          <a:spcPct val="107000"/>
                        </a:lnSpc>
                        <a:spcBef>
                          <a:spcPts val="0"/>
                        </a:spcBef>
                        <a:spcAft>
                          <a:spcPts val="0"/>
                        </a:spcAft>
                        <a:buFont typeface="+mj-lt"/>
                        <a:buNone/>
                      </a:pPr>
                      <a:r>
                        <a:rPr lang="en-US" sz="1800" dirty="0">
                          <a:effectLst/>
                        </a:rPr>
                        <a:t>7. 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pwd</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Displays the name of the current working directory</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4047010992"/>
                  </a:ext>
                </a:extLst>
              </a:tr>
              <a:tr h="292110">
                <a:tc>
                  <a:txBody>
                    <a:bodyPr/>
                    <a:lstStyle/>
                    <a:p>
                      <a:pPr marL="0" marR="0" lvl="0" indent="0">
                        <a:lnSpc>
                          <a:spcPct val="107000"/>
                        </a:lnSpc>
                        <a:spcBef>
                          <a:spcPts val="0"/>
                        </a:spcBef>
                        <a:spcAft>
                          <a:spcPts val="0"/>
                        </a:spcAft>
                        <a:buFont typeface="+mj-lt"/>
                        <a:buNone/>
                      </a:pPr>
                      <a:r>
                        <a:rPr lang="en-US" sz="1800" dirty="0">
                          <a:effectLst/>
                        </a:rPr>
                        <a:t>8. 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who</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Displays the number of users logged on particular system.</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78098112"/>
                  </a:ext>
                </a:extLst>
              </a:tr>
              <a:tr h="292110">
                <a:tc>
                  <a:txBody>
                    <a:bodyPr/>
                    <a:lstStyle/>
                    <a:p>
                      <a:pPr marL="0" marR="0" lvl="0" indent="0">
                        <a:lnSpc>
                          <a:spcPct val="107000"/>
                        </a:lnSpc>
                        <a:spcBef>
                          <a:spcPts val="0"/>
                        </a:spcBef>
                        <a:spcAft>
                          <a:spcPts val="0"/>
                        </a:spcAft>
                        <a:buFont typeface="+mj-lt"/>
                        <a:buNone/>
                      </a:pPr>
                      <a:r>
                        <a:rPr lang="en-US" sz="1800" dirty="0">
                          <a:effectLst/>
                        </a:rPr>
                        <a:t>9. 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whoami</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Display username</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986048164"/>
                  </a:ext>
                </a:extLst>
              </a:tr>
              <a:tr h="292110">
                <a:tc>
                  <a:txBody>
                    <a:bodyPr/>
                    <a:lstStyle/>
                    <a:p>
                      <a:pPr marL="0" marR="0" lvl="0" indent="0">
                        <a:lnSpc>
                          <a:spcPct val="107000"/>
                        </a:lnSpc>
                        <a:spcBef>
                          <a:spcPts val="0"/>
                        </a:spcBef>
                        <a:spcAft>
                          <a:spcPts val="0"/>
                        </a:spcAft>
                        <a:buFont typeface="+mj-lt"/>
                        <a:buNone/>
                      </a:pPr>
                      <a:r>
                        <a:rPr lang="en-US" sz="1800" dirty="0">
                          <a:effectLst/>
                        </a:rPr>
                        <a:t>10. 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uname</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System information</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603089159"/>
                  </a:ext>
                </a:extLst>
              </a:tr>
              <a:tr h="292110">
                <a:tc>
                  <a:txBody>
                    <a:bodyPr/>
                    <a:lstStyle/>
                    <a:p>
                      <a:pPr marL="0" marR="0" lvl="0" indent="0">
                        <a:lnSpc>
                          <a:spcPct val="107000"/>
                        </a:lnSpc>
                        <a:spcBef>
                          <a:spcPts val="0"/>
                        </a:spcBef>
                        <a:spcAft>
                          <a:spcPts val="0"/>
                        </a:spcAft>
                        <a:buFont typeface="+mj-lt"/>
                        <a:buNone/>
                      </a:pPr>
                      <a:r>
                        <a:rPr lang="en-US" sz="1800" dirty="0">
                          <a:effectLst/>
                        </a:rPr>
                        <a:t>11. 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groups</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Shows all groups</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3192544053"/>
                  </a:ext>
                </a:extLst>
              </a:tr>
              <a:tr h="292110">
                <a:tc>
                  <a:txBody>
                    <a:bodyPr/>
                    <a:lstStyle/>
                    <a:p>
                      <a:pPr marL="0" marR="0" lvl="0" indent="0">
                        <a:lnSpc>
                          <a:spcPct val="107000"/>
                        </a:lnSpc>
                        <a:spcBef>
                          <a:spcPts val="0"/>
                        </a:spcBef>
                        <a:spcAft>
                          <a:spcPts val="0"/>
                        </a:spcAft>
                        <a:buFont typeface="+mj-lt"/>
                        <a:buNone/>
                      </a:pPr>
                      <a:r>
                        <a:rPr lang="en-US" sz="1800" dirty="0">
                          <a:effectLst/>
                        </a:rPr>
                        <a:t>12. 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cal</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Displays calendar</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883059750"/>
                  </a:ext>
                </a:extLst>
              </a:tr>
              <a:tr h="546353">
                <a:tc>
                  <a:txBody>
                    <a:bodyPr/>
                    <a:lstStyle/>
                    <a:p>
                      <a:pPr marL="0" marR="0" lvl="0" indent="0">
                        <a:lnSpc>
                          <a:spcPct val="107000"/>
                        </a:lnSpc>
                        <a:spcBef>
                          <a:spcPts val="0"/>
                        </a:spcBef>
                        <a:spcAft>
                          <a:spcPts val="0"/>
                        </a:spcAft>
                        <a:buFont typeface="+mj-lt"/>
                        <a:buNone/>
                      </a:pPr>
                      <a:r>
                        <a:rPr lang="en-US" sz="1800" dirty="0">
                          <a:effectLst/>
                        </a:rPr>
                        <a:t>13. 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sleep</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This command does nothing for the number of seconds specified as the argument.</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042501567"/>
                  </a:ext>
                </a:extLst>
              </a:tr>
              <a:tr h="292110">
                <a:tc>
                  <a:txBody>
                    <a:bodyPr/>
                    <a:lstStyle/>
                    <a:p>
                      <a:pPr marL="0" marR="0" lvl="0" indent="0">
                        <a:lnSpc>
                          <a:spcPct val="107000"/>
                        </a:lnSpc>
                        <a:spcBef>
                          <a:spcPts val="0"/>
                        </a:spcBef>
                        <a:spcAft>
                          <a:spcPts val="0"/>
                        </a:spcAft>
                        <a:buFont typeface="+mj-lt"/>
                        <a:buNone/>
                      </a:pPr>
                      <a:r>
                        <a:rPr lang="en-US" sz="1800" dirty="0">
                          <a:effectLst/>
                        </a:rPr>
                        <a:t>14. 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shutdown</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Turn off machine or reboot</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034962948"/>
                  </a:ext>
                </a:extLst>
              </a:tr>
            </a:tbl>
          </a:graphicData>
        </a:graphic>
      </p:graphicFrame>
    </p:spTree>
    <p:extLst>
      <p:ext uri="{BB962C8B-B14F-4D97-AF65-F5344CB8AC3E}">
        <p14:creationId xmlns:p14="http://schemas.microsoft.com/office/powerpoint/2010/main" val="186145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C5B6E3-E705-4476-A515-AE6EF55DBDD8}"/>
              </a:ext>
            </a:extLst>
          </p:cNvPr>
          <p:cNvSpPr>
            <a:spLocks noGrp="1" noChangeArrowheads="1"/>
          </p:cNvSpPr>
          <p:nvPr>
            <p:ph idx="1"/>
          </p:nvPr>
        </p:nvSpPr>
        <p:spPr bwMode="auto">
          <a:xfrm>
            <a:off x="1663523" y="662800"/>
            <a:ext cx="9196388" cy="2015912"/>
          </a:xfrm>
          <a:prstGeom prst="rect">
            <a:avLst/>
          </a:prstGeom>
          <a:solidFill>
            <a:srgbClr val="DFE4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Oswald"/>
              </a:rPr>
              <a:t>Example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Open Sans"/>
              </a:rPr>
              <a:t>Copying a single file to a destination directory: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 cp data.txt /var/</a:t>
            </a:r>
            <a:r>
              <a:rPr kumimoji="0" lang="en-US" altLang="en-US" b="0" i="0" u="none" strike="noStrike" cap="none" normalizeH="0" baseline="0" dirty="0" err="1">
                <a:ln>
                  <a:noFill/>
                </a:ln>
                <a:solidFill>
                  <a:srgbClr val="000000"/>
                </a:solidFill>
                <a:effectLst/>
                <a:latin typeface="Monaco"/>
              </a:rPr>
              <a:t>tmp</a:t>
            </a:r>
            <a:r>
              <a:rPr kumimoji="0" lang="en-US" altLang="en-US" b="0" i="0" u="none" strike="noStrike" cap="none" normalizeH="0" baseline="0" dirty="0">
                <a:ln>
                  <a:noFill/>
                </a:ln>
                <a:solidFill>
                  <a:srgbClr val="0000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Oswa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Oswald"/>
              </a:rPr>
              <a:t>Example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Open Sans"/>
              </a:rPr>
              <a:t>Copying multiple files to a destination directory: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 cp data.txt file.csv /var/</a:t>
            </a:r>
            <a:r>
              <a:rPr kumimoji="0" lang="en-US" altLang="en-US" b="0" i="0" u="none" strike="noStrike" cap="none" normalizeH="0" baseline="0" dirty="0" err="1">
                <a:ln>
                  <a:noFill/>
                </a:ln>
                <a:solidFill>
                  <a:srgbClr val="000000"/>
                </a:solidFill>
                <a:effectLst/>
                <a:latin typeface="Monaco"/>
              </a:rPr>
              <a:t>tmp</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descr="Text&#10;&#10;Description automatically generated">
            <a:extLst>
              <a:ext uri="{FF2B5EF4-FFF2-40B4-BE49-F238E27FC236}">
                <a16:creationId xmlns:a16="http://schemas.microsoft.com/office/drawing/2014/main" id="{82E0C429-CAA5-4F80-9B4D-7EBA7BE06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23" y="3429000"/>
            <a:ext cx="8096250" cy="2819400"/>
          </a:xfrm>
          <a:prstGeom prst="rect">
            <a:avLst/>
          </a:prstGeom>
        </p:spPr>
      </p:pic>
    </p:spTree>
    <p:extLst>
      <p:ext uri="{BB962C8B-B14F-4D97-AF65-F5344CB8AC3E}">
        <p14:creationId xmlns:p14="http://schemas.microsoft.com/office/powerpoint/2010/main" val="246725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A999-34A4-493F-8410-BF5BDED31742}"/>
              </a:ext>
            </a:extLst>
          </p:cNvPr>
          <p:cNvSpPr>
            <a:spLocks noGrp="1"/>
          </p:cNvSpPr>
          <p:nvPr>
            <p:ph type="title"/>
          </p:nvPr>
        </p:nvSpPr>
        <p:spPr>
          <a:xfrm>
            <a:off x="1603023" y="624110"/>
            <a:ext cx="9901590" cy="787001"/>
          </a:xfrm>
        </p:spPr>
        <p:txBody>
          <a:bodyPr/>
          <a:lstStyle/>
          <a:p>
            <a:r>
              <a:rPr lang="en-US" b="1" dirty="0"/>
              <a:t>C language in Linux</a:t>
            </a:r>
          </a:p>
        </p:txBody>
      </p:sp>
      <p:sp>
        <p:nvSpPr>
          <p:cNvPr id="3" name="Content Placeholder 2">
            <a:extLst>
              <a:ext uri="{FF2B5EF4-FFF2-40B4-BE49-F238E27FC236}">
                <a16:creationId xmlns:a16="http://schemas.microsoft.com/office/drawing/2014/main" id="{B6D14780-C860-4E55-B4B6-3BA12D1F7A75}"/>
              </a:ext>
            </a:extLst>
          </p:cNvPr>
          <p:cNvSpPr>
            <a:spLocks noGrp="1"/>
          </p:cNvSpPr>
          <p:nvPr>
            <p:ph idx="1"/>
          </p:nvPr>
        </p:nvSpPr>
        <p:spPr>
          <a:xfrm>
            <a:off x="1512711" y="1298222"/>
            <a:ext cx="9991901" cy="4613000"/>
          </a:xfrm>
        </p:spPr>
        <p:txBody>
          <a:bodyPr/>
          <a:lstStyle/>
          <a:p>
            <a:r>
              <a:rPr lang="en-US" dirty="0"/>
              <a:t>Some of the variable types that can be declared in C are as follows:</a:t>
            </a:r>
          </a:p>
          <a:p>
            <a:r>
              <a:rPr lang="en-US" dirty="0"/>
              <a:t>char c;</a:t>
            </a:r>
          </a:p>
          <a:p>
            <a:r>
              <a:rPr lang="en-US" dirty="0"/>
              <a:t>int </a:t>
            </a:r>
            <a:r>
              <a:rPr lang="en-US" dirty="0" err="1"/>
              <a:t>i</a:t>
            </a:r>
            <a:r>
              <a:rPr lang="en-US" dirty="0"/>
              <a:t>;</a:t>
            </a:r>
          </a:p>
          <a:p>
            <a:r>
              <a:rPr lang="en-US" dirty="0"/>
              <a:t>long l;</a:t>
            </a:r>
          </a:p>
          <a:p>
            <a:r>
              <a:rPr lang="en-US" dirty="0"/>
              <a:t>float f;</a:t>
            </a:r>
          </a:p>
          <a:p>
            <a:r>
              <a:rPr lang="en-US" dirty="0"/>
              <a:t>double d;</a:t>
            </a:r>
          </a:p>
          <a:p>
            <a:endParaRPr lang="en-US" dirty="0"/>
          </a:p>
        </p:txBody>
      </p:sp>
    </p:spTree>
    <p:extLst>
      <p:ext uri="{BB962C8B-B14F-4D97-AF65-F5344CB8AC3E}">
        <p14:creationId xmlns:p14="http://schemas.microsoft.com/office/powerpoint/2010/main" val="390051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B36DF-007F-47DB-9BE1-C6D0A323922F}"/>
              </a:ext>
            </a:extLst>
          </p:cNvPr>
          <p:cNvSpPr>
            <a:spLocks noGrp="1"/>
          </p:cNvSpPr>
          <p:nvPr>
            <p:ph idx="1"/>
          </p:nvPr>
        </p:nvSpPr>
        <p:spPr>
          <a:xfrm>
            <a:off x="1636889" y="1761067"/>
            <a:ext cx="9980612" cy="4335677"/>
          </a:xfrm>
        </p:spPr>
        <p:txBody>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x, n = 10, z;</a:t>
            </a:r>
          </a:p>
          <a:p>
            <a:pPr marL="0" indent="0">
              <a:buNone/>
            </a:pPr>
            <a:r>
              <a:rPr lang="en-US" dirty="0"/>
              <a:t>  x = n++;</a:t>
            </a:r>
          </a:p>
          <a:p>
            <a:pPr marL="0" indent="0">
              <a:buNone/>
            </a:pPr>
            <a:r>
              <a:rPr lang="en-US" dirty="0"/>
              <a:t>  z = ++n;</a:t>
            </a:r>
          </a:p>
          <a:p>
            <a:pPr marL="0" indent="0">
              <a:buNone/>
            </a:pPr>
            <a:r>
              <a:rPr lang="en-US" dirty="0"/>
              <a:t>  </a:t>
            </a:r>
            <a:r>
              <a:rPr lang="en-US" dirty="0" err="1"/>
              <a:t>printf</a:t>
            </a:r>
            <a:r>
              <a:rPr lang="en-US" dirty="0"/>
              <a:t>("The value of x = %d\n", x);</a:t>
            </a:r>
          </a:p>
          <a:p>
            <a:pPr marL="0" indent="0">
              <a:buNone/>
            </a:pPr>
            <a:r>
              <a:rPr lang="en-US" dirty="0"/>
              <a:t>  </a:t>
            </a:r>
            <a:r>
              <a:rPr lang="en-US" dirty="0" err="1"/>
              <a:t>printf</a:t>
            </a:r>
            <a:r>
              <a:rPr lang="en-US" dirty="0"/>
              <a:t>("The value of z = %d\n", z);</a:t>
            </a:r>
          </a:p>
          <a:p>
            <a:pPr marL="0" indent="0">
              <a:buNone/>
            </a:pPr>
            <a:r>
              <a:rPr lang="en-US" dirty="0"/>
              <a:t>  return 0;</a:t>
            </a:r>
          </a:p>
          <a:p>
            <a:pPr marL="0" indent="0">
              <a:buNone/>
            </a:pPr>
            <a:r>
              <a:rPr lang="en-US" dirty="0"/>
              <a:t>}</a:t>
            </a:r>
          </a:p>
        </p:txBody>
      </p:sp>
      <p:sp>
        <p:nvSpPr>
          <p:cNvPr id="6" name="Rectangle 5">
            <a:extLst>
              <a:ext uri="{FF2B5EF4-FFF2-40B4-BE49-F238E27FC236}">
                <a16:creationId xmlns:a16="http://schemas.microsoft.com/office/drawing/2014/main" id="{044244F1-52D7-4E8B-9856-01188318582D}"/>
              </a:ext>
            </a:extLst>
          </p:cNvPr>
          <p:cNvSpPr/>
          <p:nvPr/>
        </p:nvSpPr>
        <p:spPr>
          <a:xfrm>
            <a:off x="1772356" y="885433"/>
            <a:ext cx="9845145" cy="369332"/>
          </a:xfrm>
          <a:prstGeom prst="rect">
            <a:avLst/>
          </a:prstGeom>
        </p:spPr>
        <p:txBody>
          <a:bodyPr wrap="square">
            <a:spAutoFit/>
          </a:bodyPr>
          <a:lstStyle/>
          <a:p>
            <a:r>
              <a:rPr lang="en-US" dirty="0">
                <a:latin typeface="Candara" panose="020E0502030303020204" pitchFamily="34" charset="0"/>
                <a:ea typeface="STKaiti" panose="02010600040101010101" pitchFamily="2" charset="-122"/>
                <a:cs typeface="Tahoma" panose="020B0604030504040204" pitchFamily="34" charset="0"/>
              </a:rPr>
              <a:t>Declaring variables along and the increment/decrement operations. </a:t>
            </a:r>
            <a:endParaRPr lang="en-US" dirty="0"/>
          </a:p>
        </p:txBody>
      </p:sp>
    </p:spTree>
    <p:extLst>
      <p:ext uri="{BB962C8B-B14F-4D97-AF65-F5344CB8AC3E}">
        <p14:creationId xmlns:p14="http://schemas.microsoft.com/office/powerpoint/2010/main" val="68247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C9EB2-311A-42BD-A42D-E17747DE2C39}"/>
              </a:ext>
            </a:extLst>
          </p:cNvPr>
          <p:cNvSpPr>
            <a:spLocks noGrp="1"/>
          </p:cNvSpPr>
          <p:nvPr>
            <p:ph idx="1"/>
          </p:nvPr>
        </p:nvSpPr>
        <p:spPr>
          <a:xfrm>
            <a:off x="1524001" y="56444"/>
            <a:ext cx="10013244" cy="6810022"/>
          </a:xfrm>
        </p:spPr>
        <p:txBody>
          <a:bodyPr>
            <a:noAutofit/>
          </a:bodyPr>
          <a:lstStyle/>
          <a:p>
            <a:pPr marL="0" indent="0">
              <a:buNone/>
            </a:pPr>
            <a:r>
              <a:rPr lang="en-US" sz="1200" dirty="0"/>
              <a:t>#include &lt;</a:t>
            </a:r>
            <a:r>
              <a:rPr lang="en-US" sz="1200" dirty="0" err="1"/>
              <a:t>stdio.h</a:t>
            </a:r>
            <a:r>
              <a:rPr lang="en-US" sz="1200" dirty="0"/>
              <a:t>&gt;</a:t>
            </a:r>
          </a:p>
          <a:p>
            <a:pPr marL="0" indent="0">
              <a:buNone/>
            </a:pPr>
            <a:r>
              <a:rPr lang="en-US" sz="1200" dirty="0"/>
              <a:t>#define LIMIT 50</a:t>
            </a:r>
          </a:p>
          <a:p>
            <a:pPr marL="0" indent="0">
              <a:buNone/>
            </a:pPr>
            <a:r>
              <a:rPr lang="en-US" sz="1200" dirty="0"/>
              <a:t>int main()</a:t>
            </a:r>
          </a:p>
          <a:p>
            <a:pPr marL="0" indent="0">
              <a:buNone/>
            </a:pPr>
            <a:r>
              <a:rPr lang="en-US" sz="1200" dirty="0"/>
              <a:t>{</a:t>
            </a:r>
          </a:p>
          <a:p>
            <a:pPr marL="0" indent="0">
              <a:buNone/>
            </a:pPr>
            <a:r>
              <a:rPr lang="en-US" sz="1200" dirty="0"/>
              <a:t>  int age;</a:t>
            </a:r>
          </a:p>
          <a:p>
            <a:pPr marL="0" indent="0">
              <a:buNone/>
            </a:pPr>
            <a:r>
              <a:rPr lang="en-US" sz="1200" dirty="0"/>
              <a:t>  </a:t>
            </a:r>
            <a:r>
              <a:rPr lang="en-US" sz="1200" dirty="0" err="1"/>
              <a:t>printf</a:t>
            </a:r>
            <a:r>
              <a:rPr lang="en-US" sz="1200" dirty="0"/>
              <a:t>("Hello, please enter your age!\n");</a:t>
            </a:r>
          </a:p>
          <a:p>
            <a:pPr marL="0" indent="0">
              <a:buNone/>
            </a:pPr>
            <a:r>
              <a:rPr lang="en-US" sz="1200" dirty="0"/>
              <a:t>  </a:t>
            </a:r>
            <a:r>
              <a:rPr lang="en-US" sz="1200" dirty="0" err="1"/>
              <a:t>scanf</a:t>
            </a:r>
            <a:r>
              <a:rPr lang="en-US" sz="1200" dirty="0"/>
              <a:t>("%d", &amp;age);</a:t>
            </a:r>
          </a:p>
          <a:p>
            <a:pPr marL="0" indent="0">
              <a:buNone/>
            </a:pPr>
            <a:r>
              <a:rPr lang="en-US" sz="1200" dirty="0"/>
              <a:t>if(age &lt; LIMIT)</a:t>
            </a:r>
          </a:p>
          <a:p>
            <a:pPr marL="0" indent="0">
              <a:buNone/>
            </a:pPr>
            <a:r>
              <a:rPr lang="en-US" sz="1200" dirty="0"/>
              <a:t>  {</a:t>
            </a:r>
          </a:p>
          <a:p>
            <a:pPr marL="0" indent="0">
              <a:buNone/>
            </a:pPr>
            <a:r>
              <a:rPr lang="en-US" sz="1200" dirty="0"/>
              <a:t>    </a:t>
            </a:r>
            <a:r>
              <a:rPr lang="en-US" sz="1200" dirty="0" err="1"/>
              <a:t>printf</a:t>
            </a:r>
            <a:r>
              <a:rPr lang="en-US" sz="1200" dirty="0"/>
              <a:t>("Your age is %d.\n", age);</a:t>
            </a:r>
          </a:p>
          <a:p>
            <a:pPr marL="0" indent="0">
              <a:buNone/>
            </a:pPr>
            <a:r>
              <a:rPr lang="en-US" sz="1200" dirty="0"/>
              <a:t>    </a:t>
            </a:r>
            <a:r>
              <a:rPr lang="en-US" sz="1200" dirty="0" err="1"/>
              <a:t>printf</a:t>
            </a:r>
            <a:r>
              <a:rPr lang="en-US" sz="1200" dirty="0"/>
              <a:t>("Still young!!\n");</a:t>
            </a:r>
          </a:p>
          <a:p>
            <a:pPr marL="0" indent="0">
              <a:buNone/>
            </a:pPr>
            <a:r>
              <a:rPr lang="en-US" sz="1200" dirty="0"/>
              <a:t>  }</a:t>
            </a:r>
          </a:p>
          <a:p>
            <a:pPr marL="0" indent="0">
              <a:buNone/>
            </a:pPr>
            <a:r>
              <a:rPr lang="en-US" sz="1200" dirty="0"/>
              <a:t>  else if(age == LIMIT)</a:t>
            </a:r>
          </a:p>
          <a:p>
            <a:pPr marL="0" indent="0">
              <a:buNone/>
            </a:pPr>
            <a:r>
              <a:rPr lang="en-US" sz="1200" dirty="0"/>
              <a:t>  {</a:t>
            </a:r>
          </a:p>
          <a:p>
            <a:pPr marL="0" indent="0">
              <a:buNone/>
            </a:pPr>
            <a:r>
              <a:rPr lang="en-US" sz="1200" dirty="0"/>
              <a:t>    </a:t>
            </a:r>
            <a:r>
              <a:rPr lang="en-US" sz="1200" dirty="0" err="1"/>
              <a:t>printf</a:t>
            </a:r>
            <a:r>
              <a:rPr lang="en-US" sz="1200" dirty="0"/>
              <a:t>("Your age is %d.\n", age);</a:t>
            </a:r>
          </a:p>
          <a:p>
            <a:pPr marL="0" indent="0">
              <a:buNone/>
            </a:pPr>
            <a:r>
              <a:rPr lang="en-US" sz="1200" dirty="0"/>
              <a:t>    </a:t>
            </a:r>
            <a:r>
              <a:rPr lang="en-US" sz="1200" dirty="0" err="1"/>
              <a:t>printf</a:t>
            </a:r>
            <a:r>
              <a:rPr lang="en-US" sz="1200" dirty="0"/>
              <a:t>("Almost there.\n");</a:t>
            </a:r>
          </a:p>
          <a:p>
            <a:pPr marL="0" indent="0">
              <a:buNone/>
            </a:pPr>
            <a:r>
              <a:rPr lang="en-US" sz="1200" dirty="0"/>
              <a:t>  }</a:t>
            </a:r>
          </a:p>
          <a:p>
            <a:pPr marL="0" indent="0">
              <a:buNone/>
            </a:pPr>
            <a:r>
              <a:rPr lang="en-US" sz="1200" dirty="0"/>
              <a:t>  else</a:t>
            </a:r>
          </a:p>
          <a:p>
            <a:pPr marL="0" indent="0">
              <a:buNone/>
            </a:pPr>
            <a:r>
              <a:rPr lang="en-US" sz="1200" dirty="0"/>
              <a:t>  {</a:t>
            </a:r>
          </a:p>
          <a:p>
            <a:pPr marL="0" indent="0">
              <a:buNone/>
            </a:pPr>
            <a:r>
              <a:rPr lang="en-US" sz="1200" dirty="0"/>
              <a:t>    </a:t>
            </a:r>
            <a:r>
              <a:rPr lang="en-US" sz="1200" dirty="0" err="1"/>
              <a:t>printf</a:t>
            </a:r>
            <a:r>
              <a:rPr lang="en-US" sz="1200" dirty="0"/>
              <a:t>("Your age is %d.\n", age);</a:t>
            </a:r>
          </a:p>
          <a:p>
            <a:pPr marL="0" indent="0">
              <a:buNone/>
            </a:pPr>
            <a:r>
              <a:rPr lang="en-US" sz="1200" dirty="0"/>
              <a:t>    </a:t>
            </a:r>
            <a:r>
              <a:rPr lang="en-US" sz="1200" dirty="0" err="1"/>
              <a:t>printf</a:t>
            </a:r>
            <a:r>
              <a:rPr lang="en-US" sz="1200" dirty="0"/>
              <a:t>("You are a senior!\n");</a:t>
            </a:r>
          </a:p>
          <a:p>
            <a:pPr marL="0" indent="0">
              <a:buNone/>
            </a:pPr>
            <a:r>
              <a:rPr lang="en-US" sz="1200" dirty="0"/>
              <a:t>  }</a:t>
            </a:r>
          </a:p>
          <a:p>
            <a:pPr marL="0" indent="0">
              <a:buNone/>
            </a:pPr>
            <a:r>
              <a:rPr lang="en-US" sz="1200" dirty="0"/>
              <a:t>  </a:t>
            </a:r>
          </a:p>
          <a:p>
            <a:pPr marL="0" indent="0">
              <a:buNone/>
            </a:pPr>
            <a:r>
              <a:rPr lang="en-US" sz="1200" dirty="0"/>
              <a:t>  return 0;</a:t>
            </a:r>
          </a:p>
          <a:p>
            <a:pPr marL="0" indent="0">
              <a:buNone/>
            </a:pPr>
            <a:r>
              <a:rPr lang="en-US" sz="1200" dirty="0"/>
              <a:t>}</a:t>
            </a:r>
          </a:p>
        </p:txBody>
      </p:sp>
    </p:spTree>
    <p:extLst>
      <p:ext uri="{BB962C8B-B14F-4D97-AF65-F5344CB8AC3E}">
        <p14:creationId xmlns:p14="http://schemas.microsoft.com/office/powerpoint/2010/main" val="312397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C161-8B63-4FB5-9999-F0383B73DAB0}"/>
              </a:ext>
            </a:extLst>
          </p:cNvPr>
          <p:cNvSpPr>
            <a:spLocks noGrp="1"/>
          </p:cNvSpPr>
          <p:nvPr>
            <p:ph type="title"/>
          </p:nvPr>
        </p:nvSpPr>
        <p:spPr>
          <a:xfrm>
            <a:off x="1603023" y="624110"/>
            <a:ext cx="9901590" cy="820868"/>
          </a:xfrm>
        </p:spPr>
        <p:txBody>
          <a:bodyPr>
            <a:normAutofit fontScale="90000"/>
          </a:bodyPr>
          <a:lstStyle/>
          <a:p>
            <a:r>
              <a:rPr lang="en-US" b="1" dirty="0"/>
              <a:t>Shell Scripting in Linux</a:t>
            </a:r>
            <a:br>
              <a:rPr lang="en-US" b="1" dirty="0"/>
            </a:br>
            <a:endParaRPr lang="en-US" dirty="0"/>
          </a:p>
        </p:txBody>
      </p:sp>
      <p:sp>
        <p:nvSpPr>
          <p:cNvPr id="3" name="Content Placeholder 2">
            <a:extLst>
              <a:ext uri="{FF2B5EF4-FFF2-40B4-BE49-F238E27FC236}">
                <a16:creationId xmlns:a16="http://schemas.microsoft.com/office/drawing/2014/main" id="{7624366A-98EF-4961-B95C-06283642E963}"/>
              </a:ext>
            </a:extLst>
          </p:cNvPr>
          <p:cNvSpPr>
            <a:spLocks noGrp="1"/>
          </p:cNvSpPr>
          <p:nvPr>
            <p:ph idx="1"/>
          </p:nvPr>
        </p:nvSpPr>
        <p:spPr>
          <a:xfrm>
            <a:off x="1478844" y="1253067"/>
            <a:ext cx="10025768" cy="4658155"/>
          </a:xfrm>
        </p:spPr>
        <p:txBody>
          <a:bodyPr/>
          <a:lstStyle/>
          <a:p>
            <a:endParaRPr lang="en-US" dirty="0"/>
          </a:p>
          <a:p>
            <a:r>
              <a:rPr lang="en-US" dirty="0"/>
              <a:t>Shell script is a file containing a series of commands. The shell reads this file and carries out the commands as though they have been entered directly on the command line.</a:t>
            </a:r>
          </a:p>
          <a:p>
            <a:r>
              <a:rPr lang="en-US" dirty="0"/>
              <a:t>To create a shell script, you need to use a text editor, such as </a:t>
            </a:r>
            <a:r>
              <a:rPr lang="en-US" dirty="0" err="1"/>
              <a:t>gedit</a:t>
            </a:r>
            <a:r>
              <a:rPr lang="en-US" dirty="0"/>
              <a:t>, and save the commands file with the .</a:t>
            </a:r>
            <a:r>
              <a:rPr lang="en-US" dirty="0" err="1"/>
              <a:t>sh</a:t>
            </a:r>
            <a:r>
              <a:rPr lang="en-US" dirty="0"/>
              <a:t> extension.</a:t>
            </a:r>
          </a:p>
          <a:p>
            <a:r>
              <a:rPr lang="en-US" dirty="0"/>
              <a:t>Every new line in a shell script is considered as a new command. </a:t>
            </a:r>
          </a:p>
          <a:p>
            <a:r>
              <a:rPr lang="en-US" dirty="0"/>
              <a:t>Comments are defined in a shell script by placing the # symbol before the commented line. </a:t>
            </a:r>
          </a:p>
        </p:txBody>
      </p:sp>
    </p:spTree>
    <p:extLst>
      <p:ext uri="{BB962C8B-B14F-4D97-AF65-F5344CB8AC3E}">
        <p14:creationId xmlns:p14="http://schemas.microsoft.com/office/powerpoint/2010/main" val="187237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17AE3-F1DF-41D9-A6CA-8F4CE4204CAA}"/>
              </a:ext>
            </a:extLst>
          </p:cNvPr>
          <p:cNvSpPr>
            <a:spLocks noGrp="1"/>
          </p:cNvSpPr>
          <p:nvPr>
            <p:ph idx="1"/>
          </p:nvPr>
        </p:nvSpPr>
        <p:spPr>
          <a:xfrm>
            <a:off x="1478844" y="530578"/>
            <a:ext cx="10025768" cy="5380644"/>
          </a:xfrm>
        </p:spPr>
        <p:txBody>
          <a:bodyPr>
            <a:normAutofit/>
          </a:bodyPr>
          <a:lstStyle/>
          <a:p>
            <a:r>
              <a:rPr lang="en-US" dirty="0"/>
              <a:t>Open a text editor and write the following code:</a:t>
            </a:r>
          </a:p>
          <a:p>
            <a:pPr marL="0" indent="0">
              <a:buNone/>
            </a:pPr>
            <a:r>
              <a:rPr lang="en-US" dirty="0"/>
              <a:t>#!/bin/bash</a:t>
            </a:r>
          </a:p>
          <a:p>
            <a:pPr marL="0" indent="0">
              <a:buNone/>
            </a:pPr>
            <a:r>
              <a:rPr lang="en-US" dirty="0"/>
              <a:t># My first script</a:t>
            </a:r>
          </a:p>
          <a:p>
            <a:pPr marL="0" indent="0">
              <a:buNone/>
            </a:pPr>
            <a:r>
              <a:rPr lang="en-US" dirty="0"/>
              <a:t>echo "Hello World!“</a:t>
            </a:r>
          </a:p>
          <a:p>
            <a:r>
              <a:rPr lang="en-US" dirty="0"/>
              <a:t>Save the file using a suitable name such as my_script.sh. In order to run a shell script, you need to invoke the shell and pass the file name as a parameter, as given in the example below:</a:t>
            </a:r>
          </a:p>
          <a:p>
            <a:pPr marL="0" indent="0">
              <a:buNone/>
            </a:pPr>
            <a:r>
              <a:rPr lang="en-US" b="1" dirty="0"/>
              <a:t>$ bash my_script.sh </a:t>
            </a:r>
          </a:p>
          <a:p>
            <a:r>
              <a:rPr lang="en-US" dirty="0"/>
              <a:t>Another way is to execute the scripts like a program. For that, the script needs to have the proper permissions. You can make the script executable by running the following command:</a:t>
            </a:r>
          </a:p>
          <a:p>
            <a:pPr marL="0" indent="0">
              <a:buNone/>
            </a:pPr>
            <a:r>
              <a:rPr lang="en-US" b="1" dirty="0"/>
              <a:t>$</a:t>
            </a:r>
            <a:r>
              <a:rPr lang="en-US" b="1" dirty="0" err="1"/>
              <a:t>chmod</a:t>
            </a:r>
            <a:r>
              <a:rPr lang="en-US" b="1" dirty="0"/>
              <a:t> 755 my_script.sh</a:t>
            </a:r>
          </a:p>
          <a:p>
            <a:r>
              <a:rPr lang="en-US" dirty="0"/>
              <a:t>As a result of the above process, the script can be executed by the following command:</a:t>
            </a:r>
          </a:p>
          <a:p>
            <a:pPr marL="0" indent="0">
              <a:buNone/>
            </a:pPr>
            <a:r>
              <a:rPr lang="en-US" b="1" dirty="0"/>
              <a:t>$ ./my_script.sh</a:t>
            </a:r>
          </a:p>
          <a:p>
            <a:endParaRPr lang="en-US" dirty="0"/>
          </a:p>
          <a:p>
            <a:endParaRPr lang="en-US" dirty="0"/>
          </a:p>
        </p:txBody>
      </p:sp>
    </p:spTree>
    <p:extLst>
      <p:ext uri="{BB962C8B-B14F-4D97-AF65-F5344CB8AC3E}">
        <p14:creationId xmlns:p14="http://schemas.microsoft.com/office/powerpoint/2010/main" val="41316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C954-C629-43DE-87A8-FA56F92E3D7C}"/>
              </a:ext>
            </a:extLst>
          </p:cNvPr>
          <p:cNvSpPr>
            <a:spLocks noGrp="1"/>
          </p:cNvSpPr>
          <p:nvPr>
            <p:ph type="title"/>
          </p:nvPr>
        </p:nvSpPr>
        <p:spPr>
          <a:xfrm>
            <a:off x="1625601" y="624110"/>
            <a:ext cx="9879012" cy="1280890"/>
          </a:xfrm>
        </p:spPr>
        <p:txBody>
          <a:bodyPr/>
          <a:lstStyle/>
          <a:p>
            <a:pPr algn="ctr"/>
            <a:r>
              <a:rPr lang="en-US" b="1" dirty="0"/>
              <a:t>Lab Activity</a:t>
            </a:r>
          </a:p>
        </p:txBody>
      </p:sp>
      <p:sp>
        <p:nvSpPr>
          <p:cNvPr id="3" name="Content Placeholder 2">
            <a:extLst>
              <a:ext uri="{FF2B5EF4-FFF2-40B4-BE49-F238E27FC236}">
                <a16:creationId xmlns:a16="http://schemas.microsoft.com/office/drawing/2014/main" id="{29F0F5D9-EC58-4363-8837-D3A8C777066F}"/>
              </a:ext>
            </a:extLst>
          </p:cNvPr>
          <p:cNvSpPr>
            <a:spLocks noGrp="1"/>
          </p:cNvSpPr>
          <p:nvPr>
            <p:ph idx="1"/>
          </p:nvPr>
        </p:nvSpPr>
        <p:spPr>
          <a:xfrm>
            <a:off x="1444976" y="1264555"/>
            <a:ext cx="10532535" cy="5358078"/>
          </a:xfrm>
        </p:spPr>
        <p:txBody>
          <a:bodyPr>
            <a:normAutofit fontScale="92500" lnSpcReduction="10000"/>
          </a:bodyPr>
          <a:lstStyle/>
          <a:p>
            <a:pPr marL="0" indent="0">
              <a:buNone/>
            </a:pPr>
            <a:r>
              <a:rPr lang="en-US" b="1" u="sng" dirty="0"/>
              <a:t>Question # 01:</a:t>
            </a:r>
          </a:p>
          <a:p>
            <a:pPr marL="0" lvl="0" indent="0">
              <a:buNone/>
            </a:pPr>
            <a:r>
              <a:rPr lang="en-US" dirty="0"/>
              <a:t>Practice all the Linux commands discussed in this lab while taking assistance using the </a:t>
            </a:r>
            <a:r>
              <a:rPr lang="en-US" b="1" dirty="0"/>
              <a:t>man</a:t>
            </a:r>
            <a:r>
              <a:rPr lang="en-US" dirty="0"/>
              <a:t> command. Write the complete syntax used for utilizing the </a:t>
            </a:r>
            <a:r>
              <a:rPr lang="en-US" b="1" dirty="0"/>
              <a:t>cp</a:t>
            </a:r>
            <a:r>
              <a:rPr lang="en-US" dirty="0"/>
              <a:t>, </a:t>
            </a:r>
            <a:r>
              <a:rPr lang="en-US" b="1" dirty="0"/>
              <a:t>mv</a:t>
            </a:r>
            <a:r>
              <a:rPr lang="en-US" dirty="0"/>
              <a:t> and </a:t>
            </a:r>
            <a:r>
              <a:rPr lang="en-US" b="1" dirty="0"/>
              <a:t>rm</a:t>
            </a:r>
            <a:r>
              <a:rPr lang="en-US" dirty="0"/>
              <a:t> commands in Linux shell.</a:t>
            </a:r>
          </a:p>
          <a:p>
            <a:pPr marL="0" indent="0">
              <a:buNone/>
            </a:pPr>
            <a:r>
              <a:rPr lang="en-US" b="1" dirty="0"/>
              <a:t> </a:t>
            </a:r>
            <a:r>
              <a:rPr lang="en-US" b="1" u="sng" dirty="0"/>
              <a:t>Question # 02:</a:t>
            </a:r>
            <a:endParaRPr lang="en-US" dirty="0"/>
          </a:p>
          <a:p>
            <a:pPr marL="0" lvl="0" indent="0">
              <a:buNone/>
            </a:pPr>
            <a:r>
              <a:rPr lang="en-US" dirty="0"/>
              <a:t>Write the C programs to find the factorial of any number and generate their outputs over Linux environment.</a:t>
            </a:r>
          </a:p>
          <a:p>
            <a:pPr marL="0" indent="0">
              <a:buNone/>
            </a:pPr>
            <a:r>
              <a:rPr lang="en-US" dirty="0"/>
              <a:t> </a:t>
            </a:r>
            <a:r>
              <a:rPr lang="en-US" b="1" u="sng" dirty="0"/>
              <a:t>Question # 03:</a:t>
            </a:r>
            <a:endParaRPr lang="en-US" dirty="0"/>
          </a:p>
          <a:p>
            <a:pPr marL="0" lvl="0" indent="0">
              <a:buNone/>
            </a:pPr>
            <a:r>
              <a:rPr lang="en-US" dirty="0"/>
              <a:t>Write a C program on the Linux environment that takes your marks as an input and display your grades accordingly to that followed at </a:t>
            </a:r>
            <a:r>
              <a:rPr lang="en-US" dirty="0" err="1"/>
              <a:t>Bahria</a:t>
            </a:r>
            <a:r>
              <a:rPr lang="en-US" dirty="0"/>
              <a:t> University. Limit your program to a maximum of five subjects. Use the suitable logical operator(s), i.e. and (&amp;&amp;), or (||), not (!), if required.</a:t>
            </a:r>
          </a:p>
          <a:p>
            <a:pPr marL="0" indent="0">
              <a:buNone/>
            </a:pPr>
            <a:r>
              <a:rPr lang="en-US" dirty="0"/>
              <a:t> </a:t>
            </a:r>
            <a:r>
              <a:rPr lang="en-US" b="1" u="sng" dirty="0"/>
              <a:t>Question # 04:</a:t>
            </a:r>
            <a:endParaRPr lang="en-US" dirty="0"/>
          </a:p>
          <a:p>
            <a:pPr marL="0" lvl="0" indent="0">
              <a:buNone/>
            </a:pPr>
            <a:r>
              <a:rPr lang="en-US" dirty="0"/>
              <a:t>Write a shell script to display your address over multiple lines.</a:t>
            </a:r>
          </a:p>
          <a:p>
            <a:pPr marL="0" indent="0">
              <a:buNone/>
            </a:pPr>
            <a:r>
              <a:rPr lang="en-US" dirty="0"/>
              <a:t> </a:t>
            </a:r>
            <a:r>
              <a:rPr lang="en-US" b="1" u="sng" dirty="0"/>
              <a:t>Question # 05:</a:t>
            </a:r>
            <a:endParaRPr lang="en-US" dirty="0"/>
          </a:p>
          <a:p>
            <a:pPr marL="0" lvl="0" indent="0">
              <a:buNone/>
            </a:pPr>
            <a:r>
              <a:rPr lang="en-US" dirty="0"/>
              <a:t>Write a shell script that would traverse among any three directories that are placed under the /home directory. While moving from one directory to another, the script should display the name of the current working directory and list the content within that directory, including the hidden files.</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9960046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364</TotalTime>
  <Words>887</Words>
  <Application>Microsoft Office PowerPoint</Application>
  <PresentationFormat>Widescreen</PresentationFormat>
  <Paragraphs>126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Candara</vt:lpstr>
      <vt:lpstr>Century Gothic</vt:lpstr>
      <vt:lpstr>Monaco</vt:lpstr>
      <vt:lpstr>Open Sans</vt:lpstr>
      <vt:lpstr>Oswald</vt:lpstr>
      <vt:lpstr>Wingdings 3</vt:lpstr>
      <vt:lpstr>Wisp</vt:lpstr>
      <vt:lpstr>Operating System   Lab # 02 Linux Commands and Shell Scripting </vt:lpstr>
      <vt:lpstr>Linux Commands</vt:lpstr>
      <vt:lpstr>PowerPoint Presentation</vt:lpstr>
      <vt:lpstr>C language in Linux</vt:lpstr>
      <vt:lpstr>PowerPoint Presentation</vt:lpstr>
      <vt:lpstr>PowerPoint Presentation</vt:lpstr>
      <vt:lpstr>Shell Scripting in Linux </vt:lpstr>
      <vt:lpstr>PowerPoint Presentation</vt:lpstr>
      <vt:lpstr>Lab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Lab</dc:title>
  <dc:creator>rahemeen</dc:creator>
  <cp:lastModifiedBy>Rahemeen BUKC</cp:lastModifiedBy>
  <cp:revision>58</cp:revision>
  <dcterms:created xsi:type="dcterms:W3CDTF">2021-02-28T12:57:32Z</dcterms:created>
  <dcterms:modified xsi:type="dcterms:W3CDTF">2023-03-01T15:53:26Z</dcterms:modified>
</cp:coreProperties>
</file>