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7" r:id="rId1"/>
  </p:sldMasterIdLst>
  <p:notesMasterIdLst>
    <p:notesMasterId r:id="rId25"/>
  </p:notesMasterIdLst>
  <p:sldIdLst>
    <p:sldId id="256" r:id="rId2"/>
    <p:sldId id="327" r:id="rId3"/>
    <p:sldId id="328" r:id="rId4"/>
    <p:sldId id="338" r:id="rId5"/>
    <p:sldId id="336" r:id="rId6"/>
    <p:sldId id="341" r:id="rId7"/>
    <p:sldId id="339" r:id="rId8"/>
    <p:sldId id="340" r:id="rId9"/>
    <p:sldId id="342" r:id="rId10"/>
    <p:sldId id="343" r:id="rId11"/>
    <p:sldId id="344" r:id="rId12"/>
    <p:sldId id="345" r:id="rId13"/>
    <p:sldId id="346" r:id="rId14"/>
    <p:sldId id="347" r:id="rId15"/>
    <p:sldId id="348" r:id="rId16"/>
    <p:sldId id="349" r:id="rId17"/>
    <p:sldId id="350" r:id="rId18"/>
    <p:sldId id="351" r:id="rId19"/>
    <p:sldId id="354" r:id="rId20"/>
    <p:sldId id="353" r:id="rId21"/>
    <p:sldId id="356" r:id="rId22"/>
    <p:sldId id="357" r:id="rId23"/>
    <p:sldId id="35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52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791036-EF0A-4599-8915-2231134AF3CD}" type="datetimeFigureOut">
              <a:rPr lang="en-US" smtClean="0"/>
              <a:t>3/20/2023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0F7183-0697-4494-9460-E0CCC6D80349}" type="slidenum">
              <a:rPr lang="en-US" smtClean="0"/>
              <a:t>‹#›</a:t>
            </a:fld>
            <a:endParaRPr lang="en-US"/>
          </a:p>
        </p:txBody>
      </p:sp>
    </p:spTree>
    <p:extLst>
      <p:ext uri="{BB962C8B-B14F-4D97-AF65-F5344CB8AC3E}">
        <p14:creationId xmlns:p14="http://schemas.microsoft.com/office/powerpoint/2010/main" val="19508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0F7183-0697-4494-9460-E0CCC6D80349}" type="slidenum">
              <a:rPr lang="en-US" smtClean="0"/>
              <a:t>1</a:t>
            </a:fld>
            <a:endParaRPr lang="en-US"/>
          </a:p>
        </p:txBody>
      </p:sp>
    </p:spTree>
    <p:extLst>
      <p:ext uri="{BB962C8B-B14F-4D97-AF65-F5344CB8AC3E}">
        <p14:creationId xmlns:p14="http://schemas.microsoft.com/office/powerpoint/2010/main" val="1244361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380E78-A804-486B-9736-60E39A9E8481}" type="datetime1">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73088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BA23A1-E821-4658-9FBD-816816CA25C6}" type="datetime1">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904864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0FC8B1-3408-498E-9CA2-256CAC24C843}" type="datetime1">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237BF9-6925-4FE3-8F98-72FCD8F1A9A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18468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1276956-9355-422E-9712-5DF0DCDA5EDA}" type="datetime1">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4283449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CC5708-1C60-4F78-AEE7-65289B0F67AF}" type="datetime1">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81717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20B032E-EB0D-4762-B6D8-FC8AFE8FE159}" type="datetime1">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687273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3538A0-57D2-4BF2-BCB4-FFB5CA15B3BC}" type="datetime1">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516155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F339C7-8FA0-4B83-9493-95BA2F81931E}" type="datetime1">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2716424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3535834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A26CAC-403F-4748-8E58-D5EEFE60DBFE}" type="datetime1">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30506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1FC44C-199E-4470-A6CB-A71BE828272F}" type="datetime1">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904011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6D2A61-183C-4D64-93B7-36756F1816F5}" type="datetime1">
              <a:rPr lang="en-US" smtClean="0"/>
              <a:t>3/20/2023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037907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6C5D09-9C2D-4D1E-92C7-B2F39CB08674}" type="datetime1">
              <a:rPr lang="en-US" smtClean="0"/>
              <a:t>3/20/2023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438145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16554-D2AB-42C9-BAF9-F6B8D02C72B4}" type="datetime1">
              <a:rPr lang="en-US" smtClean="0"/>
              <a:t>3/20/2023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978667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26790A-5CAD-48C5-8B7C-F014143A29E6}" type="datetime1">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2542385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8DAD5D-82BB-4795-9D7E-7BF7D3F746CA}" type="datetime1">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248691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5CE470A-CCDC-455A-9FB8-F477D1EA7080}" type="datetime1">
              <a:rPr lang="en-US" smtClean="0"/>
              <a:t>3/20/2023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4237BF9-6925-4FE3-8F98-72FCD8F1A9AE}" type="slidenum">
              <a:rPr lang="en-US" smtClean="0"/>
              <a:t>‹#›</a:t>
            </a:fld>
            <a:endParaRPr lang="en-US"/>
          </a:p>
        </p:txBody>
      </p:sp>
    </p:spTree>
    <p:extLst>
      <p:ext uri="{BB962C8B-B14F-4D97-AF65-F5344CB8AC3E}">
        <p14:creationId xmlns:p14="http://schemas.microsoft.com/office/powerpoint/2010/main" val="287810885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1836294" y="1986372"/>
            <a:ext cx="8144134" cy="2347784"/>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IN" b="1" dirty="0">
                <a:latin typeface="Arial" panose="020B0604020202020204" pitchFamily="34" charset="0"/>
                <a:cs typeface="Arial" panose="020B0604020202020204" pitchFamily="34" charset="0"/>
              </a:rPr>
              <a:t> Lab 4</a:t>
            </a:r>
            <a:br>
              <a:rPr lang="en-IN" b="1" dirty="0">
                <a:latin typeface="Arial" panose="020B0604020202020204" pitchFamily="34" charset="0"/>
                <a:cs typeface="Arial" panose="020B0604020202020204" pitchFamily="34" charset="0"/>
              </a:rPr>
            </a:br>
            <a:br>
              <a:rPr lang="en-IN" b="1" dirty="0">
                <a:solidFill>
                  <a:schemeClr val="tx1"/>
                </a:solidFill>
                <a:latin typeface="Arial" panose="020B0604020202020204" pitchFamily="34" charset="0"/>
                <a:cs typeface="Arial" panose="020B0604020202020204" pitchFamily="34" charset="0"/>
              </a:rPr>
            </a:br>
            <a:r>
              <a:rPr lang="en-US" b="1" dirty="0">
                <a:solidFill>
                  <a:srgbClr val="0070C0"/>
                </a:solidFill>
                <a:latin typeface="Arial" panose="020B0604020202020204" pitchFamily="34" charset="0"/>
                <a:cs typeface="Arial" panose="020B0604020202020204" pitchFamily="34" charset="0"/>
              </a:rPr>
              <a:t>Exploring File Commands and Conditional Structure </a:t>
            </a:r>
          </a:p>
        </p:txBody>
      </p:sp>
      <p:sp>
        <p:nvSpPr>
          <p:cNvPr id="7" name="Subtitle 2"/>
          <p:cNvSpPr>
            <a:spLocks noGrp="1"/>
          </p:cNvSpPr>
          <p:nvPr/>
        </p:nvSpPr>
        <p:spPr>
          <a:xfrm>
            <a:off x="2591205" y="5255165"/>
            <a:ext cx="8144134" cy="1117687"/>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1800" b="1" dirty="0">
                <a:solidFill>
                  <a:schemeClr val="tx1"/>
                </a:solidFill>
                <a:latin typeface="Arial" panose="020B0604020202020204" pitchFamily="34" charset="0"/>
                <a:cs typeface="Arial" panose="020B0604020202020204" pitchFamily="34" charset="0"/>
              </a:rPr>
              <a:t>CSC – 320 Operating System</a:t>
            </a:r>
          </a:p>
          <a:p>
            <a:r>
              <a:rPr lang="en-IN" sz="1800" b="1" dirty="0">
                <a:solidFill>
                  <a:schemeClr val="tx1"/>
                </a:solidFill>
                <a:latin typeface="Arial" panose="020B0604020202020204" pitchFamily="34" charset="0"/>
                <a:cs typeface="Arial" panose="020B0604020202020204" pitchFamily="34" charset="0"/>
              </a:rPr>
              <a:t>Engr. </a:t>
            </a:r>
            <a:r>
              <a:rPr lang="en-IN" sz="1800" b="1" dirty="0">
                <a:latin typeface="Arial" panose="020B0604020202020204" pitchFamily="34" charset="0"/>
                <a:cs typeface="Arial" panose="020B0604020202020204" pitchFamily="34" charset="0"/>
              </a:rPr>
              <a:t>Rahemeen Khan</a:t>
            </a:r>
          </a:p>
          <a:p>
            <a:r>
              <a:rPr lang="en-IN" sz="1800" b="1" dirty="0">
                <a:latin typeface="Arial" panose="020B0604020202020204" pitchFamily="34" charset="0"/>
                <a:cs typeface="Arial" panose="020B0604020202020204" pitchFamily="34" charset="0"/>
              </a:rPr>
              <a:t>Operating System</a:t>
            </a:r>
            <a:endParaRPr lang="en-IN" sz="18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5861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Basic arithmetic in Shell Scripts</a:t>
            </a:r>
            <a:br>
              <a:rPr lang="en-US" b="1" dirty="0"/>
            </a:br>
            <a:endParaRPr lang="en-US" dirty="0"/>
          </a:p>
        </p:txBody>
      </p:sp>
      <p:sp>
        <p:nvSpPr>
          <p:cNvPr id="3" name="Content Placeholder 2"/>
          <p:cNvSpPr>
            <a:spLocks noGrp="1"/>
          </p:cNvSpPr>
          <p:nvPr>
            <p:ph idx="1"/>
          </p:nvPr>
        </p:nvSpPr>
        <p:spPr>
          <a:xfrm>
            <a:off x="1690577" y="1318054"/>
            <a:ext cx="9814035" cy="4593168"/>
          </a:xfrm>
        </p:spPr>
        <p:txBody>
          <a:bodyPr/>
          <a:lstStyle/>
          <a:p>
            <a:r>
              <a:rPr lang="en-US" sz="1600" dirty="0">
                <a:solidFill>
                  <a:schemeClr val="tx1"/>
                </a:solidFill>
              </a:rPr>
              <a:t>Arithmetic expansion allows the evaluation of an arithmetic expression and the substitution of the result. The format for arithmetic expansion is:</a:t>
            </a:r>
          </a:p>
          <a:p>
            <a:pPr marL="0" indent="0">
              <a:buNone/>
            </a:pPr>
            <a:r>
              <a:rPr lang="en-US" sz="1600" dirty="0">
                <a:solidFill>
                  <a:schemeClr val="tx1"/>
                </a:solidFill>
              </a:rPr>
              <a:t>$(( EXPRESSION ))</a:t>
            </a:r>
          </a:p>
          <a:p>
            <a:pPr marL="0" indent="0">
              <a:buNone/>
            </a:pPr>
            <a:r>
              <a:rPr lang="en-US" sz="1600" b="1" dirty="0">
                <a:solidFill>
                  <a:schemeClr val="tx1"/>
                </a:solidFill>
              </a:rPr>
              <a:t>Example:</a:t>
            </a:r>
          </a:p>
          <a:p>
            <a:pPr marL="0" indent="0">
              <a:buNone/>
            </a:pPr>
            <a:r>
              <a:rPr lang="en-US" sz="1600" dirty="0">
                <a:solidFill>
                  <a:schemeClr val="tx1"/>
                </a:solidFill>
              </a:rPr>
              <a:t>$ echo $((2+2)) </a:t>
            </a:r>
            <a:r>
              <a:rPr lang="en-US" sz="1600" dirty="0">
                <a:solidFill>
                  <a:schemeClr val="accent1"/>
                </a:solidFill>
              </a:rPr>
              <a:t>// Displays the result 4</a:t>
            </a:r>
          </a:p>
          <a:p>
            <a:pPr marL="0" indent="0">
              <a:buNone/>
            </a:pPr>
            <a:endParaRPr lang="en-US" b="1" dirty="0">
              <a:solidFill>
                <a:schemeClr val="accent1"/>
              </a:solidFill>
            </a:endParaRPr>
          </a:p>
        </p:txBody>
      </p:sp>
      <p:sp>
        <p:nvSpPr>
          <p:cNvPr id="4" name="Date Placeholder 3"/>
          <p:cNvSpPr>
            <a:spLocks noGrp="1"/>
          </p:cNvSpPr>
          <p:nvPr>
            <p:ph type="dt" sz="half" idx="10"/>
          </p:nvPr>
        </p:nvSpPr>
        <p:spPr/>
        <p:txBody>
          <a:bodyPr/>
          <a:lstStyle/>
          <a:p>
            <a:fld id="{FEF2CCB8-730A-46A0-81A2-FB5ED352C581}" type="datetime1">
              <a:rPr lang="en-US" smtClean="0"/>
              <a:t>3/20/2023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20468111"/>
              </p:ext>
            </p:extLst>
          </p:nvPr>
        </p:nvGraphicFramePr>
        <p:xfrm>
          <a:off x="1860698" y="3051513"/>
          <a:ext cx="9375713" cy="3449320"/>
        </p:xfrm>
        <a:graphic>
          <a:graphicData uri="http://schemas.openxmlformats.org/drawingml/2006/table">
            <a:tbl>
              <a:tblPr firstRow="1" bandRow="1">
                <a:tableStyleId>{5C22544A-7EE6-4342-B048-85BDC9FD1C3A}</a:tableStyleId>
              </a:tblPr>
              <a:tblGrid>
                <a:gridCol w="9375713">
                  <a:extLst>
                    <a:ext uri="{9D8B030D-6E8A-4147-A177-3AD203B41FA5}">
                      <a16:colId xmlns:a16="http://schemas.microsoft.com/office/drawing/2014/main" val="20000"/>
                    </a:ext>
                  </a:extLst>
                </a:gridCol>
              </a:tblGrid>
              <a:tr h="370840">
                <a:tc>
                  <a:txBody>
                    <a:bodyPr/>
                    <a:lstStyle/>
                    <a:p>
                      <a:r>
                        <a:rPr lang="en-US" dirty="0"/>
                        <a:t>Example Code </a:t>
                      </a:r>
                    </a:p>
                  </a:txBody>
                  <a:tcPr/>
                </a:tc>
                <a:extLst>
                  <a:ext uri="{0D108BD9-81ED-4DB2-BD59-A6C34878D82A}">
                    <a16:rowId xmlns:a16="http://schemas.microsoft.com/office/drawing/2014/main" val="10000"/>
                  </a:ext>
                </a:extLst>
              </a:tr>
              <a:tr h="370840">
                <a:tc>
                  <a:txBody>
                    <a:bodyPr/>
                    <a:lstStyle/>
                    <a:p>
                      <a:r>
                        <a:rPr lang="en-US" sz="1400" kern="1200" dirty="0">
                          <a:solidFill>
                            <a:schemeClr val="tx1"/>
                          </a:solidFill>
                          <a:effectLst/>
                          <a:latin typeface="+mn-lt"/>
                          <a:ea typeface="+mn-ea"/>
                          <a:cs typeface="+mn-cs"/>
                        </a:rPr>
                        <a:t>#!/bin/bash</a:t>
                      </a:r>
                    </a:p>
                    <a:p>
                      <a:r>
                        <a:rPr lang="en-US" sz="1400" kern="1200" dirty="0" err="1">
                          <a:solidFill>
                            <a:schemeClr val="tx1"/>
                          </a:solidFill>
                          <a:effectLst/>
                          <a:latin typeface="+mn-lt"/>
                          <a:ea typeface="+mn-ea"/>
                          <a:cs typeface="+mn-cs"/>
                        </a:rPr>
                        <a:t>first_num</a:t>
                      </a:r>
                      <a:r>
                        <a:rPr lang="en-US" sz="1400" kern="1200" dirty="0">
                          <a:solidFill>
                            <a:schemeClr val="tx1"/>
                          </a:solidFill>
                          <a:effectLst/>
                          <a:latin typeface="+mn-lt"/>
                          <a:ea typeface="+mn-ea"/>
                          <a:cs typeface="+mn-cs"/>
                        </a:rPr>
                        <a:t>=0</a:t>
                      </a:r>
                    </a:p>
                    <a:p>
                      <a:r>
                        <a:rPr lang="en-US" sz="1400" kern="1200" dirty="0" err="1">
                          <a:solidFill>
                            <a:schemeClr val="tx1"/>
                          </a:solidFill>
                          <a:effectLst/>
                          <a:latin typeface="+mn-lt"/>
                          <a:ea typeface="+mn-ea"/>
                          <a:cs typeface="+mn-cs"/>
                        </a:rPr>
                        <a:t>second_num</a:t>
                      </a:r>
                      <a:r>
                        <a:rPr lang="en-US" sz="1400" kern="1200" dirty="0">
                          <a:solidFill>
                            <a:schemeClr val="tx1"/>
                          </a:solidFill>
                          <a:effectLst/>
                          <a:latin typeface="+mn-lt"/>
                          <a:ea typeface="+mn-ea"/>
                          <a:cs typeface="+mn-cs"/>
                        </a:rPr>
                        <a:t>=0</a:t>
                      </a:r>
                    </a:p>
                    <a:p>
                      <a:r>
                        <a:rPr lang="en-US" sz="1400" kern="1200" dirty="0">
                          <a:solidFill>
                            <a:schemeClr val="tx1"/>
                          </a:solidFill>
                          <a:effectLst/>
                          <a:latin typeface="+mn-lt"/>
                          <a:ea typeface="+mn-ea"/>
                          <a:cs typeface="+mn-cs"/>
                        </a:rPr>
                        <a:t> </a:t>
                      </a:r>
                    </a:p>
                    <a:p>
                      <a:r>
                        <a:rPr lang="en-US" sz="1400" kern="1200" dirty="0">
                          <a:solidFill>
                            <a:schemeClr val="tx1"/>
                          </a:solidFill>
                          <a:effectLst/>
                          <a:latin typeface="+mn-lt"/>
                          <a:ea typeface="+mn-ea"/>
                          <a:cs typeface="+mn-cs"/>
                        </a:rPr>
                        <a:t>echo "Enter the first number: "</a:t>
                      </a:r>
                    </a:p>
                    <a:p>
                      <a:r>
                        <a:rPr lang="en-US" sz="1400" kern="1200" dirty="0">
                          <a:solidFill>
                            <a:schemeClr val="tx1"/>
                          </a:solidFill>
                          <a:effectLst/>
                          <a:latin typeface="+mn-lt"/>
                          <a:ea typeface="+mn-ea"/>
                          <a:cs typeface="+mn-cs"/>
                        </a:rPr>
                        <a:t>read </a:t>
                      </a:r>
                      <a:r>
                        <a:rPr lang="en-US" sz="1400" kern="1200" dirty="0" err="1">
                          <a:solidFill>
                            <a:schemeClr val="tx1"/>
                          </a:solidFill>
                          <a:effectLst/>
                          <a:latin typeface="+mn-lt"/>
                          <a:ea typeface="+mn-ea"/>
                          <a:cs typeface="+mn-cs"/>
                        </a:rPr>
                        <a:t>first_num</a:t>
                      </a:r>
                      <a:endParaRPr lang="en-US" sz="1400" kern="1200" dirty="0">
                        <a:solidFill>
                          <a:schemeClr val="tx1"/>
                        </a:solidFill>
                        <a:effectLst/>
                        <a:latin typeface="+mn-lt"/>
                        <a:ea typeface="+mn-ea"/>
                        <a:cs typeface="+mn-cs"/>
                      </a:endParaRPr>
                    </a:p>
                    <a:p>
                      <a:r>
                        <a:rPr lang="en-US" sz="1400" kern="1200" dirty="0">
                          <a:solidFill>
                            <a:schemeClr val="tx1"/>
                          </a:solidFill>
                          <a:effectLst/>
                          <a:latin typeface="+mn-lt"/>
                          <a:ea typeface="+mn-ea"/>
                          <a:cs typeface="+mn-cs"/>
                        </a:rPr>
                        <a:t>echo "Enter the second number: "</a:t>
                      </a:r>
                    </a:p>
                    <a:p>
                      <a:r>
                        <a:rPr lang="en-US" sz="1400" kern="1200" dirty="0">
                          <a:solidFill>
                            <a:schemeClr val="tx1"/>
                          </a:solidFill>
                          <a:effectLst/>
                          <a:latin typeface="+mn-lt"/>
                          <a:ea typeface="+mn-ea"/>
                          <a:cs typeface="+mn-cs"/>
                        </a:rPr>
                        <a:t>read </a:t>
                      </a:r>
                      <a:r>
                        <a:rPr lang="en-US" sz="1400" kern="1200" dirty="0" err="1">
                          <a:solidFill>
                            <a:schemeClr val="tx1"/>
                          </a:solidFill>
                          <a:effectLst/>
                          <a:latin typeface="+mn-lt"/>
                          <a:ea typeface="+mn-ea"/>
                          <a:cs typeface="+mn-cs"/>
                        </a:rPr>
                        <a:t>second_num</a:t>
                      </a:r>
                      <a:endParaRPr lang="en-US" sz="1400" kern="1200" dirty="0">
                        <a:solidFill>
                          <a:schemeClr val="tx1"/>
                        </a:solidFill>
                        <a:effectLst/>
                        <a:latin typeface="+mn-lt"/>
                        <a:ea typeface="+mn-ea"/>
                        <a:cs typeface="+mn-cs"/>
                      </a:endParaRPr>
                    </a:p>
                    <a:p>
                      <a:endParaRPr lang="en-US" sz="1400" kern="1200" dirty="0">
                        <a:solidFill>
                          <a:schemeClr val="tx1"/>
                        </a:solidFill>
                        <a:effectLst/>
                        <a:latin typeface="+mn-lt"/>
                        <a:ea typeface="+mn-ea"/>
                        <a:cs typeface="+mn-cs"/>
                      </a:endParaRPr>
                    </a:p>
                    <a:p>
                      <a:r>
                        <a:rPr lang="en-US" sz="1400" kern="1200" dirty="0">
                          <a:solidFill>
                            <a:schemeClr val="tx1"/>
                          </a:solidFill>
                          <a:effectLst/>
                          <a:latin typeface="+mn-lt"/>
                          <a:ea typeface="+mn-ea"/>
                          <a:cs typeface="+mn-cs"/>
                        </a:rPr>
                        <a:t>echo "first number + second number = $((</a:t>
                      </a:r>
                      <a:r>
                        <a:rPr lang="en-US" sz="1400" kern="1200" dirty="0" err="1">
                          <a:solidFill>
                            <a:schemeClr val="tx1"/>
                          </a:solidFill>
                          <a:effectLst/>
                          <a:latin typeface="+mn-lt"/>
                          <a:ea typeface="+mn-ea"/>
                          <a:cs typeface="+mn-cs"/>
                        </a:rPr>
                        <a:t>first_num</a:t>
                      </a:r>
                      <a:r>
                        <a:rPr lang="en-US" sz="1400" kern="1200" dirty="0">
                          <a:solidFill>
                            <a:schemeClr val="tx1"/>
                          </a:solidFill>
                          <a:effectLst/>
                          <a:latin typeface="+mn-lt"/>
                          <a:ea typeface="+mn-ea"/>
                          <a:cs typeface="+mn-cs"/>
                        </a:rPr>
                        <a:t> + </a:t>
                      </a:r>
                      <a:r>
                        <a:rPr lang="en-US" sz="1400" kern="1200" dirty="0" err="1">
                          <a:solidFill>
                            <a:schemeClr val="tx1"/>
                          </a:solidFill>
                          <a:effectLst/>
                          <a:latin typeface="+mn-lt"/>
                          <a:ea typeface="+mn-ea"/>
                          <a:cs typeface="+mn-cs"/>
                        </a:rPr>
                        <a:t>second_num</a:t>
                      </a:r>
                      <a:r>
                        <a:rPr lang="en-US" sz="1400" kern="1200" dirty="0">
                          <a:solidFill>
                            <a:schemeClr val="tx1"/>
                          </a:solidFill>
                          <a:effectLst/>
                          <a:latin typeface="+mn-lt"/>
                          <a:ea typeface="+mn-ea"/>
                          <a:cs typeface="+mn-cs"/>
                        </a:rPr>
                        <a:t>))"	</a:t>
                      </a:r>
                      <a:r>
                        <a:rPr lang="en-US" sz="1400" b="1" kern="1200" dirty="0">
                          <a:solidFill>
                            <a:schemeClr val="tx1"/>
                          </a:solidFill>
                          <a:effectLst/>
                          <a:latin typeface="+mn-lt"/>
                          <a:ea typeface="+mn-ea"/>
                          <a:cs typeface="+mn-cs"/>
                        </a:rPr>
                        <a:t>// Summation</a:t>
                      </a:r>
                    </a:p>
                    <a:p>
                      <a:r>
                        <a:rPr lang="en-US" sz="1400" kern="1200" dirty="0">
                          <a:solidFill>
                            <a:schemeClr val="tx1"/>
                          </a:solidFill>
                          <a:effectLst/>
                          <a:latin typeface="+mn-lt"/>
                          <a:ea typeface="+mn-ea"/>
                          <a:cs typeface="+mn-cs"/>
                        </a:rPr>
                        <a:t>echo "first number - second number = $((</a:t>
                      </a:r>
                      <a:r>
                        <a:rPr lang="en-US" sz="1400" kern="1200" dirty="0" err="1">
                          <a:solidFill>
                            <a:schemeClr val="tx1"/>
                          </a:solidFill>
                          <a:effectLst/>
                          <a:latin typeface="+mn-lt"/>
                          <a:ea typeface="+mn-ea"/>
                          <a:cs typeface="+mn-cs"/>
                        </a:rPr>
                        <a:t>first_num</a:t>
                      </a:r>
                      <a:r>
                        <a:rPr lang="en-US" sz="1400" kern="1200" dirty="0">
                          <a:solidFill>
                            <a:schemeClr val="tx1"/>
                          </a:solidFill>
                          <a:effectLst/>
                          <a:latin typeface="+mn-lt"/>
                          <a:ea typeface="+mn-ea"/>
                          <a:cs typeface="+mn-cs"/>
                        </a:rPr>
                        <a:t> - </a:t>
                      </a:r>
                      <a:r>
                        <a:rPr lang="en-US" sz="1400" kern="1200" dirty="0" err="1">
                          <a:solidFill>
                            <a:schemeClr val="tx1"/>
                          </a:solidFill>
                          <a:effectLst/>
                          <a:latin typeface="+mn-lt"/>
                          <a:ea typeface="+mn-ea"/>
                          <a:cs typeface="+mn-cs"/>
                        </a:rPr>
                        <a:t>second_num</a:t>
                      </a:r>
                      <a:r>
                        <a:rPr lang="en-US" sz="1400" kern="1200" dirty="0">
                          <a:solidFill>
                            <a:schemeClr val="tx1"/>
                          </a:solidFill>
                          <a:effectLst/>
                          <a:latin typeface="+mn-lt"/>
                          <a:ea typeface="+mn-ea"/>
                          <a:cs typeface="+mn-cs"/>
                        </a:rPr>
                        <a:t>))"	</a:t>
                      </a:r>
                      <a:r>
                        <a:rPr lang="en-US" sz="1400" b="1" kern="1200" dirty="0">
                          <a:solidFill>
                            <a:schemeClr val="tx1"/>
                          </a:solidFill>
                          <a:effectLst/>
                          <a:latin typeface="+mn-lt"/>
                          <a:ea typeface="+mn-ea"/>
                          <a:cs typeface="+mn-cs"/>
                        </a:rPr>
                        <a:t>// Subtraction</a:t>
                      </a:r>
                    </a:p>
                    <a:p>
                      <a:r>
                        <a:rPr lang="en-US" sz="1400" kern="1200" dirty="0">
                          <a:solidFill>
                            <a:schemeClr val="tx1"/>
                          </a:solidFill>
                          <a:effectLst/>
                          <a:latin typeface="+mn-lt"/>
                          <a:ea typeface="+mn-ea"/>
                          <a:cs typeface="+mn-cs"/>
                        </a:rPr>
                        <a:t>echo "first number * second number = $((</a:t>
                      </a:r>
                      <a:r>
                        <a:rPr lang="en-US" sz="1400" kern="1200" dirty="0" err="1">
                          <a:solidFill>
                            <a:schemeClr val="tx1"/>
                          </a:solidFill>
                          <a:effectLst/>
                          <a:latin typeface="+mn-lt"/>
                          <a:ea typeface="+mn-ea"/>
                          <a:cs typeface="+mn-cs"/>
                        </a:rPr>
                        <a:t>first_num</a:t>
                      </a:r>
                      <a:r>
                        <a:rPr lang="en-US" sz="1400" kern="1200" dirty="0">
                          <a:solidFill>
                            <a:schemeClr val="tx1"/>
                          </a:solidFill>
                          <a:effectLst/>
                          <a:latin typeface="+mn-lt"/>
                          <a:ea typeface="+mn-ea"/>
                          <a:cs typeface="+mn-cs"/>
                        </a:rPr>
                        <a:t> * </a:t>
                      </a:r>
                      <a:r>
                        <a:rPr lang="en-US" sz="1400" kern="1200" dirty="0" err="1">
                          <a:solidFill>
                            <a:schemeClr val="tx1"/>
                          </a:solidFill>
                          <a:effectLst/>
                          <a:latin typeface="+mn-lt"/>
                          <a:ea typeface="+mn-ea"/>
                          <a:cs typeface="+mn-cs"/>
                        </a:rPr>
                        <a:t>second_num</a:t>
                      </a:r>
                      <a:r>
                        <a:rPr lang="en-US" sz="1400" kern="1200" dirty="0">
                          <a:solidFill>
                            <a:schemeClr val="tx1"/>
                          </a:solidFill>
                          <a:effectLst/>
                          <a:latin typeface="+mn-lt"/>
                          <a:ea typeface="+mn-ea"/>
                          <a:cs typeface="+mn-cs"/>
                        </a:rPr>
                        <a:t>))"	</a:t>
                      </a:r>
                      <a:r>
                        <a:rPr lang="en-US" sz="1400" b="1" kern="1200" dirty="0">
                          <a:solidFill>
                            <a:schemeClr val="tx1"/>
                          </a:solidFill>
                          <a:effectLst/>
                          <a:latin typeface="+mn-lt"/>
                          <a:ea typeface="+mn-ea"/>
                          <a:cs typeface="+mn-cs"/>
                        </a:rPr>
                        <a:t>// Multiplication</a:t>
                      </a:r>
                    </a:p>
                    <a:p>
                      <a:r>
                        <a:rPr lang="en-US" sz="1400" kern="1200" dirty="0">
                          <a:solidFill>
                            <a:schemeClr val="tx1"/>
                          </a:solidFill>
                          <a:effectLst/>
                          <a:latin typeface="+mn-lt"/>
                          <a:ea typeface="+mn-ea"/>
                          <a:cs typeface="+mn-cs"/>
                        </a:rPr>
                        <a:t>echo "first number / second number = $((</a:t>
                      </a:r>
                      <a:r>
                        <a:rPr lang="en-US" sz="1400" kern="1200" dirty="0" err="1">
                          <a:solidFill>
                            <a:schemeClr val="tx1"/>
                          </a:solidFill>
                          <a:effectLst/>
                          <a:latin typeface="+mn-lt"/>
                          <a:ea typeface="+mn-ea"/>
                          <a:cs typeface="+mn-cs"/>
                        </a:rPr>
                        <a:t>first_num</a:t>
                      </a:r>
                      <a:r>
                        <a:rPr lang="en-US" sz="1400" kern="1200" dirty="0">
                          <a:solidFill>
                            <a:schemeClr val="tx1"/>
                          </a:solidFill>
                          <a:effectLst/>
                          <a:latin typeface="+mn-lt"/>
                          <a:ea typeface="+mn-ea"/>
                          <a:cs typeface="+mn-cs"/>
                        </a:rPr>
                        <a:t> / </a:t>
                      </a:r>
                      <a:r>
                        <a:rPr lang="en-US" sz="1400" kern="1200" dirty="0" err="1">
                          <a:solidFill>
                            <a:schemeClr val="tx1"/>
                          </a:solidFill>
                          <a:effectLst/>
                          <a:latin typeface="+mn-lt"/>
                          <a:ea typeface="+mn-ea"/>
                          <a:cs typeface="+mn-cs"/>
                        </a:rPr>
                        <a:t>second_num</a:t>
                      </a:r>
                      <a:r>
                        <a:rPr lang="en-US" sz="1400" kern="1200" dirty="0">
                          <a:solidFill>
                            <a:schemeClr val="tx1"/>
                          </a:solidFill>
                          <a:effectLst/>
                          <a:latin typeface="+mn-lt"/>
                          <a:ea typeface="+mn-ea"/>
                          <a:cs typeface="+mn-cs"/>
                        </a:rPr>
                        <a:t>))"	</a:t>
                      </a:r>
                      <a:r>
                        <a:rPr lang="en-US" sz="1400" b="1" kern="1200" dirty="0">
                          <a:solidFill>
                            <a:schemeClr val="tx1"/>
                          </a:solidFill>
                          <a:effectLst/>
                          <a:latin typeface="+mn-lt"/>
                          <a:ea typeface="+mn-ea"/>
                          <a:cs typeface="+mn-cs"/>
                        </a:rPr>
                        <a:t>// Division</a:t>
                      </a:r>
                    </a:p>
                    <a:p>
                      <a:r>
                        <a:rPr lang="en-US" sz="1400" kern="1200" dirty="0">
                          <a:solidFill>
                            <a:schemeClr val="tx1"/>
                          </a:solidFill>
                          <a:effectLst/>
                          <a:latin typeface="+mn-lt"/>
                          <a:ea typeface="+mn-ea"/>
                          <a:cs typeface="+mn-cs"/>
                        </a:rPr>
                        <a:t>echo "first number % second number = $((</a:t>
                      </a:r>
                      <a:r>
                        <a:rPr lang="en-US" sz="1400" kern="1200" dirty="0" err="1">
                          <a:solidFill>
                            <a:schemeClr val="tx1"/>
                          </a:solidFill>
                          <a:effectLst/>
                          <a:latin typeface="+mn-lt"/>
                          <a:ea typeface="+mn-ea"/>
                          <a:cs typeface="+mn-cs"/>
                        </a:rPr>
                        <a:t>first_num</a:t>
                      </a:r>
                      <a:r>
                        <a:rPr lang="en-US" sz="1400" kern="1200" dirty="0">
                          <a:solidFill>
                            <a:schemeClr val="tx1"/>
                          </a:solidFill>
                          <a:effectLst/>
                          <a:latin typeface="+mn-lt"/>
                          <a:ea typeface="+mn-ea"/>
                          <a:cs typeface="+mn-cs"/>
                        </a:rPr>
                        <a:t> % </a:t>
                      </a:r>
                      <a:r>
                        <a:rPr lang="en-US" sz="1400" kern="1200" dirty="0" err="1">
                          <a:solidFill>
                            <a:schemeClr val="tx1"/>
                          </a:solidFill>
                          <a:effectLst/>
                          <a:latin typeface="+mn-lt"/>
                          <a:ea typeface="+mn-ea"/>
                          <a:cs typeface="+mn-cs"/>
                        </a:rPr>
                        <a:t>second_num</a:t>
                      </a:r>
                      <a:r>
                        <a:rPr lang="en-US" sz="1400" kern="1200" dirty="0">
                          <a:solidFill>
                            <a:schemeClr val="tx1"/>
                          </a:solidFill>
                          <a:effectLst/>
                          <a:latin typeface="+mn-lt"/>
                          <a:ea typeface="+mn-ea"/>
                          <a:cs typeface="+mn-cs"/>
                        </a:rPr>
                        <a:t>))"	</a:t>
                      </a:r>
                      <a:r>
                        <a:rPr lang="en-US" sz="1400" b="1" kern="1200" dirty="0">
                          <a:solidFill>
                            <a:schemeClr val="tx1"/>
                          </a:solidFill>
                          <a:effectLst/>
                          <a:latin typeface="+mn-lt"/>
                          <a:ea typeface="+mn-ea"/>
                          <a:cs typeface="+mn-cs"/>
                        </a:rPr>
                        <a:t>// Remainder</a:t>
                      </a:r>
                      <a:endParaRPr lang="en-US" sz="1400" b="1" dirty="0">
                        <a:solidFill>
                          <a:schemeClr val="tx1"/>
                        </a:solidFill>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31503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Operator </a:t>
            </a:r>
          </a:p>
        </p:txBody>
      </p:sp>
      <p:sp>
        <p:nvSpPr>
          <p:cNvPr id="4" name="Date Placeholder 3"/>
          <p:cNvSpPr>
            <a:spLocks noGrp="1"/>
          </p:cNvSpPr>
          <p:nvPr>
            <p:ph type="dt" sz="half" idx="10"/>
          </p:nvPr>
        </p:nvSpPr>
        <p:spPr/>
        <p:txBody>
          <a:bodyPr/>
          <a:lstStyle/>
          <a:p>
            <a:fld id="{FEF2CCB8-730A-46A0-81A2-FB5ED352C581}" type="datetime1">
              <a:rPr lang="en-US" smtClean="0"/>
              <a:t>3/20/2023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11</a:t>
            </a:fld>
            <a:endParaRPr lang="en-US"/>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869243"/>
              </p:ext>
            </p:extLst>
          </p:nvPr>
        </p:nvGraphicFramePr>
        <p:xfrm>
          <a:off x="2589213" y="2133600"/>
          <a:ext cx="8915400" cy="1854391"/>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20000"/>
                    </a:ext>
                  </a:extLst>
                </a:gridCol>
                <a:gridCol w="4457700">
                  <a:extLst>
                    <a:ext uri="{9D8B030D-6E8A-4147-A177-3AD203B41FA5}">
                      <a16:colId xmlns:a16="http://schemas.microsoft.com/office/drawing/2014/main" val="20001"/>
                    </a:ext>
                  </a:extLst>
                </a:gridCol>
              </a:tblGrid>
              <a:tr h="370840">
                <a:tc>
                  <a:txBody>
                    <a:bodyPr/>
                    <a:lstStyle/>
                    <a:p>
                      <a:pPr marL="0" marR="0" algn="ctr">
                        <a:lnSpc>
                          <a:spcPct val="107000"/>
                        </a:lnSpc>
                        <a:spcBef>
                          <a:spcPts val="0"/>
                        </a:spcBef>
                        <a:spcAft>
                          <a:spcPts val="0"/>
                        </a:spcAft>
                      </a:pPr>
                      <a:r>
                        <a:rPr lang="en-US" sz="2400" dirty="0">
                          <a:effectLst/>
                        </a:rPr>
                        <a:t>Operator</a:t>
                      </a:r>
                      <a:endParaRPr lang="en-US" sz="2400" dirty="0">
                        <a:effectLst/>
                        <a:latin typeface="Candara" panose="020E0502030303020204" pitchFamily="34" charset="0"/>
                        <a:ea typeface="STKaiti"/>
                        <a:cs typeface="Tahoma" panose="020B0604030504040204" pitchFamily="34" charset="0"/>
                      </a:endParaRPr>
                    </a:p>
                  </a:txBody>
                  <a:tcPr marL="68580" marR="68580" marT="0" marB="0"/>
                </a:tc>
                <a:tc>
                  <a:txBody>
                    <a:bodyPr/>
                    <a:lstStyle/>
                    <a:p>
                      <a:pPr marL="0" marR="0" algn="ctr">
                        <a:lnSpc>
                          <a:spcPct val="107000"/>
                        </a:lnSpc>
                        <a:spcBef>
                          <a:spcPts val="0"/>
                        </a:spcBef>
                        <a:spcAft>
                          <a:spcPts val="0"/>
                        </a:spcAft>
                      </a:pPr>
                      <a:r>
                        <a:rPr lang="en-US" sz="2400" dirty="0">
                          <a:effectLst/>
                        </a:rPr>
                        <a:t>Meaning</a:t>
                      </a:r>
                      <a:endParaRPr lang="en-US" sz="2400" dirty="0">
                        <a:effectLst/>
                        <a:latin typeface="Candara" panose="020E0502030303020204" pitchFamily="34" charset="0"/>
                        <a:ea typeface="STKaiti"/>
                        <a:cs typeface="Tahoma" panose="020B0604030504040204" pitchFamily="34" charset="0"/>
                      </a:endParaRPr>
                    </a:p>
                  </a:txBody>
                  <a:tcPr marL="68580" marR="68580" marT="0" marB="0"/>
                </a:tc>
                <a:extLst>
                  <a:ext uri="{0D108BD9-81ED-4DB2-BD59-A6C34878D82A}">
                    <a16:rowId xmlns:a16="http://schemas.microsoft.com/office/drawing/2014/main" val="10000"/>
                  </a:ext>
                </a:extLst>
              </a:tr>
              <a:tr h="370840">
                <a:tc>
                  <a:txBody>
                    <a:bodyPr/>
                    <a:lstStyle/>
                    <a:p>
                      <a:pPr marL="0" marR="0">
                        <a:lnSpc>
                          <a:spcPct val="107000"/>
                        </a:lnSpc>
                        <a:spcBef>
                          <a:spcPts val="0"/>
                        </a:spcBef>
                        <a:spcAft>
                          <a:spcPts val="0"/>
                        </a:spcAft>
                      </a:pPr>
                      <a:r>
                        <a:rPr lang="en-US" sz="1600" b="1">
                          <a:solidFill>
                            <a:schemeClr val="tx1"/>
                          </a:solidFill>
                          <a:effectLst/>
                        </a:rPr>
                        <a:t>&lt;=, &gt;=, &lt; and &gt;</a:t>
                      </a:r>
                      <a:endParaRPr lang="en-US" sz="1600" b="1">
                        <a:solidFill>
                          <a:schemeClr val="tx1"/>
                        </a:solidFill>
                        <a:effectLst/>
                        <a:latin typeface="Candara" panose="020E0502030303020204" pitchFamily="34" charset="0"/>
                        <a:ea typeface="STKaiti"/>
                        <a:cs typeface="Tahoma" panose="020B0604030504040204" pitchFamily="34" charset="0"/>
                      </a:endParaRPr>
                    </a:p>
                  </a:txBody>
                  <a:tcPr marL="68580" marR="68580" marT="0" marB="0"/>
                </a:tc>
                <a:tc>
                  <a:txBody>
                    <a:bodyPr/>
                    <a:lstStyle/>
                    <a:p>
                      <a:pPr marL="0" marR="0">
                        <a:lnSpc>
                          <a:spcPct val="107000"/>
                        </a:lnSpc>
                        <a:spcBef>
                          <a:spcPts val="0"/>
                        </a:spcBef>
                        <a:spcAft>
                          <a:spcPts val="0"/>
                        </a:spcAft>
                      </a:pPr>
                      <a:r>
                        <a:rPr lang="en-US" sz="1600" b="1" dirty="0">
                          <a:solidFill>
                            <a:schemeClr val="tx1"/>
                          </a:solidFill>
                          <a:effectLst/>
                        </a:rPr>
                        <a:t>comparison operators</a:t>
                      </a:r>
                      <a:endParaRPr lang="en-US" sz="1600" b="1" dirty="0">
                        <a:solidFill>
                          <a:schemeClr val="tx1"/>
                        </a:solidFill>
                        <a:effectLst/>
                        <a:latin typeface="Candara" panose="020E0502030303020204" pitchFamily="34" charset="0"/>
                        <a:ea typeface="STKaiti"/>
                        <a:cs typeface="Tahoma" panose="020B0604030504040204" pitchFamily="34" charset="0"/>
                      </a:endParaRPr>
                    </a:p>
                  </a:txBody>
                  <a:tcPr marL="68580" marR="68580" marT="0" marB="0"/>
                </a:tc>
                <a:extLst>
                  <a:ext uri="{0D108BD9-81ED-4DB2-BD59-A6C34878D82A}">
                    <a16:rowId xmlns:a16="http://schemas.microsoft.com/office/drawing/2014/main" val="10001"/>
                  </a:ext>
                </a:extLst>
              </a:tr>
              <a:tr h="370840">
                <a:tc>
                  <a:txBody>
                    <a:bodyPr/>
                    <a:lstStyle/>
                    <a:p>
                      <a:pPr marL="0" marR="0">
                        <a:lnSpc>
                          <a:spcPct val="107000"/>
                        </a:lnSpc>
                        <a:spcBef>
                          <a:spcPts val="0"/>
                        </a:spcBef>
                        <a:spcAft>
                          <a:spcPts val="0"/>
                        </a:spcAft>
                      </a:pPr>
                      <a:r>
                        <a:rPr lang="en-US" sz="1600" b="1" dirty="0">
                          <a:solidFill>
                            <a:schemeClr val="tx1"/>
                          </a:solidFill>
                          <a:effectLst/>
                        </a:rPr>
                        <a:t>== and !=</a:t>
                      </a:r>
                      <a:endParaRPr lang="en-US" sz="1600" b="1" dirty="0">
                        <a:solidFill>
                          <a:schemeClr val="tx1"/>
                        </a:solidFill>
                        <a:effectLst/>
                        <a:latin typeface="Candara" panose="020E0502030303020204" pitchFamily="34" charset="0"/>
                        <a:ea typeface="STKaiti"/>
                        <a:cs typeface="Tahoma" panose="020B0604030504040204" pitchFamily="34" charset="0"/>
                      </a:endParaRPr>
                    </a:p>
                  </a:txBody>
                  <a:tcPr marL="68580" marR="68580" marT="0" marB="0"/>
                </a:tc>
                <a:tc>
                  <a:txBody>
                    <a:bodyPr/>
                    <a:lstStyle/>
                    <a:p>
                      <a:pPr marL="0" marR="0">
                        <a:lnSpc>
                          <a:spcPct val="107000"/>
                        </a:lnSpc>
                        <a:spcBef>
                          <a:spcPts val="0"/>
                        </a:spcBef>
                        <a:spcAft>
                          <a:spcPts val="0"/>
                        </a:spcAft>
                      </a:pPr>
                      <a:r>
                        <a:rPr lang="en-US" sz="1600" b="1" dirty="0">
                          <a:solidFill>
                            <a:schemeClr val="tx1"/>
                          </a:solidFill>
                          <a:effectLst/>
                        </a:rPr>
                        <a:t>equality and inequality</a:t>
                      </a:r>
                      <a:endParaRPr lang="en-US" sz="1600" b="1" dirty="0">
                        <a:solidFill>
                          <a:schemeClr val="tx1"/>
                        </a:solidFill>
                        <a:effectLst/>
                        <a:latin typeface="Candara" panose="020E0502030303020204" pitchFamily="34" charset="0"/>
                        <a:ea typeface="STKaiti"/>
                        <a:cs typeface="Tahoma" panose="020B0604030504040204" pitchFamily="34" charset="0"/>
                      </a:endParaRPr>
                    </a:p>
                  </a:txBody>
                  <a:tcPr marL="68580" marR="68580" marT="0" marB="0"/>
                </a:tc>
                <a:extLst>
                  <a:ext uri="{0D108BD9-81ED-4DB2-BD59-A6C34878D82A}">
                    <a16:rowId xmlns:a16="http://schemas.microsoft.com/office/drawing/2014/main" val="10002"/>
                  </a:ext>
                </a:extLst>
              </a:tr>
              <a:tr h="370840">
                <a:tc>
                  <a:txBody>
                    <a:bodyPr/>
                    <a:lstStyle/>
                    <a:p>
                      <a:pPr marL="0" marR="0">
                        <a:lnSpc>
                          <a:spcPct val="107000"/>
                        </a:lnSpc>
                        <a:spcBef>
                          <a:spcPts val="0"/>
                        </a:spcBef>
                        <a:spcAft>
                          <a:spcPts val="0"/>
                        </a:spcAft>
                      </a:pPr>
                      <a:r>
                        <a:rPr lang="en-US" sz="1600" b="1">
                          <a:solidFill>
                            <a:schemeClr val="tx1"/>
                          </a:solidFill>
                          <a:effectLst/>
                        </a:rPr>
                        <a:t>&amp;&amp;</a:t>
                      </a:r>
                      <a:endParaRPr lang="en-US" sz="1600" b="1">
                        <a:solidFill>
                          <a:schemeClr val="tx1"/>
                        </a:solidFill>
                        <a:effectLst/>
                        <a:latin typeface="Candara" panose="020E0502030303020204" pitchFamily="34" charset="0"/>
                        <a:ea typeface="STKaiti"/>
                        <a:cs typeface="Tahoma" panose="020B0604030504040204" pitchFamily="34" charset="0"/>
                      </a:endParaRPr>
                    </a:p>
                  </a:txBody>
                  <a:tcPr marL="68580" marR="68580" marT="0" marB="0"/>
                </a:tc>
                <a:tc>
                  <a:txBody>
                    <a:bodyPr/>
                    <a:lstStyle/>
                    <a:p>
                      <a:pPr marL="0" marR="0">
                        <a:lnSpc>
                          <a:spcPct val="107000"/>
                        </a:lnSpc>
                        <a:spcBef>
                          <a:spcPts val="0"/>
                        </a:spcBef>
                        <a:spcAft>
                          <a:spcPts val="0"/>
                        </a:spcAft>
                      </a:pPr>
                      <a:r>
                        <a:rPr lang="en-US" sz="1600" b="1" dirty="0">
                          <a:solidFill>
                            <a:schemeClr val="tx1"/>
                          </a:solidFill>
                          <a:effectLst/>
                        </a:rPr>
                        <a:t>logical AND</a:t>
                      </a:r>
                      <a:endParaRPr lang="en-US" sz="1600" b="1" dirty="0">
                        <a:solidFill>
                          <a:schemeClr val="tx1"/>
                        </a:solidFill>
                        <a:effectLst/>
                        <a:latin typeface="Candara" panose="020E0502030303020204" pitchFamily="34" charset="0"/>
                        <a:ea typeface="STKaiti"/>
                        <a:cs typeface="Tahoma" panose="020B0604030504040204" pitchFamily="34" charset="0"/>
                      </a:endParaRPr>
                    </a:p>
                  </a:txBody>
                  <a:tcPr marL="68580" marR="68580" marT="0" marB="0"/>
                </a:tc>
                <a:extLst>
                  <a:ext uri="{0D108BD9-81ED-4DB2-BD59-A6C34878D82A}">
                    <a16:rowId xmlns:a16="http://schemas.microsoft.com/office/drawing/2014/main" val="10003"/>
                  </a:ext>
                </a:extLst>
              </a:tr>
              <a:tr h="370840">
                <a:tc>
                  <a:txBody>
                    <a:bodyPr/>
                    <a:lstStyle/>
                    <a:p>
                      <a:pPr marL="0" marR="0">
                        <a:lnSpc>
                          <a:spcPct val="107000"/>
                        </a:lnSpc>
                        <a:spcBef>
                          <a:spcPts val="0"/>
                        </a:spcBef>
                        <a:spcAft>
                          <a:spcPts val="0"/>
                        </a:spcAft>
                      </a:pPr>
                      <a:r>
                        <a:rPr lang="en-US" sz="1600" b="1">
                          <a:solidFill>
                            <a:schemeClr val="tx1"/>
                          </a:solidFill>
                          <a:effectLst/>
                        </a:rPr>
                        <a:t>||</a:t>
                      </a:r>
                      <a:endParaRPr lang="en-US" sz="1600" b="1">
                        <a:solidFill>
                          <a:schemeClr val="tx1"/>
                        </a:solidFill>
                        <a:effectLst/>
                        <a:latin typeface="Candara" panose="020E0502030303020204" pitchFamily="34" charset="0"/>
                        <a:ea typeface="STKaiti"/>
                        <a:cs typeface="Tahoma" panose="020B0604030504040204" pitchFamily="34" charset="0"/>
                      </a:endParaRPr>
                    </a:p>
                  </a:txBody>
                  <a:tcPr marL="68580" marR="68580" marT="0" marB="0"/>
                </a:tc>
                <a:tc>
                  <a:txBody>
                    <a:bodyPr/>
                    <a:lstStyle/>
                    <a:p>
                      <a:pPr marL="0" marR="0">
                        <a:lnSpc>
                          <a:spcPct val="107000"/>
                        </a:lnSpc>
                        <a:spcBef>
                          <a:spcPts val="0"/>
                        </a:spcBef>
                        <a:spcAft>
                          <a:spcPts val="0"/>
                        </a:spcAft>
                      </a:pPr>
                      <a:r>
                        <a:rPr lang="en-US" sz="1600" b="1" dirty="0">
                          <a:solidFill>
                            <a:schemeClr val="tx1"/>
                          </a:solidFill>
                          <a:effectLst/>
                        </a:rPr>
                        <a:t>logical OR</a:t>
                      </a:r>
                      <a:endParaRPr lang="en-US" sz="1600" b="1" dirty="0">
                        <a:solidFill>
                          <a:schemeClr val="tx1"/>
                        </a:solidFill>
                        <a:effectLst/>
                        <a:latin typeface="Candara" panose="020E0502030303020204" pitchFamily="34" charset="0"/>
                        <a:ea typeface="STKaiti"/>
                        <a:cs typeface="Tahoma" panose="020B0604030504040204" pitchFamily="34"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02902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09"/>
            <a:ext cx="8911687" cy="3107631"/>
          </a:xfrm>
        </p:spPr>
        <p:txBody>
          <a:bodyPr>
            <a:noAutofit/>
          </a:bodyPr>
          <a:lstStyle/>
          <a:p>
            <a:pPr algn="ctr"/>
            <a:r>
              <a:rPr lang="en-US" sz="7200" b="1" dirty="0">
                <a:solidFill>
                  <a:srgbClr val="0070C0"/>
                </a:solidFill>
              </a:rPr>
              <a:t>Conditional Structures in Shell Scripts</a:t>
            </a:r>
            <a:br>
              <a:rPr lang="en-US" sz="7200" b="1" dirty="0">
                <a:solidFill>
                  <a:srgbClr val="0070C0"/>
                </a:solidFill>
              </a:rPr>
            </a:br>
            <a:endParaRPr lang="en-US" sz="7200" dirty="0">
              <a:solidFill>
                <a:srgbClr val="0070C0"/>
              </a:solidFill>
            </a:endParaRPr>
          </a:p>
        </p:txBody>
      </p:sp>
      <p:sp>
        <p:nvSpPr>
          <p:cNvPr id="4" name="Date Placeholder 3"/>
          <p:cNvSpPr>
            <a:spLocks noGrp="1"/>
          </p:cNvSpPr>
          <p:nvPr>
            <p:ph type="dt" sz="half" idx="10"/>
          </p:nvPr>
        </p:nvSpPr>
        <p:spPr/>
        <p:txBody>
          <a:bodyPr/>
          <a:lstStyle/>
          <a:p>
            <a:fld id="{FEF2CCB8-730A-46A0-81A2-FB5ED352C581}" type="datetime1">
              <a:rPr lang="en-US" smtClean="0"/>
              <a:t>3/20/2023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12</a:t>
            </a:fld>
            <a:endParaRPr lang="en-US"/>
          </a:p>
        </p:txBody>
      </p:sp>
    </p:spTree>
    <p:extLst>
      <p:ext uri="{BB962C8B-B14F-4D97-AF65-F5344CB8AC3E}">
        <p14:creationId xmlns:p14="http://schemas.microsoft.com/office/powerpoint/2010/main" val="2640923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If</a:t>
            </a:r>
            <a:br>
              <a:rPr lang="en-US" dirty="0"/>
            </a:br>
            <a:r>
              <a:rPr lang="en-US" sz="1800" b="1" i="1" dirty="0"/>
              <a:t>(</a:t>
            </a:r>
            <a:r>
              <a:rPr lang="en-US" sz="1800" dirty="0"/>
              <a:t>The </a:t>
            </a:r>
            <a:r>
              <a:rPr lang="en-US" sz="1800" b="1" i="1" dirty="0"/>
              <a:t>if</a:t>
            </a:r>
            <a:r>
              <a:rPr lang="en-US" sz="1800" dirty="0"/>
              <a:t> condition is used for decision making in shell script, where if the given condition is true then the command is executed. The general forms for the </a:t>
            </a:r>
            <a:r>
              <a:rPr lang="en-US" sz="1800" b="1" i="1" dirty="0"/>
              <a:t>if</a:t>
            </a:r>
            <a:r>
              <a:rPr lang="en-US" sz="1800" dirty="0"/>
              <a:t> condition that can be used in shell scripting is given below.)</a:t>
            </a:r>
            <a:br>
              <a:rPr lang="en-US" sz="1200" dirty="0"/>
            </a:br>
            <a:endParaRPr lang="en-US" sz="27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54334173"/>
              </p:ext>
            </p:extLst>
          </p:nvPr>
        </p:nvGraphicFramePr>
        <p:xfrm>
          <a:off x="2589213" y="2133600"/>
          <a:ext cx="8915400" cy="238252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 First form</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 Second form</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 Third form</a:t>
                      </a:r>
                    </a:p>
                  </a:txBody>
                  <a:tcPr/>
                </a:tc>
                <a:extLst>
                  <a:ext uri="{0D108BD9-81ED-4DB2-BD59-A6C34878D82A}">
                    <a16:rowId xmlns:a16="http://schemas.microsoft.com/office/drawing/2014/main" val="10000"/>
                  </a:ext>
                </a:extLst>
              </a:tr>
              <a:tr h="370840">
                <a:tc>
                  <a:txBody>
                    <a:bodyPr/>
                    <a:lstStyle/>
                    <a:p>
                      <a:r>
                        <a:rPr lang="en-US" sz="1800" kern="1200" dirty="0">
                          <a:solidFill>
                            <a:schemeClr val="dk1"/>
                          </a:solidFill>
                          <a:effectLst/>
                          <a:latin typeface="+mn-lt"/>
                          <a:ea typeface="+mn-ea"/>
                          <a:cs typeface="+mn-cs"/>
                        </a:rPr>
                        <a:t>if [condition]; </a:t>
                      </a:r>
                    </a:p>
                    <a:p>
                      <a:r>
                        <a:rPr lang="en-US" sz="1800" kern="1200" dirty="0">
                          <a:solidFill>
                            <a:schemeClr val="dk1"/>
                          </a:solidFill>
                          <a:effectLst/>
                          <a:latin typeface="+mn-lt"/>
                          <a:ea typeface="+mn-ea"/>
                          <a:cs typeface="+mn-cs"/>
                        </a:rPr>
                        <a:t>then</a:t>
                      </a:r>
                    </a:p>
                    <a:p>
                      <a:r>
                        <a:rPr lang="en-US" sz="1800" kern="1200" dirty="0">
                          <a:solidFill>
                            <a:schemeClr val="dk1"/>
                          </a:solidFill>
                          <a:effectLst/>
                          <a:latin typeface="+mn-lt"/>
                          <a:ea typeface="+mn-ea"/>
                          <a:cs typeface="+mn-cs"/>
                        </a:rPr>
                        <a:t>    	commands</a:t>
                      </a:r>
                    </a:p>
                    <a:p>
                      <a:r>
                        <a:rPr lang="en-US" sz="1800" kern="1200" dirty="0">
                          <a:solidFill>
                            <a:schemeClr val="dk1"/>
                          </a:solidFill>
                          <a:effectLst/>
                          <a:latin typeface="+mn-lt"/>
                          <a:ea typeface="+mn-ea"/>
                          <a:cs typeface="+mn-cs"/>
                        </a:rPr>
                        <a:t>fi</a:t>
                      </a:r>
                    </a:p>
                    <a:p>
                      <a:endParaRPr lang="en-US" dirty="0"/>
                    </a:p>
                  </a:txBody>
                  <a:tcPr/>
                </a:tc>
                <a:tc>
                  <a:txBody>
                    <a:bodyPr/>
                    <a:lstStyle/>
                    <a:p>
                      <a:r>
                        <a:rPr lang="en-US" sz="1800" kern="1200" dirty="0">
                          <a:solidFill>
                            <a:schemeClr val="dk1"/>
                          </a:solidFill>
                          <a:effectLst/>
                          <a:latin typeface="+mn-lt"/>
                          <a:ea typeface="+mn-ea"/>
                          <a:cs typeface="+mn-cs"/>
                        </a:rPr>
                        <a:t>if [condition]; </a:t>
                      </a:r>
                    </a:p>
                    <a:p>
                      <a:r>
                        <a:rPr lang="en-US" sz="1800" kern="1200" dirty="0">
                          <a:solidFill>
                            <a:schemeClr val="dk1"/>
                          </a:solidFill>
                          <a:effectLst/>
                          <a:latin typeface="+mn-lt"/>
                          <a:ea typeface="+mn-ea"/>
                          <a:cs typeface="+mn-cs"/>
                        </a:rPr>
                        <a:t>then</a:t>
                      </a:r>
                    </a:p>
                    <a:p>
                      <a:r>
                        <a:rPr lang="en-US" sz="1800" kern="1200" dirty="0">
                          <a:solidFill>
                            <a:schemeClr val="dk1"/>
                          </a:solidFill>
                          <a:effectLst/>
                          <a:latin typeface="+mn-lt"/>
                          <a:ea typeface="+mn-ea"/>
                          <a:cs typeface="+mn-cs"/>
                        </a:rPr>
                        <a:t>    	commands</a:t>
                      </a:r>
                    </a:p>
                    <a:p>
                      <a:r>
                        <a:rPr lang="en-US" sz="1800" kern="1200" dirty="0">
                          <a:solidFill>
                            <a:schemeClr val="dk1"/>
                          </a:solidFill>
                          <a:effectLst/>
                          <a:latin typeface="+mn-lt"/>
                          <a:ea typeface="+mn-ea"/>
                          <a:cs typeface="+mn-cs"/>
                        </a:rPr>
                        <a:t>else</a:t>
                      </a:r>
                    </a:p>
                    <a:p>
                      <a:r>
                        <a:rPr lang="en-US" sz="1800" kern="1200" dirty="0">
                          <a:solidFill>
                            <a:schemeClr val="dk1"/>
                          </a:solidFill>
                          <a:effectLst/>
                          <a:latin typeface="+mn-lt"/>
                          <a:ea typeface="+mn-ea"/>
                          <a:cs typeface="+mn-cs"/>
                        </a:rPr>
                        <a:t>	commands</a:t>
                      </a:r>
                    </a:p>
                    <a:p>
                      <a:r>
                        <a:rPr lang="en-US" sz="1800" kern="1200" dirty="0">
                          <a:solidFill>
                            <a:schemeClr val="dk1"/>
                          </a:solidFill>
                          <a:effectLst/>
                          <a:latin typeface="+mn-lt"/>
                          <a:ea typeface="+mn-ea"/>
                          <a:cs typeface="+mn-cs"/>
                        </a:rPr>
                        <a:t>fi</a:t>
                      </a:r>
                    </a:p>
                  </a:txBody>
                  <a:tcPr/>
                </a:tc>
                <a:tc>
                  <a:txBody>
                    <a:bodyPr/>
                    <a:lstStyle/>
                    <a:p>
                      <a:r>
                        <a:rPr lang="en-US" sz="1800" kern="1200" dirty="0">
                          <a:solidFill>
                            <a:schemeClr val="dk1"/>
                          </a:solidFill>
                          <a:effectLst/>
                          <a:latin typeface="+mn-lt"/>
                          <a:ea typeface="+mn-ea"/>
                          <a:cs typeface="+mn-cs"/>
                        </a:rPr>
                        <a:t>if [condition]; </a:t>
                      </a:r>
                    </a:p>
                    <a:p>
                      <a:r>
                        <a:rPr lang="en-US" sz="1800" kern="1200" dirty="0">
                          <a:solidFill>
                            <a:schemeClr val="dk1"/>
                          </a:solidFill>
                          <a:effectLst/>
                          <a:latin typeface="+mn-lt"/>
                          <a:ea typeface="+mn-ea"/>
                          <a:cs typeface="+mn-cs"/>
                        </a:rPr>
                        <a:t>then</a:t>
                      </a:r>
                    </a:p>
                    <a:p>
                      <a:r>
                        <a:rPr lang="en-US" sz="1800" kern="1200" dirty="0">
                          <a:solidFill>
                            <a:schemeClr val="dk1"/>
                          </a:solidFill>
                          <a:effectLst/>
                          <a:latin typeface="+mn-lt"/>
                          <a:ea typeface="+mn-ea"/>
                          <a:cs typeface="+mn-cs"/>
                        </a:rPr>
                        <a:t>    	commands</a:t>
                      </a:r>
                    </a:p>
                    <a:p>
                      <a:r>
                        <a:rPr lang="en-US" sz="1800" kern="1200" dirty="0" err="1">
                          <a:solidFill>
                            <a:schemeClr val="dk1"/>
                          </a:solidFill>
                          <a:effectLst/>
                          <a:latin typeface="+mn-lt"/>
                          <a:ea typeface="+mn-ea"/>
                          <a:cs typeface="+mn-cs"/>
                        </a:rPr>
                        <a:t>elif</a:t>
                      </a:r>
                      <a:r>
                        <a:rPr lang="en-US" sz="1800" kern="1200" dirty="0">
                          <a:solidFill>
                            <a:schemeClr val="dk1"/>
                          </a:solidFill>
                          <a:effectLst/>
                          <a:latin typeface="+mn-lt"/>
                          <a:ea typeface="+mn-ea"/>
                          <a:cs typeface="+mn-cs"/>
                        </a:rPr>
                        <a:t> [condition]; </a:t>
                      </a:r>
                    </a:p>
                    <a:p>
                      <a:r>
                        <a:rPr lang="en-US" sz="1800" kern="1200" dirty="0">
                          <a:solidFill>
                            <a:schemeClr val="dk1"/>
                          </a:solidFill>
                          <a:effectLst/>
                          <a:latin typeface="+mn-lt"/>
                          <a:ea typeface="+mn-ea"/>
                          <a:cs typeface="+mn-cs"/>
                        </a:rPr>
                        <a:t>then</a:t>
                      </a:r>
                    </a:p>
                    <a:p>
                      <a:r>
                        <a:rPr lang="en-US" sz="1800" kern="1200" dirty="0">
                          <a:solidFill>
                            <a:schemeClr val="dk1"/>
                          </a:solidFill>
                          <a:effectLst/>
                          <a:latin typeface="+mn-lt"/>
                          <a:ea typeface="+mn-ea"/>
                          <a:cs typeface="+mn-cs"/>
                        </a:rPr>
                        <a:t>	commands</a:t>
                      </a:r>
                    </a:p>
                    <a:p>
                      <a:r>
                        <a:rPr lang="en-US" sz="1800" kern="1200" dirty="0">
                          <a:solidFill>
                            <a:schemeClr val="dk1"/>
                          </a:solidFill>
                          <a:effectLst/>
                          <a:latin typeface="+mn-lt"/>
                          <a:ea typeface="+mn-ea"/>
                          <a:cs typeface="+mn-cs"/>
                        </a:rPr>
                        <a:t>fi</a:t>
                      </a:r>
                      <a:endParaRPr lang="en-US" dirty="0"/>
                    </a:p>
                  </a:txBody>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fld id="{FEF2CCB8-730A-46A0-81A2-FB5ED352C581}" type="datetime1">
              <a:rPr lang="en-US" smtClean="0"/>
              <a:t>3/20/2023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13</a:t>
            </a:fld>
            <a:endParaRPr lang="en-US"/>
          </a:p>
        </p:txBody>
      </p:sp>
    </p:spTree>
    <p:extLst>
      <p:ext uri="{BB962C8B-B14F-4D97-AF65-F5344CB8AC3E}">
        <p14:creationId xmlns:p14="http://schemas.microsoft.com/office/powerpoint/2010/main" val="3374686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883662181"/>
              </p:ext>
            </p:extLst>
          </p:nvPr>
        </p:nvGraphicFramePr>
        <p:xfrm>
          <a:off x="1839433" y="428625"/>
          <a:ext cx="9665181" cy="5709920"/>
        </p:xfrm>
        <a:graphic>
          <a:graphicData uri="http://schemas.openxmlformats.org/drawingml/2006/table">
            <a:tbl>
              <a:tblPr firstRow="1" bandRow="1">
                <a:tableStyleId>{5C22544A-7EE6-4342-B048-85BDC9FD1C3A}</a:tableStyleId>
              </a:tblPr>
              <a:tblGrid>
                <a:gridCol w="3221727">
                  <a:extLst>
                    <a:ext uri="{9D8B030D-6E8A-4147-A177-3AD203B41FA5}">
                      <a16:colId xmlns:a16="http://schemas.microsoft.com/office/drawing/2014/main" val="20000"/>
                    </a:ext>
                  </a:extLst>
                </a:gridCol>
                <a:gridCol w="3221727">
                  <a:extLst>
                    <a:ext uri="{9D8B030D-6E8A-4147-A177-3AD203B41FA5}">
                      <a16:colId xmlns:a16="http://schemas.microsoft.com/office/drawing/2014/main" val="20001"/>
                    </a:ext>
                  </a:extLst>
                </a:gridCol>
                <a:gridCol w="3221727">
                  <a:extLst>
                    <a:ext uri="{9D8B030D-6E8A-4147-A177-3AD203B41FA5}">
                      <a16:colId xmlns:a16="http://schemas.microsoft.com/office/drawing/2014/main" val="20002"/>
                    </a:ext>
                  </a:extLst>
                </a:gridCol>
              </a:tblGrid>
              <a:tr h="370840">
                <a:tc>
                  <a:txBody>
                    <a:bodyPr/>
                    <a:lstStyle/>
                    <a:p>
                      <a:r>
                        <a:rPr lang="en-US" dirty="0">
                          <a:latin typeface="+mn-lt"/>
                        </a:rPr>
                        <a:t>Example Form 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mn-lt"/>
                        </a:rPr>
                        <a:t>Example Form 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mn-lt"/>
                        </a:rPr>
                        <a:t>Example Form 3</a:t>
                      </a:r>
                    </a:p>
                  </a:txBody>
                  <a:tcPr/>
                </a:tc>
                <a:extLst>
                  <a:ext uri="{0D108BD9-81ED-4DB2-BD59-A6C34878D82A}">
                    <a16:rowId xmlns:a16="http://schemas.microsoft.com/office/drawing/2014/main" val="10000"/>
                  </a:ext>
                </a:extLst>
              </a:tr>
              <a:tr h="370840">
                <a:tc>
                  <a:txBody>
                    <a:bodyPr/>
                    <a:lstStyle/>
                    <a:p>
                      <a:pPr rtl="0"/>
                      <a:r>
                        <a:rPr lang="en-US" altLang="ja-JP" sz="1600" b="0" i="0" u="none" strike="noStrike" kern="1200" baseline="0" dirty="0">
                          <a:solidFill>
                            <a:schemeClr val="tx1"/>
                          </a:solidFill>
                          <a:latin typeface="+mn-lt"/>
                          <a:ea typeface="+mn-ea"/>
                          <a:cs typeface="+mn-cs"/>
                        </a:rPr>
                        <a:t>#!/bin/bash</a:t>
                      </a:r>
                      <a:endParaRPr lang="ja-JP" altLang="en-US" sz="1600" b="0" i="0" u="none" strike="noStrike" kern="1200" baseline="0" dirty="0">
                        <a:solidFill>
                          <a:schemeClr val="tx1"/>
                        </a:solidFill>
                        <a:latin typeface="+mn-lt"/>
                        <a:ea typeface="+mn-ea"/>
                        <a:cs typeface="+mn-cs"/>
                      </a:endParaRPr>
                    </a:p>
                    <a:p>
                      <a:pPr rtl="0"/>
                      <a:r>
                        <a:rPr lang="en-US" altLang="ja-JP" sz="1600" b="0" i="0" u="none" strike="noStrike" kern="1200" baseline="0" dirty="0">
                          <a:solidFill>
                            <a:schemeClr val="tx1"/>
                          </a:solidFill>
                          <a:latin typeface="+mn-lt"/>
                          <a:ea typeface="+mn-ea"/>
                          <a:cs typeface="+mn-cs"/>
                        </a:rPr>
                        <a:t>number=1</a:t>
                      </a:r>
                      <a:endParaRPr lang="ja-JP" altLang="en-US" sz="1600" b="0" i="0" u="none" strike="noStrike" kern="1200" baseline="0" dirty="0">
                        <a:solidFill>
                          <a:schemeClr val="tx1"/>
                        </a:solidFill>
                        <a:latin typeface="+mn-lt"/>
                        <a:ea typeface="+mn-ea"/>
                        <a:cs typeface="+mn-cs"/>
                      </a:endParaRPr>
                    </a:p>
                    <a:p>
                      <a:pPr rtl="0"/>
                      <a:endParaRPr lang="ja-JP" altLang="en-US" sz="1600" b="0" i="0" u="none" strike="noStrike" kern="1200" baseline="0" dirty="0">
                        <a:solidFill>
                          <a:schemeClr val="dk1"/>
                        </a:solidFill>
                        <a:latin typeface="+mn-lt"/>
                        <a:ea typeface="+mn-ea"/>
                        <a:cs typeface="+mn-cs"/>
                      </a:endParaRPr>
                    </a:p>
                    <a:p>
                      <a:pPr rtl="0"/>
                      <a:r>
                        <a:rPr lang="en-US" altLang="ja-JP" sz="1600" b="0" i="0" u="none" strike="noStrike" kern="1200" baseline="0" dirty="0">
                          <a:solidFill>
                            <a:srgbClr val="0070C0"/>
                          </a:solidFill>
                          <a:latin typeface="+mn-lt"/>
                          <a:ea typeface="+mn-ea"/>
                          <a:cs typeface="+mn-cs"/>
                        </a:rPr>
                        <a:t>if [ $number = "1" ]; </a:t>
                      </a:r>
                    </a:p>
                    <a:p>
                      <a:pPr rtl="0"/>
                      <a:r>
                        <a:rPr lang="en-US" altLang="ja-JP" sz="1600" b="0" i="0" u="none" strike="noStrike" kern="1200" baseline="0" dirty="0">
                          <a:solidFill>
                            <a:schemeClr val="dk1"/>
                          </a:solidFill>
                          <a:latin typeface="+mn-lt"/>
                          <a:ea typeface="+mn-ea"/>
                          <a:cs typeface="+mn-cs"/>
                        </a:rPr>
                        <a:t>then</a:t>
                      </a:r>
                      <a:endParaRPr lang="ja-JP" altLang="en-US" sz="1600" b="0" i="0" u="none" strike="noStrike" kern="1200" baseline="0" dirty="0">
                        <a:solidFill>
                          <a:schemeClr val="dk1"/>
                        </a:solidFill>
                        <a:latin typeface="+mn-lt"/>
                        <a:ea typeface="+mn-ea"/>
                        <a:cs typeface="+mn-cs"/>
                      </a:endParaRPr>
                    </a:p>
                    <a:p>
                      <a:pPr rtl="0"/>
                      <a:r>
                        <a:rPr lang="en-US" altLang="ja-JP" sz="1600" b="0" i="0" u="none" strike="noStrike" kern="1200" baseline="0">
                          <a:solidFill>
                            <a:schemeClr val="dk1"/>
                          </a:solidFill>
                          <a:latin typeface="+mn-lt"/>
                          <a:ea typeface="+mn-ea"/>
                          <a:cs typeface="+mn-cs"/>
                        </a:rPr>
                        <a:t>    echo </a:t>
                      </a:r>
                      <a:r>
                        <a:rPr lang="en-US" altLang="ja-JP" sz="1600" b="0" i="0" u="none" strike="noStrike" kern="1200" baseline="0" dirty="0">
                          <a:solidFill>
                            <a:schemeClr val="dk1"/>
                          </a:solidFill>
                          <a:latin typeface="+mn-lt"/>
                          <a:ea typeface="+mn-ea"/>
                          <a:cs typeface="+mn-cs"/>
                        </a:rPr>
                        <a:t>"Number equals 1"</a:t>
                      </a:r>
                      <a:endParaRPr lang="ja-JP" altLang="en-US" sz="1600" b="0" i="0" u="none" strike="noStrike" kern="1200" baseline="0" dirty="0">
                        <a:solidFill>
                          <a:schemeClr val="dk1"/>
                        </a:solidFill>
                        <a:latin typeface="+mn-lt"/>
                        <a:ea typeface="+mn-ea"/>
                        <a:cs typeface="+mn-cs"/>
                      </a:endParaRPr>
                    </a:p>
                    <a:p>
                      <a:pPr rtl="0"/>
                      <a:r>
                        <a:rPr lang="en-US" altLang="ja-JP" sz="1600" b="0" i="0" u="none" strike="noStrike" kern="1200" baseline="0" dirty="0">
                          <a:solidFill>
                            <a:srgbClr val="0070C0"/>
                          </a:solidFill>
                          <a:latin typeface="+mn-lt"/>
                          <a:ea typeface="+mn-ea"/>
                          <a:cs typeface="+mn-cs"/>
                        </a:rPr>
                        <a:t>fi</a:t>
                      </a:r>
                      <a:endParaRPr lang="en-US" sz="1600" dirty="0">
                        <a:solidFill>
                          <a:srgbClr val="0070C0"/>
                        </a:solidFill>
                        <a:latin typeface="+mn-lt"/>
                      </a:endParaRPr>
                    </a:p>
                  </a:txBody>
                  <a:tcPr/>
                </a:tc>
                <a:tc>
                  <a:txBody>
                    <a:bodyPr/>
                    <a:lstStyle/>
                    <a:p>
                      <a:r>
                        <a:rPr lang="en-US" sz="1600" kern="1200" dirty="0">
                          <a:solidFill>
                            <a:schemeClr val="dk1"/>
                          </a:solidFill>
                          <a:effectLst/>
                          <a:latin typeface="+mn-lt"/>
                          <a:ea typeface="+mn-ea"/>
                          <a:cs typeface="+mn-cs"/>
                        </a:rPr>
                        <a:t>#!/bin/bash</a:t>
                      </a:r>
                    </a:p>
                    <a:p>
                      <a:r>
                        <a:rPr lang="en-US" sz="1600" kern="1200" dirty="0">
                          <a:solidFill>
                            <a:schemeClr val="dk1"/>
                          </a:solidFill>
                          <a:effectLst/>
                          <a:latin typeface="+mn-lt"/>
                          <a:ea typeface="+mn-ea"/>
                          <a:cs typeface="+mn-cs"/>
                        </a:rPr>
                        <a:t>number=0</a:t>
                      </a:r>
                    </a:p>
                    <a:p>
                      <a:r>
                        <a:rPr lang="en-US" sz="1600" kern="1200" dirty="0">
                          <a:solidFill>
                            <a:schemeClr val="dk1"/>
                          </a:solidFill>
                          <a:effectLst/>
                          <a:latin typeface="+mn-lt"/>
                          <a:ea typeface="+mn-ea"/>
                          <a:cs typeface="+mn-cs"/>
                        </a:rPr>
                        <a:t> </a:t>
                      </a:r>
                    </a:p>
                    <a:p>
                      <a:r>
                        <a:rPr lang="en-US" sz="1600" kern="1200" dirty="0">
                          <a:solidFill>
                            <a:schemeClr val="dk1"/>
                          </a:solidFill>
                          <a:effectLst/>
                          <a:latin typeface="+mn-lt"/>
                          <a:ea typeface="+mn-ea"/>
                          <a:cs typeface="+mn-cs"/>
                        </a:rPr>
                        <a:t>echo "Enter a number: "</a:t>
                      </a:r>
                    </a:p>
                    <a:p>
                      <a:r>
                        <a:rPr lang="en-US" sz="1600" kern="1200" dirty="0">
                          <a:solidFill>
                            <a:schemeClr val="dk1"/>
                          </a:solidFill>
                          <a:effectLst/>
                          <a:latin typeface="+mn-lt"/>
                          <a:ea typeface="+mn-ea"/>
                          <a:cs typeface="+mn-cs"/>
                        </a:rPr>
                        <a:t>read number</a:t>
                      </a:r>
                    </a:p>
                    <a:p>
                      <a:r>
                        <a:rPr lang="en-US" sz="1600" kern="1200" dirty="0">
                          <a:solidFill>
                            <a:schemeClr val="dk1"/>
                          </a:solidFill>
                          <a:effectLst/>
                          <a:latin typeface="+mn-lt"/>
                          <a:ea typeface="+mn-ea"/>
                          <a:cs typeface="+mn-cs"/>
                        </a:rPr>
                        <a:t>echo "The number is</a:t>
                      </a:r>
                      <a:r>
                        <a:rPr lang="en-US" sz="1600" kern="1200" baseline="0" dirty="0">
                          <a:solidFill>
                            <a:schemeClr val="dk1"/>
                          </a:solidFill>
                          <a:effectLst/>
                          <a:latin typeface="+mn-lt"/>
                          <a:ea typeface="+mn-ea"/>
                          <a:cs typeface="+mn-cs"/>
                        </a:rPr>
                        <a:t> </a:t>
                      </a:r>
                      <a:r>
                        <a:rPr lang="en-US" sz="1600" kern="1200" dirty="0">
                          <a:solidFill>
                            <a:schemeClr val="dk1"/>
                          </a:solidFill>
                          <a:effectLst/>
                          <a:latin typeface="+mn-lt"/>
                          <a:ea typeface="+mn-ea"/>
                          <a:cs typeface="+mn-cs"/>
                        </a:rPr>
                        <a:t>$number"</a:t>
                      </a:r>
                    </a:p>
                    <a:p>
                      <a:r>
                        <a:rPr lang="en-US" sz="1600" kern="1200" dirty="0">
                          <a:solidFill>
                            <a:schemeClr val="dk1"/>
                          </a:solidFill>
                          <a:effectLst/>
                          <a:latin typeface="+mn-lt"/>
                          <a:ea typeface="+mn-ea"/>
                          <a:cs typeface="+mn-cs"/>
                        </a:rPr>
                        <a:t> </a:t>
                      </a:r>
                    </a:p>
                    <a:p>
                      <a:r>
                        <a:rPr lang="en-US" sz="1600" kern="1200" dirty="0">
                          <a:solidFill>
                            <a:srgbClr val="0070C0"/>
                          </a:solidFill>
                          <a:effectLst/>
                          <a:latin typeface="+mn-lt"/>
                          <a:ea typeface="+mn-ea"/>
                          <a:cs typeface="+mn-cs"/>
                        </a:rPr>
                        <a:t>if [ $((number % 2)) == 0 ]; </a:t>
                      </a:r>
                    </a:p>
                    <a:p>
                      <a:r>
                        <a:rPr lang="en-US" sz="1600" kern="1200" dirty="0">
                          <a:solidFill>
                            <a:schemeClr val="dk1"/>
                          </a:solidFill>
                          <a:effectLst/>
                          <a:latin typeface="+mn-lt"/>
                          <a:ea typeface="+mn-ea"/>
                          <a:cs typeface="+mn-cs"/>
                        </a:rPr>
                        <a:t>then</a:t>
                      </a:r>
                    </a:p>
                    <a:p>
                      <a:r>
                        <a:rPr lang="en-US" sz="1600" kern="1200" dirty="0">
                          <a:solidFill>
                            <a:schemeClr val="dk1"/>
                          </a:solidFill>
                          <a:effectLst/>
                          <a:latin typeface="+mn-lt"/>
                          <a:ea typeface="+mn-ea"/>
                          <a:cs typeface="+mn-cs"/>
                        </a:rPr>
                        <a:t>    echo "Number is even"</a:t>
                      </a:r>
                    </a:p>
                    <a:p>
                      <a:r>
                        <a:rPr lang="en-US" sz="1600" kern="1200" dirty="0">
                          <a:solidFill>
                            <a:srgbClr val="0070C0"/>
                          </a:solidFill>
                          <a:effectLst/>
                          <a:latin typeface="+mn-lt"/>
                          <a:ea typeface="+mn-ea"/>
                          <a:cs typeface="+mn-cs"/>
                        </a:rPr>
                        <a:t>else</a:t>
                      </a:r>
                    </a:p>
                    <a:p>
                      <a:r>
                        <a:rPr lang="en-US" sz="1600" kern="1200" dirty="0">
                          <a:solidFill>
                            <a:schemeClr val="dk1"/>
                          </a:solidFill>
                          <a:effectLst/>
                          <a:latin typeface="+mn-lt"/>
                          <a:ea typeface="+mn-ea"/>
                          <a:cs typeface="+mn-cs"/>
                        </a:rPr>
                        <a:t>    echo "Number is odd"</a:t>
                      </a:r>
                    </a:p>
                    <a:p>
                      <a:r>
                        <a:rPr lang="en-US" sz="1600" kern="1200" dirty="0">
                          <a:solidFill>
                            <a:srgbClr val="0070C0"/>
                          </a:solidFill>
                          <a:effectLst/>
                          <a:latin typeface="+mn-lt"/>
                          <a:ea typeface="+mn-ea"/>
                          <a:cs typeface="+mn-cs"/>
                        </a:rPr>
                        <a:t>fi</a:t>
                      </a:r>
                      <a:endParaRPr lang="en-US" sz="1600" dirty="0">
                        <a:solidFill>
                          <a:srgbClr val="0070C0"/>
                        </a:solidFill>
                        <a:latin typeface="+mn-lt"/>
                      </a:endParaRPr>
                    </a:p>
                  </a:txBody>
                  <a:tcPr/>
                </a:tc>
                <a:tc>
                  <a:txBody>
                    <a:bodyPr/>
                    <a:lstStyle/>
                    <a:p>
                      <a:r>
                        <a:rPr lang="en-US" sz="1600" kern="1200" dirty="0">
                          <a:solidFill>
                            <a:schemeClr val="tx1"/>
                          </a:solidFill>
                          <a:effectLst/>
                          <a:latin typeface="+mn-lt"/>
                          <a:ea typeface="+mn-ea"/>
                          <a:cs typeface="+mn-cs"/>
                        </a:rPr>
                        <a:t>#!/bin/bash</a:t>
                      </a:r>
                    </a:p>
                    <a:p>
                      <a:r>
                        <a:rPr lang="en-US" sz="1600" kern="1200" dirty="0">
                          <a:solidFill>
                            <a:schemeClr val="tx1"/>
                          </a:solidFill>
                          <a:effectLst/>
                          <a:latin typeface="+mn-lt"/>
                          <a:ea typeface="+mn-ea"/>
                          <a:cs typeface="+mn-cs"/>
                        </a:rPr>
                        <a:t> </a:t>
                      </a:r>
                    </a:p>
                    <a:p>
                      <a:r>
                        <a:rPr lang="en-US" sz="1600" kern="1200" dirty="0">
                          <a:solidFill>
                            <a:schemeClr val="tx1"/>
                          </a:solidFill>
                          <a:effectLst/>
                          <a:latin typeface="+mn-lt"/>
                          <a:ea typeface="+mn-ea"/>
                          <a:cs typeface="+mn-cs"/>
                        </a:rPr>
                        <a:t>echo "Enter a number between 1 and 3 inclusive: "</a:t>
                      </a:r>
                    </a:p>
                    <a:p>
                      <a:r>
                        <a:rPr lang="en-US" sz="1600" kern="1200" dirty="0">
                          <a:solidFill>
                            <a:schemeClr val="tx1"/>
                          </a:solidFill>
                          <a:effectLst/>
                          <a:latin typeface="+mn-lt"/>
                          <a:ea typeface="+mn-ea"/>
                          <a:cs typeface="+mn-cs"/>
                        </a:rPr>
                        <a:t>read character</a:t>
                      </a:r>
                    </a:p>
                    <a:p>
                      <a:r>
                        <a:rPr lang="en-US" sz="1600" kern="1200" dirty="0">
                          <a:solidFill>
                            <a:schemeClr val="dk1"/>
                          </a:solidFill>
                          <a:effectLst/>
                          <a:latin typeface="+mn-lt"/>
                          <a:ea typeface="+mn-ea"/>
                          <a:cs typeface="+mn-cs"/>
                        </a:rPr>
                        <a:t> </a:t>
                      </a:r>
                    </a:p>
                    <a:p>
                      <a:r>
                        <a:rPr lang="en-US" sz="1600" kern="1200" dirty="0">
                          <a:solidFill>
                            <a:srgbClr val="0070C0"/>
                          </a:solidFill>
                          <a:effectLst/>
                          <a:latin typeface="+mn-lt"/>
                          <a:ea typeface="+mn-ea"/>
                          <a:cs typeface="+mn-cs"/>
                        </a:rPr>
                        <a:t>if [ "$character" = "1" ];</a:t>
                      </a:r>
                      <a:r>
                        <a:rPr lang="en-US" sz="1600" kern="1200" dirty="0">
                          <a:solidFill>
                            <a:schemeClr val="dk1"/>
                          </a:solidFill>
                          <a:effectLst/>
                          <a:latin typeface="+mn-lt"/>
                          <a:ea typeface="+mn-ea"/>
                          <a:cs typeface="+mn-cs"/>
                        </a:rPr>
                        <a:t> </a:t>
                      </a:r>
                    </a:p>
                    <a:p>
                      <a:r>
                        <a:rPr lang="en-US" sz="1600" kern="1200" dirty="0">
                          <a:solidFill>
                            <a:schemeClr val="tx1"/>
                          </a:solidFill>
                          <a:effectLst/>
                          <a:latin typeface="+mn-lt"/>
                          <a:ea typeface="+mn-ea"/>
                          <a:cs typeface="+mn-cs"/>
                        </a:rPr>
                        <a:t>then</a:t>
                      </a:r>
                    </a:p>
                    <a:p>
                      <a:r>
                        <a:rPr lang="en-US" sz="1600" kern="1200" dirty="0">
                          <a:solidFill>
                            <a:schemeClr val="tx1"/>
                          </a:solidFill>
                          <a:effectLst/>
                          <a:latin typeface="+mn-lt"/>
                          <a:ea typeface="+mn-ea"/>
                          <a:cs typeface="+mn-cs"/>
                        </a:rPr>
                        <a:t>    echo "You entered one."</a:t>
                      </a:r>
                    </a:p>
                    <a:p>
                      <a:r>
                        <a:rPr lang="en-US" sz="1600" kern="1200" dirty="0" err="1">
                          <a:solidFill>
                            <a:srgbClr val="0070C0"/>
                          </a:solidFill>
                          <a:effectLst/>
                          <a:latin typeface="+mn-lt"/>
                          <a:ea typeface="+mn-ea"/>
                          <a:cs typeface="+mn-cs"/>
                        </a:rPr>
                        <a:t>elif</a:t>
                      </a:r>
                      <a:r>
                        <a:rPr lang="en-US" sz="1600" kern="1200" dirty="0">
                          <a:solidFill>
                            <a:srgbClr val="0070C0"/>
                          </a:solidFill>
                          <a:effectLst/>
                          <a:latin typeface="+mn-lt"/>
                          <a:ea typeface="+mn-ea"/>
                          <a:cs typeface="+mn-cs"/>
                        </a:rPr>
                        <a:t>[ "$character" = "2" ];  </a:t>
                      </a:r>
                      <a:r>
                        <a:rPr lang="en-US" sz="1600" kern="1200" dirty="0">
                          <a:solidFill>
                            <a:schemeClr val="dk1"/>
                          </a:solidFill>
                          <a:effectLst/>
                          <a:latin typeface="+mn-lt"/>
                          <a:ea typeface="+mn-ea"/>
                          <a:cs typeface="+mn-cs"/>
                        </a:rPr>
                        <a:t>               </a:t>
                      </a:r>
                      <a:r>
                        <a:rPr lang="en-US" sz="1600" kern="1200" dirty="0">
                          <a:solidFill>
                            <a:schemeClr val="tx1"/>
                          </a:solidFill>
                          <a:effectLst/>
                          <a:latin typeface="+mn-lt"/>
                          <a:ea typeface="+mn-ea"/>
                          <a:cs typeface="+mn-cs"/>
                        </a:rPr>
                        <a:t>then</a:t>
                      </a:r>
                    </a:p>
                    <a:p>
                      <a:r>
                        <a:rPr lang="en-US" sz="1600" kern="1200" dirty="0">
                          <a:solidFill>
                            <a:schemeClr val="tx1"/>
                          </a:solidFill>
                          <a:effectLst/>
                          <a:latin typeface="+mn-lt"/>
                          <a:ea typeface="+mn-ea"/>
                          <a:cs typeface="+mn-cs"/>
                        </a:rPr>
                        <a:t>    echo "You entered two."</a:t>
                      </a:r>
                    </a:p>
                    <a:p>
                      <a:r>
                        <a:rPr lang="en-US" sz="1600" kern="1200" dirty="0" err="1">
                          <a:solidFill>
                            <a:srgbClr val="0070C0"/>
                          </a:solidFill>
                          <a:effectLst/>
                          <a:latin typeface="+mn-lt"/>
                          <a:ea typeface="+mn-ea"/>
                          <a:cs typeface="+mn-cs"/>
                        </a:rPr>
                        <a:t>elif</a:t>
                      </a:r>
                      <a:r>
                        <a:rPr lang="en-US" sz="1600" kern="1200" dirty="0">
                          <a:solidFill>
                            <a:srgbClr val="0070C0"/>
                          </a:solidFill>
                          <a:effectLst/>
                          <a:latin typeface="+mn-lt"/>
                          <a:ea typeface="+mn-ea"/>
                          <a:cs typeface="+mn-cs"/>
                        </a:rPr>
                        <a:t>[ "$character" = "3" ];</a:t>
                      </a:r>
                    </a:p>
                    <a:p>
                      <a:r>
                        <a:rPr lang="en-US" sz="1600" kern="1200" dirty="0">
                          <a:solidFill>
                            <a:schemeClr val="tx1"/>
                          </a:solidFill>
                          <a:effectLst/>
                          <a:latin typeface="+mn-lt"/>
                          <a:ea typeface="+mn-ea"/>
                          <a:cs typeface="+mn-cs"/>
                        </a:rPr>
                        <a:t>then</a:t>
                      </a:r>
                    </a:p>
                    <a:p>
                      <a:r>
                        <a:rPr lang="en-US" sz="1600" kern="1200" dirty="0">
                          <a:solidFill>
                            <a:schemeClr val="tx1"/>
                          </a:solidFill>
                          <a:effectLst/>
                          <a:latin typeface="+mn-lt"/>
                          <a:ea typeface="+mn-ea"/>
                          <a:cs typeface="+mn-cs"/>
                        </a:rPr>
                        <a:t>    echo "You entered three."</a:t>
                      </a:r>
                    </a:p>
                    <a:p>
                      <a:r>
                        <a:rPr lang="en-US" sz="1600" kern="1200" dirty="0">
                          <a:solidFill>
                            <a:srgbClr val="0070C0"/>
                          </a:solidFill>
                          <a:effectLst/>
                          <a:latin typeface="+mn-lt"/>
                          <a:ea typeface="+mn-ea"/>
                          <a:cs typeface="+mn-cs"/>
                        </a:rPr>
                        <a:t>else</a:t>
                      </a:r>
                    </a:p>
                    <a:p>
                      <a:r>
                        <a:rPr lang="en-US" sz="1600" kern="1200" dirty="0">
                          <a:solidFill>
                            <a:schemeClr val="dk1"/>
                          </a:solidFill>
                          <a:effectLst/>
                          <a:latin typeface="+mn-lt"/>
                          <a:ea typeface="+mn-ea"/>
                          <a:cs typeface="+mn-cs"/>
                        </a:rPr>
                        <a:t>    echo "You did not enter a number between 1 and 3."</a:t>
                      </a:r>
                    </a:p>
                    <a:p>
                      <a:r>
                        <a:rPr lang="en-US" sz="1600" kern="1200" dirty="0">
                          <a:solidFill>
                            <a:srgbClr val="0070C0"/>
                          </a:solidFill>
                          <a:effectLst/>
                          <a:latin typeface="+mn-lt"/>
                          <a:ea typeface="+mn-ea"/>
                          <a:cs typeface="+mn-cs"/>
                        </a:rPr>
                        <a:t>fi</a:t>
                      </a:r>
                    </a:p>
                    <a:p>
                      <a:r>
                        <a:rPr lang="en-US" sz="1600" kern="1200" dirty="0">
                          <a:solidFill>
                            <a:schemeClr val="dk1"/>
                          </a:solidFill>
                          <a:effectLst/>
                          <a:latin typeface="+mn-lt"/>
                          <a:ea typeface="+mn-ea"/>
                          <a:cs typeface="+mn-cs"/>
                        </a:rPr>
                        <a:t> </a:t>
                      </a:r>
                    </a:p>
                  </a:txBody>
                  <a:tcPr/>
                </a:tc>
                <a:extLst>
                  <a:ext uri="{0D108BD9-81ED-4DB2-BD59-A6C34878D82A}">
                    <a16:rowId xmlns:a16="http://schemas.microsoft.com/office/drawing/2014/main" val="10001"/>
                  </a:ext>
                </a:extLst>
              </a:tr>
              <a:tr h="370840">
                <a:tc>
                  <a:txBody>
                    <a:bodyPr/>
                    <a:lstStyle/>
                    <a:p>
                      <a:pPr rtl="0"/>
                      <a:endParaRPr lang="en-US" sz="1600" dirty="0">
                        <a:solidFill>
                          <a:srgbClr val="0070C0"/>
                        </a:solidFill>
                        <a:latin typeface="+mn-lt"/>
                      </a:endParaRPr>
                    </a:p>
                  </a:txBody>
                  <a:tcPr/>
                </a:tc>
                <a:tc>
                  <a:txBody>
                    <a:bodyPr/>
                    <a:lstStyle/>
                    <a:p>
                      <a:endParaRPr lang="en-US" sz="1600" dirty="0">
                        <a:solidFill>
                          <a:srgbClr val="0070C0"/>
                        </a:solidFill>
                        <a:latin typeface="+mn-lt"/>
                      </a:endParaRPr>
                    </a:p>
                  </a:txBody>
                  <a:tcPr/>
                </a:tc>
                <a:tc>
                  <a:txBody>
                    <a:bodyPr/>
                    <a:lstStyle/>
                    <a:p>
                      <a:endParaRPr lang="en-US" sz="1600" kern="1200" dirty="0">
                        <a:solidFill>
                          <a:schemeClr val="dk1"/>
                        </a:solidFill>
                        <a:effectLst/>
                        <a:latin typeface="+mn-lt"/>
                        <a:ea typeface="+mn-ea"/>
                        <a:cs typeface="+mn-cs"/>
                      </a:endParaRPr>
                    </a:p>
                  </a:txBody>
                  <a:tcPr/>
                </a:tc>
                <a:extLst>
                  <a:ext uri="{0D108BD9-81ED-4DB2-BD59-A6C34878D82A}">
                    <a16:rowId xmlns:a16="http://schemas.microsoft.com/office/drawing/2014/main" val="479879277"/>
                  </a:ext>
                </a:extLst>
              </a:tr>
            </a:tbl>
          </a:graphicData>
        </a:graphic>
      </p:graphicFrame>
      <p:sp>
        <p:nvSpPr>
          <p:cNvPr id="4" name="Date Placeholder 3"/>
          <p:cNvSpPr>
            <a:spLocks noGrp="1"/>
          </p:cNvSpPr>
          <p:nvPr>
            <p:ph type="dt" sz="half" idx="10"/>
          </p:nvPr>
        </p:nvSpPr>
        <p:spPr/>
        <p:txBody>
          <a:bodyPr/>
          <a:lstStyle/>
          <a:p>
            <a:fld id="{FEF2CCB8-730A-46A0-81A2-FB5ED352C581}" type="datetime1">
              <a:rPr lang="en-US" smtClean="0"/>
              <a:t>3/20/2023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14</a:t>
            </a:fld>
            <a:endParaRPr lang="en-US"/>
          </a:p>
        </p:txBody>
      </p:sp>
    </p:spTree>
    <p:extLst>
      <p:ext uri="{BB962C8B-B14F-4D97-AF65-F5344CB8AC3E}">
        <p14:creationId xmlns:p14="http://schemas.microsoft.com/office/powerpoint/2010/main" val="1191074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09"/>
            <a:ext cx="8911687" cy="3107631"/>
          </a:xfrm>
        </p:spPr>
        <p:txBody>
          <a:bodyPr>
            <a:noAutofit/>
          </a:bodyPr>
          <a:lstStyle/>
          <a:p>
            <a:pPr algn="ctr"/>
            <a:r>
              <a:rPr lang="en-US" sz="7200" b="1" dirty="0">
                <a:solidFill>
                  <a:srgbClr val="0070C0"/>
                </a:solidFill>
              </a:rPr>
              <a:t>Arrays in C Language</a:t>
            </a:r>
            <a:br>
              <a:rPr lang="en-US" sz="7200" b="1" dirty="0">
                <a:solidFill>
                  <a:srgbClr val="0070C0"/>
                </a:solidFill>
              </a:rPr>
            </a:br>
            <a:br>
              <a:rPr lang="en-US" sz="7200" b="1" dirty="0">
                <a:solidFill>
                  <a:srgbClr val="0070C0"/>
                </a:solidFill>
              </a:rPr>
            </a:br>
            <a:endParaRPr lang="en-US" sz="7200" dirty="0">
              <a:solidFill>
                <a:srgbClr val="0070C0"/>
              </a:solidFill>
            </a:endParaRPr>
          </a:p>
        </p:txBody>
      </p:sp>
      <p:sp>
        <p:nvSpPr>
          <p:cNvPr id="4" name="Date Placeholder 3"/>
          <p:cNvSpPr>
            <a:spLocks noGrp="1"/>
          </p:cNvSpPr>
          <p:nvPr>
            <p:ph type="dt" sz="half" idx="10"/>
          </p:nvPr>
        </p:nvSpPr>
        <p:spPr/>
        <p:txBody>
          <a:bodyPr/>
          <a:lstStyle/>
          <a:p>
            <a:fld id="{FEF2CCB8-730A-46A0-81A2-FB5ED352C581}" type="datetime1">
              <a:rPr lang="en-US" smtClean="0"/>
              <a:t>3/20/2023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15</a:t>
            </a:fld>
            <a:endParaRPr lang="en-US"/>
          </a:p>
        </p:txBody>
      </p:sp>
    </p:spTree>
    <p:extLst>
      <p:ext uri="{BB962C8B-B14F-4D97-AF65-F5344CB8AC3E}">
        <p14:creationId xmlns:p14="http://schemas.microsoft.com/office/powerpoint/2010/main" val="3958615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494270"/>
            <a:ext cx="8915400" cy="5416952"/>
          </a:xfrm>
        </p:spPr>
        <p:txBody>
          <a:bodyPr>
            <a:normAutofit lnSpcReduction="10000"/>
          </a:bodyPr>
          <a:lstStyle/>
          <a:p>
            <a:pPr algn="just"/>
            <a:r>
              <a:rPr lang="en-US" sz="2000" dirty="0">
                <a:solidFill>
                  <a:schemeClr val="tx1"/>
                </a:solidFill>
              </a:rPr>
              <a:t>Arrays a kind of data structure that can store a fixed-size sequential collection of elements of the same type. </a:t>
            </a:r>
          </a:p>
          <a:p>
            <a:pPr algn="just"/>
            <a:r>
              <a:rPr lang="en-US" sz="2000" dirty="0">
                <a:solidFill>
                  <a:schemeClr val="tx1"/>
                </a:solidFill>
              </a:rPr>
              <a:t>An array is used to store a collection of data, but it is often more useful to think of an array as a collection of variables of the same type. Instead of declaring individual variables, such as number0, number1, ..., and number99, you declare one array variable such as numbers and use numbers[0], numbers[1], and ..., numbers[99] to represent individual variables. A specific element in an array is accessed by an index.</a:t>
            </a:r>
          </a:p>
          <a:p>
            <a:pPr algn="just"/>
            <a:r>
              <a:rPr lang="en-US" sz="2000" dirty="0">
                <a:solidFill>
                  <a:schemeClr val="tx1"/>
                </a:solidFill>
              </a:rPr>
              <a:t>To declare a single-dimensional array in C, a programmer specifies the type of the elements and the number of elements required by an array as follows:</a:t>
            </a:r>
          </a:p>
          <a:p>
            <a:pPr marL="0" indent="0">
              <a:buNone/>
            </a:pPr>
            <a:r>
              <a:rPr lang="en-US" b="1" dirty="0">
                <a:solidFill>
                  <a:schemeClr val="tx1"/>
                </a:solidFill>
              </a:rPr>
              <a:t>Syntax:</a:t>
            </a:r>
          </a:p>
          <a:p>
            <a:pPr marL="0" indent="0">
              <a:buNone/>
            </a:pPr>
            <a:r>
              <a:rPr lang="en-US" dirty="0">
                <a:solidFill>
                  <a:schemeClr val="tx1"/>
                </a:solidFill>
              </a:rPr>
              <a:t>type </a:t>
            </a:r>
            <a:r>
              <a:rPr lang="en-US" dirty="0" err="1">
                <a:solidFill>
                  <a:schemeClr val="tx1"/>
                </a:solidFill>
              </a:rPr>
              <a:t>arrayName</a:t>
            </a:r>
            <a:r>
              <a:rPr lang="en-US" dirty="0">
                <a:solidFill>
                  <a:schemeClr val="tx1"/>
                </a:solidFill>
              </a:rPr>
              <a:t> [ </a:t>
            </a:r>
            <a:r>
              <a:rPr lang="en-US" dirty="0" err="1">
                <a:solidFill>
                  <a:schemeClr val="tx1"/>
                </a:solidFill>
              </a:rPr>
              <a:t>arraySize</a:t>
            </a:r>
            <a:r>
              <a:rPr lang="en-US" dirty="0">
                <a:solidFill>
                  <a:schemeClr val="tx1"/>
                </a:solidFill>
              </a:rPr>
              <a:t> ];</a:t>
            </a:r>
          </a:p>
          <a:p>
            <a:pPr marL="0" indent="0">
              <a:buNone/>
            </a:pPr>
            <a:r>
              <a:rPr lang="en-US" b="1" dirty="0">
                <a:solidFill>
                  <a:schemeClr val="tx1"/>
                </a:solidFill>
              </a:rPr>
              <a:t>Example:</a:t>
            </a:r>
          </a:p>
          <a:p>
            <a:pPr marL="0" indent="0">
              <a:buNone/>
            </a:pPr>
            <a:r>
              <a:rPr lang="en-US" dirty="0" err="1">
                <a:solidFill>
                  <a:schemeClr val="tx1"/>
                </a:solidFill>
              </a:rPr>
              <a:t>Int</a:t>
            </a:r>
            <a:r>
              <a:rPr lang="en-US" dirty="0">
                <a:solidFill>
                  <a:schemeClr val="tx1"/>
                </a:solidFill>
              </a:rPr>
              <a:t> a [5];</a:t>
            </a:r>
          </a:p>
          <a:p>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3/20/2023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16</a:t>
            </a:fld>
            <a:endParaRPr lang="en-US"/>
          </a:p>
        </p:txBody>
      </p:sp>
    </p:spTree>
    <p:extLst>
      <p:ext uri="{BB962C8B-B14F-4D97-AF65-F5344CB8AC3E}">
        <p14:creationId xmlns:p14="http://schemas.microsoft.com/office/powerpoint/2010/main" val="128815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322664826"/>
              </p:ext>
            </p:extLst>
          </p:nvPr>
        </p:nvGraphicFramePr>
        <p:xfrm>
          <a:off x="2589213" y="346075"/>
          <a:ext cx="8915400" cy="6090984"/>
        </p:xfrm>
        <a:graphic>
          <a:graphicData uri="http://schemas.openxmlformats.org/drawingml/2006/table">
            <a:tbl>
              <a:tblPr firstRow="1" bandRow="1">
                <a:tableStyleId>{5C22544A-7EE6-4342-B048-85BDC9FD1C3A}</a:tableStyleId>
              </a:tblPr>
              <a:tblGrid>
                <a:gridCol w="8915400">
                  <a:extLst>
                    <a:ext uri="{9D8B030D-6E8A-4147-A177-3AD203B41FA5}">
                      <a16:colId xmlns:a16="http://schemas.microsoft.com/office/drawing/2014/main" val="20000"/>
                    </a:ext>
                  </a:extLst>
                </a:gridCol>
              </a:tblGrid>
              <a:tr h="370840">
                <a:tc>
                  <a:txBody>
                    <a:bodyPr/>
                    <a:lstStyle/>
                    <a:p>
                      <a:r>
                        <a:rPr lang="en-US" dirty="0">
                          <a:latin typeface="+mn-lt"/>
                        </a:rPr>
                        <a:t>Example Code </a:t>
                      </a:r>
                    </a:p>
                  </a:txBody>
                  <a:tcPr/>
                </a:tc>
                <a:extLst>
                  <a:ext uri="{0D108BD9-81ED-4DB2-BD59-A6C34878D82A}">
                    <a16:rowId xmlns:a16="http://schemas.microsoft.com/office/drawing/2014/main" val="10000"/>
                  </a:ext>
                </a:extLst>
              </a:tr>
              <a:tr h="370840">
                <a:tc>
                  <a:txBody>
                    <a:bodyPr/>
                    <a:lstStyle/>
                    <a:p>
                      <a:pPr marL="0" marR="0">
                        <a:lnSpc>
                          <a:spcPct val="107000"/>
                        </a:lnSpc>
                        <a:spcBef>
                          <a:spcPts val="0"/>
                        </a:spcBef>
                        <a:spcAft>
                          <a:spcPts val="0"/>
                        </a:spcAft>
                      </a:pPr>
                      <a:r>
                        <a:rPr lang="en-US" sz="1600" dirty="0">
                          <a:solidFill>
                            <a:schemeClr val="tx1"/>
                          </a:solidFill>
                          <a:effectLst/>
                          <a:latin typeface="+mn-lt"/>
                          <a:ea typeface="STKaiti"/>
                          <a:cs typeface="Tahoma" panose="020B0604030504040204" pitchFamily="34" charset="0"/>
                        </a:rPr>
                        <a:t>#include &lt;</a:t>
                      </a:r>
                      <a:r>
                        <a:rPr lang="en-US" sz="1600" dirty="0" err="1">
                          <a:solidFill>
                            <a:schemeClr val="tx1"/>
                          </a:solidFill>
                          <a:effectLst/>
                          <a:latin typeface="+mn-lt"/>
                          <a:ea typeface="STKaiti"/>
                          <a:cs typeface="Tahoma" panose="020B0604030504040204" pitchFamily="34" charset="0"/>
                        </a:rPr>
                        <a:t>stdio.h</a:t>
                      </a:r>
                      <a:r>
                        <a:rPr lang="en-US" sz="1600" dirty="0">
                          <a:solidFill>
                            <a:schemeClr val="tx1"/>
                          </a:solidFill>
                          <a:effectLst/>
                          <a:latin typeface="+mn-lt"/>
                          <a:ea typeface="STKaiti"/>
                          <a:cs typeface="Tahoma" panose="020B0604030504040204" pitchFamily="34" charset="0"/>
                        </a:rPr>
                        <a:t>&gt;</a:t>
                      </a:r>
                    </a:p>
                    <a:p>
                      <a:pPr marL="0" marR="0">
                        <a:lnSpc>
                          <a:spcPct val="107000"/>
                        </a:lnSpc>
                        <a:spcBef>
                          <a:spcPts val="0"/>
                        </a:spcBef>
                        <a:spcAft>
                          <a:spcPts val="0"/>
                        </a:spcAft>
                      </a:pPr>
                      <a:r>
                        <a:rPr lang="en-US" sz="1600" dirty="0">
                          <a:solidFill>
                            <a:schemeClr val="tx1"/>
                          </a:solidFill>
                          <a:effectLst/>
                          <a:latin typeface="+mn-lt"/>
                          <a:ea typeface="STKaiti"/>
                          <a:cs typeface="Tahoma" panose="020B0604030504040204" pitchFamily="34" charset="0"/>
                        </a:rPr>
                        <a:t> </a:t>
                      </a:r>
                    </a:p>
                    <a:p>
                      <a:pPr marL="0" marR="0">
                        <a:lnSpc>
                          <a:spcPct val="107000"/>
                        </a:lnSpc>
                        <a:spcBef>
                          <a:spcPts val="0"/>
                        </a:spcBef>
                        <a:spcAft>
                          <a:spcPts val="0"/>
                        </a:spcAft>
                      </a:pPr>
                      <a:r>
                        <a:rPr lang="en-US" sz="1600" dirty="0" err="1">
                          <a:solidFill>
                            <a:schemeClr val="tx1"/>
                          </a:solidFill>
                          <a:effectLst/>
                          <a:latin typeface="+mn-lt"/>
                          <a:ea typeface="STKaiti"/>
                          <a:cs typeface="Tahoma" panose="020B0604030504040204" pitchFamily="34" charset="0"/>
                        </a:rPr>
                        <a:t>int</a:t>
                      </a:r>
                      <a:r>
                        <a:rPr lang="en-US" sz="1600" dirty="0">
                          <a:solidFill>
                            <a:schemeClr val="tx1"/>
                          </a:solidFill>
                          <a:effectLst/>
                          <a:latin typeface="+mn-lt"/>
                          <a:ea typeface="STKaiti"/>
                          <a:cs typeface="Tahoma" panose="020B0604030504040204" pitchFamily="34" charset="0"/>
                        </a:rPr>
                        <a:t> main ()</a:t>
                      </a:r>
                    </a:p>
                    <a:p>
                      <a:pPr marL="0" marR="0">
                        <a:lnSpc>
                          <a:spcPct val="107000"/>
                        </a:lnSpc>
                        <a:spcBef>
                          <a:spcPts val="0"/>
                        </a:spcBef>
                        <a:spcAft>
                          <a:spcPts val="0"/>
                        </a:spcAft>
                      </a:pPr>
                      <a:r>
                        <a:rPr lang="en-US" sz="1600" dirty="0">
                          <a:solidFill>
                            <a:schemeClr val="tx1"/>
                          </a:solidFill>
                          <a:effectLst/>
                          <a:latin typeface="+mn-lt"/>
                          <a:ea typeface="STKaiti"/>
                          <a:cs typeface="Tahoma" panose="020B0604030504040204" pitchFamily="34" charset="0"/>
                        </a:rPr>
                        <a:t>{</a:t>
                      </a:r>
                    </a:p>
                    <a:p>
                      <a:pPr marL="0" marR="0">
                        <a:lnSpc>
                          <a:spcPct val="107000"/>
                        </a:lnSpc>
                        <a:spcBef>
                          <a:spcPts val="0"/>
                        </a:spcBef>
                        <a:spcAft>
                          <a:spcPts val="0"/>
                        </a:spcAft>
                      </a:pPr>
                      <a:r>
                        <a:rPr lang="en-US" sz="1600" dirty="0">
                          <a:solidFill>
                            <a:schemeClr val="tx1"/>
                          </a:solidFill>
                          <a:effectLst/>
                          <a:latin typeface="+mn-lt"/>
                          <a:ea typeface="STKaiti"/>
                          <a:cs typeface="Tahoma" panose="020B0604030504040204" pitchFamily="34" charset="0"/>
                        </a:rPr>
                        <a:t>	</a:t>
                      </a:r>
                      <a:r>
                        <a:rPr lang="en-US" sz="1600" dirty="0" err="1">
                          <a:solidFill>
                            <a:schemeClr val="tx1"/>
                          </a:solidFill>
                          <a:effectLst/>
                          <a:latin typeface="+mn-lt"/>
                          <a:ea typeface="STKaiti"/>
                          <a:cs typeface="Tahoma" panose="020B0604030504040204" pitchFamily="34" charset="0"/>
                        </a:rPr>
                        <a:t>int</a:t>
                      </a:r>
                      <a:r>
                        <a:rPr lang="en-US" sz="1600" dirty="0">
                          <a:solidFill>
                            <a:schemeClr val="tx1"/>
                          </a:solidFill>
                          <a:effectLst/>
                          <a:latin typeface="+mn-lt"/>
                          <a:ea typeface="STKaiti"/>
                          <a:cs typeface="Tahoma" panose="020B0604030504040204" pitchFamily="34" charset="0"/>
                        </a:rPr>
                        <a:t> n[ 10 ]; 	</a:t>
                      </a:r>
                      <a:r>
                        <a:rPr lang="en-US" sz="1600" dirty="0">
                          <a:solidFill>
                            <a:schemeClr val="accent1"/>
                          </a:solidFill>
                          <a:effectLst/>
                          <a:latin typeface="+mn-lt"/>
                          <a:ea typeface="STKaiti"/>
                          <a:cs typeface="Tahoma" panose="020B0604030504040204" pitchFamily="34" charset="0"/>
                        </a:rPr>
                        <a:t>/* n is an array of 10 integers */</a:t>
                      </a:r>
                    </a:p>
                    <a:p>
                      <a:pPr marL="0" marR="0">
                        <a:lnSpc>
                          <a:spcPct val="107000"/>
                        </a:lnSpc>
                        <a:spcBef>
                          <a:spcPts val="0"/>
                        </a:spcBef>
                        <a:spcAft>
                          <a:spcPts val="0"/>
                        </a:spcAft>
                      </a:pPr>
                      <a:r>
                        <a:rPr lang="en-US" sz="1600" dirty="0">
                          <a:solidFill>
                            <a:schemeClr val="tx1"/>
                          </a:solidFill>
                          <a:effectLst/>
                          <a:latin typeface="+mn-lt"/>
                          <a:ea typeface="STKaiti"/>
                          <a:cs typeface="Tahoma" panose="020B0604030504040204" pitchFamily="34" charset="0"/>
                        </a:rPr>
                        <a:t>	</a:t>
                      </a:r>
                      <a:r>
                        <a:rPr lang="en-US" sz="1600" dirty="0" err="1">
                          <a:solidFill>
                            <a:schemeClr val="tx1"/>
                          </a:solidFill>
                          <a:effectLst/>
                          <a:latin typeface="+mn-lt"/>
                          <a:ea typeface="STKaiti"/>
                          <a:cs typeface="Tahoma" panose="020B0604030504040204" pitchFamily="34" charset="0"/>
                        </a:rPr>
                        <a:t>int</a:t>
                      </a:r>
                      <a:r>
                        <a:rPr lang="en-US" sz="1600" dirty="0">
                          <a:solidFill>
                            <a:schemeClr val="tx1"/>
                          </a:solidFill>
                          <a:effectLst/>
                          <a:latin typeface="+mn-lt"/>
                          <a:ea typeface="STKaiti"/>
                          <a:cs typeface="Tahoma" panose="020B0604030504040204" pitchFamily="34" charset="0"/>
                        </a:rPr>
                        <a:t> </a:t>
                      </a:r>
                      <a:r>
                        <a:rPr lang="en-US" sz="1600" dirty="0" err="1">
                          <a:solidFill>
                            <a:schemeClr val="tx1"/>
                          </a:solidFill>
                          <a:effectLst/>
                          <a:latin typeface="+mn-lt"/>
                          <a:ea typeface="STKaiti"/>
                          <a:cs typeface="Tahoma" panose="020B0604030504040204" pitchFamily="34" charset="0"/>
                        </a:rPr>
                        <a:t>i,j</a:t>
                      </a:r>
                      <a:r>
                        <a:rPr lang="en-US" sz="1600" dirty="0">
                          <a:solidFill>
                            <a:schemeClr val="tx1"/>
                          </a:solidFill>
                          <a:effectLst/>
                          <a:latin typeface="+mn-lt"/>
                          <a:ea typeface="STKaiti"/>
                          <a:cs typeface="Tahoma" panose="020B0604030504040204" pitchFamily="34" charset="0"/>
                        </a:rPr>
                        <a:t>;</a:t>
                      </a:r>
                    </a:p>
                    <a:p>
                      <a:pPr marL="0" marR="0">
                        <a:lnSpc>
                          <a:spcPct val="107000"/>
                        </a:lnSpc>
                        <a:spcBef>
                          <a:spcPts val="0"/>
                        </a:spcBef>
                        <a:spcAft>
                          <a:spcPts val="0"/>
                        </a:spcAft>
                      </a:pPr>
                      <a:r>
                        <a:rPr lang="en-US" sz="1600" dirty="0">
                          <a:solidFill>
                            <a:schemeClr val="tx1"/>
                          </a:solidFill>
                          <a:effectLst/>
                          <a:latin typeface="+mn-lt"/>
                          <a:ea typeface="STKaiti"/>
                          <a:cs typeface="Tahoma" panose="020B0604030504040204" pitchFamily="34" charset="0"/>
                        </a:rPr>
                        <a:t> </a:t>
                      </a:r>
                    </a:p>
                    <a:p>
                      <a:pPr marL="0" marR="0">
                        <a:lnSpc>
                          <a:spcPct val="107000"/>
                        </a:lnSpc>
                        <a:spcBef>
                          <a:spcPts val="0"/>
                        </a:spcBef>
                        <a:spcAft>
                          <a:spcPts val="0"/>
                        </a:spcAft>
                      </a:pPr>
                      <a:r>
                        <a:rPr lang="en-US" sz="1600" dirty="0">
                          <a:solidFill>
                            <a:schemeClr val="tx1"/>
                          </a:solidFill>
                          <a:effectLst/>
                          <a:latin typeface="+mn-lt"/>
                          <a:ea typeface="STKaiti"/>
                          <a:cs typeface="Tahoma" panose="020B0604030504040204" pitchFamily="34" charset="0"/>
                        </a:rPr>
                        <a:t>	</a:t>
                      </a:r>
                      <a:r>
                        <a:rPr lang="en-US" sz="1600" dirty="0">
                          <a:solidFill>
                            <a:schemeClr val="accent1"/>
                          </a:solidFill>
                          <a:effectLst/>
                          <a:latin typeface="+mn-lt"/>
                          <a:ea typeface="STKaiti"/>
                          <a:cs typeface="Tahoma" panose="020B0604030504040204" pitchFamily="34" charset="0"/>
                        </a:rPr>
                        <a:t>/* initialize elements of array n to 0 */</a:t>
                      </a:r>
                    </a:p>
                    <a:p>
                      <a:pPr marL="0" marR="0">
                        <a:lnSpc>
                          <a:spcPct val="107000"/>
                        </a:lnSpc>
                        <a:spcBef>
                          <a:spcPts val="0"/>
                        </a:spcBef>
                        <a:spcAft>
                          <a:spcPts val="0"/>
                        </a:spcAft>
                      </a:pPr>
                      <a:r>
                        <a:rPr lang="en-US" sz="1600" dirty="0">
                          <a:solidFill>
                            <a:schemeClr val="tx1"/>
                          </a:solidFill>
                          <a:effectLst/>
                          <a:latin typeface="+mn-lt"/>
                          <a:ea typeface="STKaiti"/>
                          <a:cs typeface="Tahoma" panose="020B0604030504040204" pitchFamily="34" charset="0"/>
                        </a:rPr>
                        <a:t>	for ( </a:t>
                      </a:r>
                      <a:r>
                        <a:rPr lang="en-US" sz="1600" dirty="0" err="1">
                          <a:solidFill>
                            <a:schemeClr val="tx1"/>
                          </a:solidFill>
                          <a:effectLst/>
                          <a:latin typeface="+mn-lt"/>
                          <a:ea typeface="STKaiti"/>
                          <a:cs typeface="Tahoma" panose="020B0604030504040204" pitchFamily="34" charset="0"/>
                        </a:rPr>
                        <a:t>i</a:t>
                      </a:r>
                      <a:r>
                        <a:rPr lang="en-US" sz="1600" dirty="0">
                          <a:solidFill>
                            <a:schemeClr val="tx1"/>
                          </a:solidFill>
                          <a:effectLst/>
                          <a:latin typeface="+mn-lt"/>
                          <a:ea typeface="STKaiti"/>
                          <a:cs typeface="Tahoma" panose="020B0604030504040204" pitchFamily="34" charset="0"/>
                        </a:rPr>
                        <a:t> = 0; </a:t>
                      </a:r>
                      <a:r>
                        <a:rPr lang="en-US" sz="1600" dirty="0" err="1">
                          <a:solidFill>
                            <a:schemeClr val="tx1"/>
                          </a:solidFill>
                          <a:effectLst/>
                          <a:latin typeface="+mn-lt"/>
                          <a:ea typeface="STKaiti"/>
                          <a:cs typeface="Tahoma" panose="020B0604030504040204" pitchFamily="34" charset="0"/>
                        </a:rPr>
                        <a:t>i</a:t>
                      </a:r>
                      <a:r>
                        <a:rPr lang="en-US" sz="1600" dirty="0">
                          <a:solidFill>
                            <a:schemeClr val="tx1"/>
                          </a:solidFill>
                          <a:effectLst/>
                          <a:latin typeface="+mn-lt"/>
                          <a:ea typeface="STKaiti"/>
                          <a:cs typeface="Tahoma" panose="020B0604030504040204" pitchFamily="34" charset="0"/>
                        </a:rPr>
                        <a:t> &lt; 10; </a:t>
                      </a:r>
                      <a:r>
                        <a:rPr lang="en-US" sz="1600" dirty="0" err="1">
                          <a:solidFill>
                            <a:schemeClr val="tx1"/>
                          </a:solidFill>
                          <a:effectLst/>
                          <a:latin typeface="+mn-lt"/>
                          <a:ea typeface="STKaiti"/>
                          <a:cs typeface="Tahoma" panose="020B0604030504040204" pitchFamily="34" charset="0"/>
                        </a:rPr>
                        <a:t>i</a:t>
                      </a:r>
                      <a:r>
                        <a:rPr lang="en-US" sz="1600" dirty="0">
                          <a:solidFill>
                            <a:schemeClr val="tx1"/>
                          </a:solidFill>
                          <a:effectLst/>
                          <a:latin typeface="+mn-lt"/>
                          <a:ea typeface="STKaiti"/>
                          <a:cs typeface="Tahoma" panose="020B0604030504040204" pitchFamily="34" charset="0"/>
                        </a:rPr>
                        <a:t>++ )</a:t>
                      </a:r>
                    </a:p>
                    <a:p>
                      <a:pPr marL="0" marR="0">
                        <a:lnSpc>
                          <a:spcPct val="107000"/>
                        </a:lnSpc>
                        <a:spcBef>
                          <a:spcPts val="0"/>
                        </a:spcBef>
                        <a:spcAft>
                          <a:spcPts val="0"/>
                        </a:spcAft>
                      </a:pPr>
                      <a:r>
                        <a:rPr lang="en-US" sz="1600" dirty="0">
                          <a:solidFill>
                            <a:schemeClr val="tx1"/>
                          </a:solidFill>
                          <a:effectLst/>
                          <a:latin typeface="+mn-lt"/>
                          <a:ea typeface="STKaiti"/>
                          <a:cs typeface="Tahoma" panose="020B0604030504040204" pitchFamily="34" charset="0"/>
                        </a:rPr>
                        <a:t>	{</a:t>
                      </a:r>
                    </a:p>
                    <a:p>
                      <a:pPr marL="0" marR="0">
                        <a:lnSpc>
                          <a:spcPct val="107000"/>
                        </a:lnSpc>
                        <a:spcBef>
                          <a:spcPts val="0"/>
                        </a:spcBef>
                        <a:spcAft>
                          <a:spcPts val="0"/>
                        </a:spcAft>
                      </a:pPr>
                      <a:r>
                        <a:rPr lang="en-US" sz="1600" dirty="0">
                          <a:solidFill>
                            <a:schemeClr val="tx1"/>
                          </a:solidFill>
                          <a:effectLst/>
                          <a:latin typeface="+mn-lt"/>
                          <a:ea typeface="STKaiti"/>
                          <a:cs typeface="Tahoma" panose="020B0604030504040204" pitchFamily="34" charset="0"/>
                        </a:rPr>
                        <a:t>		n[ </a:t>
                      </a:r>
                      <a:r>
                        <a:rPr lang="en-US" sz="1600" dirty="0" err="1">
                          <a:solidFill>
                            <a:schemeClr val="tx1"/>
                          </a:solidFill>
                          <a:effectLst/>
                          <a:latin typeface="+mn-lt"/>
                          <a:ea typeface="STKaiti"/>
                          <a:cs typeface="Tahoma" panose="020B0604030504040204" pitchFamily="34" charset="0"/>
                        </a:rPr>
                        <a:t>i</a:t>
                      </a:r>
                      <a:r>
                        <a:rPr lang="en-US" sz="1600" dirty="0">
                          <a:solidFill>
                            <a:schemeClr val="tx1"/>
                          </a:solidFill>
                          <a:effectLst/>
                          <a:latin typeface="+mn-lt"/>
                          <a:ea typeface="STKaiti"/>
                          <a:cs typeface="Tahoma" panose="020B0604030504040204" pitchFamily="34" charset="0"/>
                        </a:rPr>
                        <a:t> ] = </a:t>
                      </a:r>
                      <a:r>
                        <a:rPr lang="en-US" sz="1600" dirty="0" err="1">
                          <a:solidFill>
                            <a:schemeClr val="tx1"/>
                          </a:solidFill>
                          <a:effectLst/>
                          <a:latin typeface="+mn-lt"/>
                          <a:ea typeface="STKaiti"/>
                          <a:cs typeface="Tahoma" panose="020B0604030504040204" pitchFamily="34" charset="0"/>
                        </a:rPr>
                        <a:t>i</a:t>
                      </a:r>
                      <a:r>
                        <a:rPr lang="en-US" sz="1600" dirty="0">
                          <a:solidFill>
                            <a:schemeClr val="tx1"/>
                          </a:solidFill>
                          <a:effectLst/>
                          <a:latin typeface="+mn-lt"/>
                          <a:ea typeface="STKaiti"/>
                          <a:cs typeface="Tahoma" panose="020B0604030504040204" pitchFamily="34" charset="0"/>
                        </a:rPr>
                        <a:t> + 100; </a:t>
                      </a:r>
                    </a:p>
                    <a:p>
                      <a:pPr marL="0" marR="0">
                        <a:lnSpc>
                          <a:spcPct val="107000"/>
                        </a:lnSpc>
                        <a:spcBef>
                          <a:spcPts val="0"/>
                        </a:spcBef>
                        <a:spcAft>
                          <a:spcPts val="0"/>
                        </a:spcAft>
                      </a:pPr>
                      <a:r>
                        <a:rPr lang="en-US" sz="1600" dirty="0">
                          <a:solidFill>
                            <a:schemeClr val="accent1"/>
                          </a:solidFill>
                          <a:effectLst/>
                          <a:latin typeface="+mn-lt"/>
                          <a:ea typeface="STKaiti"/>
                          <a:cs typeface="Tahoma" panose="020B0604030504040204" pitchFamily="34" charset="0"/>
                        </a:rPr>
                        <a:t>      /* set element at location </a:t>
                      </a:r>
                      <a:r>
                        <a:rPr lang="en-US" sz="1600" dirty="0" err="1">
                          <a:solidFill>
                            <a:schemeClr val="accent1"/>
                          </a:solidFill>
                          <a:effectLst/>
                          <a:latin typeface="+mn-lt"/>
                          <a:ea typeface="STKaiti"/>
                          <a:cs typeface="Tahoma" panose="020B0604030504040204" pitchFamily="34" charset="0"/>
                        </a:rPr>
                        <a:t>i</a:t>
                      </a:r>
                      <a:r>
                        <a:rPr lang="en-US" sz="1600" dirty="0">
                          <a:solidFill>
                            <a:schemeClr val="accent1"/>
                          </a:solidFill>
                          <a:effectLst/>
                          <a:latin typeface="+mn-lt"/>
                          <a:ea typeface="STKaiti"/>
                          <a:cs typeface="Tahoma" panose="020B0604030504040204" pitchFamily="34" charset="0"/>
                        </a:rPr>
                        <a:t> to </a:t>
                      </a:r>
                      <a:r>
                        <a:rPr lang="en-US" sz="1600" dirty="0" err="1">
                          <a:solidFill>
                            <a:schemeClr val="accent1"/>
                          </a:solidFill>
                          <a:effectLst/>
                          <a:latin typeface="+mn-lt"/>
                          <a:ea typeface="STKaiti"/>
                          <a:cs typeface="Tahoma" panose="020B0604030504040204" pitchFamily="34" charset="0"/>
                        </a:rPr>
                        <a:t>i</a:t>
                      </a:r>
                      <a:r>
                        <a:rPr lang="en-US" sz="1600" dirty="0">
                          <a:solidFill>
                            <a:schemeClr val="accent1"/>
                          </a:solidFill>
                          <a:effectLst/>
                          <a:latin typeface="+mn-lt"/>
                          <a:ea typeface="STKaiti"/>
                          <a:cs typeface="Tahoma" panose="020B0604030504040204" pitchFamily="34" charset="0"/>
                        </a:rPr>
                        <a:t> + 100 */</a:t>
                      </a:r>
                    </a:p>
                    <a:p>
                      <a:pPr marL="0" marR="0">
                        <a:lnSpc>
                          <a:spcPct val="107000"/>
                        </a:lnSpc>
                        <a:spcBef>
                          <a:spcPts val="0"/>
                        </a:spcBef>
                        <a:spcAft>
                          <a:spcPts val="0"/>
                        </a:spcAft>
                      </a:pPr>
                      <a:r>
                        <a:rPr lang="en-US" sz="1600" dirty="0">
                          <a:solidFill>
                            <a:schemeClr val="tx1"/>
                          </a:solidFill>
                          <a:effectLst/>
                          <a:latin typeface="+mn-lt"/>
                          <a:ea typeface="Candara" panose="020E0502030303020204" pitchFamily="34" charset="0"/>
                          <a:cs typeface="Tahoma" panose="020B0604030504040204" pitchFamily="34" charset="0"/>
                        </a:rPr>
                        <a:t>	}</a:t>
                      </a:r>
                      <a:endParaRPr lang="en-US" sz="1600" dirty="0">
                        <a:solidFill>
                          <a:schemeClr val="tx1"/>
                        </a:solidFill>
                        <a:effectLst/>
                        <a:latin typeface="+mn-lt"/>
                        <a:ea typeface="STKaiti"/>
                        <a:cs typeface="Tahoma" panose="020B0604030504040204" pitchFamily="34" charset="0"/>
                      </a:endParaRPr>
                    </a:p>
                    <a:p>
                      <a:pPr marL="0" marR="0">
                        <a:lnSpc>
                          <a:spcPct val="107000"/>
                        </a:lnSpc>
                        <a:spcBef>
                          <a:spcPts val="0"/>
                        </a:spcBef>
                        <a:spcAft>
                          <a:spcPts val="0"/>
                        </a:spcAft>
                      </a:pPr>
                      <a:r>
                        <a:rPr lang="en-US" sz="1600" dirty="0">
                          <a:solidFill>
                            <a:schemeClr val="tx1"/>
                          </a:solidFill>
                          <a:effectLst/>
                          <a:latin typeface="+mn-lt"/>
                          <a:ea typeface="Candara" panose="020E0502030303020204" pitchFamily="34" charset="0"/>
                          <a:cs typeface="Tahoma" panose="020B0604030504040204" pitchFamily="34" charset="0"/>
                        </a:rPr>
                        <a:t> </a:t>
                      </a:r>
                      <a:endParaRPr lang="en-US" sz="1600" dirty="0">
                        <a:solidFill>
                          <a:schemeClr val="tx1"/>
                        </a:solidFill>
                        <a:effectLst/>
                        <a:latin typeface="+mn-lt"/>
                        <a:ea typeface="STKaiti"/>
                        <a:cs typeface="Tahoma" panose="020B0604030504040204" pitchFamily="34" charset="0"/>
                      </a:endParaRPr>
                    </a:p>
                    <a:p>
                      <a:pPr marL="0" marR="0">
                        <a:lnSpc>
                          <a:spcPct val="107000"/>
                        </a:lnSpc>
                        <a:spcBef>
                          <a:spcPts val="0"/>
                        </a:spcBef>
                        <a:spcAft>
                          <a:spcPts val="0"/>
                        </a:spcAft>
                      </a:pPr>
                      <a:r>
                        <a:rPr lang="en-US" sz="1600" dirty="0">
                          <a:solidFill>
                            <a:schemeClr val="tx1"/>
                          </a:solidFill>
                          <a:effectLst/>
                          <a:latin typeface="+mn-lt"/>
                          <a:ea typeface="Candara" panose="020E0502030303020204" pitchFamily="34" charset="0"/>
                          <a:cs typeface="Tahoma" panose="020B0604030504040204" pitchFamily="34" charset="0"/>
                        </a:rPr>
                        <a:t>	</a:t>
                      </a:r>
                      <a:r>
                        <a:rPr lang="en-US" sz="1600" dirty="0">
                          <a:solidFill>
                            <a:schemeClr val="accent1"/>
                          </a:solidFill>
                          <a:effectLst/>
                          <a:latin typeface="+mn-lt"/>
                          <a:ea typeface="Candara" panose="020E0502030303020204" pitchFamily="34" charset="0"/>
                          <a:cs typeface="Tahoma" panose="020B0604030504040204" pitchFamily="34" charset="0"/>
                        </a:rPr>
                        <a:t>/* output each array element's value */</a:t>
                      </a:r>
                      <a:endParaRPr lang="en-US" sz="1600" dirty="0">
                        <a:solidFill>
                          <a:schemeClr val="accent1"/>
                        </a:solidFill>
                        <a:effectLst/>
                        <a:latin typeface="+mn-lt"/>
                        <a:ea typeface="STKaiti"/>
                        <a:cs typeface="Tahoma" panose="020B0604030504040204" pitchFamily="34" charset="0"/>
                      </a:endParaRPr>
                    </a:p>
                    <a:p>
                      <a:pPr marL="0" marR="0">
                        <a:lnSpc>
                          <a:spcPct val="107000"/>
                        </a:lnSpc>
                        <a:spcBef>
                          <a:spcPts val="0"/>
                        </a:spcBef>
                        <a:spcAft>
                          <a:spcPts val="0"/>
                        </a:spcAft>
                      </a:pPr>
                      <a:r>
                        <a:rPr lang="en-US" sz="1600" dirty="0">
                          <a:solidFill>
                            <a:schemeClr val="tx1"/>
                          </a:solidFill>
                          <a:effectLst/>
                          <a:latin typeface="+mn-lt"/>
                          <a:ea typeface="Candara" panose="020E0502030303020204" pitchFamily="34" charset="0"/>
                          <a:cs typeface="Tahoma" panose="020B0604030504040204" pitchFamily="34" charset="0"/>
                        </a:rPr>
                        <a:t>	for (j = 0; j &lt; 10; j++ )</a:t>
                      </a:r>
                      <a:endParaRPr lang="en-US" sz="1600" dirty="0">
                        <a:solidFill>
                          <a:schemeClr val="tx1"/>
                        </a:solidFill>
                        <a:effectLst/>
                        <a:latin typeface="+mn-lt"/>
                        <a:ea typeface="STKaiti"/>
                        <a:cs typeface="Tahoma" panose="020B0604030504040204" pitchFamily="34" charset="0"/>
                      </a:endParaRPr>
                    </a:p>
                    <a:p>
                      <a:pPr marL="0" marR="0">
                        <a:lnSpc>
                          <a:spcPct val="107000"/>
                        </a:lnSpc>
                        <a:spcBef>
                          <a:spcPts val="0"/>
                        </a:spcBef>
                        <a:spcAft>
                          <a:spcPts val="0"/>
                        </a:spcAft>
                      </a:pPr>
                      <a:r>
                        <a:rPr lang="en-US" sz="1600" dirty="0">
                          <a:solidFill>
                            <a:schemeClr val="tx1"/>
                          </a:solidFill>
                          <a:effectLst/>
                          <a:latin typeface="+mn-lt"/>
                          <a:ea typeface="Candara" panose="020E0502030303020204" pitchFamily="34" charset="0"/>
                          <a:cs typeface="Tahoma" panose="020B0604030504040204" pitchFamily="34" charset="0"/>
                        </a:rPr>
                        <a:t>	{</a:t>
                      </a:r>
                      <a:endParaRPr lang="en-US" sz="1600" dirty="0">
                        <a:solidFill>
                          <a:schemeClr val="tx1"/>
                        </a:solidFill>
                        <a:effectLst/>
                        <a:latin typeface="+mn-lt"/>
                        <a:ea typeface="STKaiti"/>
                        <a:cs typeface="Tahoma" panose="020B0604030504040204" pitchFamily="34" charset="0"/>
                      </a:endParaRPr>
                    </a:p>
                    <a:p>
                      <a:pPr marL="0" marR="0">
                        <a:lnSpc>
                          <a:spcPct val="107000"/>
                        </a:lnSpc>
                        <a:spcBef>
                          <a:spcPts val="0"/>
                        </a:spcBef>
                        <a:spcAft>
                          <a:spcPts val="0"/>
                        </a:spcAft>
                      </a:pPr>
                      <a:r>
                        <a:rPr lang="en-US" sz="1600" dirty="0">
                          <a:solidFill>
                            <a:schemeClr val="tx1"/>
                          </a:solidFill>
                          <a:effectLst/>
                          <a:latin typeface="+mn-lt"/>
                          <a:ea typeface="Candara" panose="020E0502030303020204" pitchFamily="34" charset="0"/>
                          <a:cs typeface="Tahoma" panose="020B0604030504040204" pitchFamily="34" charset="0"/>
                        </a:rPr>
                        <a:t>		</a:t>
                      </a:r>
                      <a:r>
                        <a:rPr lang="en-US" sz="1600" dirty="0" err="1">
                          <a:solidFill>
                            <a:schemeClr val="tx1"/>
                          </a:solidFill>
                          <a:effectLst/>
                          <a:latin typeface="+mn-lt"/>
                          <a:ea typeface="Candara" panose="020E0502030303020204" pitchFamily="34" charset="0"/>
                          <a:cs typeface="Tahoma" panose="020B0604030504040204" pitchFamily="34" charset="0"/>
                        </a:rPr>
                        <a:t>printf</a:t>
                      </a:r>
                      <a:r>
                        <a:rPr lang="en-US" sz="1600" dirty="0">
                          <a:solidFill>
                            <a:schemeClr val="tx1"/>
                          </a:solidFill>
                          <a:effectLst/>
                          <a:latin typeface="+mn-lt"/>
                          <a:ea typeface="Candara" panose="020E0502030303020204" pitchFamily="34" charset="0"/>
                          <a:cs typeface="Tahoma" panose="020B0604030504040204" pitchFamily="34" charset="0"/>
                        </a:rPr>
                        <a:t>("Element[%d] = %d\n", j, n[j] );</a:t>
                      </a:r>
                      <a:endParaRPr lang="en-US" sz="1600" dirty="0">
                        <a:solidFill>
                          <a:schemeClr val="tx1"/>
                        </a:solidFill>
                        <a:effectLst/>
                        <a:latin typeface="+mn-lt"/>
                        <a:ea typeface="STKaiti"/>
                        <a:cs typeface="Tahoma" panose="020B0604030504040204" pitchFamily="34" charset="0"/>
                      </a:endParaRPr>
                    </a:p>
                    <a:p>
                      <a:pPr marL="0" marR="0">
                        <a:lnSpc>
                          <a:spcPct val="107000"/>
                        </a:lnSpc>
                        <a:spcBef>
                          <a:spcPts val="0"/>
                        </a:spcBef>
                        <a:spcAft>
                          <a:spcPts val="0"/>
                        </a:spcAft>
                      </a:pPr>
                      <a:r>
                        <a:rPr lang="en-US" sz="1600" dirty="0">
                          <a:solidFill>
                            <a:schemeClr val="tx1"/>
                          </a:solidFill>
                          <a:effectLst/>
                          <a:latin typeface="+mn-lt"/>
                          <a:ea typeface="Candara" panose="020E0502030303020204" pitchFamily="34" charset="0"/>
                          <a:cs typeface="Tahoma" panose="020B0604030504040204" pitchFamily="34" charset="0"/>
                        </a:rPr>
                        <a:t>	}</a:t>
                      </a:r>
                      <a:endParaRPr lang="en-US" sz="1600" dirty="0">
                        <a:solidFill>
                          <a:schemeClr val="tx1"/>
                        </a:solidFill>
                        <a:effectLst/>
                        <a:latin typeface="+mn-lt"/>
                        <a:ea typeface="STKaiti"/>
                        <a:cs typeface="Tahoma" panose="020B0604030504040204" pitchFamily="34" charset="0"/>
                      </a:endParaRPr>
                    </a:p>
                    <a:p>
                      <a:pPr marL="0" marR="0">
                        <a:lnSpc>
                          <a:spcPct val="107000"/>
                        </a:lnSpc>
                        <a:spcBef>
                          <a:spcPts val="0"/>
                        </a:spcBef>
                        <a:spcAft>
                          <a:spcPts val="0"/>
                        </a:spcAft>
                      </a:pPr>
                      <a:r>
                        <a:rPr lang="en-US" sz="1600" dirty="0">
                          <a:solidFill>
                            <a:schemeClr val="tx1"/>
                          </a:solidFill>
                          <a:effectLst/>
                          <a:latin typeface="+mn-lt"/>
                          <a:ea typeface="Candara" panose="020E0502030303020204" pitchFamily="34" charset="0"/>
                          <a:cs typeface="Tahoma" panose="020B0604030504040204" pitchFamily="34" charset="0"/>
                        </a:rPr>
                        <a:t>	</a:t>
                      </a:r>
                      <a:endParaRPr lang="en-US" sz="1600" dirty="0">
                        <a:solidFill>
                          <a:schemeClr val="tx1"/>
                        </a:solidFill>
                        <a:effectLst/>
                        <a:latin typeface="+mn-lt"/>
                        <a:ea typeface="STKaiti"/>
                        <a:cs typeface="Tahoma" panose="020B0604030504040204" pitchFamily="34" charset="0"/>
                      </a:endParaRPr>
                    </a:p>
                    <a:p>
                      <a:pPr marL="0" marR="0">
                        <a:lnSpc>
                          <a:spcPct val="107000"/>
                        </a:lnSpc>
                        <a:spcBef>
                          <a:spcPts val="0"/>
                        </a:spcBef>
                        <a:spcAft>
                          <a:spcPts val="0"/>
                        </a:spcAft>
                      </a:pPr>
                      <a:r>
                        <a:rPr lang="en-US" sz="1600" dirty="0">
                          <a:solidFill>
                            <a:schemeClr val="tx1"/>
                          </a:solidFill>
                          <a:effectLst/>
                          <a:latin typeface="+mn-lt"/>
                          <a:ea typeface="Candara" panose="020E0502030303020204" pitchFamily="34" charset="0"/>
                          <a:cs typeface="Tahoma" panose="020B0604030504040204" pitchFamily="34" charset="0"/>
                        </a:rPr>
                        <a:t>	return 0;</a:t>
                      </a:r>
                      <a:endParaRPr lang="en-US" sz="1600" dirty="0">
                        <a:solidFill>
                          <a:schemeClr val="tx1"/>
                        </a:solidFill>
                        <a:effectLst/>
                        <a:latin typeface="+mn-lt"/>
                        <a:ea typeface="STKaiti"/>
                        <a:cs typeface="Tahoma" panose="020B0604030504040204" pitchFamily="34" charset="0"/>
                      </a:endParaRPr>
                    </a:p>
                    <a:p>
                      <a:pPr marL="0" marR="0">
                        <a:lnSpc>
                          <a:spcPct val="107000"/>
                        </a:lnSpc>
                        <a:spcBef>
                          <a:spcPts val="0"/>
                        </a:spcBef>
                        <a:spcAft>
                          <a:spcPts val="0"/>
                        </a:spcAft>
                      </a:pPr>
                      <a:r>
                        <a:rPr lang="en-US" sz="1600" dirty="0">
                          <a:solidFill>
                            <a:schemeClr val="tx1"/>
                          </a:solidFill>
                          <a:effectLst/>
                          <a:latin typeface="+mn-lt"/>
                          <a:ea typeface="Candara" panose="020E0502030303020204" pitchFamily="34" charset="0"/>
                          <a:cs typeface="Tahoma" panose="020B0604030504040204" pitchFamily="34" charset="0"/>
                        </a:rPr>
                        <a:t>}</a:t>
                      </a:r>
                      <a:endParaRPr lang="en-US" sz="1600" dirty="0">
                        <a:solidFill>
                          <a:schemeClr val="tx1"/>
                        </a:solidFill>
                        <a:effectLst/>
                        <a:latin typeface="+mn-lt"/>
                        <a:ea typeface="STKaiti"/>
                        <a:cs typeface="Tahoma" panose="020B0604030504040204" pitchFamily="34" charset="0"/>
                      </a:endParaRPr>
                    </a:p>
                  </a:txBody>
                  <a:tcPr marL="68580" marR="68580" marT="0" marB="0"/>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fld id="{FEF2CCB8-730A-46A0-81A2-FB5ED352C581}" type="datetime1">
              <a:rPr lang="en-US" smtClean="0"/>
              <a:t>3/20/2023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17</a:t>
            </a:fld>
            <a:endParaRPr lang="en-US"/>
          </a:p>
        </p:txBody>
      </p:sp>
    </p:spTree>
    <p:extLst>
      <p:ext uri="{BB962C8B-B14F-4D97-AF65-F5344CB8AC3E}">
        <p14:creationId xmlns:p14="http://schemas.microsoft.com/office/powerpoint/2010/main" val="3426273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pic>
        <p:nvPicPr>
          <p:cNvPr id="6" name="Content Placeholder 5"/>
          <p:cNvPicPr>
            <a:picLocks noGrp="1" noChangeAspect="1"/>
          </p:cNvPicPr>
          <p:nvPr>
            <p:ph idx="1"/>
          </p:nvPr>
        </p:nvPicPr>
        <p:blipFill>
          <a:blip r:embed="rId2"/>
          <a:stretch>
            <a:fillRect/>
          </a:stretch>
        </p:blipFill>
        <p:spPr>
          <a:xfrm>
            <a:off x="2784390" y="1416908"/>
            <a:ext cx="7685902" cy="4494942"/>
          </a:xfrm>
          <a:prstGeom prst="rect">
            <a:avLst/>
          </a:prstGeom>
        </p:spPr>
      </p:pic>
      <p:sp>
        <p:nvSpPr>
          <p:cNvPr id="4" name="Date Placeholder 3"/>
          <p:cNvSpPr>
            <a:spLocks noGrp="1"/>
          </p:cNvSpPr>
          <p:nvPr>
            <p:ph type="dt" sz="half" idx="10"/>
          </p:nvPr>
        </p:nvSpPr>
        <p:spPr/>
        <p:txBody>
          <a:bodyPr/>
          <a:lstStyle/>
          <a:p>
            <a:fld id="{FEF2CCB8-730A-46A0-81A2-FB5ED352C581}" type="datetime1">
              <a:rPr lang="en-US" smtClean="0"/>
              <a:t>3/20/2023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18</a:t>
            </a:fld>
            <a:endParaRPr lang="en-US"/>
          </a:p>
        </p:txBody>
      </p:sp>
    </p:spTree>
    <p:extLst>
      <p:ext uri="{BB962C8B-B14F-4D97-AF65-F5344CB8AC3E}">
        <p14:creationId xmlns:p14="http://schemas.microsoft.com/office/powerpoint/2010/main" val="1672923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 </a:t>
            </a:r>
          </a:p>
        </p:txBody>
      </p:sp>
      <p:sp>
        <p:nvSpPr>
          <p:cNvPr id="3" name="Content Placeholder 2"/>
          <p:cNvSpPr>
            <a:spLocks noGrp="1"/>
          </p:cNvSpPr>
          <p:nvPr>
            <p:ph idx="1"/>
          </p:nvPr>
        </p:nvSpPr>
        <p:spPr>
          <a:xfrm>
            <a:off x="2589212" y="1210962"/>
            <a:ext cx="8915400" cy="4700260"/>
          </a:xfrm>
        </p:spPr>
        <p:txBody>
          <a:bodyPr>
            <a:normAutofit lnSpcReduction="10000"/>
          </a:bodyPr>
          <a:lstStyle/>
          <a:p>
            <a:r>
              <a:rPr lang="en-US" sz="2000" dirty="0">
                <a:solidFill>
                  <a:schemeClr val="tx1"/>
                </a:solidFill>
              </a:rPr>
              <a:t>The C programming language supports the concept of multidimensional arrays. The simplest form of the multidimensional array is the two-dimensional array. Here is the general form of a multidimensional array declaration:</a:t>
            </a:r>
          </a:p>
          <a:p>
            <a:pPr marL="0" indent="0">
              <a:buNone/>
            </a:pPr>
            <a:r>
              <a:rPr lang="en-US" sz="2000" b="1" dirty="0">
                <a:solidFill>
                  <a:schemeClr val="tx1"/>
                </a:solidFill>
              </a:rPr>
              <a:t>Syntax:</a:t>
            </a:r>
            <a:endParaRPr lang="en-US" sz="2000" dirty="0">
              <a:solidFill>
                <a:schemeClr val="tx1"/>
              </a:solidFill>
            </a:endParaRPr>
          </a:p>
          <a:p>
            <a:pPr marL="0" indent="0">
              <a:buNone/>
            </a:pPr>
            <a:r>
              <a:rPr lang="en-US" sz="2000" dirty="0">
                <a:solidFill>
                  <a:schemeClr val="tx1"/>
                </a:solidFill>
              </a:rPr>
              <a:t>type name[size1][size2]...[</a:t>
            </a:r>
            <a:r>
              <a:rPr lang="en-US" sz="2000" dirty="0" err="1">
                <a:solidFill>
                  <a:schemeClr val="tx1"/>
                </a:solidFill>
              </a:rPr>
              <a:t>sizeN</a:t>
            </a:r>
            <a:r>
              <a:rPr lang="en-US" sz="2000" dirty="0">
                <a:solidFill>
                  <a:schemeClr val="tx1"/>
                </a:solidFill>
              </a:rPr>
              <a:t>];</a:t>
            </a:r>
          </a:p>
          <a:p>
            <a:pPr marL="0" indent="0">
              <a:buNone/>
            </a:pPr>
            <a:r>
              <a:rPr lang="en-US" sz="2000" b="1" dirty="0">
                <a:solidFill>
                  <a:schemeClr val="tx1"/>
                </a:solidFill>
              </a:rPr>
              <a:t>Example:</a:t>
            </a:r>
          </a:p>
          <a:p>
            <a:pPr marL="0" lvl="0" indent="0">
              <a:buNone/>
            </a:pPr>
            <a:r>
              <a:rPr lang="en-US" sz="2000" dirty="0">
                <a:solidFill>
                  <a:srgbClr val="252830"/>
                </a:solidFill>
                <a:cs typeface="Consolas" panose="020B0609020204030204" pitchFamily="49" charset="0"/>
              </a:rPr>
              <a:t>float x[3][4];</a:t>
            </a:r>
            <a:r>
              <a:rPr lang="en-US" sz="1200" dirty="0">
                <a:solidFill>
                  <a:schemeClr val="tx1"/>
                </a:solidFill>
              </a:rPr>
              <a:t>  </a:t>
            </a:r>
          </a:p>
          <a:p>
            <a:pPr marL="0" lvl="0" indent="0">
              <a:buNone/>
            </a:pPr>
            <a:r>
              <a:rPr lang="en-US" sz="2000" b="1" dirty="0">
                <a:solidFill>
                  <a:schemeClr val="tx1"/>
                </a:solidFill>
              </a:rPr>
              <a:t>Note: </a:t>
            </a:r>
            <a:r>
              <a:rPr lang="en-US" sz="2000" dirty="0">
                <a:solidFill>
                  <a:schemeClr val="tx1"/>
                </a:solidFill>
              </a:rPr>
              <a:t>Here, x is a two-dimensional (2d) array. </a:t>
            </a:r>
          </a:p>
          <a:p>
            <a:pPr marL="0" lvl="0" indent="0">
              <a:buNone/>
            </a:pPr>
            <a:r>
              <a:rPr lang="en-US" sz="2000" dirty="0">
                <a:solidFill>
                  <a:schemeClr val="tx1"/>
                </a:solidFill>
              </a:rPr>
              <a:t>The array can hold 12 elements. </a:t>
            </a:r>
          </a:p>
          <a:p>
            <a:pPr marL="0" lvl="0" indent="0">
              <a:buNone/>
            </a:pPr>
            <a:r>
              <a:rPr lang="en-US" sz="2000" dirty="0">
                <a:solidFill>
                  <a:schemeClr val="tx1"/>
                </a:solidFill>
              </a:rPr>
              <a:t>You can think the array as table with </a:t>
            </a:r>
          </a:p>
          <a:p>
            <a:pPr marL="0" lvl="0" indent="0">
              <a:buNone/>
            </a:pPr>
            <a:r>
              <a:rPr lang="en-US" sz="2000" dirty="0">
                <a:solidFill>
                  <a:schemeClr val="tx1"/>
                </a:solidFill>
              </a:rPr>
              <a:t>3 row and each row has 4 column.</a:t>
            </a:r>
          </a:p>
          <a:p>
            <a:pPr marL="0" lvl="0" indent="0">
              <a:buNone/>
            </a:pPr>
            <a:endParaRPr lang="en-US" dirty="0">
              <a:solidFill>
                <a:schemeClr val="tx1"/>
              </a:solidFill>
            </a:endParaRPr>
          </a:p>
          <a:p>
            <a:pPr marL="0" indent="0">
              <a:buNone/>
            </a:pPr>
            <a:endParaRPr lang="en-US" b="1" dirty="0">
              <a:solidFill>
                <a:schemeClr val="tx1"/>
              </a:solidFill>
            </a:endParaRPr>
          </a:p>
          <a:p>
            <a:pPr marL="0" indent="0">
              <a:buNone/>
            </a:pPr>
            <a:endParaRPr lang="en-US" b="1" dirty="0">
              <a:solidFill>
                <a:schemeClr val="tx1"/>
              </a:solidFill>
            </a:endParaRPr>
          </a:p>
          <a:p>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3/20/2023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19</a:t>
            </a:fld>
            <a:endParaRPr lang="en-US"/>
          </a:p>
        </p:txBody>
      </p:sp>
      <p:pic>
        <p:nvPicPr>
          <p:cNvPr id="8" name="Picture 7"/>
          <p:cNvPicPr>
            <a:picLocks noChangeAspect="1"/>
          </p:cNvPicPr>
          <p:nvPr/>
        </p:nvPicPr>
        <p:blipFill>
          <a:blip r:embed="rId2"/>
          <a:stretch>
            <a:fillRect/>
          </a:stretch>
        </p:blipFill>
        <p:spPr>
          <a:xfrm>
            <a:off x="8400406" y="3172980"/>
            <a:ext cx="3629025" cy="2533650"/>
          </a:xfrm>
          <a:prstGeom prst="rect">
            <a:avLst/>
          </a:prstGeom>
        </p:spPr>
      </p:pic>
    </p:spTree>
    <p:extLst>
      <p:ext uri="{BB962C8B-B14F-4D97-AF65-F5344CB8AC3E}">
        <p14:creationId xmlns:p14="http://schemas.microsoft.com/office/powerpoint/2010/main" val="3290928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5433" y="1966876"/>
            <a:ext cx="8911687" cy="2959349"/>
          </a:xfrm>
        </p:spPr>
        <p:txBody>
          <a:bodyPr>
            <a:normAutofit/>
          </a:bodyPr>
          <a:lstStyle/>
          <a:p>
            <a:pPr algn="ctr"/>
            <a:r>
              <a:rPr lang="en-US" sz="6000" b="1" dirty="0">
                <a:solidFill>
                  <a:srgbClr val="0070C0"/>
                </a:solidFill>
              </a:rPr>
              <a:t>File Management Commands</a:t>
            </a:r>
            <a:br>
              <a:rPr lang="en-US" b="1" dirty="0"/>
            </a:b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3/20/2023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2</a:t>
            </a:fld>
            <a:endParaRPr lang="en-US"/>
          </a:p>
        </p:txBody>
      </p:sp>
    </p:spTree>
    <p:extLst>
      <p:ext uri="{BB962C8B-B14F-4D97-AF65-F5344CB8AC3E}">
        <p14:creationId xmlns:p14="http://schemas.microsoft.com/office/powerpoint/2010/main" val="4095290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444622367"/>
              </p:ext>
            </p:extLst>
          </p:nvPr>
        </p:nvGraphicFramePr>
        <p:xfrm>
          <a:off x="2589213" y="346075"/>
          <a:ext cx="8915400" cy="5582920"/>
        </p:xfrm>
        <a:graphic>
          <a:graphicData uri="http://schemas.openxmlformats.org/drawingml/2006/table">
            <a:tbl>
              <a:tblPr firstRow="1" bandRow="1">
                <a:tableStyleId>{5C22544A-7EE6-4342-B048-85BDC9FD1C3A}</a:tableStyleId>
              </a:tblPr>
              <a:tblGrid>
                <a:gridCol w="8915400">
                  <a:extLst>
                    <a:ext uri="{9D8B030D-6E8A-4147-A177-3AD203B41FA5}">
                      <a16:colId xmlns:a16="http://schemas.microsoft.com/office/drawing/2014/main" val="20000"/>
                    </a:ext>
                  </a:extLst>
                </a:gridCol>
              </a:tblGrid>
              <a:tr h="370840">
                <a:tc>
                  <a:txBody>
                    <a:bodyPr/>
                    <a:lstStyle/>
                    <a:p>
                      <a:r>
                        <a:rPr lang="en-US" dirty="0">
                          <a:latin typeface="+mn-lt"/>
                        </a:rPr>
                        <a:t>Example Code </a:t>
                      </a:r>
                    </a:p>
                  </a:txBody>
                  <a:tcPr/>
                </a:tc>
                <a:extLst>
                  <a:ext uri="{0D108BD9-81ED-4DB2-BD59-A6C34878D82A}">
                    <a16:rowId xmlns:a16="http://schemas.microsoft.com/office/drawing/2014/main" val="10000"/>
                  </a:ext>
                </a:extLst>
              </a:tr>
              <a:tr h="370840">
                <a:tc>
                  <a:txBody>
                    <a:bodyPr/>
                    <a:lstStyle/>
                    <a:p>
                      <a:r>
                        <a:rPr lang="en-US" sz="1800" kern="1200" dirty="0">
                          <a:solidFill>
                            <a:schemeClr val="dk1"/>
                          </a:solidFill>
                          <a:effectLst/>
                          <a:latin typeface="+mn-lt"/>
                          <a:ea typeface="+mn-ea"/>
                          <a:cs typeface="+mn-cs"/>
                        </a:rPr>
                        <a:t>#include &lt;</a:t>
                      </a:r>
                      <a:r>
                        <a:rPr lang="en-US" sz="1800" kern="1200" dirty="0" err="1">
                          <a:solidFill>
                            <a:schemeClr val="dk1"/>
                          </a:solidFill>
                          <a:effectLst/>
                          <a:latin typeface="+mn-lt"/>
                          <a:ea typeface="+mn-ea"/>
                          <a:cs typeface="+mn-cs"/>
                        </a:rPr>
                        <a:t>stdio.h</a:t>
                      </a:r>
                      <a:r>
                        <a:rPr lang="en-US" sz="1800" kern="1200" dirty="0">
                          <a:solidFill>
                            <a:schemeClr val="dk1"/>
                          </a:solidFill>
                          <a:effectLst/>
                          <a:latin typeface="+mn-lt"/>
                          <a:ea typeface="+mn-ea"/>
                          <a:cs typeface="+mn-cs"/>
                        </a:rPr>
                        <a:t>&gt;</a:t>
                      </a:r>
                    </a:p>
                    <a:p>
                      <a:r>
                        <a:rPr lang="en-US" sz="1800" kern="1200" dirty="0">
                          <a:solidFill>
                            <a:schemeClr val="dk1"/>
                          </a:solidFill>
                          <a:effectLst/>
                          <a:latin typeface="+mn-lt"/>
                          <a:ea typeface="+mn-ea"/>
                          <a:cs typeface="+mn-cs"/>
                        </a:rPr>
                        <a:t> </a:t>
                      </a:r>
                    </a:p>
                    <a:p>
                      <a:r>
                        <a:rPr lang="en-US" sz="1800" kern="1200" dirty="0" err="1">
                          <a:solidFill>
                            <a:schemeClr val="dk1"/>
                          </a:solidFill>
                          <a:effectLst/>
                          <a:latin typeface="+mn-lt"/>
                          <a:ea typeface="+mn-ea"/>
                          <a:cs typeface="+mn-cs"/>
                        </a:rPr>
                        <a:t>int</a:t>
                      </a:r>
                      <a:r>
                        <a:rPr lang="en-US" sz="1800" kern="1200" dirty="0">
                          <a:solidFill>
                            <a:schemeClr val="dk1"/>
                          </a:solidFill>
                          <a:effectLst/>
                          <a:latin typeface="+mn-lt"/>
                          <a:ea typeface="+mn-ea"/>
                          <a:cs typeface="+mn-cs"/>
                        </a:rPr>
                        <a:t> main ()</a:t>
                      </a:r>
                    </a:p>
                    <a:p>
                      <a:r>
                        <a:rPr lang="en-US" sz="1800" kern="1200" dirty="0">
                          <a:solidFill>
                            <a:schemeClr val="dk1"/>
                          </a:solidFill>
                          <a:effectLst/>
                          <a:latin typeface="+mn-lt"/>
                          <a:ea typeface="+mn-ea"/>
                          <a:cs typeface="+mn-cs"/>
                        </a:rPr>
                        <a:t>{</a:t>
                      </a:r>
                    </a:p>
                    <a:p>
                      <a:r>
                        <a:rPr lang="en-US" sz="1800" kern="1200" dirty="0">
                          <a:solidFill>
                            <a:schemeClr val="dk1"/>
                          </a:solidFill>
                          <a:effectLst/>
                          <a:latin typeface="+mn-lt"/>
                          <a:ea typeface="+mn-ea"/>
                          <a:cs typeface="+mn-cs"/>
                        </a:rPr>
                        <a:t>	</a:t>
                      </a:r>
                      <a:r>
                        <a:rPr lang="en-US" sz="1800" kern="1200" dirty="0">
                          <a:solidFill>
                            <a:schemeClr val="accent1"/>
                          </a:solidFill>
                          <a:effectLst/>
                          <a:latin typeface="+mn-lt"/>
                          <a:ea typeface="+mn-ea"/>
                          <a:cs typeface="+mn-cs"/>
                        </a:rPr>
                        <a:t>/* an array with 5 rows and 2 columns*/</a:t>
                      </a:r>
                    </a:p>
                    <a:p>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int</a:t>
                      </a:r>
                      <a:r>
                        <a:rPr lang="en-US" sz="1800" kern="1200" dirty="0">
                          <a:solidFill>
                            <a:schemeClr val="dk1"/>
                          </a:solidFill>
                          <a:effectLst/>
                          <a:latin typeface="+mn-lt"/>
                          <a:ea typeface="+mn-ea"/>
                          <a:cs typeface="+mn-cs"/>
                        </a:rPr>
                        <a:t> a[5][2] = { {0,0}, {1,2}, {2,4}, {3,6},{4,8}};</a:t>
                      </a:r>
                    </a:p>
                    <a:p>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int</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i</a:t>
                      </a:r>
                      <a:r>
                        <a:rPr lang="en-US" sz="1800" kern="1200" dirty="0">
                          <a:solidFill>
                            <a:schemeClr val="dk1"/>
                          </a:solidFill>
                          <a:effectLst/>
                          <a:latin typeface="+mn-lt"/>
                          <a:ea typeface="+mn-ea"/>
                          <a:cs typeface="+mn-cs"/>
                        </a:rPr>
                        <a:t>, j;</a:t>
                      </a:r>
                    </a:p>
                    <a:p>
                      <a:r>
                        <a:rPr lang="en-US" sz="1800" kern="1200" dirty="0">
                          <a:solidFill>
                            <a:schemeClr val="dk1"/>
                          </a:solidFill>
                          <a:effectLst/>
                          <a:latin typeface="+mn-lt"/>
                          <a:ea typeface="+mn-ea"/>
                          <a:cs typeface="+mn-cs"/>
                        </a:rPr>
                        <a:t> </a:t>
                      </a:r>
                    </a:p>
                    <a:p>
                      <a:r>
                        <a:rPr lang="en-US" sz="1800" kern="1200" dirty="0">
                          <a:solidFill>
                            <a:schemeClr val="dk1"/>
                          </a:solidFill>
                          <a:effectLst/>
                          <a:latin typeface="+mn-lt"/>
                          <a:ea typeface="+mn-ea"/>
                          <a:cs typeface="+mn-cs"/>
                        </a:rPr>
                        <a:t>	</a:t>
                      </a:r>
                      <a:r>
                        <a:rPr lang="en-US" sz="1800" kern="1200" dirty="0">
                          <a:solidFill>
                            <a:schemeClr val="accent1"/>
                          </a:solidFill>
                          <a:effectLst/>
                          <a:latin typeface="+mn-lt"/>
                          <a:ea typeface="+mn-ea"/>
                          <a:cs typeface="+mn-cs"/>
                        </a:rPr>
                        <a:t>/* output each array element's value */</a:t>
                      </a:r>
                    </a:p>
                    <a:p>
                      <a:r>
                        <a:rPr lang="en-US" sz="1800" kern="1200" dirty="0">
                          <a:solidFill>
                            <a:schemeClr val="dk1"/>
                          </a:solidFill>
                          <a:effectLst/>
                          <a:latin typeface="+mn-lt"/>
                          <a:ea typeface="+mn-ea"/>
                          <a:cs typeface="+mn-cs"/>
                        </a:rPr>
                        <a:t>	for ( </a:t>
                      </a:r>
                      <a:r>
                        <a:rPr lang="en-US" sz="1800" kern="1200" dirty="0" err="1">
                          <a:solidFill>
                            <a:schemeClr val="dk1"/>
                          </a:solidFill>
                          <a:effectLst/>
                          <a:latin typeface="+mn-lt"/>
                          <a:ea typeface="+mn-ea"/>
                          <a:cs typeface="+mn-cs"/>
                        </a:rPr>
                        <a:t>i</a:t>
                      </a:r>
                      <a:r>
                        <a:rPr lang="en-US" sz="1800" kern="1200" dirty="0">
                          <a:solidFill>
                            <a:schemeClr val="dk1"/>
                          </a:solidFill>
                          <a:effectLst/>
                          <a:latin typeface="+mn-lt"/>
                          <a:ea typeface="+mn-ea"/>
                          <a:cs typeface="+mn-cs"/>
                        </a:rPr>
                        <a:t> = 0; </a:t>
                      </a:r>
                      <a:r>
                        <a:rPr lang="en-US" sz="1800" kern="1200" dirty="0" err="1">
                          <a:solidFill>
                            <a:schemeClr val="dk1"/>
                          </a:solidFill>
                          <a:effectLst/>
                          <a:latin typeface="+mn-lt"/>
                          <a:ea typeface="+mn-ea"/>
                          <a:cs typeface="+mn-cs"/>
                        </a:rPr>
                        <a:t>i</a:t>
                      </a:r>
                      <a:r>
                        <a:rPr lang="en-US" sz="1800" kern="1200" dirty="0">
                          <a:solidFill>
                            <a:schemeClr val="dk1"/>
                          </a:solidFill>
                          <a:effectLst/>
                          <a:latin typeface="+mn-lt"/>
                          <a:ea typeface="+mn-ea"/>
                          <a:cs typeface="+mn-cs"/>
                        </a:rPr>
                        <a:t> &lt; 5; </a:t>
                      </a:r>
                      <a:r>
                        <a:rPr lang="en-US" sz="1800" kern="1200" dirty="0" err="1">
                          <a:solidFill>
                            <a:schemeClr val="dk1"/>
                          </a:solidFill>
                          <a:effectLst/>
                          <a:latin typeface="+mn-lt"/>
                          <a:ea typeface="+mn-ea"/>
                          <a:cs typeface="+mn-cs"/>
                        </a:rPr>
                        <a:t>i</a:t>
                      </a:r>
                      <a:r>
                        <a:rPr lang="en-US" sz="1800" kern="1200" dirty="0">
                          <a:solidFill>
                            <a:schemeClr val="dk1"/>
                          </a:solidFill>
                          <a:effectLst/>
                          <a:latin typeface="+mn-lt"/>
                          <a:ea typeface="+mn-ea"/>
                          <a:cs typeface="+mn-cs"/>
                        </a:rPr>
                        <a:t>++ )</a:t>
                      </a:r>
                    </a:p>
                    <a:p>
                      <a:r>
                        <a:rPr lang="en-US" sz="1800" kern="1200" dirty="0">
                          <a:solidFill>
                            <a:schemeClr val="dk1"/>
                          </a:solidFill>
                          <a:effectLst/>
                          <a:latin typeface="+mn-lt"/>
                          <a:ea typeface="+mn-ea"/>
                          <a:cs typeface="+mn-cs"/>
                        </a:rPr>
                        <a:t>	{</a:t>
                      </a:r>
                    </a:p>
                    <a:p>
                      <a:r>
                        <a:rPr lang="en-US" sz="1800" kern="1200" dirty="0">
                          <a:solidFill>
                            <a:schemeClr val="dk1"/>
                          </a:solidFill>
                          <a:effectLst/>
                          <a:latin typeface="+mn-lt"/>
                          <a:ea typeface="+mn-ea"/>
                          <a:cs typeface="+mn-cs"/>
                        </a:rPr>
                        <a:t>		for ( j = 0; j &lt; 2; j++ )</a:t>
                      </a:r>
                    </a:p>
                    <a:p>
                      <a:r>
                        <a:rPr lang="en-US" sz="1800" kern="1200" dirty="0">
                          <a:solidFill>
                            <a:schemeClr val="dk1"/>
                          </a:solidFill>
                          <a:effectLst/>
                          <a:latin typeface="+mn-lt"/>
                          <a:ea typeface="+mn-ea"/>
                          <a:cs typeface="+mn-cs"/>
                        </a:rPr>
                        <a:t>		{</a:t>
                      </a:r>
                    </a:p>
                    <a:p>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printf</a:t>
                      </a:r>
                      <a:r>
                        <a:rPr lang="en-US" sz="1800" kern="1200" dirty="0">
                          <a:solidFill>
                            <a:schemeClr val="dk1"/>
                          </a:solidFill>
                          <a:effectLst/>
                          <a:latin typeface="+mn-lt"/>
                          <a:ea typeface="+mn-ea"/>
                          <a:cs typeface="+mn-cs"/>
                        </a:rPr>
                        <a:t>("a[%d][%d] = %d\n", </a:t>
                      </a:r>
                      <a:r>
                        <a:rPr lang="en-US" sz="1800" kern="1200" dirty="0" err="1">
                          <a:solidFill>
                            <a:schemeClr val="dk1"/>
                          </a:solidFill>
                          <a:effectLst/>
                          <a:latin typeface="+mn-lt"/>
                          <a:ea typeface="+mn-ea"/>
                          <a:cs typeface="+mn-cs"/>
                        </a:rPr>
                        <a:t>i,j</a:t>
                      </a:r>
                      <a:r>
                        <a:rPr lang="en-US" sz="1800" kern="1200" dirty="0">
                          <a:solidFill>
                            <a:schemeClr val="dk1"/>
                          </a:solidFill>
                          <a:effectLst/>
                          <a:latin typeface="+mn-lt"/>
                          <a:ea typeface="+mn-ea"/>
                          <a:cs typeface="+mn-cs"/>
                        </a:rPr>
                        <a:t>, a[</a:t>
                      </a:r>
                      <a:r>
                        <a:rPr lang="en-US" sz="1800" kern="1200" dirty="0" err="1">
                          <a:solidFill>
                            <a:schemeClr val="dk1"/>
                          </a:solidFill>
                          <a:effectLst/>
                          <a:latin typeface="+mn-lt"/>
                          <a:ea typeface="+mn-ea"/>
                          <a:cs typeface="+mn-cs"/>
                        </a:rPr>
                        <a:t>i</a:t>
                      </a:r>
                      <a:r>
                        <a:rPr lang="en-US" sz="1800" kern="1200" dirty="0">
                          <a:solidFill>
                            <a:schemeClr val="dk1"/>
                          </a:solidFill>
                          <a:effectLst/>
                          <a:latin typeface="+mn-lt"/>
                          <a:ea typeface="+mn-ea"/>
                          <a:cs typeface="+mn-cs"/>
                        </a:rPr>
                        <a:t>][j] );</a:t>
                      </a:r>
                    </a:p>
                    <a:p>
                      <a:r>
                        <a:rPr lang="en-US" sz="1800" kern="1200" dirty="0">
                          <a:solidFill>
                            <a:schemeClr val="dk1"/>
                          </a:solidFill>
                          <a:effectLst/>
                          <a:latin typeface="+mn-lt"/>
                          <a:ea typeface="+mn-ea"/>
                          <a:cs typeface="+mn-cs"/>
                        </a:rPr>
                        <a:t>		}</a:t>
                      </a:r>
                    </a:p>
                    <a:p>
                      <a:r>
                        <a:rPr lang="en-US" sz="1800" kern="1200" dirty="0">
                          <a:solidFill>
                            <a:schemeClr val="dk1"/>
                          </a:solidFill>
                          <a:effectLst/>
                          <a:latin typeface="+mn-lt"/>
                          <a:ea typeface="+mn-ea"/>
                          <a:cs typeface="+mn-cs"/>
                        </a:rPr>
                        <a:t>	}</a:t>
                      </a:r>
                    </a:p>
                    <a:p>
                      <a:r>
                        <a:rPr lang="en-US" sz="1800" kern="1200" dirty="0">
                          <a:solidFill>
                            <a:schemeClr val="dk1"/>
                          </a:solidFill>
                          <a:effectLst/>
                          <a:latin typeface="+mn-lt"/>
                          <a:ea typeface="+mn-ea"/>
                          <a:cs typeface="+mn-cs"/>
                        </a:rPr>
                        <a:t> </a:t>
                      </a:r>
                    </a:p>
                    <a:p>
                      <a:r>
                        <a:rPr lang="en-US" sz="1800" kern="1200" dirty="0">
                          <a:solidFill>
                            <a:schemeClr val="dk1"/>
                          </a:solidFill>
                          <a:effectLst/>
                          <a:latin typeface="+mn-lt"/>
                          <a:ea typeface="+mn-ea"/>
                          <a:cs typeface="+mn-cs"/>
                        </a:rPr>
                        <a:t>	return 0;</a:t>
                      </a:r>
                    </a:p>
                    <a:p>
                      <a:r>
                        <a:rPr lang="en-US" sz="1800" kern="1200" dirty="0">
                          <a:solidFill>
                            <a:schemeClr val="dk1"/>
                          </a:solidFill>
                          <a:effectLst/>
                          <a:latin typeface="+mn-lt"/>
                          <a:ea typeface="+mn-ea"/>
                          <a:cs typeface="+mn-cs"/>
                        </a:rPr>
                        <a:t>}</a:t>
                      </a:r>
                      <a:endParaRPr lang="en-US" sz="1600" dirty="0">
                        <a:solidFill>
                          <a:schemeClr val="tx1"/>
                        </a:solidFill>
                        <a:effectLst/>
                        <a:latin typeface="+mn-lt"/>
                        <a:ea typeface="STKaiti"/>
                        <a:cs typeface="Tahoma" panose="020B0604030504040204" pitchFamily="34" charset="0"/>
                      </a:endParaRPr>
                    </a:p>
                  </a:txBody>
                  <a:tcPr marL="68580" marR="68580" marT="0" marB="0"/>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fld id="{FEF2CCB8-730A-46A0-81A2-FB5ED352C581}" type="datetime1">
              <a:rPr lang="en-US" smtClean="0"/>
              <a:t>3/20/2023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20</a:t>
            </a:fld>
            <a:endParaRPr lang="en-US"/>
          </a:p>
        </p:txBody>
      </p:sp>
    </p:spTree>
    <p:extLst>
      <p:ext uri="{BB962C8B-B14F-4D97-AF65-F5344CB8AC3E}">
        <p14:creationId xmlns:p14="http://schemas.microsoft.com/office/powerpoint/2010/main" val="3805114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a:t>
            </a:r>
          </a:p>
        </p:txBody>
      </p:sp>
      <p:pic>
        <p:nvPicPr>
          <p:cNvPr id="6" name="Content Placeholder 5"/>
          <p:cNvPicPr>
            <a:picLocks noGrp="1" noChangeAspect="1"/>
          </p:cNvPicPr>
          <p:nvPr>
            <p:ph idx="1"/>
          </p:nvPr>
        </p:nvPicPr>
        <p:blipFill>
          <a:blip r:embed="rId2"/>
          <a:stretch>
            <a:fillRect/>
          </a:stretch>
        </p:blipFill>
        <p:spPr>
          <a:xfrm>
            <a:off x="2842054" y="1326292"/>
            <a:ext cx="7241060" cy="4585558"/>
          </a:xfrm>
          <a:prstGeom prst="rect">
            <a:avLst/>
          </a:prstGeom>
        </p:spPr>
      </p:pic>
      <p:sp>
        <p:nvSpPr>
          <p:cNvPr id="4" name="Date Placeholder 3"/>
          <p:cNvSpPr>
            <a:spLocks noGrp="1"/>
          </p:cNvSpPr>
          <p:nvPr>
            <p:ph type="dt" sz="half" idx="10"/>
          </p:nvPr>
        </p:nvSpPr>
        <p:spPr/>
        <p:txBody>
          <a:bodyPr/>
          <a:lstStyle/>
          <a:p>
            <a:fld id="{FEF2CCB8-730A-46A0-81A2-FB5ED352C581}" type="datetime1">
              <a:rPr lang="en-US" smtClean="0"/>
              <a:t>3/20/2023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21</a:t>
            </a:fld>
            <a:endParaRPr lang="en-US"/>
          </a:p>
        </p:txBody>
      </p:sp>
    </p:spTree>
    <p:extLst>
      <p:ext uri="{BB962C8B-B14F-4D97-AF65-F5344CB8AC3E}">
        <p14:creationId xmlns:p14="http://schemas.microsoft.com/office/powerpoint/2010/main" val="4258688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5515" y="535459"/>
            <a:ext cx="10292317" cy="5965374"/>
          </a:xfrm>
        </p:spPr>
        <p:txBody>
          <a:bodyPr>
            <a:normAutofit/>
          </a:bodyPr>
          <a:lstStyle/>
          <a:p>
            <a:pPr marL="0" indent="0" algn="just">
              <a:buNone/>
            </a:pPr>
            <a:r>
              <a:rPr lang="en-US" b="1" u="sng" dirty="0">
                <a:solidFill>
                  <a:schemeClr val="tx1"/>
                </a:solidFill>
              </a:rPr>
              <a:t>Task 1:</a:t>
            </a:r>
            <a:r>
              <a:rPr lang="en-US" dirty="0">
                <a:solidFill>
                  <a:schemeClr val="tx1"/>
                </a:solidFill>
              </a:rPr>
              <a:t> </a:t>
            </a:r>
          </a:p>
          <a:p>
            <a:pPr marL="0" indent="0" algn="just">
              <a:buNone/>
            </a:pPr>
            <a:r>
              <a:rPr lang="en-US" dirty="0">
                <a:solidFill>
                  <a:schemeClr val="tx1"/>
                </a:solidFill>
              </a:rPr>
              <a:t>Write a shell script to count all files and folders present in directory and stored the output into a text file and display its content on the terminal.</a:t>
            </a:r>
            <a:endParaRPr lang="en-US" sz="2400" dirty="0">
              <a:solidFill>
                <a:schemeClr val="tx1"/>
              </a:solidFill>
            </a:endParaRPr>
          </a:p>
          <a:p>
            <a:pPr marL="0" indent="0" algn="just">
              <a:buNone/>
            </a:pPr>
            <a:r>
              <a:rPr lang="en-US" b="1" u="sng" dirty="0">
                <a:solidFill>
                  <a:schemeClr val="tx1"/>
                </a:solidFill>
              </a:rPr>
              <a:t>Task 2:</a:t>
            </a:r>
          </a:p>
          <a:p>
            <a:pPr marL="0" indent="0" algn="just">
              <a:buNone/>
            </a:pPr>
            <a:r>
              <a:rPr lang="en-US" dirty="0">
                <a:solidFill>
                  <a:schemeClr val="tx1"/>
                </a:solidFill>
              </a:rPr>
              <a:t>Write a single shell script that creates four different files, while taking the names of all created files as input from the user. As the files content, insert your name in the first file, registration number in the second and section details in the third. These should be followed by merging the contents of all three files into the fourth one.</a:t>
            </a:r>
          </a:p>
          <a:p>
            <a:pPr marL="0" indent="0" algn="just">
              <a:buNone/>
            </a:pPr>
            <a:r>
              <a:rPr lang="en-US" b="1" u="sng" dirty="0">
                <a:solidFill>
                  <a:schemeClr val="tx1"/>
                </a:solidFill>
              </a:rPr>
              <a:t>Task 3: </a:t>
            </a:r>
          </a:p>
          <a:p>
            <a:pPr marL="0" indent="0" algn="just">
              <a:buNone/>
            </a:pPr>
            <a:r>
              <a:rPr lang="en-US" dirty="0">
                <a:solidFill>
                  <a:schemeClr val="tx1"/>
                </a:solidFill>
              </a:rPr>
              <a:t>Write a shell script that either performs a file sort, file search or directory listing operation based on the user’s selection of the operation he/she would like to execute.</a:t>
            </a:r>
          </a:p>
          <a:p>
            <a:pPr marL="0" indent="0" algn="just">
              <a:buNone/>
            </a:pPr>
            <a:r>
              <a:rPr lang="en-US" b="1" u="sng" dirty="0">
                <a:solidFill>
                  <a:schemeClr val="tx1"/>
                </a:solidFill>
              </a:rPr>
              <a:t>Task 4: </a:t>
            </a:r>
          </a:p>
          <a:p>
            <a:pPr marL="0" indent="0" algn="just">
              <a:buNone/>
            </a:pPr>
            <a:r>
              <a:rPr lang="en-US" dirty="0">
                <a:solidFill>
                  <a:schemeClr val="tx1"/>
                </a:solidFill>
              </a:rPr>
              <a:t>Write a C program that takes values of two matrices of size (𝑚×1) and (1×𝑛) as input from the user. Multiply the above two matrixes and store the resulting (𝑚×𝑛) matrix in a 2D array. Display the contents of the first and second matrices and also the resulting matrix. Achieve alignment in the displayed content as much possible.</a:t>
            </a:r>
            <a:endParaRPr lang="en-US" dirty="0"/>
          </a:p>
          <a:p>
            <a:pPr marL="0" indent="0" algn="just">
              <a:buNone/>
            </a:pPr>
            <a:endParaRPr lang="en-US" dirty="0">
              <a:solidFill>
                <a:schemeClr val="tx1"/>
              </a:solidFill>
            </a:endParaRPr>
          </a:p>
          <a:p>
            <a:pPr marL="0" indent="0" algn="just">
              <a:buNone/>
            </a:pP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3/20/2023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22</a:t>
            </a:fld>
            <a:endParaRPr lang="en-US"/>
          </a:p>
        </p:txBody>
      </p:sp>
    </p:spTree>
    <p:extLst>
      <p:ext uri="{BB962C8B-B14F-4D97-AF65-F5344CB8AC3E}">
        <p14:creationId xmlns:p14="http://schemas.microsoft.com/office/powerpoint/2010/main" val="3852085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468" y="2591517"/>
            <a:ext cx="8911687" cy="1280890"/>
          </a:xfrm>
        </p:spPr>
        <p:txBody>
          <a:bodyPr>
            <a:normAutofit/>
          </a:bodyPr>
          <a:lstStyle/>
          <a:p>
            <a:pPr algn="ctr"/>
            <a:r>
              <a:rPr lang="en-US" sz="6000" dirty="0"/>
              <a:t>Thank You </a:t>
            </a:r>
          </a:p>
        </p:txBody>
      </p:sp>
      <p:sp>
        <p:nvSpPr>
          <p:cNvPr id="4" name="Date Placeholder 3"/>
          <p:cNvSpPr>
            <a:spLocks noGrp="1"/>
          </p:cNvSpPr>
          <p:nvPr>
            <p:ph type="dt" sz="half" idx="10"/>
          </p:nvPr>
        </p:nvSpPr>
        <p:spPr/>
        <p:txBody>
          <a:bodyPr/>
          <a:lstStyle/>
          <a:p>
            <a:fld id="{FEF2CCB8-730A-46A0-81A2-FB5ED352C581}" type="datetime1">
              <a:rPr lang="en-US" smtClean="0"/>
              <a:t>3/20/2023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23</a:t>
            </a:fld>
            <a:endParaRPr lang="en-US"/>
          </a:p>
        </p:txBody>
      </p:sp>
    </p:spTree>
    <p:extLst>
      <p:ext uri="{BB962C8B-B14F-4D97-AF65-F5344CB8AC3E}">
        <p14:creationId xmlns:p14="http://schemas.microsoft.com/office/powerpoint/2010/main" val="3815293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touch Command:</a:t>
            </a:r>
            <a:endParaRPr lang="en-US" dirty="0"/>
          </a:p>
        </p:txBody>
      </p:sp>
      <p:sp>
        <p:nvSpPr>
          <p:cNvPr id="3" name="Content Placeholder 2"/>
          <p:cNvSpPr>
            <a:spLocks noGrp="1"/>
          </p:cNvSpPr>
          <p:nvPr>
            <p:ph idx="1"/>
          </p:nvPr>
        </p:nvSpPr>
        <p:spPr>
          <a:xfrm>
            <a:off x="1562986" y="1351005"/>
            <a:ext cx="9941626" cy="4560217"/>
          </a:xfrm>
        </p:spPr>
        <p:txBody>
          <a:bodyPr>
            <a:normAutofit/>
          </a:bodyPr>
          <a:lstStyle/>
          <a:p>
            <a:r>
              <a:rPr lang="en-US" dirty="0"/>
              <a:t>It is used to create a file without any content. The file created using touch command is empty. This command can be used when the user doesn’t have data to store at the time of file creation.</a:t>
            </a:r>
            <a:endParaRPr lang="en-US" sz="2400" dirty="0">
              <a:solidFill>
                <a:schemeClr val="tx1"/>
              </a:solidFill>
            </a:endParaRPr>
          </a:p>
          <a:p>
            <a:pPr marL="0" indent="0">
              <a:buNone/>
            </a:pPr>
            <a:r>
              <a:rPr lang="en-US" sz="2400" b="1" dirty="0">
                <a:solidFill>
                  <a:schemeClr val="tx1"/>
                </a:solidFill>
              </a:rPr>
              <a:t>Examples:</a:t>
            </a:r>
            <a:endParaRPr lang="en-US" sz="2400" dirty="0">
              <a:solidFill>
                <a:schemeClr val="tx1"/>
              </a:solidFill>
            </a:endParaRPr>
          </a:p>
          <a:p>
            <a:pPr marL="0" indent="0">
              <a:buNone/>
            </a:pPr>
            <a:r>
              <a:rPr lang="en-US" sz="2400" dirty="0">
                <a:solidFill>
                  <a:schemeClr val="tx1"/>
                </a:solidFill>
              </a:rPr>
              <a:t>$ touch file.txt			</a:t>
            </a:r>
            <a:r>
              <a:rPr lang="en-US" sz="2400" dirty="0">
                <a:solidFill>
                  <a:schemeClr val="accent1"/>
                </a:solidFill>
              </a:rPr>
              <a:t>// Creates a file with extension .txt</a:t>
            </a:r>
          </a:p>
          <a:p>
            <a:pPr marL="0" indent="0">
              <a:buNone/>
            </a:pPr>
            <a:r>
              <a:rPr lang="en-US" sz="2400" dirty="0">
                <a:solidFill>
                  <a:schemeClr val="tx1"/>
                </a:solidFill>
              </a:rPr>
              <a:t>$ touch file.txt			</a:t>
            </a:r>
            <a:r>
              <a:rPr lang="en-US" sz="2400" dirty="0">
                <a:solidFill>
                  <a:schemeClr val="accent1"/>
                </a:solidFill>
              </a:rPr>
              <a:t>// Changes the timestamp of the file without changing its contents</a:t>
            </a:r>
          </a:p>
          <a:p>
            <a:pPr marL="0" indent="0">
              <a:buNone/>
            </a:pPr>
            <a:r>
              <a:rPr lang="en-US" sz="2400" dirty="0">
                <a:solidFill>
                  <a:schemeClr val="tx1"/>
                </a:solidFill>
              </a:rPr>
              <a:t>$ touch file.sh			</a:t>
            </a:r>
            <a:r>
              <a:rPr lang="en-US" sz="2400" dirty="0">
                <a:solidFill>
                  <a:schemeClr val="accent1"/>
                </a:solidFill>
              </a:rPr>
              <a:t>// Creates a file with extension .</a:t>
            </a:r>
            <a:r>
              <a:rPr lang="en-US" sz="2400" dirty="0" err="1">
                <a:solidFill>
                  <a:schemeClr val="accent1"/>
                </a:solidFill>
              </a:rPr>
              <a:t>sh</a:t>
            </a:r>
            <a:endParaRPr lang="en-US" sz="2400" b="1" dirty="0">
              <a:solidFill>
                <a:schemeClr val="accent1"/>
              </a:solidFill>
            </a:endParaRPr>
          </a:p>
        </p:txBody>
      </p:sp>
      <p:sp>
        <p:nvSpPr>
          <p:cNvPr id="4" name="Date Placeholder 3"/>
          <p:cNvSpPr>
            <a:spLocks noGrp="1"/>
          </p:cNvSpPr>
          <p:nvPr>
            <p:ph type="dt" sz="half" idx="10"/>
          </p:nvPr>
        </p:nvSpPr>
        <p:spPr/>
        <p:txBody>
          <a:bodyPr/>
          <a:lstStyle/>
          <a:p>
            <a:fld id="{FEF2CCB8-730A-46A0-81A2-FB5ED352C581}" type="datetime1">
              <a:rPr lang="en-US" smtClean="0"/>
              <a:t>3/20/2023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3</a:t>
            </a:fld>
            <a:endParaRPr lang="en-US"/>
          </a:p>
        </p:txBody>
      </p:sp>
    </p:spTree>
    <p:extLst>
      <p:ext uri="{BB962C8B-B14F-4D97-AF65-F5344CB8AC3E}">
        <p14:creationId xmlns:p14="http://schemas.microsoft.com/office/powerpoint/2010/main" val="3196946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cat command:</a:t>
            </a:r>
            <a:endParaRPr lang="en-US" dirty="0"/>
          </a:p>
        </p:txBody>
      </p:sp>
      <p:sp>
        <p:nvSpPr>
          <p:cNvPr id="3" name="Content Placeholder 2"/>
          <p:cNvSpPr>
            <a:spLocks noGrp="1"/>
          </p:cNvSpPr>
          <p:nvPr>
            <p:ph idx="1"/>
          </p:nvPr>
        </p:nvSpPr>
        <p:spPr>
          <a:xfrm>
            <a:off x="1311579" y="1318054"/>
            <a:ext cx="10671314" cy="4593168"/>
          </a:xfrm>
        </p:spPr>
        <p:txBody>
          <a:bodyPr>
            <a:normAutofit lnSpcReduction="10000"/>
          </a:bodyPr>
          <a:lstStyle/>
          <a:p>
            <a:r>
              <a:rPr lang="en-US" sz="2400" dirty="0">
                <a:solidFill>
                  <a:schemeClr val="tx1"/>
                </a:solidFill>
              </a:rPr>
              <a:t>The cat (“concatenate”) command is intended to join several files named on the command line into one. If you pass just a single file name, the content of that file will be written to standard output. If you do not pass a file name at all, cat reads its standard input. The following examples provide several usage of the cat command.</a:t>
            </a:r>
          </a:p>
          <a:p>
            <a:pPr marL="0" indent="0">
              <a:buNone/>
            </a:pPr>
            <a:r>
              <a:rPr lang="en-US" sz="2400" dirty="0">
                <a:solidFill>
                  <a:schemeClr val="tx1"/>
                </a:solidFill>
              </a:rPr>
              <a:t> </a:t>
            </a:r>
          </a:p>
          <a:p>
            <a:pPr marL="0" indent="0">
              <a:buNone/>
            </a:pPr>
            <a:r>
              <a:rPr lang="en-US" sz="2400" b="1" dirty="0">
                <a:solidFill>
                  <a:schemeClr val="tx1"/>
                </a:solidFill>
              </a:rPr>
              <a:t>Examples:</a:t>
            </a:r>
            <a:endParaRPr lang="en-US" sz="2400" dirty="0">
              <a:solidFill>
                <a:schemeClr val="tx1"/>
              </a:solidFill>
            </a:endParaRPr>
          </a:p>
          <a:p>
            <a:pPr marL="0" indent="0">
              <a:buNone/>
            </a:pPr>
            <a:r>
              <a:rPr lang="en-US" sz="2400" dirty="0">
                <a:solidFill>
                  <a:schemeClr val="tx1"/>
                </a:solidFill>
              </a:rPr>
              <a:t>$ cat file1.txt &gt; file2.txt				</a:t>
            </a:r>
            <a:r>
              <a:rPr lang="en-US" sz="2400" dirty="0">
                <a:solidFill>
                  <a:schemeClr val="accent1"/>
                </a:solidFill>
              </a:rPr>
              <a:t>// Copies the content of file1.txt into file2.txt</a:t>
            </a:r>
          </a:p>
          <a:p>
            <a:pPr marL="0" indent="0">
              <a:buNone/>
            </a:pPr>
            <a:r>
              <a:rPr lang="en-US" sz="2400" dirty="0">
                <a:solidFill>
                  <a:schemeClr val="tx1"/>
                </a:solidFill>
              </a:rPr>
              <a:t>$ cat file1.txt file2.txt file3.txt &gt; file4.txt		</a:t>
            </a:r>
            <a:r>
              <a:rPr lang="en-US" sz="2400" dirty="0">
                <a:solidFill>
                  <a:schemeClr val="accent1"/>
                </a:solidFill>
              </a:rPr>
              <a:t>// Concatenates in sequence the contents of file1.txt, 						// file2.txt and file3.txt into file4.txt</a:t>
            </a:r>
          </a:p>
        </p:txBody>
      </p:sp>
      <p:sp>
        <p:nvSpPr>
          <p:cNvPr id="4" name="Date Placeholder 3"/>
          <p:cNvSpPr>
            <a:spLocks noGrp="1"/>
          </p:cNvSpPr>
          <p:nvPr>
            <p:ph type="dt" sz="half" idx="10"/>
          </p:nvPr>
        </p:nvSpPr>
        <p:spPr/>
        <p:txBody>
          <a:bodyPr/>
          <a:lstStyle/>
          <a:p>
            <a:fld id="{FEF2CCB8-730A-46A0-81A2-FB5ED352C581}" type="datetime1">
              <a:rPr lang="en-US" smtClean="0"/>
              <a:t>3/20/2023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4</a:t>
            </a:fld>
            <a:endParaRPr lang="en-US"/>
          </a:p>
        </p:txBody>
      </p:sp>
    </p:spTree>
    <p:extLst>
      <p:ext uri="{BB962C8B-B14F-4D97-AF65-F5344CB8AC3E}">
        <p14:creationId xmlns:p14="http://schemas.microsoft.com/office/powerpoint/2010/main" val="96390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read command:</a:t>
            </a:r>
            <a:br>
              <a:rPr lang="en-US" dirty="0"/>
            </a:br>
            <a:endParaRPr lang="en-US" dirty="0"/>
          </a:p>
        </p:txBody>
      </p:sp>
      <p:sp>
        <p:nvSpPr>
          <p:cNvPr id="3" name="Content Placeholder 2"/>
          <p:cNvSpPr>
            <a:spLocks noGrp="1"/>
          </p:cNvSpPr>
          <p:nvPr>
            <p:ph idx="1"/>
          </p:nvPr>
        </p:nvSpPr>
        <p:spPr>
          <a:xfrm>
            <a:off x="1679944" y="1425146"/>
            <a:ext cx="9824668" cy="4486076"/>
          </a:xfrm>
        </p:spPr>
        <p:txBody>
          <a:bodyPr/>
          <a:lstStyle/>
          <a:p>
            <a:r>
              <a:rPr lang="en-US" dirty="0">
                <a:solidFill>
                  <a:schemeClr val="tx1"/>
                </a:solidFill>
              </a:rPr>
              <a:t>To get input from the keyboard, you use the read command. The read command takes input from the keyboard and assigns it to a variable. The example below provides a demonstration on how to use this command.</a:t>
            </a:r>
          </a:p>
          <a:p>
            <a:pPr marL="0" indent="0">
              <a:buNone/>
            </a:pPr>
            <a:r>
              <a:rPr lang="en-US" b="1" dirty="0">
                <a:solidFill>
                  <a:schemeClr val="tx1"/>
                </a:solidFill>
              </a:rPr>
              <a:t>Examples:</a:t>
            </a:r>
            <a:endParaRPr lang="en-US" dirty="0">
              <a:solidFill>
                <a:schemeClr val="tx1"/>
              </a:solidFill>
            </a:endParaRPr>
          </a:p>
          <a:p>
            <a:pPr marL="0" indent="0">
              <a:buNone/>
            </a:pPr>
            <a:r>
              <a:rPr lang="en-US" dirty="0">
                <a:solidFill>
                  <a:schemeClr val="tx1"/>
                </a:solidFill>
              </a:rPr>
              <a:t>$ read variable					</a:t>
            </a:r>
            <a:r>
              <a:rPr lang="en-US" dirty="0">
                <a:solidFill>
                  <a:schemeClr val="accent1"/>
                </a:solidFill>
              </a:rPr>
              <a:t>// Takes a value as an input from the user and stores 						// it in “variable”. Later, you can </a:t>
            </a:r>
            <a:r>
              <a:rPr lang="en-US" dirty="0" err="1">
                <a:solidFill>
                  <a:schemeClr val="accent1"/>
                </a:solidFill>
              </a:rPr>
              <a:t>use$variable</a:t>
            </a:r>
            <a:r>
              <a:rPr lang="en-US" dirty="0">
                <a:solidFill>
                  <a:schemeClr val="accent1"/>
                </a:solidFill>
              </a:rPr>
              <a:t> to use 						// the stored value. E.g. $echo $variable</a:t>
            </a:r>
          </a:p>
        </p:txBody>
      </p:sp>
      <p:sp>
        <p:nvSpPr>
          <p:cNvPr id="4" name="Date Placeholder 3"/>
          <p:cNvSpPr>
            <a:spLocks noGrp="1"/>
          </p:cNvSpPr>
          <p:nvPr>
            <p:ph type="dt" sz="half" idx="10"/>
          </p:nvPr>
        </p:nvSpPr>
        <p:spPr/>
        <p:txBody>
          <a:bodyPr/>
          <a:lstStyle/>
          <a:p>
            <a:fld id="{FEF2CCB8-730A-46A0-81A2-FB5ED352C581}" type="datetime1">
              <a:rPr lang="en-US" smtClean="0"/>
              <a:t>3/20/2023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5</a:t>
            </a:fld>
            <a:endParaRPr lang="en-US"/>
          </a:p>
        </p:txBody>
      </p:sp>
    </p:spTree>
    <p:extLst>
      <p:ext uri="{BB962C8B-B14F-4D97-AF65-F5344CB8AC3E}">
        <p14:creationId xmlns:p14="http://schemas.microsoft.com/office/powerpoint/2010/main" val="705705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wc</a:t>
            </a:r>
            <a:r>
              <a:rPr lang="en-US" b="1" dirty="0"/>
              <a:t> command:</a:t>
            </a:r>
            <a:br>
              <a:rPr lang="en-US" dirty="0"/>
            </a:br>
            <a:endParaRPr lang="en-US" dirty="0"/>
          </a:p>
        </p:txBody>
      </p:sp>
      <p:sp>
        <p:nvSpPr>
          <p:cNvPr id="3" name="Content Placeholder 2"/>
          <p:cNvSpPr>
            <a:spLocks noGrp="1"/>
          </p:cNvSpPr>
          <p:nvPr>
            <p:ph idx="1"/>
          </p:nvPr>
        </p:nvSpPr>
        <p:spPr>
          <a:xfrm>
            <a:off x="1311579" y="1425146"/>
            <a:ext cx="10193033" cy="4486076"/>
          </a:xfrm>
        </p:spPr>
        <p:txBody>
          <a:bodyPr>
            <a:normAutofit fontScale="92500" lnSpcReduction="20000"/>
          </a:bodyPr>
          <a:lstStyle/>
          <a:p>
            <a:r>
              <a:rPr lang="en-US" dirty="0">
                <a:solidFill>
                  <a:schemeClr val="tx1"/>
                </a:solidFill>
              </a:rPr>
              <a:t>Print newline, word, and byte counts for each FILE, and a total line if more than one FILE is specified.  With no FILE, or when FILE is -, read standard  input.   A  word  is a non-zero-length sequence of characters delimited by white space.  The options below  may  be  used  to  select which counts are printed, always in the following order: newline, word , character, byte, maximum line length. </a:t>
            </a:r>
          </a:p>
          <a:p>
            <a:pPr marL="0" indent="0">
              <a:buNone/>
            </a:pPr>
            <a:r>
              <a:rPr lang="en-US" b="1" dirty="0">
                <a:solidFill>
                  <a:schemeClr val="tx1"/>
                </a:solidFill>
              </a:rPr>
              <a:t>Syntax:</a:t>
            </a:r>
          </a:p>
          <a:p>
            <a:pPr marL="0" lvl="0" indent="0" algn="ctr">
              <a:buNone/>
            </a:pPr>
            <a:r>
              <a:rPr lang="en-US" dirty="0" err="1">
                <a:solidFill>
                  <a:schemeClr val="tx1"/>
                </a:solidFill>
              </a:rPr>
              <a:t>wc</a:t>
            </a:r>
            <a:r>
              <a:rPr lang="en-US" dirty="0">
                <a:solidFill>
                  <a:schemeClr val="tx1"/>
                </a:solidFill>
              </a:rPr>
              <a:t> [options] filenames</a:t>
            </a:r>
            <a:r>
              <a:rPr lang="en-US" sz="1600" dirty="0">
                <a:solidFill>
                  <a:schemeClr val="tx1"/>
                </a:solidFill>
              </a:rPr>
              <a:t> </a:t>
            </a:r>
            <a:endParaRPr lang="en-US" dirty="0">
              <a:solidFill>
                <a:schemeClr val="tx1"/>
              </a:solidFill>
            </a:endParaRPr>
          </a:p>
          <a:p>
            <a:pPr marL="0" indent="0">
              <a:buNone/>
            </a:pPr>
            <a:r>
              <a:rPr lang="en-US" b="1" dirty="0">
                <a:solidFill>
                  <a:schemeClr val="tx1"/>
                </a:solidFill>
              </a:rPr>
              <a:t>Options:</a:t>
            </a:r>
          </a:p>
          <a:p>
            <a:pPr marL="0" indent="0">
              <a:buNone/>
            </a:pPr>
            <a:endParaRPr lang="en-US" b="1" dirty="0">
              <a:solidFill>
                <a:schemeClr val="tx1"/>
              </a:solidFill>
            </a:endParaRPr>
          </a:p>
          <a:p>
            <a:pPr>
              <a:spcBef>
                <a:spcPts val="0"/>
              </a:spcBef>
            </a:pPr>
            <a:r>
              <a:rPr lang="en-US" b="1" dirty="0" err="1">
                <a:solidFill>
                  <a:schemeClr val="tx1"/>
                </a:solidFill>
              </a:rPr>
              <a:t>wc</a:t>
            </a:r>
            <a:r>
              <a:rPr lang="en-US" b="1" dirty="0">
                <a:solidFill>
                  <a:schemeClr val="tx1"/>
                </a:solidFill>
              </a:rPr>
              <a:t> -l</a:t>
            </a:r>
            <a:r>
              <a:rPr lang="en-US" dirty="0">
                <a:solidFill>
                  <a:schemeClr val="tx1"/>
                </a:solidFill>
              </a:rPr>
              <a:t> : Prints the number of lines in a file. </a:t>
            </a:r>
          </a:p>
          <a:p>
            <a:pPr>
              <a:spcBef>
                <a:spcPts val="0"/>
              </a:spcBef>
            </a:pPr>
            <a:r>
              <a:rPr lang="en-US" b="1" dirty="0" err="1">
                <a:solidFill>
                  <a:schemeClr val="tx1"/>
                </a:solidFill>
              </a:rPr>
              <a:t>wc</a:t>
            </a:r>
            <a:r>
              <a:rPr lang="en-US" b="1" dirty="0">
                <a:solidFill>
                  <a:schemeClr val="tx1"/>
                </a:solidFill>
              </a:rPr>
              <a:t> -w</a:t>
            </a:r>
            <a:r>
              <a:rPr lang="en-US" dirty="0">
                <a:solidFill>
                  <a:schemeClr val="tx1"/>
                </a:solidFill>
              </a:rPr>
              <a:t> : prints the number of words in a file. </a:t>
            </a:r>
          </a:p>
          <a:p>
            <a:pPr>
              <a:spcBef>
                <a:spcPts val="0"/>
              </a:spcBef>
            </a:pPr>
            <a:r>
              <a:rPr lang="en-US" b="1" dirty="0" err="1">
                <a:solidFill>
                  <a:schemeClr val="tx1"/>
                </a:solidFill>
              </a:rPr>
              <a:t>wc</a:t>
            </a:r>
            <a:r>
              <a:rPr lang="en-US" b="1" dirty="0">
                <a:solidFill>
                  <a:schemeClr val="tx1"/>
                </a:solidFill>
              </a:rPr>
              <a:t> -c</a:t>
            </a:r>
            <a:r>
              <a:rPr lang="en-US" dirty="0">
                <a:solidFill>
                  <a:schemeClr val="tx1"/>
                </a:solidFill>
              </a:rPr>
              <a:t> : Displays the count of bytes in a file. </a:t>
            </a:r>
          </a:p>
          <a:p>
            <a:pPr>
              <a:spcBef>
                <a:spcPts val="0"/>
              </a:spcBef>
            </a:pPr>
            <a:r>
              <a:rPr lang="en-US" b="1" dirty="0" err="1">
                <a:solidFill>
                  <a:schemeClr val="tx1"/>
                </a:solidFill>
              </a:rPr>
              <a:t>wc</a:t>
            </a:r>
            <a:r>
              <a:rPr lang="en-US" b="1" dirty="0">
                <a:solidFill>
                  <a:schemeClr val="tx1"/>
                </a:solidFill>
              </a:rPr>
              <a:t> -m</a:t>
            </a:r>
            <a:r>
              <a:rPr lang="en-US" dirty="0">
                <a:solidFill>
                  <a:schemeClr val="tx1"/>
                </a:solidFill>
              </a:rPr>
              <a:t> : prints the count of characters from a file. </a:t>
            </a:r>
          </a:p>
          <a:p>
            <a:pPr>
              <a:spcBef>
                <a:spcPts val="0"/>
              </a:spcBef>
            </a:pPr>
            <a:r>
              <a:rPr lang="en-US" b="1" dirty="0" err="1">
                <a:solidFill>
                  <a:schemeClr val="tx1"/>
                </a:solidFill>
              </a:rPr>
              <a:t>wc</a:t>
            </a:r>
            <a:r>
              <a:rPr lang="en-US" b="1" dirty="0">
                <a:solidFill>
                  <a:schemeClr val="tx1"/>
                </a:solidFill>
              </a:rPr>
              <a:t> -L</a:t>
            </a:r>
            <a:r>
              <a:rPr lang="en-US" dirty="0">
                <a:solidFill>
                  <a:schemeClr val="tx1"/>
                </a:solidFill>
              </a:rPr>
              <a:t> : prints only the length of the longest line in a file.</a:t>
            </a:r>
            <a:r>
              <a:rPr lang="en-US" sz="1600" dirty="0">
                <a:solidFill>
                  <a:schemeClr val="tx1"/>
                </a:solidFill>
              </a:rPr>
              <a:t> </a:t>
            </a:r>
            <a:endParaRPr lang="en-US" dirty="0">
              <a:solidFill>
                <a:schemeClr val="tx1"/>
              </a:solidFill>
            </a:endParaRPr>
          </a:p>
          <a:p>
            <a:pPr marL="0" indent="0">
              <a:buNone/>
            </a:pPr>
            <a:r>
              <a:rPr lang="en-US" b="1" dirty="0">
                <a:solidFill>
                  <a:schemeClr val="tx1"/>
                </a:solidFill>
              </a:rPr>
              <a:t>Examples:</a:t>
            </a:r>
          </a:p>
          <a:p>
            <a:pPr marL="0" indent="0">
              <a:buNone/>
            </a:pPr>
            <a:r>
              <a:rPr lang="en-US" dirty="0" err="1">
                <a:solidFill>
                  <a:schemeClr val="tx1"/>
                </a:solidFill>
              </a:rPr>
              <a:t>wc</a:t>
            </a:r>
            <a:r>
              <a:rPr lang="en-US" dirty="0">
                <a:solidFill>
                  <a:schemeClr val="tx1"/>
                </a:solidFill>
              </a:rPr>
              <a:t> -l tecmint.txt</a:t>
            </a:r>
          </a:p>
          <a:p>
            <a:pPr marL="0" indent="0">
              <a:buNone/>
            </a:pPr>
            <a:endParaRPr lang="en-US" dirty="0">
              <a:solidFill>
                <a:schemeClr val="tx1"/>
              </a:solidFill>
            </a:endParaRPr>
          </a:p>
        </p:txBody>
      </p:sp>
      <p:sp>
        <p:nvSpPr>
          <p:cNvPr id="4" name="Date Placeholder 3"/>
          <p:cNvSpPr>
            <a:spLocks noGrp="1"/>
          </p:cNvSpPr>
          <p:nvPr>
            <p:ph type="dt" sz="half" idx="10"/>
          </p:nvPr>
        </p:nvSpPr>
        <p:spPr/>
        <p:txBody>
          <a:bodyPr/>
          <a:lstStyle/>
          <a:p>
            <a:fld id="{FEF2CCB8-730A-46A0-81A2-FB5ED352C581}" type="datetime1">
              <a:rPr lang="en-US" smtClean="0"/>
              <a:t>3/20/2023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6</a:t>
            </a:fld>
            <a:endParaRPr lang="en-US"/>
          </a:p>
        </p:txBody>
      </p:sp>
      <p:sp>
        <p:nvSpPr>
          <p:cNvPr id="7" name="Rectangle 2"/>
          <p:cNvSpPr>
            <a:spLocks noChangeArrowheads="1"/>
          </p:cNvSpPr>
          <p:nvPr/>
        </p:nvSpPr>
        <p:spPr bwMode="auto">
          <a:xfrm>
            <a:off x="0" y="-102199"/>
            <a:ext cx="65" cy="661598"/>
          </a:xfrm>
          <a:prstGeom prst="rect">
            <a:avLst/>
          </a:prstGeom>
          <a:solidFill>
            <a:srgbClr val="051E3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5810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&gt; and &gt;&gt; operators:</a:t>
            </a:r>
            <a:br>
              <a:rPr lang="en-US" dirty="0"/>
            </a:br>
            <a:endParaRPr lang="en-US" dirty="0"/>
          </a:p>
        </p:txBody>
      </p:sp>
      <p:sp>
        <p:nvSpPr>
          <p:cNvPr id="3" name="Content Placeholder 2"/>
          <p:cNvSpPr>
            <a:spLocks noGrp="1"/>
          </p:cNvSpPr>
          <p:nvPr>
            <p:ph idx="1"/>
          </p:nvPr>
        </p:nvSpPr>
        <p:spPr>
          <a:xfrm>
            <a:off x="1435395" y="1425146"/>
            <a:ext cx="10069217" cy="4486076"/>
          </a:xfrm>
        </p:spPr>
        <p:txBody>
          <a:bodyPr/>
          <a:lstStyle/>
          <a:p>
            <a:r>
              <a:rPr lang="en-US" dirty="0">
                <a:solidFill>
                  <a:schemeClr val="tx1"/>
                </a:solidFill>
              </a:rPr>
              <a:t>You can redirect the standard output channel using the shell operator “&gt;”, i.e. (the “greater-than” sign). In the following example, the output of “</a:t>
            </a:r>
            <a:r>
              <a:rPr lang="en-US" dirty="0" err="1">
                <a:solidFill>
                  <a:schemeClr val="tx1"/>
                </a:solidFill>
              </a:rPr>
              <a:t>ls</a:t>
            </a:r>
            <a:r>
              <a:rPr lang="en-US" dirty="0">
                <a:solidFill>
                  <a:schemeClr val="tx1"/>
                </a:solidFill>
              </a:rPr>
              <a:t> -la” is redirected to a file called "</a:t>
            </a:r>
            <a:r>
              <a:rPr lang="en-US" dirty="0" err="1">
                <a:solidFill>
                  <a:schemeClr val="tx1"/>
                </a:solidFill>
              </a:rPr>
              <a:t>filelist</a:t>
            </a:r>
            <a:r>
              <a:rPr lang="en-US" dirty="0">
                <a:solidFill>
                  <a:schemeClr val="tx1"/>
                </a:solidFill>
              </a:rPr>
              <a:t>" and not on the screen. If the “</a:t>
            </a:r>
            <a:r>
              <a:rPr lang="en-US" dirty="0" err="1">
                <a:solidFill>
                  <a:schemeClr val="tx1"/>
                </a:solidFill>
              </a:rPr>
              <a:t>filelist</a:t>
            </a:r>
            <a:r>
              <a:rPr lang="en-US" dirty="0">
                <a:solidFill>
                  <a:schemeClr val="tx1"/>
                </a:solidFill>
              </a:rPr>
              <a:t>” file does not exist, then it is created. Should a file by that name exist, then its content will be overwritten. If you want to append a command’s output to an existing file without replacing its previous content, use the “&gt;&gt;” operator instead. If that file does not exist, it will be created in this case as well.</a:t>
            </a:r>
          </a:p>
          <a:p>
            <a:pPr marL="0" indent="0">
              <a:buNone/>
            </a:pPr>
            <a:endParaRPr lang="en-US" dirty="0">
              <a:solidFill>
                <a:schemeClr val="tx1"/>
              </a:solidFill>
            </a:endParaRPr>
          </a:p>
          <a:p>
            <a:pPr marL="0" indent="0">
              <a:buNone/>
            </a:pPr>
            <a:r>
              <a:rPr lang="en-US" b="1" dirty="0">
                <a:solidFill>
                  <a:schemeClr val="tx1"/>
                </a:solidFill>
              </a:rPr>
              <a:t>Examples:</a:t>
            </a:r>
            <a:endParaRPr lang="en-US" dirty="0">
              <a:solidFill>
                <a:schemeClr val="tx1"/>
              </a:solidFill>
            </a:endParaRPr>
          </a:p>
          <a:p>
            <a:pPr marL="0" indent="0">
              <a:buNone/>
            </a:pPr>
            <a:r>
              <a:rPr lang="en-US" dirty="0">
                <a:solidFill>
                  <a:schemeClr val="tx1"/>
                </a:solidFill>
              </a:rPr>
              <a:t>$ </a:t>
            </a:r>
            <a:r>
              <a:rPr lang="en-US" dirty="0" err="1">
                <a:solidFill>
                  <a:schemeClr val="tx1"/>
                </a:solidFill>
              </a:rPr>
              <a:t>ls</a:t>
            </a:r>
            <a:r>
              <a:rPr lang="en-US" dirty="0">
                <a:solidFill>
                  <a:schemeClr val="tx1"/>
                </a:solidFill>
              </a:rPr>
              <a:t> -la &gt; filelist.txt</a:t>
            </a:r>
          </a:p>
          <a:p>
            <a:pPr marL="0" indent="0">
              <a:buNone/>
            </a:pPr>
            <a:r>
              <a:rPr lang="en-US" dirty="0">
                <a:solidFill>
                  <a:schemeClr val="tx1"/>
                </a:solidFill>
              </a:rPr>
              <a:t>$ echo “The End of File” &gt;&gt; filelist.txt</a:t>
            </a:r>
          </a:p>
        </p:txBody>
      </p:sp>
      <p:sp>
        <p:nvSpPr>
          <p:cNvPr id="4" name="Date Placeholder 3"/>
          <p:cNvSpPr>
            <a:spLocks noGrp="1"/>
          </p:cNvSpPr>
          <p:nvPr>
            <p:ph type="dt" sz="half" idx="10"/>
          </p:nvPr>
        </p:nvSpPr>
        <p:spPr/>
        <p:txBody>
          <a:bodyPr/>
          <a:lstStyle/>
          <a:p>
            <a:fld id="{FEF2CCB8-730A-46A0-81A2-FB5ED352C581}" type="datetime1">
              <a:rPr lang="en-US" smtClean="0"/>
              <a:t>3/20/2023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7</a:t>
            </a:fld>
            <a:endParaRPr lang="en-US"/>
          </a:p>
        </p:txBody>
      </p:sp>
    </p:spTree>
    <p:extLst>
      <p:ext uri="{BB962C8B-B14F-4D97-AF65-F5344CB8AC3E}">
        <p14:creationId xmlns:p14="http://schemas.microsoft.com/office/powerpoint/2010/main" val="2138920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&lt; operator:</a:t>
            </a:r>
            <a:br>
              <a:rPr lang="en-US" dirty="0"/>
            </a:br>
            <a:br>
              <a:rPr lang="en-US" dirty="0"/>
            </a:br>
            <a:endParaRPr lang="en-US" dirty="0"/>
          </a:p>
        </p:txBody>
      </p:sp>
      <p:sp>
        <p:nvSpPr>
          <p:cNvPr id="3" name="Content Placeholder 2"/>
          <p:cNvSpPr>
            <a:spLocks noGrp="1"/>
          </p:cNvSpPr>
          <p:nvPr>
            <p:ph idx="1"/>
          </p:nvPr>
        </p:nvSpPr>
        <p:spPr>
          <a:xfrm>
            <a:off x="1311579" y="1425146"/>
            <a:ext cx="10193033" cy="4486076"/>
          </a:xfrm>
        </p:spPr>
        <p:txBody>
          <a:bodyPr/>
          <a:lstStyle/>
          <a:p>
            <a:r>
              <a:rPr lang="en-US" dirty="0">
                <a:solidFill>
                  <a:schemeClr val="tx1"/>
                </a:solidFill>
              </a:rPr>
              <a:t>You can use “&lt;” (the “less-than” sign) to redirect the standard input channel. This will read the content of the specified file instead of keyboard input. There is no “&lt;&lt;” redirection operator to concatenate multiple input files.</a:t>
            </a:r>
          </a:p>
          <a:p>
            <a:pPr marL="0" indent="0">
              <a:buNone/>
            </a:pPr>
            <a:endParaRPr lang="en-US" dirty="0"/>
          </a:p>
          <a:p>
            <a:pPr marL="0" indent="0">
              <a:buNone/>
            </a:pPr>
            <a:r>
              <a:rPr lang="en-US" b="1" dirty="0">
                <a:solidFill>
                  <a:schemeClr val="tx1"/>
                </a:solidFill>
              </a:rPr>
              <a:t>Examples:</a:t>
            </a:r>
            <a:endParaRPr lang="en-US" dirty="0">
              <a:solidFill>
                <a:schemeClr val="tx1"/>
              </a:solidFill>
            </a:endParaRPr>
          </a:p>
          <a:p>
            <a:pPr marL="0" indent="0">
              <a:buNone/>
            </a:pPr>
            <a:r>
              <a:rPr lang="en-US" dirty="0">
                <a:solidFill>
                  <a:schemeClr val="tx1"/>
                </a:solidFill>
              </a:rPr>
              <a:t>$ </a:t>
            </a:r>
            <a:r>
              <a:rPr lang="en-US" dirty="0" err="1">
                <a:solidFill>
                  <a:schemeClr val="tx1"/>
                </a:solidFill>
              </a:rPr>
              <a:t>wc</a:t>
            </a:r>
            <a:r>
              <a:rPr lang="en-US" dirty="0">
                <a:solidFill>
                  <a:schemeClr val="tx1"/>
                </a:solidFill>
              </a:rPr>
              <a:t> -w &lt; document.txt 		</a:t>
            </a:r>
            <a:r>
              <a:rPr lang="en-US" dirty="0">
                <a:solidFill>
                  <a:schemeClr val="accent1"/>
                </a:solidFill>
              </a:rPr>
              <a:t>// The </a:t>
            </a:r>
            <a:r>
              <a:rPr lang="en-US" dirty="0" err="1">
                <a:solidFill>
                  <a:schemeClr val="accent1"/>
                </a:solidFill>
              </a:rPr>
              <a:t>wc</a:t>
            </a:r>
            <a:r>
              <a:rPr lang="en-US" dirty="0">
                <a:solidFill>
                  <a:schemeClr val="accent1"/>
                </a:solidFill>
              </a:rPr>
              <a:t> filter command counts the words in file document.txt </a:t>
            </a:r>
          </a:p>
        </p:txBody>
      </p:sp>
      <p:sp>
        <p:nvSpPr>
          <p:cNvPr id="4" name="Date Placeholder 3"/>
          <p:cNvSpPr>
            <a:spLocks noGrp="1"/>
          </p:cNvSpPr>
          <p:nvPr>
            <p:ph type="dt" sz="half" idx="10"/>
          </p:nvPr>
        </p:nvSpPr>
        <p:spPr/>
        <p:txBody>
          <a:bodyPr/>
          <a:lstStyle/>
          <a:p>
            <a:fld id="{FEF2CCB8-730A-46A0-81A2-FB5ED352C581}" type="datetime1">
              <a:rPr lang="en-US" smtClean="0"/>
              <a:t>3/20/2023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8</a:t>
            </a:fld>
            <a:endParaRPr lang="en-US"/>
          </a:p>
        </p:txBody>
      </p:sp>
    </p:spTree>
    <p:extLst>
      <p:ext uri="{BB962C8B-B14F-4D97-AF65-F5344CB8AC3E}">
        <p14:creationId xmlns:p14="http://schemas.microsoft.com/office/powerpoint/2010/main" val="1776760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Using the redirecting operators together:</a:t>
            </a:r>
            <a:br>
              <a:rPr lang="en-US" dirty="0"/>
            </a:br>
            <a:br>
              <a:rPr lang="en-US" dirty="0"/>
            </a:br>
            <a:br>
              <a:rPr lang="en-US" dirty="0"/>
            </a:br>
            <a:endParaRPr lang="en-US" dirty="0"/>
          </a:p>
        </p:txBody>
      </p:sp>
      <p:sp>
        <p:nvSpPr>
          <p:cNvPr id="3" name="Content Placeholder 2"/>
          <p:cNvSpPr>
            <a:spLocks noGrp="1"/>
          </p:cNvSpPr>
          <p:nvPr>
            <p:ph idx="1"/>
          </p:nvPr>
        </p:nvSpPr>
        <p:spPr>
          <a:xfrm>
            <a:off x="1669312" y="1425146"/>
            <a:ext cx="9835300" cy="4486076"/>
          </a:xfrm>
        </p:spPr>
        <p:txBody>
          <a:bodyPr/>
          <a:lstStyle/>
          <a:p>
            <a:r>
              <a:rPr lang="en-US" dirty="0">
                <a:solidFill>
                  <a:schemeClr val="tx1"/>
                </a:solidFill>
              </a:rPr>
              <a:t>The standard input and output may be redirected at the same. In the example below, the word counts output is written to a file called “wordcount.txt”, where -w option is used for obtaining a word count of the input file “document.txt”. A character count can be obtained using the -m option instead of -w. </a:t>
            </a:r>
            <a:r>
              <a:rPr lang="en-US" b="1" dirty="0">
                <a:solidFill>
                  <a:schemeClr val="tx1"/>
                </a:solidFill>
              </a:rPr>
              <a:t> </a:t>
            </a:r>
            <a:endParaRPr lang="en-US" dirty="0">
              <a:solidFill>
                <a:schemeClr val="tx1"/>
              </a:solidFill>
            </a:endParaRPr>
          </a:p>
          <a:p>
            <a:pPr marL="0" indent="0">
              <a:buNone/>
            </a:pPr>
            <a:r>
              <a:rPr lang="en-US" b="1" dirty="0">
                <a:solidFill>
                  <a:schemeClr val="tx1"/>
                </a:solidFill>
              </a:rPr>
              <a:t>Examples:</a:t>
            </a:r>
            <a:endParaRPr lang="en-US" dirty="0">
              <a:solidFill>
                <a:schemeClr val="tx1"/>
              </a:solidFill>
            </a:endParaRPr>
          </a:p>
          <a:p>
            <a:pPr marL="0" indent="0">
              <a:buNone/>
            </a:pPr>
            <a:r>
              <a:rPr lang="en-US" dirty="0">
                <a:solidFill>
                  <a:schemeClr val="tx1"/>
                </a:solidFill>
              </a:rPr>
              <a:t>$ </a:t>
            </a:r>
            <a:r>
              <a:rPr lang="en-US" dirty="0" err="1">
                <a:solidFill>
                  <a:schemeClr val="tx1"/>
                </a:solidFill>
              </a:rPr>
              <a:t>wc</a:t>
            </a:r>
            <a:r>
              <a:rPr lang="en-US" dirty="0">
                <a:solidFill>
                  <a:schemeClr val="tx1"/>
                </a:solidFill>
              </a:rPr>
              <a:t> -w &lt; document.txt &gt; wordcount.txt</a:t>
            </a:r>
          </a:p>
        </p:txBody>
      </p:sp>
      <p:sp>
        <p:nvSpPr>
          <p:cNvPr id="4" name="Date Placeholder 3"/>
          <p:cNvSpPr>
            <a:spLocks noGrp="1"/>
          </p:cNvSpPr>
          <p:nvPr>
            <p:ph type="dt" sz="half" idx="10"/>
          </p:nvPr>
        </p:nvSpPr>
        <p:spPr/>
        <p:txBody>
          <a:bodyPr/>
          <a:lstStyle/>
          <a:p>
            <a:fld id="{FEF2CCB8-730A-46A0-81A2-FB5ED352C581}" type="datetime1">
              <a:rPr lang="en-US" smtClean="0"/>
              <a:t>3/20/2023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9</a:t>
            </a:fld>
            <a:endParaRPr lang="en-US"/>
          </a:p>
        </p:txBody>
      </p:sp>
    </p:spTree>
    <p:extLst>
      <p:ext uri="{BB962C8B-B14F-4D97-AF65-F5344CB8AC3E}">
        <p14:creationId xmlns:p14="http://schemas.microsoft.com/office/powerpoint/2010/main" val="347062437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1198</TotalTime>
  <Words>2141</Words>
  <Application>Microsoft Office PowerPoint</Application>
  <PresentationFormat>Widescreen</PresentationFormat>
  <Paragraphs>261</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Candara</vt:lpstr>
      <vt:lpstr>Century Gothic</vt:lpstr>
      <vt:lpstr>Wingdings 3</vt:lpstr>
      <vt:lpstr>Wisp</vt:lpstr>
      <vt:lpstr>PowerPoint Presentation</vt:lpstr>
      <vt:lpstr>File Management Commands </vt:lpstr>
      <vt:lpstr>touch Command:</vt:lpstr>
      <vt:lpstr>cat command:</vt:lpstr>
      <vt:lpstr>read command: </vt:lpstr>
      <vt:lpstr>wc command: </vt:lpstr>
      <vt:lpstr>The &gt; and &gt;&gt; operators: </vt:lpstr>
      <vt:lpstr>The &lt; operator:  </vt:lpstr>
      <vt:lpstr>Using the redirecting operators together:   </vt:lpstr>
      <vt:lpstr>Basic arithmetic in Shell Scripts </vt:lpstr>
      <vt:lpstr>Conditional Operator </vt:lpstr>
      <vt:lpstr>Conditional Structures in Shell Scripts </vt:lpstr>
      <vt:lpstr>If (The if condition is used for decision making in shell script, where if the given condition is true then the command is executed. The general forms for the if condition that can be used in shell scripting is given below.) </vt:lpstr>
      <vt:lpstr>PowerPoint Presentation</vt:lpstr>
      <vt:lpstr>Arrays in C Language  </vt:lpstr>
      <vt:lpstr>PowerPoint Presentation</vt:lpstr>
      <vt:lpstr>PowerPoint Presentation</vt:lpstr>
      <vt:lpstr>Output</vt:lpstr>
      <vt:lpstr>Multidimensional Arrays: </vt:lpstr>
      <vt:lpstr>PowerPoint Presentation</vt:lpstr>
      <vt:lpstr>Output </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dc:creator>
  <cp:lastModifiedBy>Rahemeen BUKC</cp:lastModifiedBy>
  <cp:revision>116</cp:revision>
  <dcterms:created xsi:type="dcterms:W3CDTF">2018-02-01T04:19:04Z</dcterms:created>
  <dcterms:modified xsi:type="dcterms:W3CDTF">2023-03-20T06:24:49Z</dcterms:modified>
</cp:coreProperties>
</file>