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7" r:id="rId1"/>
  </p:sldMasterIdLst>
  <p:notesMasterIdLst>
    <p:notesMasterId r:id="rId23"/>
  </p:notesMasterIdLst>
  <p:sldIdLst>
    <p:sldId id="256" r:id="rId2"/>
    <p:sldId id="328" r:id="rId3"/>
    <p:sldId id="359" r:id="rId4"/>
    <p:sldId id="360" r:id="rId5"/>
    <p:sldId id="361" r:id="rId6"/>
    <p:sldId id="363" r:id="rId7"/>
    <p:sldId id="362" r:id="rId8"/>
    <p:sldId id="364" r:id="rId9"/>
    <p:sldId id="365" r:id="rId10"/>
    <p:sldId id="367" r:id="rId11"/>
    <p:sldId id="368" r:id="rId12"/>
    <p:sldId id="369" r:id="rId13"/>
    <p:sldId id="370" r:id="rId14"/>
    <p:sldId id="371" r:id="rId15"/>
    <p:sldId id="372" r:id="rId16"/>
    <p:sldId id="373" r:id="rId17"/>
    <p:sldId id="374" r:id="rId18"/>
    <p:sldId id="375" r:id="rId19"/>
    <p:sldId id="376" r:id="rId20"/>
    <p:sldId id="377" r:id="rId21"/>
    <p:sldId id="35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0" d="100"/>
          <a:sy n="90" d="100"/>
        </p:scale>
        <p:origin x="52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791036-EF0A-4599-8915-2231134AF3CD}" type="datetimeFigureOut">
              <a:rPr lang="en-US" smtClean="0"/>
              <a:t>4/4/2022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0F7183-0697-4494-9460-E0CCC6D80349}" type="slidenum">
              <a:rPr lang="en-US" smtClean="0"/>
              <a:t>‹#›</a:t>
            </a:fld>
            <a:endParaRPr lang="en-US"/>
          </a:p>
        </p:txBody>
      </p:sp>
    </p:spTree>
    <p:extLst>
      <p:ext uri="{BB962C8B-B14F-4D97-AF65-F5344CB8AC3E}">
        <p14:creationId xmlns:p14="http://schemas.microsoft.com/office/powerpoint/2010/main" val="19508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0F7183-0697-4494-9460-E0CCC6D80349}" type="slidenum">
              <a:rPr lang="en-US" smtClean="0"/>
              <a:t>1</a:t>
            </a:fld>
            <a:endParaRPr lang="en-US"/>
          </a:p>
        </p:txBody>
      </p:sp>
    </p:spTree>
    <p:extLst>
      <p:ext uri="{BB962C8B-B14F-4D97-AF65-F5344CB8AC3E}">
        <p14:creationId xmlns:p14="http://schemas.microsoft.com/office/powerpoint/2010/main" val="1244361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380E78-A804-486B-9736-60E39A9E8481}" type="datetime1">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73088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BA23A1-E821-4658-9FBD-816816CA25C6}" type="datetime1">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904864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0FC8B1-3408-498E-9CA2-256CAC24C843}" type="datetime1">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237BF9-6925-4FE3-8F98-72FCD8F1A9A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18468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1276956-9355-422E-9712-5DF0DCDA5EDA}" type="datetime1">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4283449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CC5708-1C60-4F78-AEE7-65289B0F67AF}" type="datetime1">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81717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20B032E-EB0D-4762-B6D8-FC8AFE8FE159}" type="datetime1">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687273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3538A0-57D2-4BF2-BCB4-FFB5CA15B3BC}" type="datetime1">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516155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F339C7-8FA0-4B83-9493-95BA2F81931E}" type="datetime1">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2716424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3535834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A26CAC-403F-4748-8E58-D5EEFE60DBFE}" type="datetime1">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30506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1FC44C-199E-4470-A6CB-A71BE828272F}" type="datetime1">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904011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6D2A61-183C-4D64-93B7-36756F1816F5}" type="datetime1">
              <a:rPr lang="en-US" smtClean="0"/>
              <a:t>4/4/2022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037907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6C5D09-9C2D-4D1E-92C7-B2F39CB08674}" type="datetime1">
              <a:rPr lang="en-US" smtClean="0"/>
              <a:t>4/4/2022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438145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16554-D2AB-42C9-BAF9-F6B8D02C72B4}" type="datetime1">
              <a:rPr lang="en-US" smtClean="0"/>
              <a:t>4/4/2022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978667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26790A-5CAD-48C5-8B7C-F014143A29E6}" type="datetime1">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2542385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8DAD5D-82BB-4795-9D7E-7BF7D3F746CA}" type="datetime1">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248691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5CE470A-CCDC-455A-9FB8-F477D1EA7080}" type="datetime1">
              <a:rPr lang="en-US" smtClean="0"/>
              <a:t>4/4/2022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4237BF9-6925-4FE3-8F98-72FCD8F1A9AE}" type="slidenum">
              <a:rPr lang="en-US" smtClean="0"/>
              <a:t>‹#›</a:t>
            </a:fld>
            <a:endParaRPr lang="en-US"/>
          </a:p>
        </p:txBody>
      </p:sp>
    </p:spTree>
    <p:extLst>
      <p:ext uri="{BB962C8B-B14F-4D97-AF65-F5344CB8AC3E}">
        <p14:creationId xmlns:p14="http://schemas.microsoft.com/office/powerpoint/2010/main" val="287810885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1727860" y="2623368"/>
            <a:ext cx="8144134" cy="2347784"/>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IN" b="1" dirty="0">
                <a:latin typeface="Arial" panose="020B0604020202020204" pitchFamily="34" charset="0"/>
                <a:cs typeface="Arial" panose="020B0604020202020204" pitchFamily="34" charset="0"/>
              </a:rPr>
              <a:t> Lab 5</a:t>
            </a:r>
            <a:br>
              <a:rPr lang="en-IN" b="1" dirty="0">
                <a:latin typeface="Arial" panose="020B0604020202020204" pitchFamily="34" charset="0"/>
                <a:cs typeface="Arial" panose="020B0604020202020204" pitchFamily="34" charset="0"/>
              </a:rPr>
            </a:br>
            <a:br>
              <a:rPr lang="en-IN" b="1" dirty="0">
                <a:solidFill>
                  <a:schemeClr val="tx1"/>
                </a:solidFill>
                <a:latin typeface="Arial" panose="020B0604020202020204" pitchFamily="34" charset="0"/>
                <a:cs typeface="Arial" panose="020B0604020202020204" pitchFamily="34" charset="0"/>
              </a:rPr>
            </a:br>
            <a:r>
              <a:rPr lang="en-US" b="1" dirty="0">
                <a:solidFill>
                  <a:srgbClr val="0070C0"/>
                </a:solidFill>
                <a:latin typeface="Arial" panose="020B0604020202020204" pitchFamily="34" charset="0"/>
                <a:cs typeface="Arial" panose="020B0604020202020204" pitchFamily="34" charset="0"/>
              </a:rPr>
              <a:t>Exploring Pipe Commands and Loop Statements</a:t>
            </a:r>
          </a:p>
          <a:p>
            <a:pPr algn="ctr"/>
            <a:r>
              <a:rPr lang="en-US" b="1" dirty="0">
                <a:solidFill>
                  <a:srgbClr val="0070C0"/>
                </a:solidFill>
                <a:latin typeface="Arial" panose="020B0604020202020204" pitchFamily="34" charset="0"/>
                <a:cs typeface="Arial" panose="020B0604020202020204" pitchFamily="34" charset="0"/>
              </a:rPr>
              <a:t> </a:t>
            </a:r>
          </a:p>
        </p:txBody>
      </p:sp>
      <p:sp>
        <p:nvSpPr>
          <p:cNvPr id="7" name="Subtitle 2"/>
          <p:cNvSpPr>
            <a:spLocks noGrp="1"/>
          </p:cNvSpPr>
          <p:nvPr/>
        </p:nvSpPr>
        <p:spPr>
          <a:xfrm>
            <a:off x="1825661" y="5095676"/>
            <a:ext cx="8144134" cy="1117687"/>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1800" b="1" dirty="0">
                <a:solidFill>
                  <a:schemeClr val="tx1"/>
                </a:solidFill>
                <a:latin typeface="Arial" panose="020B0604020202020204" pitchFamily="34" charset="0"/>
                <a:cs typeface="Arial" panose="020B0604020202020204" pitchFamily="34" charset="0"/>
              </a:rPr>
              <a:t>CSC – 320 Operating System</a:t>
            </a:r>
          </a:p>
          <a:p>
            <a:r>
              <a:rPr lang="en-IN" sz="1800" b="1" dirty="0">
                <a:solidFill>
                  <a:schemeClr val="tx1"/>
                </a:solidFill>
                <a:latin typeface="Arial" panose="020B0604020202020204" pitchFamily="34" charset="0"/>
                <a:cs typeface="Arial" panose="020B0604020202020204" pitchFamily="34" charset="0"/>
              </a:rPr>
              <a:t>Engr. </a:t>
            </a:r>
            <a:r>
              <a:rPr lang="en-IN" sz="1800" b="1">
                <a:latin typeface="Arial" panose="020B0604020202020204" pitchFamily="34" charset="0"/>
                <a:cs typeface="Arial" panose="020B0604020202020204" pitchFamily="34" charset="0"/>
              </a:rPr>
              <a:t>Rahemeen Khan</a:t>
            </a:r>
            <a:endParaRPr lang="en-IN" sz="1800" b="1" dirty="0">
              <a:latin typeface="Arial" panose="020B0604020202020204" pitchFamily="34" charset="0"/>
              <a:cs typeface="Arial" panose="020B0604020202020204" pitchFamily="34" charset="0"/>
            </a:endParaRPr>
          </a:p>
          <a:p>
            <a:r>
              <a:rPr lang="en-IN" sz="1800" b="1" dirty="0">
                <a:latin typeface="Arial" panose="020B0604020202020204" pitchFamily="34" charset="0"/>
                <a:cs typeface="Arial" panose="020B0604020202020204" pitchFamily="34" charset="0"/>
              </a:rPr>
              <a:t>Operating System</a:t>
            </a:r>
            <a:endParaRPr lang="en-IN" sz="18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5861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548" y="754440"/>
            <a:ext cx="3789404" cy="3168412"/>
          </a:xfrm>
        </p:spPr>
        <p:txBody>
          <a:bodyPr>
            <a:noAutofit/>
          </a:bodyPr>
          <a:lstStyle/>
          <a:p>
            <a:r>
              <a:rPr lang="en-US" sz="2400" b="1" dirty="0">
                <a:solidFill>
                  <a:srgbClr val="0070C0"/>
                </a:solidFill>
              </a:rPr>
              <a:t>Syntax</a:t>
            </a:r>
            <a:br>
              <a:rPr lang="en-US" sz="2400" b="1" dirty="0">
                <a:solidFill>
                  <a:schemeClr val="tx1"/>
                </a:solidFill>
              </a:rPr>
            </a:br>
            <a:r>
              <a:rPr lang="en-US" sz="2400" b="1" dirty="0">
                <a:solidFill>
                  <a:schemeClr val="tx1"/>
                </a:solidFill>
              </a:rPr>
              <a:t>for (( EXP1; EXP2; EXP3 ))</a:t>
            </a:r>
            <a:br>
              <a:rPr lang="en-US" sz="2400" b="1" dirty="0">
                <a:solidFill>
                  <a:schemeClr val="tx1"/>
                </a:solidFill>
              </a:rPr>
            </a:br>
            <a:r>
              <a:rPr lang="en-US" sz="2400" b="1" dirty="0">
                <a:solidFill>
                  <a:schemeClr val="tx1"/>
                </a:solidFill>
              </a:rPr>
              <a:t>do</a:t>
            </a:r>
            <a:br>
              <a:rPr lang="en-US" sz="2400" b="1" dirty="0">
                <a:solidFill>
                  <a:schemeClr val="tx1"/>
                </a:solidFill>
              </a:rPr>
            </a:br>
            <a:r>
              <a:rPr lang="en-US" sz="2400" b="1" dirty="0">
                <a:solidFill>
                  <a:schemeClr val="tx1"/>
                </a:solidFill>
              </a:rPr>
              <a:t>	command1</a:t>
            </a:r>
            <a:br>
              <a:rPr lang="en-US" sz="2400" b="1" dirty="0">
                <a:solidFill>
                  <a:schemeClr val="tx1"/>
                </a:solidFill>
              </a:rPr>
            </a:br>
            <a:r>
              <a:rPr lang="en-US" sz="2400" b="1" dirty="0">
                <a:solidFill>
                  <a:schemeClr val="tx1"/>
                </a:solidFill>
              </a:rPr>
              <a:t>	command2</a:t>
            </a:r>
            <a:br>
              <a:rPr lang="en-US" sz="2400" b="1" dirty="0">
                <a:solidFill>
                  <a:schemeClr val="tx1"/>
                </a:solidFill>
              </a:rPr>
            </a:br>
            <a:r>
              <a:rPr lang="en-US" sz="2400" b="1" dirty="0">
                <a:solidFill>
                  <a:schemeClr val="tx1"/>
                </a:solidFill>
              </a:rPr>
              <a:t>	command3</a:t>
            </a:r>
            <a:br>
              <a:rPr lang="en-US" sz="2400" b="1" dirty="0">
                <a:solidFill>
                  <a:schemeClr val="tx1"/>
                </a:solidFill>
              </a:rPr>
            </a:br>
            <a:r>
              <a:rPr lang="en-US" sz="2400" b="1" dirty="0">
                <a:solidFill>
                  <a:schemeClr val="tx1"/>
                </a:solidFill>
              </a:rPr>
              <a:t>done</a:t>
            </a:r>
          </a:p>
        </p:txBody>
      </p:sp>
      <p:sp>
        <p:nvSpPr>
          <p:cNvPr id="4" name="Date Placeholder 3"/>
          <p:cNvSpPr>
            <a:spLocks noGrp="1"/>
          </p:cNvSpPr>
          <p:nvPr>
            <p:ph type="dt" sz="half" idx="10"/>
          </p:nvPr>
        </p:nvSpPr>
        <p:spPr/>
        <p:txBody>
          <a:bodyPr/>
          <a:lstStyle/>
          <a:p>
            <a:fld id="{FEF2CCB8-730A-46A0-81A2-FB5ED352C581}" type="datetime1">
              <a:rPr lang="en-US" smtClean="0"/>
              <a:t>4/4/2022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10</a:t>
            </a:fld>
            <a:endParaRPr lang="en-US"/>
          </a:p>
        </p:txBody>
      </p:sp>
      <p:sp>
        <p:nvSpPr>
          <p:cNvPr id="6" name="Title 1"/>
          <p:cNvSpPr txBox="1">
            <a:spLocks/>
          </p:cNvSpPr>
          <p:nvPr/>
        </p:nvSpPr>
        <p:spPr>
          <a:xfrm>
            <a:off x="6819343" y="787782"/>
            <a:ext cx="4563762" cy="316841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0070C0"/>
                </a:solidFill>
              </a:rPr>
              <a:t>Example</a:t>
            </a:r>
          </a:p>
          <a:p>
            <a:r>
              <a:rPr lang="en-US" sz="2400" b="1" dirty="0">
                <a:solidFill>
                  <a:schemeClr val="tx1"/>
                </a:solidFill>
              </a:rPr>
              <a:t>#!/bin/bash</a:t>
            </a:r>
          </a:p>
          <a:p>
            <a:r>
              <a:rPr lang="en-US" sz="2400" b="1" dirty="0">
                <a:solidFill>
                  <a:schemeClr val="tx1"/>
                </a:solidFill>
              </a:rPr>
              <a:t>for (( </a:t>
            </a:r>
            <a:r>
              <a:rPr lang="en-US" sz="2400" b="1" dirty="0" err="1">
                <a:solidFill>
                  <a:schemeClr val="tx1"/>
                </a:solidFill>
              </a:rPr>
              <a:t>i</a:t>
            </a:r>
            <a:r>
              <a:rPr lang="en-US" sz="2400" b="1" dirty="0">
                <a:solidFill>
                  <a:schemeClr val="tx1"/>
                </a:solidFill>
              </a:rPr>
              <a:t>=1; </a:t>
            </a:r>
            <a:r>
              <a:rPr lang="en-US" sz="2400" b="1" dirty="0" err="1">
                <a:solidFill>
                  <a:schemeClr val="tx1"/>
                </a:solidFill>
              </a:rPr>
              <a:t>i</a:t>
            </a:r>
            <a:r>
              <a:rPr lang="en-US" sz="2400" b="1" dirty="0">
                <a:solidFill>
                  <a:schemeClr val="tx1"/>
                </a:solidFill>
              </a:rPr>
              <a:t>&lt;=5; </a:t>
            </a:r>
            <a:r>
              <a:rPr lang="en-US" sz="2400" b="1" dirty="0" err="1">
                <a:solidFill>
                  <a:schemeClr val="tx1"/>
                </a:solidFill>
              </a:rPr>
              <a:t>i</a:t>
            </a:r>
            <a:r>
              <a:rPr lang="en-US" sz="2400" b="1" dirty="0">
                <a:solidFill>
                  <a:schemeClr val="tx1"/>
                </a:solidFill>
              </a:rPr>
              <a:t>++ ))</a:t>
            </a:r>
          </a:p>
          <a:p>
            <a:r>
              <a:rPr lang="en-US" sz="2400" b="1" dirty="0">
                <a:solidFill>
                  <a:schemeClr val="tx1"/>
                </a:solidFill>
              </a:rPr>
              <a:t>do</a:t>
            </a:r>
          </a:p>
          <a:p>
            <a:r>
              <a:rPr lang="en-US" sz="2400" b="1" dirty="0">
                <a:solidFill>
                  <a:schemeClr val="tx1"/>
                </a:solidFill>
              </a:rPr>
              <a:t>	echo "Welcome $</a:t>
            </a:r>
            <a:r>
              <a:rPr lang="en-US" sz="2400" b="1" dirty="0" err="1">
                <a:solidFill>
                  <a:schemeClr val="tx1"/>
                </a:solidFill>
              </a:rPr>
              <a:t>i</a:t>
            </a:r>
            <a:r>
              <a:rPr lang="en-US" sz="2400" b="1" dirty="0">
                <a:solidFill>
                  <a:schemeClr val="tx1"/>
                </a:solidFill>
              </a:rPr>
              <a:t> times"</a:t>
            </a:r>
          </a:p>
          <a:p>
            <a:r>
              <a:rPr lang="en-US" sz="2400" b="1" dirty="0">
                <a:solidFill>
                  <a:schemeClr val="tx1"/>
                </a:solidFill>
              </a:rPr>
              <a:t>done</a:t>
            </a:r>
          </a:p>
        </p:txBody>
      </p:sp>
    </p:spTree>
    <p:extLst>
      <p:ext uri="{BB962C8B-B14F-4D97-AF65-F5344CB8AC3E}">
        <p14:creationId xmlns:p14="http://schemas.microsoft.com/office/powerpoint/2010/main" val="436778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548" y="754440"/>
            <a:ext cx="3789404" cy="3168412"/>
          </a:xfrm>
        </p:spPr>
        <p:txBody>
          <a:bodyPr>
            <a:noAutofit/>
          </a:bodyPr>
          <a:lstStyle/>
          <a:p>
            <a:r>
              <a:rPr lang="en-US" sz="2400" dirty="0">
                <a:solidFill>
                  <a:schemeClr val="tx1"/>
                </a:solidFill>
              </a:rPr>
              <a:t>Another type of </a:t>
            </a:r>
            <a:r>
              <a:rPr lang="en-US" sz="2400" b="1" i="1" dirty="0">
                <a:solidFill>
                  <a:schemeClr val="tx1"/>
                </a:solidFill>
              </a:rPr>
              <a:t>for</a:t>
            </a:r>
            <a:r>
              <a:rPr lang="en-US" sz="2400" dirty="0">
                <a:solidFill>
                  <a:schemeClr val="tx1"/>
                </a:solidFill>
              </a:rPr>
              <a:t> loop is characterized by counting, where the range is specified by a beginning (#1) and ending number (#5). The </a:t>
            </a:r>
            <a:r>
              <a:rPr lang="en-US" sz="2400" b="1" i="1" dirty="0">
                <a:solidFill>
                  <a:schemeClr val="tx1"/>
                </a:solidFill>
              </a:rPr>
              <a:t>for</a:t>
            </a:r>
            <a:r>
              <a:rPr lang="en-US" sz="2400" dirty="0">
                <a:solidFill>
                  <a:schemeClr val="tx1"/>
                </a:solidFill>
              </a:rPr>
              <a:t> loop executes a sequence of commands for each member in a list of items. A representative example in BASH is as follows to display welcome message 5 times with for loop:</a:t>
            </a:r>
          </a:p>
        </p:txBody>
      </p:sp>
      <p:sp>
        <p:nvSpPr>
          <p:cNvPr id="4" name="Date Placeholder 3"/>
          <p:cNvSpPr>
            <a:spLocks noGrp="1"/>
          </p:cNvSpPr>
          <p:nvPr>
            <p:ph type="dt" sz="half" idx="10"/>
          </p:nvPr>
        </p:nvSpPr>
        <p:spPr/>
        <p:txBody>
          <a:bodyPr/>
          <a:lstStyle/>
          <a:p>
            <a:fld id="{FEF2CCB8-730A-46A0-81A2-FB5ED352C581}" type="datetime1">
              <a:rPr lang="en-US" smtClean="0"/>
              <a:t>4/4/2022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11</a:t>
            </a:fld>
            <a:endParaRPr lang="en-US"/>
          </a:p>
        </p:txBody>
      </p:sp>
      <p:sp>
        <p:nvSpPr>
          <p:cNvPr id="6" name="Title 1"/>
          <p:cNvSpPr txBox="1">
            <a:spLocks/>
          </p:cNvSpPr>
          <p:nvPr/>
        </p:nvSpPr>
        <p:spPr>
          <a:xfrm>
            <a:off x="6819343" y="787781"/>
            <a:ext cx="4563762" cy="415492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0070C0"/>
                </a:solidFill>
              </a:rPr>
              <a:t>Example</a:t>
            </a:r>
          </a:p>
          <a:p>
            <a:r>
              <a:rPr lang="en-US" sz="2400" b="1" dirty="0"/>
              <a:t>#!/bin/bash</a:t>
            </a:r>
          </a:p>
          <a:p>
            <a:r>
              <a:rPr lang="en-US" sz="2400" b="1" dirty="0"/>
              <a:t>for </a:t>
            </a:r>
            <a:r>
              <a:rPr lang="en-US" sz="2400" b="1" dirty="0" err="1"/>
              <a:t>i</a:t>
            </a:r>
            <a:r>
              <a:rPr lang="en-US" sz="2400" b="1" dirty="0"/>
              <a:t> in 1 2 3 4 5</a:t>
            </a:r>
          </a:p>
          <a:p>
            <a:r>
              <a:rPr lang="en-US" sz="2400" b="1" dirty="0"/>
              <a:t>do</a:t>
            </a:r>
          </a:p>
          <a:p>
            <a:r>
              <a:rPr lang="en-US" sz="2400" b="1" dirty="0"/>
              <a:t>	echo "Welcome $</a:t>
            </a:r>
            <a:r>
              <a:rPr lang="en-US" sz="2400" b="1" dirty="0" err="1"/>
              <a:t>i</a:t>
            </a:r>
            <a:r>
              <a:rPr lang="en-US" sz="2400" b="1" dirty="0"/>
              <a:t> times"</a:t>
            </a:r>
          </a:p>
          <a:p>
            <a:r>
              <a:rPr lang="en-US" sz="2400" b="1" dirty="0"/>
              <a:t>done</a:t>
            </a:r>
            <a:endParaRPr lang="en-US" sz="2400" b="1" dirty="0">
              <a:solidFill>
                <a:schemeClr val="tx1"/>
              </a:solidFill>
            </a:endParaRPr>
          </a:p>
        </p:txBody>
      </p:sp>
    </p:spTree>
    <p:extLst>
      <p:ext uri="{BB962C8B-B14F-4D97-AF65-F5344CB8AC3E}">
        <p14:creationId xmlns:p14="http://schemas.microsoft.com/office/powerpoint/2010/main" val="3618561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547" y="754440"/>
            <a:ext cx="4226009" cy="4023506"/>
          </a:xfrm>
        </p:spPr>
        <p:txBody>
          <a:bodyPr>
            <a:noAutofit/>
          </a:bodyPr>
          <a:lstStyle/>
          <a:p>
            <a:r>
              <a:rPr lang="en-US" sz="2400" dirty="0">
                <a:solidFill>
                  <a:schemeClr val="tx1"/>
                </a:solidFill>
              </a:rPr>
              <a:t>Sometimes you may need to set a step value (allowing one to count by two’s or to count backwards for instance), by using the Syntax:</a:t>
            </a:r>
            <a:br>
              <a:rPr lang="en-US" sz="2400" dirty="0">
                <a:solidFill>
                  <a:schemeClr val="tx1"/>
                </a:solidFill>
              </a:rPr>
            </a:br>
            <a:r>
              <a:rPr lang="en-US" sz="2400" b="1" dirty="0">
                <a:solidFill>
                  <a:schemeClr val="tx1"/>
                </a:solidFill>
              </a:rPr>
              <a:t>{START..END..INCREMENT}</a:t>
            </a:r>
          </a:p>
        </p:txBody>
      </p:sp>
      <p:sp>
        <p:nvSpPr>
          <p:cNvPr id="4" name="Date Placeholder 3"/>
          <p:cNvSpPr>
            <a:spLocks noGrp="1"/>
          </p:cNvSpPr>
          <p:nvPr>
            <p:ph type="dt" sz="half" idx="10"/>
          </p:nvPr>
        </p:nvSpPr>
        <p:spPr/>
        <p:txBody>
          <a:bodyPr/>
          <a:lstStyle/>
          <a:p>
            <a:fld id="{FEF2CCB8-730A-46A0-81A2-FB5ED352C581}" type="datetime1">
              <a:rPr lang="en-US" smtClean="0"/>
              <a:t>4/4/2022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12</a:t>
            </a:fld>
            <a:endParaRPr lang="en-US"/>
          </a:p>
        </p:txBody>
      </p:sp>
      <p:sp>
        <p:nvSpPr>
          <p:cNvPr id="6" name="Title 1"/>
          <p:cNvSpPr txBox="1">
            <a:spLocks/>
          </p:cNvSpPr>
          <p:nvPr/>
        </p:nvSpPr>
        <p:spPr>
          <a:xfrm>
            <a:off x="6993923" y="787781"/>
            <a:ext cx="4389181" cy="415492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0070C0"/>
                </a:solidFill>
              </a:rPr>
              <a:t>Example</a:t>
            </a:r>
          </a:p>
          <a:p>
            <a:r>
              <a:rPr lang="en-US" sz="2400" b="1" dirty="0"/>
              <a:t>#!/bin/bash</a:t>
            </a:r>
          </a:p>
          <a:p>
            <a:r>
              <a:rPr lang="en-US" sz="2400" b="1" dirty="0"/>
              <a:t>for </a:t>
            </a:r>
            <a:r>
              <a:rPr lang="en-US" sz="2400" b="1" dirty="0" err="1"/>
              <a:t>i</a:t>
            </a:r>
            <a:r>
              <a:rPr lang="en-US" sz="2400" b="1" dirty="0"/>
              <a:t> in {0..10..2}</a:t>
            </a:r>
          </a:p>
          <a:p>
            <a:r>
              <a:rPr lang="en-US" sz="2400" b="1" dirty="0"/>
              <a:t>do </a:t>
            </a:r>
          </a:p>
          <a:p>
            <a:r>
              <a:rPr lang="en-US" sz="2400" b="1" dirty="0"/>
              <a:t> 	echo "Welcome $</a:t>
            </a:r>
            <a:r>
              <a:rPr lang="en-US" sz="2400" b="1" dirty="0" err="1"/>
              <a:t>i</a:t>
            </a:r>
            <a:r>
              <a:rPr lang="en-US" sz="2400" b="1" dirty="0"/>
              <a:t> times"</a:t>
            </a:r>
          </a:p>
          <a:p>
            <a:r>
              <a:rPr lang="en-US" sz="2400" b="1" dirty="0"/>
              <a:t>done</a:t>
            </a:r>
            <a:endParaRPr lang="en-US" sz="2400" b="1" dirty="0">
              <a:solidFill>
                <a:schemeClr val="tx1"/>
              </a:solidFill>
            </a:endParaRPr>
          </a:p>
        </p:txBody>
      </p:sp>
    </p:spTree>
    <p:extLst>
      <p:ext uri="{BB962C8B-B14F-4D97-AF65-F5344CB8AC3E}">
        <p14:creationId xmlns:p14="http://schemas.microsoft.com/office/powerpoint/2010/main" val="804870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547" y="754440"/>
            <a:ext cx="4226009" cy="4023506"/>
          </a:xfrm>
        </p:spPr>
        <p:txBody>
          <a:bodyPr>
            <a:noAutofit/>
          </a:bodyPr>
          <a:lstStyle/>
          <a:p>
            <a:r>
              <a:rPr lang="en-US" sz="2400" dirty="0">
                <a:solidFill>
                  <a:schemeClr val="tx1"/>
                </a:solidFill>
              </a:rPr>
              <a:t>The </a:t>
            </a:r>
            <a:r>
              <a:rPr lang="en-US" sz="2400" b="1" i="1" dirty="0">
                <a:solidFill>
                  <a:schemeClr val="tx1"/>
                </a:solidFill>
              </a:rPr>
              <a:t>for</a:t>
            </a:r>
            <a:r>
              <a:rPr lang="en-US" sz="2400" dirty="0">
                <a:solidFill>
                  <a:schemeClr val="tx1"/>
                </a:solidFill>
              </a:rPr>
              <a:t> loop used in shell script can be used for dealing with files as well. The following shell script will go through all files stored in /</a:t>
            </a:r>
            <a:r>
              <a:rPr lang="en-US" sz="2400" dirty="0" err="1">
                <a:solidFill>
                  <a:schemeClr val="tx1"/>
                </a:solidFill>
              </a:rPr>
              <a:t>etc</a:t>
            </a:r>
            <a:r>
              <a:rPr lang="en-US" sz="2400" dirty="0">
                <a:solidFill>
                  <a:schemeClr val="tx1"/>
                </a:solidFill>
              </a:rPr>
              <a:t> directory and provide the total number of files, including hidden files, in that directory.</a:t>
            </a:r>
          </a:p>
        </p:txBody>
      </p:sp>
      <p:sp>
        <p:nvSpPr>
          <p:cNvPr id="4" name="Date Placeholder 3"/>
          <p:cNvSpPr>
            <a:spLocks noGrp="1"/>
          </p:cNvSpPr>
          <p:nvPr>
            <p:ph type="dt" sz="half" idx="10"/>
          </p:nvPr>
        </p:nvSpPr>
        <p:spPr/>
        <p:txBody>
          <a:bodyPr/>
          <a:lstStyle/>
          <a:p>
            <a:fld id="{FEF2CCB8-730A-46A0-81A2-FB5ED352C581}" type="datetime1">
              <a:rPr lang="en-US" smtClean="0"/>
              <a:t>4/4/2022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13</a:t>
            </a:fld>
            <a:endParaRPr lang="en-US"/>
          </a:p>
        </p:txBody>
      </p:sp>
      <p:sp>
        <p:nvSpPr>
          <p:cNvPr id="6" name="Title 1"/>
          <p:cNvSpPr txBox="1">
            <a:spLocks/>
          </p:cNvSpPr>
          <p:nvPr/>
        </p:nvSpPr>
        <p:spPr>
          <a:xfrm>
            <a:off x="6993923" y="787781"/>
            <a:ext cx="4389181" cy="415492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0070C0"/>
                </a:solidFill>
              </a:rPr>
              <a:t>Example</a:t>
            </a:r>
          </a:p>
          <a:p>
            <a:r>
              <a:rPr lang="en-US" sz="2400" b="1" dirty="0"/>
              <a:t>#!/bin/bash</a:t>
            </a:r>
          </a:p>
          <a:p>
            <a:r>
              <a:rPr lang="en-US" sz="2400" b="1" dirty="0"/>
              <a:t>count=0</a:t>
            </a:r>
          </a:p>
          <a:p>
            <a:r>
              <a:rPr lang="en-US" sz="2400" b="1" dirty="0"/>
              <a:t> </a:t>
            </a:r>
          </a:p>
          <a:p>
            <a:r>
              <a:rPr lang="en-US" sz="2400" b="1" dirty="0"/>
              <a:t>for file in /</a:t>
            </a:r>
            <a:r>
              <a:rPr lang="en-US" sz="2400" b="1" dirty="0" err="1"/>
              <a:t>etc</a:t>
            </a:r>
            <a:r>
              <a:rPr lang="en-US" sz="2400" b="1" dirty="0"/>
              <a:t>/*</a:t>
            </a:r>
          </a:p>
          <a:p>
            <a:r>
              <a:rPr lang="en-US" sz="2400" b="1" dirty="0"/>
              <a:t>do</a:t>
            </a:r>
          </a:p>
          <a:p>
            <a:r>
              <a:rPr lang="en-US" sz="2400" b="1" dirty="0"/>
              <a:t>	count=$(( count + 1))</a:t>
            </a:r>
          </a:p>
          <a:p>
            <a:r>
              <a:rPr lang="en-US" sz="2400" b="1" dirty="0"/>
              <a:t>done</a:t>
            </a:r>
          </a:p>
          <a:p>
            <a:r>
              <a:rPr lang="en-US" sz="2400" b="1" dirty="0"/>
              <a:t> </a:t>
            </a:r>
          </a:p>
          <a:p>
            <a:r>
              <a:rPr lang="en-US" sz="2400" b="1" dirty="0"/>
              <a:t>echo "Total number of files is $count"</a:t>
            </a:r>
            <a:endParaRPr lang="en-US" sz="2400" b="1" dirty="0">
              <a:solidFill>
                <a:schemeClr val="tx1"/>
              </a:solidFill>
            </a:endParaRPr>
          </a:p>
        </p:txBody>
      </p:sp>
    </p:spTree>
    <p:extLst>
      <p:ext uri="{BB962C8B-B14F-4D97-AF65-F5344CB8AC3E}">
        <p14:creationId xmlns:p14="http://schemas.microsoft.com/office/powerpoint/2010/main" val="3478863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t>
            </a:r>
            <a:r>
              <a:rPr lang="en-US" b="1" i="1" dirty="0"/>
              <a:t>while</a:t>
            </a:r>
            <a:r>
              <a:rPr lang="en-US" b="1" dirty="0"/>
              <a:t> loop in shell scripts</a:t>
            </a:r>
            <a:br>
              <a:rPr lang="en-US" b="1" dirty="0"/>
            </a:br>
            <a:endParaRPr lang="en-US" dirty="0"/>
          </a:p>
        </p:txBody>
      </p:sp>
      <p:sp>
        <p:nvSpPr>
          <p:cNvPr id="3" name="Content Placeholder 2"/>
          <p:cNvSpPr>
            <a:spLocks noGrp="1"/>
          </p:cNvSpPr>
          <p:nvPr>
            <p:ph idx="1"/>
          </p:nvPr>
        </p:nvSpPr>
        <p:spPr/>
        <p:txBody>
          <a:bodyPr/>
          <a:lstStyle/>
          <a:p>
            <a:r>
              <a:rPr lang="en-US" dirty="0">
                <a:solidFill>
                  <a:schemeClr val="tx1"/>
                </a:solidFill>
              </a:rPr>
              <a:t>We often need to deal with situations where it is not clear at the beginning how often a loop should be executed. To handle this, the shell offers the </a:t>
            </a:r>
            <a:r>
              <a:rPr lang="en-US" b="1" i="1" dirty="0">
                <a:solidFill>
                  <a:schemeClr val="tx1"/>
                </a:solidFill>
              </a:rPr>
              <a:t>while</a:t>
            </a:r>
            <a:r>
              <a:rPr lang="en-US" dirty="0">
                <a:solidFill>
                  <a:schemeClr val="tx1"/>
                </a:solidFill>
              </a:rPr>
              <a:t> loop, which executes a command whose success or failure determines what to do about the loop. On success, the dependent commands will be executed. On failure, the execution will continue after the loop. The syntax for the while loop is as given below. In the given syntax, command1 to command3 will be executed repeatedly till condition is true. The argument for a while loop can be any </a:t>
            </a:r>
            <a:r>
              <a:rPr lang="en-US" b="1" i="1" dirty="0" err="1">
                <a:solidFill>
                  <a:schemeClr val="tx1"/>
                </a:solidFill>
              </a:rPr>
              <a:t>boolean</a:t>
            </a:r>
            <a:r>
              <a:rPr lang="en-US" dirty="0">
                <a:solidFill>
                  <a:schemeClr val="tx1"/>
                </a:solidFill>
              </a:rPr>
              <a:t> expression. Infinite loops occur when condition never evaluates to false.</a:t>
            </a:r>
          </a:p>
          <a:p>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4/4/2022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14</a:t>
            </a:fld>
            <a:endParaRPr lang="en-US"/>
          </a:p>
        </p:txBody>
      </p:sp>
    </p:spTree>
    <p:extLst>
      <p:ext uri="{BB962C8B-B14F-4D97-AF65-F5344CB8AC3E}">
        <p14:creationId xmlns:p14="http://schemas.microsoft.com/office/powerpoint/2010/main" val="1001336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548" y="754440"/>
            <a:ext cx="3789404" cy="3168412"/>
          </a:xfrm>
        </p:spPr>
        <p:txBody>
          <a:bodyPr>
            <a:noAutofit/>
          </a:bodyPr>
          <a:lstStyle/>
          <a:p>
            <a:r>
              <a:rPr lang="en-US" sz="2400" b="1" dirty="0">
                <a:solidFill>
                  <a:srgbClr val="0070C0"/>
                </a:solidFill>
              </a:rPr>
              <a:t>Syntax</a:t>
            </a:r>
            <a:br>
              <a:rPr lang="en-US" sz="2400" b="1" dirty="0">
                <a:solidFill>
                  <a:schemeClr val="tx1"/>
                </a:solidFill>
              </a:rPr>
            </a:br>
            <a:r>
              <a:rPr lang="en-US" sz="2400" b="1" dirty="0"/>
              <a:t>while [ condition ]</a:t>
            </a:r>
            <a:br>
              <a:rPr lang="en-US" sz="2400" b="1" dirty="0"/>
            </a:br>
            <a:r>
              <a:rPr lang="en-US" sz="2400" b="1" dirty="0"/>
              <a:t>do</a:t>
            </a:r>
            <a:br>
              <a:rPr lang="en-US" sz="2400" b="1" dirty="0"/>
            </a:br>
            <a:r>
              <a:rPr lang="en-US" sz="2400" b="1" dirty="0"/>
              <a:t>	command1</a:t>
            </a:r>
            <a:br>
              <a:rPr lang="en-US" sz="2400" b="1" dirty="0"/>
            </a:br>
            <a:r>
              <a:rPr lang="en-US" sz="2400" b="1" dirty="0"/>
              <a:t>	command2</a:t>
            </a:r>
            <a:br>
              <a:rPr lang="en-US" sz="2400" b="1" dirty="0"/>
            </a:br>
            <a:r>
              <a:rPr lang="en-US" sz="2400" b="1" dirty="0"/>
              <a:t>	command3</a:t>
            </a:r>
            <a:br>
              <a:rPr lang="en-US" sz="2400" b="1" dirty="0"/>
            </a:br>
            <a:r>
              <a:rPr lang="en-US" sz="2400" b="1" dirty="0"/>
              <a:t>done</a:t>
            </a:r>
            <a:endParaRPr lang="en-US" sz="2400" b="1" dirty="0">
              <a:solidFill>
                <a:schemeClr val="tx1"/>
              </a:solidFill>
            </a:endParaRPr>
          </a:p>
        </p:txBody>
      </p:sp>
      <p:sp>
        <p:nvSpPr>
          <p:cNvPr id="4" name="Date Placeholder 3"/>
          <p:cNvSpPr>
            <a:spLocks noGrp="1"/>
          </p:cNvSpPr>
          <p:nvPr>
            <p:ph type="dt" sz="half" idx="10"/>
          </p:nvPr>
        </p:nvSpPr>
        <p:spPr/>
        <p:txBody>
          <a:bodyPr/>
          <a:lstStyle/>
          <a:p>
            <a:fld id="{FEF2CCB8-730A-46A0-81A2-FB5ED352C581}" type="datetime1">
              <a:rPr lang="en-US" smtClean="0"/>
              <a:t>4/4/2022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15</a:t>
            </a:fld>
            <a:endParaRPr lang="en-US"/>
          </a:p>
        </p:txBody>
      </p:sp>
      <p:sp>
        <p:nvSpPr>
          <p:cNvPr id="6" name="Title 1"/>
          <p:cNvSpPr txBox="1">
            <a:spLocks/>
          </p:cNvSpPr>
          <p:nvPr/>
        </p:nvSpPr>
        <p:spPr>
          <a:xfrm>
            <a:off x="6819343" y="787782"/>
            <a:ext cx="4563762" cy="316841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0070C0"/>
                </a:solidFill>
              </a:rPr>
              <a:t>Example</a:t>
            </a:r>
          </a:p>
          <a:p>
            <a:r>
              <a:rPr lang="en-US" sz="2400" b="1" dirty="0">
                <a:solidFill>
                  <a:schemeClr val="tx1"/>
                </a:solidFill>
              </a:rPr>
              <a:t>#!/bin/bash</a:t>
            </a:r>
          </a:p>
          <a:p>
            <a:r>
              <a:rPr lang="en-US" sz="2400" b="1" dirty="0">
                <a:solidFill>
                  <a:schemeClr val="tx1"/>
                </a:solidFill>
              </a:rPr>
              <a:t>x=1</a:t>
            </a:r>
          </a:p>
          <a:p>
            <a:r>
              <a:rPr lang="en-US" sz="2400" b="1" dirty="0">
                <a:solidFill>
                  <a:schemeClr val="tx1"/>
                </a:solidFill>
              </a:rPr>
              <a:t>while [ $x -</a:t>
            </a:r>
            <a:r>
              <a:rPr lang="en-US" sz="2400" b="1" dirty="0" err="1">
                <a:solidFill>
                  <a:schemeClr val="tx1"/>
                </a:solidFill>
              </a:rPr>
              <a:t>lt</a:t>
            </a:r>
            <a:r>
              <a:rPr lang="en-US" sz="2400" b="1" dirty="0">
                <a:solidFill>
                  <a:schemeClr val="tx1"/>
                </a:solidFill>
              </a:rPr>
              <a:t> 6 ]</a:t>
            </a:r>
          </a:p>
          <a:p>
            <a:r>
              <a:rPr lang="en-US" sz="2400" b="1" dirty="0">
                <a:solidFill>
                  <a:schemeClr val="tx1"/>
                </a:solidFill>
              </a:rPr>
              <a:t>do</a:t>
            </a:r>
          </a:p>
          <a:p>
            <a:r>
              <a:rPr lang="en-US" sz="2400" b="1" dirty="0">
                <a:solidFill>
                  <a:schemeClr val="tx1"/>
                </a:solidFill>
              </a:rPr>
              <a:t>	echo "Welcome $x times"</a:t>
            </a:r>
          </a:p>
          <a:p>
            <a:r>
              <a:rPr lang="en-US" sz="2400" b="1" dirty="0">
                <a:solidFill>
                  <a:schemeClr val="tx1"/>
                </a:solidFill>
              </a:rPr>
              <a:t>	x=$(( x + 1 ))</a:t>
            </a:r>
          </a:p>
          <a:p>
            <a:r>
              <a:rPr lang="en-US" sz="2400" b="1" dirty="0">
                <a:solidFill>
                  <a:schemeClr val="tx1"/>
                </a:solidFill>
              </a:rPr>
              <a:t>done</a:t>
            </a:r>
          </a:p>
        </p:txBody>
      </p:sp>
    </p:spTree>
    <p:extLst>
      <p:ext uri="{BB962C8B-B14F-4D97-AF65-F5344CB8AC3E}">
        <p14:creationId xmlns:p14="http://schemas.microsoft.com/office/powerpoint/2010/main" val="1008658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Functions in C Language</a:t>
            </a:r>
            <a:br>
              <a:rPr lang="en-US" b="1" dirty="0"/>
            </a:b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4/4/2022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16</a:t>
            </a:fld>
            <a:endParaRPr lang="en-US"/>
          </a:p>
        </p:txBody>
      </p:sp>
      <p:sp>
        <p:nvSpPr>
          <p:cNvPr id="8" name="Content Placeholder 7"/>
          <p:cNvSpPr>
            <a:spLocks noGrp="1"/>
          </p:cNvSpPr>
          <p:nvPr>
            <p:ph idx="1"/>
          </p:nvPr>
        </p:nvSpPr>
        <p:spPr>
          <a:xfrm>
            <a:off x="2589212" y="1713470"/>
            <a:ext cx="8915400" cy="3777622"/>
          </a:xfrm>
        </p:spPr>
        <p:txBody>
          <a:bodyPr/>
          <a:lstStyle/>
          <a:p>
            <a:pPr marL="0" lvl="0" indent="0" defTabSz="914400" eaLnBrk="0" fontAlgn="base" hangingPunct="0">
              <a:spcBef>
                <a:spcPct val="0"/>
              </a:spcBef>
              <a:spcAft>
                <a:spcPct val="0"/>
              </a:spcAft>
              <a:buClrTx/>
              <a:buNone/>
            </a:pPr>
            <a:r>
              <a:rPr lang="en-US" altLang="ja-JP" sz="2400" dirty="0">
                <a:solidFill>
                  <a:schemeClr val="tx1"/>
                </a:solidFill>
                <a:ea typeface="STKaiti"/>
                <a:cs typeface="Tahoma" panose="020B0604030504040204" pitchFamily="34" charset="0"/>
              </a:rPr>
              <a:t>Every C program has at least one function, which is </a:t>
            </a:r>
            <a:r>
              <a:rPr lang="en-US" altLang="ja-JP" sz="2400" b="1" i="1" dirty="0">
                <a:solidFill>
                  <a:schemeClr val="tx1"/>
                </a:solidFill>
                <a:ea typeface="STKaiti"/>
                <a:cs typeface="Tahoma" panose="020B0604030504040204" pitchFamily="34" charset="0"/>
              </a:rPr>
              <a:t>main()</a:t>
            </a:r>
            <a:r>
              <a:rPr lang="en-US" altLang="ja-JP" sz="2400" dirty="0">
                <a:solidFill>
                  <a:schemeClr val="tx1"/>
                </a:solidFill>
                <a:ea typeface="STKaiti"/>
                <a:cs typeface="Tahoma" panose="020B0604030504040204" pitchFamily="34" charset="0"/>
              </a:rPr>
              <a:t>, and all the most trivial programs can define additional functions. You can divide up your C program into separate functions, such that each function performs a specific task. A function can also be referred as a </a:t>
            </a:r>
            <a:r>
              <a:rPr lang="en-US" altLang="ja-JP" sz="2400" b="1" dirty="0">
                <a:solidFill>
                  <a:schemeClr val="tx1"/>
                </a:solidFill>
                <a:ea typeface="STKaiti"/>
                <a:cs typeface="Tahoma" panose="020B0604030504040204" pitchFamily="34" charset="0"/>
              </a:rPr>
              <a:t>method</a:t>
            </a:r>
            <a:r>
              <a:rPr lang="en-US" altLang="ja-JP" sz="2400" dirty="0">
                <a:solidFill>
                  <a:schemeClr val="tx1"/>
                </a:solidFill>
                <a:ea typeface="STKaiti"/>
                <a:cs typeface="Tahoma" panose="020B0604030504040204" pitchFamily="34" charset="0"/>
              </a:rPr>
              <a:t> or a </a:t>
            </a:r>
            <a:r>
              <a:rPr lang="en-US" altLang="ja-JP" sz="2400" b="1" dirty="0">
                <a:solidFill>
                  <a:schemeClr val="tx1"/>
                </a:solidFill>
                <a:ea typeface="STKaiti"/>
                <a:cs typeface="Tahoma" panose="020B0604030504040204" pitchFamily="34" charset="0"/>
              </a:rPr>
              <a:t>sub-routine</a:t>
            </a:r>
            <a:r>
              <a:rPr lang="en-US" altLang="ja-JP" sz="2400" dirty="0">
                <a:solidFill>
                  <a:schemeClr val="tx1"/>
                </a:solidFill>
                <a:ea typeface="STKaiti"/>
                <a:cs typeface="Tahoma" panose="020B0604030504040204" pitchFamily="34" charset="0"/>
              </a:rPr>
              <a:t> or </a:t>
            </a:r>
            <a:r>
              <a:rPr lang="en-US" altLang="ja-JP" sz="2400" b="1" dirty="0">
                <a:solidFill>
                  <a:schemeClr val="tx1"/>
                </a:solidFill>
                <a:ea typeface="STKaiti"/>
                <a:cs typeface="Tahoma" panose="020B0604030504040204" pitchFamily="34" charset="0"/>
              </a:rPr>
              <a:t>a procedure</a:t>
            </a:r>
            <a:r>
              <a:rPr lang="en-US" altLang="ja-JP" sz="2400" dirty="0">
                <a:solidFill>
                  <a:schemeClr val="tx1"/>
                </a:solidFill>
                <a:ea typeface="STKaiti"/>
                <a:cs typeface="Tahoma" panose="020B0604030504040204" pitchFamily="34" charset="0"/>
              </a:rPr>
              <a:t>, etc. The general form of a function definition in C programming language is as follows:</a:t>
            </a:r>
            <a:endParaRPr lang="en-US" altLang="ja-JP" sz="1400" dirty="0">
              <a:solidFill>
                <a:schemeClr val="tx1"/>
              </a:solidFill>
            </a:endParaRPr>
          </a:p>
          <a:p>
            <a:pPr marL="0" lvl="0" indent="0" defTabSz="914400" eaLnBrk="0" fontAlgn="base" hangingPunct="0">
              <a:spcBef>
                <a:spcPct val="0"/>
              </a:spcBef>
              <a:spcAft>
                <a:spcPct val="0"/>
              </a:spcAft>
              <a:buClrTx/>
              <a:buNone/>
            </a:pPr>
            <a:endParaRPr lang="en-US" altLang="ja-JP" sz="3200" dirty="0">
              <a:solidFill>
                <a:schemeClr val="tx1"/>
              </a:solidFill>
              <a:latin typeface="Arial" panose="020B0604020202020204" pitchFamily="34" charset="0"/>
            </a:endParaRPr>
          </a:p>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064787010"/>
              </p:ext>
            </p:extLst>
          </p:nvPr>
        </p:nvGraphicFramePr>
        <p:xfrm>
          <a:off x="2695352" y="4599373"/>
          <a:ext cx="8639913" cy="1545082"/>
        </p:xfrm>
        <a:graphic>
          <a:graphicData uri="http://schemas.openxmlformats.org/drawingml/2006/table">
            <a:tbl>
              <a:tblPr firstRow="1" firstCol="1" bandRow="1">
                <a:tableStyleId>{5C22544A-7EE6-4342-B048-85BDC9FD1C3A}</a:tableStyleId>
              </a:tblPr>
              <a:tblGrid>
                <a:gridCol w="8639913">
                  <a:extLst>
                    <a:ext uri="{9D8B030D-6E8A-4147-A177-3AD203B41FA5}">
                      <a16:colId xmlns:a16="http://schemas.microsoft.com/office/drawing/2014/main" val="20000"/>
                    </a:ext>
                  </a:extLst>
                </a:gridCol>
              </a:tblGrid>
              <a:tr h="1531063">
                <a:tc>
                  <a:txBody>
                    <a:bodyPr/>
                    <a:lstStyle/>
                    <a:p>
                      <a:pPr marL="0" marR="0">
                        <a:lnSpc>
                          <a:spcPct val="107000"/>
                        </a:lnSpc>
                        <a:spcBef>
                          <a:spcPts val="0"/>
                        </a:spcBef>
                        <a:spcAft>
                          <a:spcPts val="0"/>
                        </a:spcAft>
                      </a:pPr>
                      <a:r>
                        <a:rPr lang="en-US" sz="2400" dirty="0" err="1">
                          <a:effectLst/>
                        </a:rPr>
                        <a:t>return_type</a:t>
                      </a:r>
                      <a:r>
                        <a:rPr lang="en-US" sz="2400" dirty="0">
                          <a:effectLst/>
                        </a:rPr>
                        <a:t> </a:t>
                      </a:r>
                      <a:r>
                        <a:rPr lang="en-US" sz="2400" dirty="0" err="1">
                          <a:effectLst/>
                        </a:rPr>
                        <a:t>function_name</a:t>
                      </a:r>
                      <a:r>
                        <a:rPr lang="en-US" sz="2400" dirty="0">
                          <a:effectLst/>
                        </a:rPr>
                        <a:t>( parameter list )</a:t>
                      </a:r>
                    </a:p>
                    <a:p>
                      <a:pPr marL="0" marR="0">
                        <a:lnSpc>
                          <a:spcPct val="107000"/>
                        </a:lnSpc>
                        <a:spcBef>
                          <a:spcPts val="0"/>
                        </a:spcBef>
                        <a:spcAft>
                          <a:spcPts val="0"/>
                        </a:spcAft>
                      </a:pPr>
                      <a:r>
                        <a:rPr lang="en-US" sz="2400" dirty="0">
                          <a:effectLst/>
                        </a:rPr>
                        <a:t>{</a:t>
                      </a:r>
                    </a:p>
                    <a:p>
                      <a:pPr marL="0" marR="0">
                        <a:lnSpc>
                          <a:spcPct val="107000"/>
                        </a:lnSpc>
                        <a:spcBef>
                          <a:spcPts val="0"/>
                        </a:spcBef>
                        <a:spcAft>
                          <a:spcPts val="0"/>
                        </a:spcAft>
                      </a:pPr>
                      <a:r>
                        <a:rPr lang="en-US" sz="2400" dirty="0">
                          <a:effectLst/>
                        </a:rPr>
                        <a:t>	body of the function</a:t>
                      </a:r>
                    </a:p>
                    <a:p>
                      <a:pPr marL="0" marR="0">
                        <a:lnSpc>
                          <a:spcPct val="107000"/>
                        </a:lnSpc>
                        <a:spcBef>
                          <a:spcPts val="0"/>
                        </a:spcBef>
                        <a:spcAft>
                          <a:spcPts val="0"/>
                        </a:spcAft>
                      </a:pPr>
                      <a:r>
                        <a:rPr lang="en-US" sz="2400" dirty="0">
                          <a:effectLst/>
                        </a:rPr>
                        <a:t>}</a:t>
                      </a:r>
                      <a:endParaRPr lang="en-US" sz="2400" dirty="0">
                        <a:effectLst/>
                        <a:latin typeface="Candara" panose="020E0502030303020204" pitchFamily="34" charset="0"/>
                        <a:ea typeface="STKaiti"/>
                        <a:cs typeface="Tahoma" panose="020B0604030504040204" pitchFamily="34" charset="0"/>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10310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494270"/>
            <a:ext cx="8915400" cy="5416952"/>
          </a:xfrm>
        </p:spPr>
        <p:txBody>
          <a:bodyPr>
            <a:normAutofit fontScale="92500" lnSpcReduction="10000"/>
          </a:bodyPr>
          <a:lstStyle/>
          <a:p>
            <a:pPr marL="0" indent="0">
              <a:buNone/>
            </a:pPr>
            <a:r>
              <a:rPr lang="en-US" dirty="0">
                <a:solidFill>
                  <a:schemeClr val="tx1"/>
                </a:solidFill>
              </a:rPr>
              <a:t>A function definition in C programming consists of a function header and a function body. Here are all the parts of a function:</a:t>
            </a:r>
          </a:p>
          <a:p>
            <a:pPr lvl="0"/>
            <a:r>
              <a:rPr lang="en-US" b="1" dirty="0">
                <a:solidFill>
                  <a:schemeClr val="tx1"/>
                </a:solidFill>
              </a:rPr>
              <a:t>Return Type:</a:t>
            </a:r>
            <a:r>
              <a:rPr lang="en-US" dirty="0">
                <a:solidFill>
                  <a:schemeClr val="tx1"/>
                </a:solidFill>
              </a:rPr>
              <a:t> A function may return a value, where the </a:t>
            </a:r>
            <a:r>
              <a:rPr lang="en-US" i="1" dirty="0" err="1">
                <a:solidFill>
                  <a:schemeClr val="tx1"/>
                </a:solidFill>
              </a:rPr>
              <a:t>return_type</a:t>
            </a:r>
            <a:r>
              <a:rPr lang="en-US" dirty="0">
                <a:solidFill>
                  <a:schemeClr val="tx1"/>
                </a:solidFill>
              </a:rPr>
              <a:t> is the data type of the value the function returns. Some functions perform the desired operations without returning a value. In this case, the </a:t>
            </a:r>
            <a:r>
              <a:rPr lang="en-US" i="1" dirty="0" err="1">
                <a:solidFill>
                  <a:schemeClr val="tx1"/>
                </a:solidFill>
              </a:rPr>
              <a:t>return_type</a:t>
            </a:r>
            <a:r>
              <a:rPr lang="en-US" dirty="0">
                <a:solidFill>
                  <a:schemeClr val="tx1"/>
                </a:solidFill>
              </a:rPr>
              <a:t> is the keyword void.</a:t>
            </a:r>
          </a:p>
          <a:p>
            <a:pPr lvl="0"/>
            <a:r>
              <a:rPr lang="en-US" b="1" dirty="0">
                <a:solidFill>
                  <a:schemeClr val="tx1"/>
                </a:solidFill>
              </a:rPr>
              <a:t>Function Name:</a:t>
            </a:r>
            <a:r>
              <a:rPr lang="en-US" dirty="0">
                <a:solidFill>
                  <a:schemeClr val="tx1"/>
                </a:solidFill>
              </a:rPr>
              <a:t> This is the actual name of the function, where the function name and the parameter list together constitute the function signature.</a:t>
            </a:r>
          </a:p>
          <a:p>
            <a:pPr lvl="0"/>
            <a:r>
              <a:rPr lang="en-US" b="1" dirty="0">
                <a:solidFill>
                  <a:schemeClr val="tx1"/>
                </a:solidFill>
              </a:rPr>
              <a:t>Parameters:</a:t>
            </a:r>
            <a:r>
              <a:rPr lang="en-US" dirty="0">
                <a:solidFill>
                  <a:schemeClr val="tx1"/>
                </a:solidFill>
              </a:rPr>
              <a:t> A parameter is like a placeholder. When a function is invoked, you pass a value to the parameter. This value is referred to as actual parameter or argument. The parameter list refers to the type, order, and number of the parameters of a function. Parameters are optional; i.e., a function may contain no parameters.</a:t>
            </a:r>
          </a:p>
          <a:p>
            <a:pPr lvl="0"/>
            <a:r>
              <a:rPr lang="en-US" b="1" dirty="0">
                <a:solidFill>
                  <a:schemeClr val="tx1"/>
                </a:solidFill>
              </a:rPr>
              <a:t>Function Body:</a:t>
            </a:r>
            <a:r>
              <a:rPr lang="en-US" dirty="0">
                <a:solidFill>
                  <a:schemeClr val="tx1"/>
                </a:solidFill>
              </a:rPr>
              <a:t> The function body contains a collection of statements that define what the function does.</a:t>
            </a:r>
          </a:p>
          <a:p>
            <a:r>
              <a:rPr lang="en-US" dirty="0">
                <a:solidFill>
                  <a:schemeClr val="tx1"/>
                </a:solidFill>
              </a:rPr>
              <a:t>A function </a:t>
            </a:r>
            <a:r>
              <a:rPr lang="en-US" b="1" i="1" dirty="0">
                <a:solidFill>
                  <a:schemeClr val="tx1"/>
                </a:solidFill>
              </a:rPr>
              <a:t>declaration</a:t>
            </a:r>
            <a:r>
              <a:rPr lang="en-US" dirty="0">
                <a:solidFill>
                  <a:schemeClr val="tx1"/>
                </a:solidFill>
              </a:rPr>
              <a:t> tells the compiler about a function name and how to call the function. Function declaration is required when you define a function in one source file and you call that function in another file. In such case, you should declare the function at the top of the file calling the function.</a:t>
            </a:r>
          </a:p>
          <a:p>
            <a:endParaRPr lang="en-US" dirty="0">
              <a:solidFill>
                <a:schemeClr val="tx1"/>
              </a:solidFill>
            </a:endParaRPr>
          </a:p>
        </p:txBody>
      </p:sp>
      <p:sp>
        <p:nvSpPr>
          <p:cNvPr id="4" name="Date Placeholder 3"/>
          <p:cNvSpPr>
            <a:spLocks noGrp="1"/>
          </p:cNvSpPr>
          <p:nvPr>
            <p:ph type="dt" sz="half" idx="10"/>
          </p:nvPr>
        </p:nvSpPr>
        <p:spPr/>
        <p:txBody>
          <a:bodyPr/>
          <a:lstStyle/>
          <a:p>
            <a:fld id="{FEF2CCB8-730A-46A0-81A2-FB5ED352C581}" type="datetime1">
              <a:rPr lang="en-US" smtClean="0"/>
              <a:t>4/4/2022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17</a:t>
            </a:fld>
            <a:endParaRPr lang="en-US"/>
          </a:p>
        </p:txBody>
      </p:sp>
    </p:spTree>
    <p:extLst>
      <p:ext uri="{BB962C8B-B14F-4D97-AF65-F5344CB8AC3E}">
        <p14:creationId xmlns:p14="http://schemas.microsoft.com/office/powerpoint/2010/main" val="781383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400274702"/>
              </p:ext>
            </p:extLst>
          </p:nvPr>
        </p:nvGraphicFramePr>
        <p:xfrm>
          <a:off x="2529016" y="413544"/>
          <a:ext cx="4514335" cy="5855451"/>
        </p:xfrm>
        <a:graphic>
          <a:graphicData uri="http://schemas.openxmlformats.org/drawingml/2006/table">
            <a:tbl>
              <a:tblPr firstRow="1" firstCol="1" bandRow="1">
                <a:tableStyleId>{5C22544A-7EE6-4342-B048-85BDC9FD1C3A}</a:tableStyleId>
              </a:tblPr>
              <a:tblGrid>
                <a:gridCol w="4514335">
                  <a:extLst>
                    <a:ext uri="{9D8B030D-6E8A-4147-A177-3AD203B41FA5}">
                      <a16:colId xmlns:a16="http://schemas.microsoft.com/office/drawing/2014/main" val="20000"/>
                    </a:ext>
                  </a:extLst>
                </a:gridCol>
              </a:tblGrid>
              <a:tr h="5855451">
                <a:tc>
                  <a:txBody>
                    <a:bodyPr/>
                    <a:lstStyle/>
                    <a:p>
                      <a:pPr marL="0" marR="0">
                        <a:lnSpc>
                          <a:spcPct val="107000"/>
                        </a:lnSpc>
                        <a:spcBef>
                          <a:spcPts val="0"/>
                        </a:spcBef>
                        <a:spcAft>
                          <a:spcPts val="0"/>
                        </a:spcAft>
                      </a:pPr>
                      <a:r>
                        <a:rPr lang="en-US" sz="1800" dirty="0">
                          <a:effectLst/>
                        </a:rPr>
                        <a:t>#include &lt;</a:t>
                      </a:r>
                      <a:r>
                        <a:rPr lang="en-US" sz="1800" dirty="0" err="1">
                          <a:effectLst/>
                        </a:rPr>
                        <a:t>stdio.h</a:t>
                      </a:r>
                      <a:r>
                        <a:rPr lang="en-US" sz="1800" dirty="0">
                          <a:effectLst/>
                        </a:rPr>
                        <a:t>&gt;</a:t>
                      </a:r>
                    </a:p>
                    <a:p>
                      <a:pPr marL="0" marR="0">
                        <a:lnSpc>
                          <a:spcPct val="107000"/>
                        </a:lnSpc>
                        <a:spcBef>
                          <a:spcPts val="0"/>
                        </a:spcBef>
                        <a:spcAft>
                          <a:spcPts val="0"/>
                        </a:spcAft>
                      </a:pPr>
                      <a:r>
                        <a:rPr lang="en-US" sz="1800" dirty="0">
                          <a:effectLst/>
                        </a:rPr>
                        <a:t> </a:t>
                      </a:r>
                    </a:p>
                    <a:p>
                      <a:pPr marL="0" marR="0">
                        <a:lnSpc>
                          <a:spcPct val="107000"/>
                        </a:lnSpc>
                        <a:spcBef>
                          <a:spcPts val="0"/>
                        </a:spcBef>
                        <a:spcAft>
                          <a:spcPts val="0"/>
                        </a:spcAft>
                      </a:pPr>
                      <a:r>
                        <a:rPr lang="en-US" sz="1800" dirty="0">
                          <a:effectLst/>
                        </a:rPr>
                        <a:t>/* function declaration */</a:t>
                      </a:r>
                    </a:p>
                    <a:p>
                      <a:pPr marL="0" marR="0">
                        <a:lnSpc>
                          <a:spcPct val="107000"/>
                        </a:lnSpc>
                        <a:spcBef>
                          <a:spcPts val="0"/>
                        </a:spcBef>
                        <a:spcAft>
                          <a:spcPts val="0"/>
                        </a:spcAft>
                      </a:pPr>
                      <a:r>
                        <a:rPr lang="en-US" sz="1800" dirty="0" err="1">
                          <a:effectLst/>
                        </a:rPr>
                        <a:t>int</a:t>
                      </a:r>
                      <a:r>
                        <a:rPr lang="en-US" sz="1800" dirty="0">
                          <a:effectLst/>
                        </a:rPr>
                        <a:t> max(</a:t>
                      </a:r>
                      <a:r>
                        <a:rPr lang="en-US" sz="1800" dirty="0" err="1">
                          <a:effectLst/>
                        </a:rPr>
                        <a:t>int</a:t>
                      </a:r>
                      <a:r>
                        <a:rPr lang="en-US" sz="1800" dirty="0">
                          <a:effectLst/>
                        </a:rPr>
                        <a:t> num1, </a:t>
                      </a:r>
                      <a:r>
                        <a:rPr lang="en-US" sz="1800" dirty="0" err="1">
                          <a:effectLst/>
                        </a:rPr>
                        <a:t>int</a:t>
                      </a:r>
                      <a:r>
                        <a:rPr lang="en-US" sz="1800" dirty="0">
                          <a:effectLst/>
                        </a:rPr>
                        <a:t> num2);</a:t>
                      </a:r>
                    </a:p>
                    <a:p>
                      <a:pPr marL="0" marR="0">
                        <a:lnSpc>
                          <a:spcPct val="107000"/>
                        </a:lnSpc>
                        <a:spcBef>
                          <a:spcPts val="0"/>
                        </a:spcBef>
                        <a:spcAft>
                          <a:spcPts val="0"/>
                        </a:spcAft>
                      </a:pPr>
                      <a:r>
                        <a:rPr lang="en-US" sz="1800" dirty="0">
                          <a:effectLst/>
                        </a:rPr>
                        <a:t> </a:t>
                      </a:r>
                    </a:p>
                    <a:p>
                      <a:pPr marL="0" marR="0">
                        <a:lnSpc>
                          <a:spcPct val="107000"/>
                        </a:lnSpc>
                        <a:spcBef>
                          <a:spcPts val="0"/>
                        </a:spcBef>
                        <a:spcAft>
                          <a:spcPts val="0"/>
                        </a:spcAft>
                      </a:pPr>
                      <a:r>
                        <a:rPr lang="en-US" sz="1800" dirty="0" err="1">
                          <a:effectLst/>
                        </a:rPr>
                        <a:t>int</a:t>
                      </a:r>
                      <a:r>
                        <a:rPr lang="en-US" sz="1800" dirty="0">
                          <a:effectLst/>
                        </a:rPr>
                        <a:t> main ()</a:t>
                      </a:r>
                    </a:p>
                    <a:p>
                      <a:pPr marL="0" marR="0">
                        <a:lnSpc>
                          <a:spcPct val="107000"/>
                        </a:lnSpc>
                        <a:spcBef>
                          <a:spcPts val="0"/>
                        </a:spcBef>
                        <a:spcAft>
                          <a:spcPts val="0"/>
                        </a:spcAft>
                      </a:pPr>
                      <a:r>
                        <a:rPr lang="en-US" sz="1800" dirty="0">
                          <a:effectLst/>
                        </a:rPr>
                        <a:t>{</a:t>
                      </a:r>
                    </a:p>
                    <a:p>
                      <a:pPr marL="0" marR="0">
                        <a:lnSpc>
                          <a:spcPct val="107000"/>
                        </a:lnSpc>
                        <a:spcBef>
                          <a:spcPts val="0"/>
                        </a:spcBef>
                        <a:spcAft>
                          <a:spcPts val="0"/>
                        </a:spcAft>
                      </a:pPr>
                      <a:r>
                        <a:rPr lang="en-US" sz="1800" dirty="0">
                          <a:effectLst/>
                        </a:rPr>
                        <a:t>	/* local variable definition */</a:t>
                      </a:r>
                    </a:p>
                    <a:p>
                      <a:pPr marL="0" marR="0">
                        <a:lnSpc>
                          <a:spcPct val="107000"/>
                        </a:lnSpc>
                        <a:spcBef>
                          <a:spcPts val="0"/>
                        </a:spcBef>
                        <a:spcAft>
                          <a:spcPts val="0"/>
                        </a:spcAft>
                      </a:pPr>
                      <a:r>
                        <a:rPr lang="en-US" sz="1800" dirty="0">
                          <a:effectLst/>
                        </a:rPr>
                        <a:t>	</a:t>
                      </a:r>
                      <a:r>
                        <a:rPr lang="en-US" sz="1800" dirty="0" err="1">
                          <a:effectLst/>
                        </a:rPr>
                        <a:t>int</a:t>
                      </a:r>
                      <a:r>
                        <a:rPr lang="en-US" sz="1800" dirty="0">
                          <a:effectLst/>
                        </a:rPr>
                        <a:t> a = 100;</a:t>
                      </a:r>
                    </a:p>
                    <a:p>
                      <a:pPr marL="0" marR="0">
                        <a:lnSpc>
                          <a:spcPct val="107000"/>
                        </a:lnSpc>
                        <a:spcBef>
                          <a:spcPts val="0"/>
                        </a:spcBef>
                        <a:spcAft>
                          <a:spcPts val="0"/>
                        </a:spcAft>
                      </a:pPr>
                      <a:r>
                        <a:rPr lang="en-US" sz="1800" dirty="0">
                          <a:effectLst/>
                        </a:rPr>
                        <a:t>	</a:t>
                      </a:r>
                      <a:r>
                        <a:rPr lang="en-US" sz="1800" dirty="0" err="1">
                          <a:effectLst/>
                        </a:rPr>
                        <a:t>int</a:t>
                      </a:r>
                      <a:r>
                        <a:rPr lang="en-US" sz="1800" dirty="0">
                          <a:effectLst/>
                        </a:rPr>
                        <a:t> b = 200;</a:t>
                      </a:r>
                    </a:p>
                    <a:p>
                      <a:pPr marL="0" marR="0">
                        <a:lnSpc>
                          <a:spcPct val="107000"/>
                        </a:lnSpc>
                        <a:spcBef>
                          <a:spcPts val="0"/>
                        </a:spcBef>
                        <a:spcAft>
                          <a:spcPts val="0"/>
                        </a:spcAft>
                      </a:pPr>
                      <a:r>
                        <a:rPr lang="en-US" sz="1800" dirty="0">
                          <a:effectLst/>
                        </a:rPr>
                        <a:t>	</a:t>
                      </a:r>
                      <a:r>
                        <a:rPr lang="en-US" sz="1800" dirty="0" err="1">
                          <a:effectLst/>
                        </a:rPr>
                        <a:t>int</a:t>
                      </a:r>
                      <a:r>
                        <a:rPr lang="en-US" sz="1800" dirty="0">
                          <a:effectLst/>
                        </a:rPr>
                        <a:t> ret;</a:t>
                      </a:r>
                    </a:p>
                    <a:p>
                      <a:pPr marL="0" marR="0">
                        <a:lnSpc>
                          <a:spcPct val="107000"/>
                        </a:lnSpc>
                        <a:spcBef>
                          <a:spcPts val="0"/>
                        </a:spcBef>
                        <a:spcAft>
                          <a:spcPts val="0"/>
                        </a:spcAft>
                      </a:pPr>
                      <a:r>
                        <a:rPr lang="en-US" sz="1800" dirty="0">
                          <a:effectLst/>
                        </a:rPr>
                        <a:t> </a:t>
                      </a:r>
                    </a:p>
                    <a:p>
                      <a:pPr marL="0" marR="0">
                        <a:lnSpc>
                          <a:spcPct val="107000"/>
                        </a:lnSpc>
                        <a:spcBef>
                          <a:spcPts val="0"/>
                        </a:spcBef>
                        <a:spcAft>
                          <a:spcPts val="0"/>
                        </a:spcAft>
                      </a:pPr>
                      <a:r>
                        <a:rPr lang="en-US" sz="1800" dirty="0">
                          <a:effectLst/>
                        </a:rPr>
                        <a:t>	/* calling a function to get max value */</a:t>
                      </a:r>
                    </a:p>
                    <a:p>
                      <a:pPr marL="0" marR="0">
                        <a:lnSpc>
                          <a:spcPct val="107000"/>
                        </a:lnSpc>
                        <a:spcBef>
                          <a:spcPts val="0"/>
                        </a:spcBef>
                        <a:spcAft>
                          <a:spcPts val="0"/>
                        </a:spcAft>
                      </a:pPr>
                      <a:r>
                        <a:rPr lang="en-US" sz="1800" dirty="0">
                          <a:effectLst/>
                        </a:rPr>
                        <a:t>	ret = max(a, b);</a:t>
                      </a:r>
                    </a:p>
                    <a:p>
                      <a:pPr marL="0" marR="0">
                        <a:lnSpc>
                          <a:spcPct val="107000"/>
                        </a:lnSpc>
                        <a:spcBef>
                          <a:spcPts val="0"/>
                        </a:spcBef>
                        <a:spcAft>
                          <a:spcPts val="0"/>
                        </a:spcAft>
                      </a:pPr>
                      <a:r>
                        <a:rPr lang="en-US" sz="1800" dirty="0">
                          <a:effectLst/>
                        </a:rPr>
                        <a:t>	</a:t>
                      </a:r>
                      <a:r>
                        <a:rPr lang="en-US" sz="1800" dirty="0" err="1">
                          <a:effectLst/>
                        </a:rPr>
                        <a:t>printf</a:t>
                      </a:r>
                      <a:r>
                        <a:rPr lang="en-US" sz="1800" dirty="0">
                          <a:effectLst/>
                        </a:rPr>
                        <a:t>( "Max value is : %d\n", ret );</a:t>
                      </a:r>
                    </a:p>
                    <a:p>
                      <a:pPr marL="0" marR="0">
                        <a:lnSpc>
                          <a:spcPct val="107000"/>
                        </a:lnSpc>
                        <a:spcBef>
                          <a:spcPts val="0"/>
                        </a:spcBef>
                        <a:spcAft>
                          <a:spcPts val="0"/>
                        </a:spcAft>
                      </a:pPr>
                      <a:r>
                        <a:rPr lang="en-US" sz="1800" dirty="0">
                          <a:effectLst/>
                        </a:rPr>
                        <a:t>	return 0;</a:t>
                      </a:r>
                    </a:p>
                    <a:p>
                      <a:pPr marL="0" marR="0">
                        <a:lnSpc>
                          <a:spcPct val="107000"/>
                        </a:lnSpc>
                        <a:spcBef>
                          <a:spcPts val="0"/>
                        </a:spcBef>
                        <a:spcAft>
                          <a:spcPts val="0"/>
                        </a:spcAft>
                      </a:pPr>
                      <a:r>
                        <a:rPr lang="en-US" sz="1800" dirty="0">
                          <a:effectLst/>
                        </a:rPr>
                        <a:t>}</a:t>
                      </a:r>
                    </a:p>
                    <a:p>
                      <a:pPr marL="0" marR="0">
                        <a:lnSpc>
                          <a:spcPct val="107000"/>
                        </a:lnSpc>
                        <a:spcBef>
                          <a:spcPts val="0"/>
                        </a:spcBef>
                        <a:spcAft>
                          <a:spcPts val="0"/>
                        </a:spcAft>
                      </a:pPr>
                      <a:r>
                        <a:rPr lang="en-US" sz="1800" dirty="0">
                          <a:effectLst/>
                        </a:rPr>
                        <a:t> </a:t>
                      </a:r>
                    </a:p>
                  </a:txBody>
                  <a:tcPr marL="68580" marR="68580" marT="0" marB="0"/>
                </a:tc>
                <a:extLst>
                  <a:ext uri="{0D108BD9-81ED-4DB2-BD59-A6C34878D82A}">
                    <a16:rowId xmlns:a16="http://schemas.microsoft.com/office/drawing/2014/main" val="10000"/>
                  </a:ext>
                </a:extLst>
              </a:tr>
            </a:tbl>
          </a:graphicData>
        </a:graphic>
      </p:graphicFrame>
      <p:sp>
        <p:nvSpPr>
          <p:cNvPr id="4" name="Date Placeholder 3"/>
          <p:cNvSpPr>
            <a:spLocks noGrp="1"/>
          </p:cNvSpPr>
          <p:nvPr>
            <p:ph type="dt" sz="half" idx="10"/>
          </p:nvPr>
        </p:nvSpPr>
        <p:spPr/>
        <p:txBody>
          <a:bodyPr/>
          <a:lstStyle/>
          <a:p>
            <a:fld id="{FEF2CCB8-730A-46A0-81A2-FB5ED352C581}" type="datetime1">
              <a:rPr lang="en-US" smtClean="0"/>
              <a:t>4/4/2022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18</a:t>
            </a:fld>
            <a:endParaRPr lang="en-US"/>
          </a:p>
        </p:txBody>
      </p:sp>
      <p:graphicFrame>
        <p:nvGraphicFramePr>
          <p:cNvPr id="7" name="Content Placeholder 5"/>
          <p:cNvGraphicFramePr>
            <a:graphicFrameLocks/>
          </p:cNvGraphicFramePr>
          <p:nvPr>
            <p:extLst>
              <p:ext uri="{D42A27DB-BD31-4B8C-83A1-F6EECF244321}">
                <p14:modId xmlns:p14="http://schemas.microsoft.com/office/powerpoint/2010/main" val="1283967159"/>
              </p:ext>
            </p:extLst>
          </p:nvPr>
        </p:nvGraphicFramePr>
        <p:xfrm>
          <a:off x="7146324" y="417663"/>
          <a:ext cx="4514335" cy="5855451"/>
        </p:xfrm>
        <a:graphic>
          <a:graphicData uri="http://schemas.openxmlformats.org/drawingml/2006/table">
            <a:tbl>
              <a:tblPr firstRow="1" firstCol="1" bandRow="1">
                <a:tableStyleId>{5C22544A-7EE6-4342-B048-85BDC9FD1C3A}</a:tableStyleId>
              </a:tblPr>
              <a:tblGrid>
                <a:gridCol w="4514335">
                  <a:extLst>
                    <a:ext uri="{9D8B030D-6E8A-4147-A177-3AD203B41FA5}">
                      <a16:colId xmlns:a16="http://schemas.microsoft.com/office/drawing/2014/main" val="20000"/>
                    </a:ext>
                  </a:extLst>
                </a:gridCol>
              </a:tblGrid>
              <a:tr h="5855451">
                <a:tc>
                  <a:txBody>
                    <a:bodyPr/>
                    <a:lstStyle/>
                    <a:p>
                      <a:pPr marL="0" marR="0">
                        <a:lnSpc>
                          <a:spcPct val="107000"/>
                        </a:lnSpc>
                        <a:spcBef>
                          <a:spcPts val="0"/>
                        </a:spcBef>
                        <a:spcAft>
                          <a:spcPts val="0"/>
                        </a:spcAft>
                      </a:pPr>
                      <a:r>
                        <a:rPr lang="en-US" sz="1200" dirty="0">
                          <a:effectLst/>
                        </a:rPr>
                        <a:t> </a:t>
                      </a:r>
                    </a:p>
                    <a:p>
                      <a:pPr marL="0" marR="0" algn="l" defTabSz="457200" rtl="0" eaLnBrk="1" latinLnBrk="0" hangingPunct="1">
                        <a:lnSpc>
                          <a:spcPct val="107000"/>
                        </a:lnSpc>
                        <a:spcBef>
                          <a:spcPts val="0"/>
                        </a:spcBef>
                        <a:spcAft>
                          <a:spcPts val="0"/>
                        </a:spcAft>
                      </a:pPr>
                      <a:r>
                        <a:rPr lang="en-US" sz="1800" b="1" kern="1200" dirty="0">
                          <a:solidFill>
                            <a:schemeClr val="lt1"/>
                          </a:solidFill>
                          <a:effectLst/>
                          <a:latin typeface="+mn-lt"/>
                          <a:ea typeface="+mn-ea"/>
                          <a:cs typeface="+mn-cs"/>
                        </a:rPr>
                        <a:t>/* function returning the max between two numbers */</a:t>
                      </a:r>
                    </a:p>
                    <a:p>
                      <a:pPr marL="0" marR="0" algn="l" defTabSz="457200" rtl="0" eaLnBrk="1" latinLnBrk="0" hangingPunct="1">
                        <a:lnSpc>
                          <a:spcPct val="107000"/>
                        </a:lnSpc>
                        <a:spcBef>
                          <a:spcPts val="0"/>
                        </a:spcBef>
                        <a:spcAft>
                          <a:spcPts val="0"/>
                        </a:spcAft>
                      </a:pPr>
                      <a:endParaRPr lang="en-US" sz="1800" b="1" kern="1200" dirty="0">
                        <a:solidFill>
                          <a:schemeClr val="lt1"/>
                        </a:solidFill>
                        <a:effectLst/>
                        <a:latin typeface="+mn-lt"/>
                        <a:ea typeface="+mn-ea"/>
                        <a:cs typeface="+mn-cs"/>
                      </a:endParaRPr>
                    </a:p>
                    <a:p>
                      <a:pPr marL="0" marR="0" algn="l" defTabSz="457200" rtl="0" eaLnBrk="1" latinLnBrk="0" hangingPunct="1">
                        <a:lnSpc>
                          <a:spcPct val="107000"/>
                        </a:lnSpc>
                        <a:spcBef>
                          <a:spcPts val="0"/>
                        </a:spcBef>
                        <a:spcAft>
                          <a:spcPts val="0"/>
                        </a:spcAft>
                      </a:pPr>
                      <a:r>
                        <a:rPr lang="en-US" sz="1800" b="1" kern="1200" dirty="0" err="1">
                          <a:solidFill>
                            <a:schemeClr val="lt1"/>
                          </a:solidFill>
                          <a:effectLst/>
                          <a:latin typeface="+mn-lt"/>
                          <a:ea typeface="+mn-ea"/>
                          <a:cs typeface="+mn-cs"/>
                        </a:rPr>
                        <a:t>int</a:t>
                      </a:r>
                      <a:r>
                        <a:rPr lang="en-US" sz="1800" b="1" kern="1200" dirty="0">
                          <a:solidFill>
                            <a:schemeClr val="lt1"/>
                          </a:solidFill>
                          <a:effectLst/>
                          <a:latin typeface="+mn-lt"/>
                          <a:ea typeface="+mn-ea"/>
                          <a:cs typeface="+mn-cs"/>
                        </a:rPr>
                        <a:t> max(</a:t>
                      </a:r>
                      <a:r>
                        <a:rPr lang="en-US" sz="1800" b="1" kern="1200" dirty="0" err="1">
                          <a:solidFill>
                            <a:schemeClr val="lt1"/>
                          </a:solidFill>
                          <a:effectLst/>
                          <a:latin typeface="+mn-lt"/>
                          <a:ea typeface="+mn-ea"/>
                          <a:cs typeface="+mn-cs"/>
                        </a:rPr>
                        <a:t>int</a:t>
                      </a:r>
                      <a:r>
                        <a:rPr lang="en-US" sz="1800" b="1" kern="1200" dirty="0">
                          <a:solidFill>
                            <a:schemeClr val="lt1"/>
                          </a:solidFill>
                          <a:effectLst/>
                          <a:latin typeface="+mn-lt"/>
                          <a:ea typeface="+mn-ea"/>
                          <a:cs typeface="+mn-cs"/>
                        </a:rPr>
                        <a:t> num1, </a:t>
                      </a:r>
                      <a:r>
                        <a:rPr lang="en-US" sz="1800" b="1" kern="1200" dirty="0" err="1">
                          <a:solidFill>
                            <a:schemeClr val="lt1"/>
                          </a:solidFill>
                          <a:effectLst/>
                          <a:latin typeface="+mn-lt"/>
                          <a:ea typeface="+mn-ea"/>
                          <a:cs typeface="+mn-cs"/>
                        </a:rPr>
                        <a:t>int</a:t>
                      </a:r>
                      <a:r>
                        <a:rPr lang="en-US" sz="1800" b="1" kern="1200" dirty="0">
                          <a:solidFill>
                            <a:schemeClr val="lt1"/>
                          </a:solidFill>
                          <a:effectLst/>
                          <a:latin typeface="+mn-lt"/>
                          <a:ea typeface="+mn-ea"/>
                          <a:cs typeface="+mn-cs"/>
                        </a:rPr>
                        <a:t> num2)</a:t>
                      </a:r>
                    </a:p>
                    <a:p>
                      <a:pPr marL="0" marR="0" algn="l" defTabSz="457200" rtl="0" eaLnBrk="1" latinLnBrk="0" hangingPunct="1">
                        <a:lnSpc>
                          <a:spcPct val="107000"/>
                        </a:lnSpc>
                        <a:spcBef>
                          <a:spcPts val="0"/>
                        </a:spcBef>
                        <a:spcAft>
                          <a:spcPts val="0"/>
                        </a:spcAft>
                      </a:pPr>
                      <a:r>
                        <a:rPr lang="en-US" sz="1800" b="1" kern="1200" dirty="0">
                          <a:solidFill>
                            <a:schemeClr val="lt1"/>
                          </a:solidFill>
                          <a:effectLst/>
                          <a:latin typeface="+mn-lt"/>
                          <a:ea typeface="+mn-ea"/>
                          <a:cs typeface="+mn-cs"/>
                        </a:rPr>
                        <a:t>{</a:t>
                      </a:r>
                    </a:p>
                    <a:p>
                      <a:pPr marL="0" marR="0" algn="l" defTabSz="457200" rtl="0" eaLnBrk="1" latinLnBrk="0" hangingPunct="1">
                        <a:lnSpc>
                          <a:spcPct val="107000"/>
                        </a:lnSpc>
                        <a:spcBef>
                          <a:spcPts val="0"/>
                        </a:spcBef>
                        <a:spcAft>
                          <a:spcPts val="0"/>
                        </a:spcAft>
                      </a:pPr>
                      <a:r>
                        <a:rPr lang="en-US" sz="1800" b="1" kern="1200" dirty="0">
                          <a:solidFill>
                            <a:schemeClr val="lt1"/>
                          </a:solidFill>
                          <a:effectLst/>
                          <a:latin typeface="+mn-lt"/>
                          <a:ea typeface="+mn-ea"/>
                          <a:cs typeface="+mn-cs"/>
                        </a:rPr>
                        <a:t>	/* local variable declaration */</a:t>
                      </a:r>
                    </a:p>
                    <a:p>
                      <a:pPr marL="0" marR="0" algn="l" defTabSz="457200" rtl="0" eaLnBrk="1" latinLnBrk="0" hangingPunct="1">
                        <a:lnSpc>
                          <a:spcPct val="107000"/>
                        </a:lnSpc>
                        <a:spcBef>
                          <a:spcPts val="0"/>
                        </a:spcBef>
                        <a:spcAft>
                          <a:spcPts val="0"/>
                        </a:spcAft>
                      </a:pPr>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int</a:t>
                      </a:r>
                      <a:r>
                        <a:rPr lang="en-US" sz="1800" b="1" kern="1200" dirty="0">
                          <a:solidFill>
                            <a:schemeClr val="lt1"/>
                          </a:solidFill>
                          <a:effectLst/>
                          <a:latin typeface="+mn-lt"/>
                          <a:ea typeface="+mn-ea"/>
                          <a:cs typeface="+mn-cs"/>
                        </a:rPr>
                        <a:t> result;</a:t>
                      </a:r>
                    </a:p>
                    <a:p>
                      <a:pPr marL="0" marR="0" algn="l" defTabSz="457200" rtl="0" eaLnBrk="1" latinLnBrk="0" hangingPunct="1">
                        <a:lnSpc>
                          <a:spcPct val="107000"/>
                        </a:lnSpc>
                        <a:spcBef>
                          <a:spcPts val="0"/>
                        </a:spcBef>
                        <a:spcAft>
                          <a:spcPts val="0"/>
                        </a:spcAft>
                      </a:pPr>
                      <a:r>
                        <a:rPr lang="en-US" sz="1800" b="1" kern="1200" dirty="0">
                          <a:solidFill>
                            <a:schemeClr val="lt1"/>
                          </a:solidFill>
                          <a:effectLst/>
                          <a:latin typeface="+mn-lt"/>
                          <a:ea typeface="+mn-ea"/>
                          <a:cs typeface="+mn-cs"/>
                        </a:rPr>
                        <a:t> </a:t>
                      </a:r>
                    </a:p>
                    <a:p>
                      <a:pPr marL="0" marR="0" algn="l" defTabSz="457200" rtl="0" eaLnBrk="1" latinLnBrk="0" hangingPunct="1">
                        <a:lnSpc>
                          <a:spcPct val="107000"/>
                        </a:lnSpc>
                        <a:spcBef>
                          <a:spcPts val="0"/>
                        </a:spcBef>
                        <a:spcAft>
                          <a:spcPts val="0"/>
                        </a:spcAft>
                      </a:pPr>
                      <a:r>
                        <a:rPr lang="en-US" sz="1800" b="1" kern="1200" dirty="0">
                          <a:solidFill>
                            <a:schemeClr val="lt1"/>
                          </a:solidFill>
                          <a:effectLst/>
                          <a:latin typeface="+mn-lt"/>
                          <a:ea typeface="+mn-ea"/>
                          <a:cs typeface="+mn-cs"/>
                        </a:rPr>
                        <a:t>	if (num1 &gt; num2)</a:t>
                      </a:r>
                    </a:p>
                    <a:p>
                      <a:pPr marL="0" marR="0" algn="l" defTabSz="457200" rtl="0" eaLnBrk="1" latinLnBrk="0" hangingPunct="1">
                        <a:lnSpc>
                          <a:spcPct val="107000"/>
                        </a:lnSpc>
                        <a:spcBef>
                          <a:spcPts val="0"/>
                        </a:spcBef>
                        <a:spcAft>
                          <a:spcPts val="0"/>
                        </a:spcAft>
                      </a:pPr>
                      <a:r>
                        <a:rPr lang="en-US" sz="1800" b="1" kern="1200" dirty="0">
                          <a:solidFill>
                            <a:schemeClr val="lt1"/>
                          </a:solidFill>
                          <a:effectLst/>
                          <a:latin typeface="+mn-lt"/>
                          <a:ea typeface="+mn-ea"/>
                          <a:cs typeface="+mn-cs"/>
                        </a:rPr>
                        <a:t>		result = num1;</a:t>
                      </a:r>
                    </a:p>
                    <a:p>
                      <a:pPr marL="0" marR="0" algn="l" defTabSz="457200" rtl="0" eaLnBrk="1" latinLnBrk="0" hangingPunct="1">
                        <a:lnSpc>
                          <a:spcPct val="107000"/>
                        </a:lnSpc>
                        <a:spcBef>
                          <a:spcPts val="0"/>
                        </a:spcBef>
                        <a:spcAft>
                          <a:spcPts val="0"/>
                        </a:spcAft>
                      </a:pPr>
                      <a:r>
                        <a:rPr lang="en-US" sz="1800" b="1" kern="1200" dirty="0">
                          <a:solidFill>
                            <a:schemeClr val="lt1"/>
                          </a:solidFill>
                          <a:effectLst/>
                          <a:latin typeface="+mn-lt"/>
                          <a:ea typeface="+mn-ea"/>
                          <a:cs typeface="+mn-cs"/>
                        </a:rPr>
                        <a:t>	else</a:t>
                      </a:r>
                    </a:p>
                    <a:p>
                      <a:pPr marL="0" marR="0" algn="l" defTabSz="457200" rtl="0" eaLnBrk="1" latinLnBrk="0" hangingPunct="1">
                        <a:lnSpc>
                          <a:spcPct val="107000"/>
                        </a:lnSpc>
                        <a:spcBef>
                          <a:spcPts val="0"/>
                        </a:spcBef>
                        <a:spcAft>
                          <a:spcPts val="0"/>
                        </a:spcAft>
                      </a:pPr>
                      <a:r>
                        <a:rPr lang="en-US" sz="1800" b="1" kern="1200" dirty="0">
                          <a:solidFill>
                            <a:schemeClr val="lt1"/>
                          </a:solidFill>
                          <a:effectLst/>
                          <a:latin typeface="+mn-lt"/>
                          <a:ea typeface="+mn-ea"/>
                          <a:cs typeface="+mn-cs"/>
                        </a:rPr>
                        <a:t>		result = num2;</a:t>
                      </a:r>
                    </a:p>
                    <a:p>
                      <a:pPr marL="0" marR="0" algn="l" defTabSz="457200" rtl="0" eaLnBrk="1" latinLnBrk="0" hangingPunct="1">
                        <a:lnSpc>
                          <a:spcPct val="107000"/>
                        </a:lnSpc>
                        <a:spcBef>
                          <a:spcPts val="0"/>
                        </a:spcBef>
                        <a:spcAft>
                          <a:spcPts val="0"/>
                        </a:spcAft>
                      </a:pPr>
                      <a:r>
                        <a:rPr lang="en-US" sz="1800" b="1" kern="1200" dirty="0">
                          <a:solidFill>
                            <a:schemeClr val="lt1"/>
                          </a:solidFill>
                          <a:effectLst/>
                          <a:latin typeface="+mn-lt"/>
                          <a:ea typeface="+mn-ea"/>
                          <a:cs typeface="+mn-cs"/>
                        </a:rPr>
                        <a:t>	return result;</a:t>
                      </a:r>
                    </a:p>
                    <a:p>
                      <a:pPr marL="0" marR="0" algn="l" defTabSz="457200" rtl="0" eaLnBrk="1" latinLnBrk="0" hangingPunct="1">
                        <a:lnSpc>
                          <a:spcPct val="107000"/>
                        </a:lnSpc>
                        <a:spcBef>
                          <a:spcPts val="0"/>
                        </a:spcBef>
                        <a:spcAft>
                          <a:spcPts val="0"/>
                        </a:spcAft>
                      </a:pPr>
                      <a:r>
                        <a:rPr lang="en-US" sz="1800" b="1" kern="1200" dirty="0">
                          <a:solidFill>
                            <a:schemeClr val="lt1"/>
                          </a:solidFill>
                          <a:effectLst/>
                          <a:latin typeface="+mn-lt"/>
                          <a:ea typeface="+mn-ea"/>
                          <a:cs typeface="+mn-cs"/>
                        </a:rPr>
                        <a:t>}</a:t>
                      </a: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0474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TASKS </a:t>
            </a:r>
          </a:p>
        </p:txBody>
      </p:sp>
      <p:sp>
        <p:nvSpPr>
          <p:cNvPr id="3" name="Content Placeholder 2"/>
          <p:cNvSpPr>
            <a:spLocks noGrp="1"/>
          </p:cNvSpPr>
          <p:nvPr>
            <p:ph idx="1"/>
          </p:nvPr>
        </p:nvSpPr>
        <p:spPr>
          <a:xfrm>
            <a:off x="1311579" y="1408670"/>
            <a:ext cx="10193033" cy="4502552"/>
          </a:xfrm>
        </p:spPr>
        <p:txBody>
          <a:bodyPr>
            <a:normAutofit/>
          </a:bodyPr>
          <a:lstStyle/>
          <a:p>
            <a:pPr lvl="0">
              <a:buFont typeface="+mj-lt"/>
              <a:buAutoNum type="arabicPeriod"/>
            </a:pPr>
            <a:r>
              <a:rPr lang="en-US" sz="2400" dirty="0">
                <a:solidFill>
                  <a:schemeClr val="tx1"/>
                </a:solidFill>
              </a:rPr>
              <a:t>While utilizing the Linux commands studied so far, provide an example </a:t>
            </a:r>
            <a:r>
              <a:rPr lang="en-US" sz="2400" i="1" dirty="0">
                <a:solidFill>
                  <a:schemeClr val="tx1"/>
                </a:solidFill>
              </a:rPr>
              <a:t>(other than the one shown in this Lab)</a:t>
            </a:r>
            <a:r>
              <a:rPr lang="en-US" sz="2400" dirty="0">
                <a:solidFill>
                  <a:schemeClr val="tx1"/>
                </a:solidFill>
              </a:rPr>
              <a:t> of a combination of several Linux commands in which pipes are used more than once. Also provide a snapshot of the generated output.</a:t>
            </a:r>
          </a:p>
          <a:p>
            <a:pPr lvl="0">
              <a:buFont typeface="+mj-lt"/>
              <a:buAutoNum type="arabicPeriod"/>
            </a:pPr>
            <a:r>
              <a:rPr lang="en-US" sz="2400" dirty="0">
                <a:solidFill>
                  <a:schemeClr val="tx1"/>
                </a:solidFill>
              </a:rPr>
              <a:t>Write C program to print all alphabets from a to z using while loop.(using ASCII)</a:t>
            </a:r>
          </a:p>
          <a:p>
            <a:pPr lvl="0">
              <a:buFont typeface="+mj-lt"/>
              <a:buAutoNum type="arabicPeriod"/>
            </a:pPr>
            <a:r>
              <a:rPr lang="en-US" sz="2400" dirty="0">
                <a:solidFill>
                  <a:schemeClr val="tx1"/>
                </a:solidFill>
              </a:rPr>
              <a:t>Write a shell script that records the full path of all the files present within a directory into a record.txt file. Along with full path name, the script should also record the number of words, characters and lines within each file</a:t>
            </a:r>
          </a:p>
          <a:p>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4/4/2022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19</a:t>
            </a:fld>
            <a:endParaRPr lang="en-US"/>
          </a:p>
        </p:txBody>
      </p:sp>
    </p:spTree>
    <p:extLst>
      <p:ext uri="{BB962C8B-B14F-4D97-AF65-F5344CB8AC3E}">
        <p14:creationId xmlns:p14="http://schemas.microsoft.com/office/powerpoint/2010/main" val="555011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pipes in Linux</a:t>
            </a:r>
            <a:endParaRPr lang="en-US" dirty="0"/>
          </a:p>
        </p:txBody>
      </p:sp>
      <p:sp>
        <p:nvSpPr>
          <p:cNvPr id="3" name="Content Placeholder 2"/>
          <p:cNvSpPr>
            <a:spLocks noGrp="1"/>
          </p:cNvSpPr>
          <p:nvPr>
            <p:ph idx="1"/>
          </p:nvPr>
        </p:nvSpPr>
        <p:spPr>
          <a:xfrm>
            <a:off x="1818167" y="1351005"/>
            <a:ext cx="9686445" cy="5033319"/>
          </a:xfrm>
        </p:spPr>
        <p:txBody>
          <a:bodyPr>
            <a:normAutofit fontScale="77500" lnSpcReduction="20000"/>
          </a:bodyPr>
          <a:lstStyle/>
          <a:p>
            <a:pPr marL="0" indent="0" algn="just">
              <a:buNone/>
            </a:pPr>
            <a:r>
              <a:rPr lang="en-US" sz="2900" dirty="0">
                <a:solidFill>
                  <a:schemeClr val="tx1"/>
                </a:solidFill>
              </a:rPr>
              <a:t>A pipe is designated in commands by the vertical bar character, which is located on the same key as the backslash on U.S. keyboards. </a:t>
            </a:r>
          </a:p>
          <a:p>
            <a:pPr algn="just"/>
            <a:r>
              <a:rPr lang="en-US" sz="2900" dirty="0">
                <a:solidFill>
                  <a:schemeClr val="tx1"/>
                </a:solidFill>
              </a:rPr>
              <a:t>Linux offers a way of linking commands directly via pipes where a program’s output automatically becomes another program’s input.</a:t>
            </a:r>
          </a:p>
          <a:p>
            <a:pPr algn="just"/>
            <a:r>
              <a:rPr lang="en-US" sz="2900" dirty="0">
                <a:solidFill>
                  <a:schemeClr val="tx1"/>
                </a:solidFill>
              </a:rPr>
              <a:t> This direct connection of several commands into a pipeline is done using the </a:t>
            </a:r>
            <a:r>
              <a:rPr lang="en-US" sz="3400" b="1" dirty="0">
                <a:solidFill>
                  <a:srgbClr val="0070C0"/>
                </a:solidFill>
              </a:rPr>
              <a:t>|</a:t>
            </a:r>
            <a:r>
              <a:rPr lang="en-US" sz="3400" b="1" dirty="0">
                <a:solidFill>
                  <a:schemeClr val="tx1"/>
                </a:solidFill>
              </a:rPr>
              <a:t> </a:t>
            </a:r>
            <a:r>
              <a:rPr lang="en-US" sz="2900" dirty="0">
                <a:solidFill>
                  <a:schemeClr val="tx1"/>
                </a:solidFill>
              </a:rPr>
              <a:t>operator. Instead of first redirecting the output of “</a:t>
            </a:r>
            <a:r>
              <a:rPr lang="en-US" sz="2900" dirty="0" err="1">
                <a:solidFill>
                  <a:schemeClr val="tx1"/>
                </a:solidFill>
              </a:rPr>
              <a:t>ls</a:t>
            </a:r>
            <a:r>
              <a:rPr lang="en-US" sz="2900" dirty="0">
                <a:solidFill>
                  <a:schemeClr val="tx1"/>
                </a:solidFill>
              </a:rPr>
              <a:t> -</a:t>
            </a:r>
            <a:r>
              <a:rPr lang="en-US" sz="2900" dirty="0" err="1">
                <a:solidFill>
                  <a:schemeClr val="tx1"/>
                </a:solidFill>
              </a:rPr>
              <a:t>laF</a:t>
            </a:r>
            <a:r>
              <a:rPr lang="en-US" sz="2900" dirty="0">
                <a:solidFill>
                  <a:schemeClr val="tx1"/>
                </a:solidFill>
              </a:rPr>
              <a:t>” to a file and then looking at that file using less, you can do the same thing in one step without an intermediate file, as given in the example below:</a:t>
            </a:r>
          </a:p>
          <a:p>
            <a:pPr algn="just"/>
            <a:r>
              <a:rPr lang="en-US" sz="2900" dirty="0">
                <a:solidFill>
                  <a:schemeClr val="tx1"/>
                </a:solidFill>
              </a:rPr>
              <a:t>The general syntax for pipes is:</a:t>
            </a:r>
          </a:p>
          <a:p>
            <a:pPr marL="0" indent="0" algn="just">
              <a:buNone/>
            </a:pPr>
            <a:r>
              <a:rPr lang="en-US" sz="2900" dirty="0">
                <a:solidFill>
                  <a:schemeClr val="tx1"/>
                </a:solidFill>
              </a:rPr>
              <a:t>command_1 | command_2 | command_3 . . . </a:t>
            </a:r>
          </a:p>
          <a:p>
            <a:pPr marL="0" indent="0">
              <a:buNone/>
            </a:pPr>
            <a:r>
              <a:rPr lang="en-US" sz="2400" b="1" dirty="0">
                <a:solidFill>
                  <a:schemeClr val="tx1"/>
                </a:solidFill>
              </a:rPr>
              <a:t>Examples:</a:t>
            </a:r>
            <a:endParaRPr lang="en-US" sz="2400" dirty="0">
              <a:solidFill>
                <a:schemeClr val="tx1"/>
              </a:solidFill>
            </a:endParaRPr>
          </a:p>
          <a:p>
            <a:pPr marL="0" indent="0">
              <a:buNone/>
            </a:pPr>
            <a:r>
              <a:rPr lang="en-US" sz="2400" b="1" dirty="0">
                <a:solidFill>
                  <a:schemeClr val="tx1"/>
                </a:solidFill>
              </a:rPr>
              <a:t>$ ls -l | </a:t>
            </a:r>
            <a:r>
              <a:rPr lang="en-US" sz="2400" b="1" dirty="0" err="1">
                <a:solidFill>
                  <a:schemeClr val="tx1"/>
                </a:solidFill>
              </a:rPr>
              <a:t>wc</a:t>
            </a:r>
            <a:r>
              <a:rPr lang="en-US" sz="2400" b="1" dirty="0">
                <a:solidFill>
                  <a:schemeClr val="tx1"/>
                </a:solidFill>
              </a:rPr>
              <a:t> –w	</a:t>
            </a:r>
            <a:r>
              <a:rPr lang="en-US" sz="2400" dirty="0">
                <a:solidFill>
                  <a:schemeClr val="tx1"/>
                </a:solidFill>
              </a:rPr>
              <a:t>		</a:t>
            </a:r>
            <a:r>
              <a:rPr lang="en-US" sz="2400" dirty="0">
                <a:solidFill>
                  <a:schemeClr val="accent1"/>
                </a:solidFill>
              </a:rPr>
              <a:t>// Counts the total words in the listed files</a:t>
            </a:r>
          </a:p>
          <a:p>
            <a:pPr marL="0" indent="0">
              <a:buNone/>
            </a:pPr>
            <a:r>
              <a:rPr lang="en-US" sz="2400" b="1" dirty="0">
                <a:solidFill>
                  <a:schemeClr val="tx1"/>
                </a:solidFill>
              </a:rPr>
              <a:t>$ </a:t>
            </a:r>
            <a:r>
              <a:rPr lang="en-US" sz="2400" b="1" dirty="0" err="1">
                <a:solidFill>
                  <a:schemeClr val="tx1"/>
                </a:solidFill>
              </a:rPr>
              <a:t>ls</a:t>
            </a:r>
            <a:r>
              <a:rPr lang="en-US" sz="2400" b="1" dirty="0">
                <a:solidFill>
                  <a:schemeClr val="tx1"/>
                </a:solidFill>
              </a:rPr>
              <a:t> -l | </a:t>
            </a:r>
            <a:r>
              <a:rPr lang="en-US" sz="2400" b="1" dirty="0" err="1">
                <a:solidFill>
                  <a:schemeClr val="tx1"/>
                </a:solidFill>
              </a:rPr>
              <a:t>wc</a:t>
            </a:r>
            <a:r>
              <a:rPr lang="en-US" sz="2400" b="1" dirty="0">
                <a:solidFill>
                  <a:schemeClr val="tx1"/>
                </a:solidFill>
              </a:rPr>
              <a:t> –m	</a:t>
            </a:r>
            <a:r>
              <a:rPr lang="en-US" sz="2400" dirty="0">
                <a:solidFill>
                  <a:schemeClr val="tx1"/>
                </a:solidFill>
              </a:rPr>
              <a:t>		</a:t>
            </a:r>
            <a:r>
              <a:rPr lang="en-US" sz="2400" dirty="0">
                <a:solidFill>
                  <a:schemeClr val="accent1"/>
                </a:solidFill>
              </a:rPr>
              <a:t>// Counts the total characters in the listed files</a:t>
            </a:r>
          </a:p>
          <a:p>
            <a:pPr marL="0" indent="0">
              <a:buNone/>
            </a:pPr>
            <a:r>
              <a:rPr lang="en-US" sz="2400" b="1" dirty="0">
                <a:solidFill>
                  <a:schemeClr val="tx1"/>
                </a:solidFill>
              </a:rPr>
              <a:t>$ </a:t>
            </a:r>
            <a:r>
              <a:rPr lang="en-US" sz="2400" b="1" dirty="0" err="1">
                <a:solidFill>
                  <a:schemeClr val="tx1"/>
                </a:solidFill>
              </a:rPr>
              <a:t>ls</a:t>
            </a:r>
            <a:r>
              <a:rPr lang="en-US" sz="2400" b="1" dirty="0">
                <a:solidFill>
                  <a:schemeClr val="tx1"/>
                </a:solidFill>
              </a:rPr>
              <a:t> -l | </a:t>
            </a:r>
            <a:r>
              <a:rPr lang="en-US" sz="2400" b="1" dirty="0" err="1">
                <a:solidFill>
                  <a:schemeClr val="tx1"/>
                </a:solidFill>
              </a:rPr>
              <a:t>wc</a:t>
            </a:r>
            <a:r>
              <a:rPr lang="en-US" sz="2400" b="1" dirty="0">
                <a:solidFill>
                  <a:schemeClr val="tx1"/>
                </a:solidFill>
              </a:rPr>
              <a:t> –l</a:t>
            </a:r>
            <a:r>
              <a:rPr lang="en-US" sz="2400" dirty="0">
                <a:solidFill>
                  <a:schemeClr val="tx1"/>
                </a:solidFill>
              </a:rPr>
              <a:t>			</a:t>
            </a:r>
            <a:r>
              <a:rPr lang="en-US" sz="2400" dirty="0">
                <a:solidFill>
                  <a:schemeClr val="accent1"/>
                </a:solidFill>
              </a:rPr>
              <a:t>// Counts the total lines in the listed files</a:t>
            </a:r>
            <a:endParaRPr lang="en-US" sz="2200" dirty="0">
              <a:solidFill>
                <a:schemeClr val="accent1"/>
              </a:solidFill>
            </a:endParaRPr>
          </a:p>
        </p:txBody>
      </p:sp>
      <p:sp>
        <p:nvSpPr>
          <p:cNvPr id="4" name="Date Placeholder 3"/>
          <p:cNvSpPr>
            <a:spLocks noGrp="1"/>
          </p:cNvSpPr>
          <p:nvPr>
            <p:ph type="dt" sz="half" idx="10"/>
          </p:nvPr>
        </p:nvSpPr>
        <p:spPr/>
        <p:txBody>
          <a:bodyPr/>
          <a:lstStyle/>
          <a:p>
            <a:fld id="{FEF2CCB8-730A-46A0-81A2-FB5ED352C581}" type="datetime1">
              <a:rPr lang="en-US" smtClean="0"/>
              <a:t>4/4/2022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2</a:t>
            </a:fld>
            <a:endParaRPr lang="en-US"/>
          </a:p>
        </p:txBody>
      </p:sp>
    </p:spTree>
    <p:extLst>
      <p:ext uri="{BB962C8B-B14F-4D97-AF65-F5344CB8AC3E}">
        <p14:creationId xmlns:p14="http://schemas.microsoft.com/office/powerpoint/2010/main" val="3196946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7414" y="1232162"/>
            <a:ext cx="10554586" cy="5268671"/>
          </a:xfrm>
        </p:spPr>
        <p:txBody>
          <a:bodyPr/>
          <a:lstStyle/>
          <a:p>
            <a:pPr lvl="0">
              <a:buFont typeface="+mj-lt"/>
              <a:buAutoNum type="arabicPeriod" startAt="4"/>
            </a:pPr>
            <a:r>
              <a:rPr lang="en-US" sz="2400" dirty="0">
                <a:solidFill>
                  <a:schemeClr val="tx1"/>
                </a:solidFill>
              </a:rPr>
              <a:t>Write a C program that asks the user to provide an integer input in the </a:t>
            </a:r>
            <a:r>
              <a:rPr lang="en-US" sz="2400" b="1" i="1" dirty="0">
                <a:solidFill>
                  <a:schemeClr val="tx1"/>
                </a:solidFill>
              </a:rPr>
              <a:t>main()</a:t>
            </a:r>
            <a:r>
              <a:rPr lang="en-US" sz="2400" dirty="0">
                <a:solidFill>
                  <a:schemeClr val="tx1"/>
                </a:solidFill>
              </a:rPr>
              <a:t> function. The program would call a function </a:t>
            </a:r>
            <a:r>
              <a:rPr lang="en-US" sz="2400" b="1" i="1" dirty="0" err="1">
                <a:solidFill>
                  <a:schemeClr val="tx1"/>
                </a:solidFill>
              </a:rPr>
              <a:t>even_odd</a:t>
            </a:r>
            <a:r>
              <a:rPr lang="en-US" sz="2400" b="1" i="1" dirty="0">
                <a:solidFill>
                  <a:schemeClr val="tx1"/>
                </a:solidFill>
              </a:rPr>
              <a:t>()</a:t>
            </a:r>
            <a:r>
              <a:rPr lang="en-US" sz="2400" dirty="0">
                <a:solidFill>
                  <a:schemeClr val="tx1"/>
                </a:solidFill>
              </a:rPr>
              <a:t> from the </a:t>
            </a:r>
            <a:r>
              <a:rPr lang="en-US" sz="2400" b="1" i="1" dirty="0">
                <a:solidFill>
                  <a:schemeClr val="tx1"/>
                </a:solidFill>
              </a:rPr>
              <a:t>main()</a:t>
            </a:r>
            <a:r>
              <a:rPr lang="en-US" sz="2400" dirty="0">
                <a:solidFill>
                  <a:schemeClr val="tx1"/>
                </a:solidFill>
              </a:rPr>
              <a:t> function, where the function </a:t>
            </a:r>
            <a:r>
              <a:rPr lang="en-US" sz="2400" b="1" i="1" dirty="0" err="1">
                <a:solidFill>
                  <a:schemeClr val="tx1"/>
                </a:solidFill>
              </a:rPr>
              <a:t>even_odd</a:t>
            </a:r>
            <a:r>
              <a:rPr lang="en-US" sz="2400" b="1" i="1" dirty="0">
                <a:solidFill>
                  <a:schemeClr val="tx1"/>
                </a:solidFill>
              </a:rPr>
              <a:t>() </a:t>
            </a:r>
            <a:r>
              <a:rPr lang="en-US" sz="2400" dirty="0">
                <a:solidFill>
                  <a:schemeClr val="tx1"/>
                </a:solidFill>
              </a:rPr>
              <a:t>accepts an integer as an argument, determine and display if the passed integer is either even or odd.</a:t>
            </a:r>
          </a:p>
          <a:p>
            <a:pPr>
              <a:buFont typeface="+mj-lt"/>
              <a:buAutoNum type="arabicPeriod" startAt="4"/>
            </a:pP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4/4/2022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20</a:t>
            </a:fld>
            <a:endParaRPr lang="en-US"/>
          </a:p>
        </p:txBody>
      </p:sp>
    </p:spTree>
    <p:extLst>
      <p:ext uri="{BB962C8B-B14F-4D97-AF65-F5344CB8AC3E}">
        <p14:creationId xmlns:p14="http://schemas.microsoft.com/office/powerpoint/2010/main" val="2317770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7152" y="2049256"/>
            <a:ext cx="8911687" cy="1280890"/>
          </a:xfrm>
        </p:spPr>
        <p:txBody>
          <a:bodyPr>
            <a:normAutofit/>
          </a:bodyPr>
          <a:lstStyle/>
          <a:p>
            <a:pPr algn="ctr"/>
            <a:r>
              <a:rPr lang="en-US" sz="6000" dirty="0"/>
              <a:t>Thanks You </a:t>
            </a:r>
          </a:p>
        </p:txBody>
      </p:sp>
      <p:sp>
        <p:nvSpPr>
          <p:cNvPr id="4" name="Date Placeholder 3"/>
          <p:cNvSpPr>
            <a:spLocks noGrp="1"/>
          </p:cNvSpPr>
          <p:nvPr>
            <p:ph type="dt" sz="half" idx="10"/>
          </p:nvPr>
        </p:nvSpPr>
        <p:spPr/>
        <p:txBody>
          <a:bodyPr/>
          <a:lstStyle/>
          <a:p>
            <a:fld id="{FEF2CCB8-730A-46A0-81A2-FB5ED352C581}" type="datetime1">
              <a:rPr lang="en-US" smtClean="0"/>
              <a:t>4/4/2022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21</a:t>
            </a:fld>
            <a:endParaRPr lang="en-US"/>
          </a:p>
        </p:txBody>
      </p:sp>
    </p:spTree>
    <p:extLst>
      <p:ext uri="{BB962C8B-B14F-4D97-AF65-F5344CB8AC3E}">
        <p14:creationId xmlns:p14="http://schemas.microsoft.com/office/powerpoint/2010/main" val="3815293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Pipes Continue </a:t>
            </a:r>
          </a:p>
        </p:txBody>
      </p:sp>
      <p:sp>
        <p:nvSpPr>
          <p:cNvPr id="3" name="Content Placeholder 2"/>
          <p:cNvSpPr>
            <a:spLocks noGrp="1"/>
          </p:cNvSpPr>
          <p:nvPr>
            <p:ph idx="1"/>
          </p:nvPr>
        </p:nvSpPr>
        <p:spPr>
          <a:xfrm>
            <a:off x="2589212" y="1581665"/>
            <a:ext cx="8915400" cy="4329557"/>
          </a:xfrm>
        </p:spPr>
        <p:txBody>
          <a:bodyPr/>
          <a:lstStyle/>
          <a:p>
            <a:r>
              <a:rPr lang="en-US" dirty="0">
                <a:solidFill>
                  <a:schemeClr val="tx1">
                    <a:lumMod val="95000"/>
                    <a:lumOff val="5000"/>
                  </a:schemeClr>
                </a:solidFill>
              </a:rPr>
              <a:t>These command pipelines can be almost any length, and the final result can also be redirected to a file, as shown below:</a:t>
            </a:r>
          </a:p>
          <a:p>
            <a:pPr marL="0" indent="0">
              <a:buNone/>
            </a:pPr>
            <a:r>
              <a:rPr lang="en-US" b="1" dirty="0">
                <a:solidFill>
                  <a:schemeClr val="tx1"/>
                </a:solidFill>
              </a:rPr>
              <a:t>Examples:</a:t>
            </a:r>
            <a:endParaRPr lang="en-US" dirty="0">
              <a:solidFill>
                <a:schemeClr val="tx1"/>
              </a:solidFill>
            </a:endParaRPr>
          </a:p>
          <a:p>
            <a:pPr marL="0" indent="0">
              <a:buNone/>
            </a:pPr>
            <a:r>
              <a:rPr lang="en-US" dirty="0">
                <a:solidFill>
                  <a:schemeClr val="tx1"/>
                </a:solidFill>
              </a:rPr>
              <a:t>$ </a:t>
            </a:r>
            <a:r>
              <a:rPr lang="en-US" dirty="0" err="1">
                <a:solidFill>
                  <a:schemeClr val="tx1"/>
                </a:solidFill>
              </a:rPr>
              <a:t>ls</a:t>
            </a:r>
            <a:r>
              <a:rPr lang="en-US" dirty="0">
                <a:solidFill>
                  <a:schemeClr val="tx1"/>
                </a:solidFill>
              </a:rPr>
              <a:t> | </a:t>
            </a:r>
            <a:r>
              <a:rPr lang="en-US" dirty="0" err="1">
                <a:solidFill>
                  <a:schemeClr val="tx1"/>
                </a:solidFill>
              </a:rPr>
              <a:t>grep</a:t>
            </a:r>
            <a:r>
              <a:rPr lang="en-US" dirty="0">
                <a:solidFill>
                  <a:schemeClr val="tx1"/>
                </a:solidFill>
              </a:rPr>
              <a:t> “D” | sort &gt; record.txt	</a:t>
            </a:r>
            <a:r>
              <a:rPr lang="en-US" dirty="0">
                <a:solidFill>
                  <a:schemeClr val="accent1"/>
                </a:solidFill>
              </a:rPr>
              <a:t>    // Lists only those entries having “D”, sorts them and 					            // finally stores the output in record.txt</a:t>
            </a:r>
          </a:p>
          <a:p>
            <a:pPr marL="0" indent="0">
              <a:buNone/>
            </a:pPr>
            <a:r>
              <a:rPr lang="en-US" dirty="0">
                <a:solidFill>
                  <a:schemeClr val="tx1"/>
                </a:solidFill>
              </a:rPr>
              <a:t>$ </a:t>
            </a:r>
            <a:r>
              <a:rPr lang="en-US" dirty="0" err="1">
                <a:solidFill>
                  <a:schemeClr val="tx1"/>
                </a:solidFill>
              </a:rPr>
              <a:t>ls</a:t>
            </a:r>
            <a:r>
              <a:rPr lang="en-US" dirty="0">
                <a:solidFill>
                  <a:schemeClr val="tx1"/>
                </a:solidFill>
              </a:rPr>
              <a:t> | </a:t>
            </a:r>
            <a:r>
              <a:rPr lang="en-US" dirty="0" err="1">
                <a:solidFill>
                  <a:schemeClr val="tx1"/>
                </a:solidFill>
              </a:rPr>
              <a:t>grep</a:t>
            </a:r>
            <a:r>
              <a:rPr lang="en-US" dirty="0">
                <a:solidFill>
                  <a:schemeClr val="tx1"/>
                </a:solidFill>
              </a:rPr>
              <a:t> “s” | sort &gt; record.txt</a:t>
            </a:r>
          </a:p>
          <a:p>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4/4/2022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3</a:t>
            </a:fld>
            <a:endParaRPr lang="en-US"/>
          </a:p>
        </p:txBody>
      </p:sp>
    </p:spTree>
    <p:extLst>
      <p:ext uri="{BB962C8B-B14F-4D97-AF65-F5344CB8AC3E}">
        <p14:creationId xmlns:p14="http://schemas.microsoft.com/office/powerpoint/2010/main" val="493713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Basic Operators in Shell Scripting</a:t>
            </a:r>
            <a:br>
              <a:rPr lang="en-US" b="1" dirty="0"/>
            </a:br>
            <a:endParaRPr lang="en-US" dirty="0"/>
          </a:p>
        </p:txBody>
      </p:sp>
      <p:sp>
        <p:nvSpPr>
          <p:cNvPr id="3" name="Content Placeholder 2"/>
          <p:cNvSpPr>
            <a:spLocks noGrp="1"/>
          </p:cNvSpPr>
          <p:nvPr>
            <p:ph idx="1"/>
          </p:nvPr>
        </p:nvSpPr>
        <p:spPr>
          <a:xfrm>
            <a:off x="2589212" y="1243914"/>
            <a:ext cx="8915400" cy="4667308"/>
          </a:xfrm>
        </p:spPr>
        <p:txBody>
          <a:bodyPr>
            <a:normAutofit fontScale="92500" lnSpcReduction="10000"/>
          </a:bodyPr>
          <a:lstStyle/>
          <a:p>
            <a:pPr algn="just"/>
            <a:r>
              <a:rPr lang="en-US" sz="2400" dirty="0">
                <a:solidFill>
                  <a:schemeClr val="tx1">
                    <a:lumMod val="95000"/>
                    <a:lumOff val="5000"/>
                  </a:schemeClr>
                </a:solidFill>
              </a:rPr>
              <a:t>There are various operators supported by Linux shell, </a:t>
            </a:r>
            <a:r>
              <a:rPr lang="en-US" sz="2400" b="1" dirty="0">
                <a:solidFill>
                  <a:schemeClr val="tx1">
                    <a:lumMod val="95000"/>
                    <a:lumOff val="5000"/>
                  </a:schemeClr>
                </a:solidFill>
              </a:rPr>
              <a:t>relational operators</a:t>
            </a:r>
            <a:r>
              <a:rPr lang="en-US" sz="2400" dirty="0">
                <a:solidFill>
                  <a:schemeClr val="tx1">
                    <a:lumMod val="95000"/>
                    <a:lumOff val="5000"/>
                  </a:schemeClr>
                </a:solidFill>
              </a:rPr>
              <a:t>, </a:t>
            </a:r>
            <a:r>
              <a:rPr lang="en-US" sz="2400" b="1" dirty="0" err="1">
                <a:solidFill>
                  <a:schemeClr val="tx1">
                    <a:lumMod val="95000"/>
                    <a:lumOff val="5000"/>
                  </a:schemeClr>
                </a:solidFill>
              </a:rPr>
              <a:t>boolean</a:t>
            </a:r>
            <a:r>
              <a:rPr lang="en-US" sz="2400" b="1" dirty="0">
                <a:solidFill>
                  <a:schemeClr val="tx1">
                    <a:lumMod val="95000"/>
                    <a:lumOff val="5000"/>
                  </a:schemeClr>
                </a:solidFill>
              </a:rPr>
              <a:t> operators </a:t>
            </a:r>
            <a:r>
              <a:rPr lang="en-US" sz="2400" dirty="0">
                <a:solidFill>
                  <a:schemeClr val="tx1">
                    <a:lumMod val="95000"/>
                    <a:lumOff val="5000"/>
                  </a:schemeClr>
                </a:solidFill>
              </a:rPr>
              <a:t>and </a:t>
            </a:r>
            <a:r>
              <a:rPr lang="en-US" sz="2400" b="1" dirty="0">
                <a:solidFill>
                  <a:schemeClr val="tx1">
                    <a:lumMod val="95000"/>
                    <a:lumOff val="5000"/>
                  </a:schemeClr>
                </a:solidFill>
              </a:rPr>
              <a:t>string operators</a:t>
            </a:r>
            <a:r>
              <a:rPr lang="en-US" sz="2400" dirty="0">
                <a:solidFill>
                  <a:schemeClr val="tx1">
                    <a:lumMod val="95000"/>
                    <a:lumOff val="5000"/>
                  </a:schemeClr>
                </a:solidFill>
              </a:rPr>
              <a:t>. </a:t>
            </a:r>
          </a:p>
          <a:p>
            <a:pPr algn="just"/>
            <a:r>
              <a:rPr lang="en-US" sz="2400" dirty="0">
                <a:solidFill>
                  <a:schemeClr val="tx1">
                    <a:lumMod val="95000"/>
                    <a:lumOff val="5000"/>
                  </a:schemeClr>
                </a:solidFill>
              </a:rPr>
              <a:t>The operators discussed in this section can be applied inside the conditions usually defined inside the square brackets [], such as with </a:t>
            </a:r>
            <a:r>
              <a:rPr lang="en-US" sz="2400" b="1" i="1" dirty="0" err="1">
                <a:solidFill>
                  <a:schemeClr val="tx1">
                    <a:lumMod val="95000"/>
                    <a:lumOff val="5000"/>
                  </a:schemeClr>
                </a:solidFill>
              </a:rPr>
              <a:t>if..else</a:t>
            </a:r>
            <a:r>
              <a:rPr lang="en-US" sz="2400" dirty="0">
                <a:solidFill>
                  <a:schemeClr val="tx1">
                    <a:lumMod val="95000"/>
                    <a:lumOff val="5000"/>
                  </a:schemeClr>
                </a:solidFill>
              </a:rPr>
              <a:t> structures and conditions of the </a:t>
            </a:r>
            <a:r>
              <a:rPr lang="en-US" sz="2400" b="1" i="1" dirty="0">
                <a:solidFill>
                  <a:schemeClr val="tx1">
                    <a:lumMod val="95000"/>
                    <a:lumOff val="5000"/>
                  </a:schemeClr>
                </a:solidFill>
              </a:rPr>
              <a:t>while</a:t>
            </a:r>
            <a:r>
              <a:rPr lang="en-US" sz="2400" dirty="0">
                <a:solidFill>
                  <a:schemeClr val="tx1">
                    <a:lumMod val="95000"/>
                    <a:lumOff val="5000"/>
                  </a:schemeClr>
                </a:solidFill>
              </a:rPr>
              <a:t> loops.</a:t>
            </a:r>
          </a:p>
          <a:p>
            <a:pPr algn="just"/>
            <a:r>
              <a:rPr lang="en-US" sz="2400" dirty="0">
                <a:solidFill>
                  <a:schemeClr val="tx1">
                    <a:lumMod val="95000"/>
                    <a:lumOff val="5000"/>
                  </a:schemeClr>
                </a:solidFill>
              </a:rPr>
              <a:t>Bourne Shell supports the following relational operators that are specific to numeric values. These operators do not work for string values unless their value is numeric. For example, following operators will work to check a relation between 10 and 20 as well as in between "10" and "20" but not in between "ten" and "twenty". Assume variable a holds 10 and variable b holds 20 then:</a:t>
            </a:r>
          </a:p>
          <a:p>
            <a:endParaRPr lang="en-US" dirty="0"/>
          </a:p>
          <a:p>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4/4/2022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4</a:t>
            </a:fld>
            <a:endParaRPr lang="en-US"/>
          </a:p>
        </p:txBody>
      </p:sp>
    </p:spTree>
    <p:extLst>
      <p:ext uri="{BB962C8B-B14F-4D97-AF65-F5344CB8AC3E}">
        <p14:creationId xmlns:p14="http://schemas.microsoft.com/office/powerpoint/2010/main" val="3842712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Operator</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0693064"/>
              </p:ext>
            </p:extLst>
          </p:nvPr>
        </p:nvGraphicFramePr>
        <p:xfrm>
          <a:off x="2592925" y="1293342"/>
          <a:ext cx="9178945" cy="5396104"/>
        </p:xfrm>
        <a:graphic>
          <a:graphicData uri="http://schemas.openxmlformats.org/drawingml/2006/table">
            <a:tbl>
              <a:tblPr firstRow="1" firstCol="1" bandRow="1">
                <a:tableStyleId>{5C22544A-7EE6-4342-B048-85BDC9FD1C3A}</a:tableStyleId>
              </a:tblPr>
              <a:tblGrid>
                <a:gridCol w="3195700">
                  <a:extLst>
                    <a:ext uri="{9D8B030D-6E8A-4147-A177-3AD203B41FA5}">
                      <a16:colId xmlns:a16="http://schemas.microsoft.com/office/drawing/2014/main" val="20000"/>
                    </a:ext>
                  </a:extLst>
                </a:gridCol>
                <a:gridCol w="3185768">
                  <a:extLst>
                    <a:ext uri="{9D8B030D-6E8A-4147-A177-3AD203B41FA5}">
                      <a16:colId xmlns:a16="http://schemas.microsoft.com/office/drawing/2014/main" val="20001"/>
                    </a:ext>
                  </a:extLst>
                </a:gridCol>
                <a:gridCol w="2797477">
                  <a:extLst>
                    <a:ext uri="{9D8B030D-6E8A-4147-A177-3AD203B41FA5}">
                      <a16:colId xmlns:a16="http://schemas.microsoft.com/office/drawing/2014/main" val="20002"/>
                    </a:ext>
                  </a:extLst>
                </a:gridCol>
              </a:tblGrid>
              <a:tr h="164130">
                <a:tc>
                  <a:txBody>
                    <a:bodyPr/>
                    <a:lstStyle/>
                    <a:p>
                      <a:pPr marL="0" marR="0" algn="ctr">
                        <a:lnSpc>
                          <a:spcPct val="107000"/>
                        </a:lnSpc>
                        <a:spcBef>
                          <a:spcPts val="0"/>
                        </a:spcBef>
                        <a:spcAft>
                          <a:spcPts val="0"/>
                        </a:spcAft>
                      </a:pPr>
                      <a:r>
                        <a:rPr lang="en-US" sz="1400" b="1" dirty="0">
                          <a:effectLst/>
                        </a:rPr>
                        <a:t>Relational Operator</a:t>
                      </a:r>
                      <a:endParaRPr lang="en-US" sz="1400" b="1" dirty="0">
                        <a:effectLst/>
                        <a:latin typeface="Candara" panose="020E0502030303020204" pitchFamily="34" charset="0"/>
                        <a:ea typeface="STKaiti"/>
                        <a:cs typeface="Tahoma" panose="020B0604030504040204" pitchFamily="34" charset="0"/>
                      </a:endParaRPr>
                    </a:p>
                  </a:txBody>
                  <a:tcPr marL="51587" marR="51587" marT="0" marB="0"/>
                </a:tc>
                <a:tc>
                  <a:txBody>
                    <a:bodyPr/>
                    <a:lstStyle/>
                    <a:p>
                      <a:pPr marL="0" marR="0" algn="ctr">
                        <a:lnSpc>
                          <a:spcPct val="107000"/>
                        </a:lnSpc>
                        <a:spcBef>
                          <a:spcPts val="0"/>
                        </a:spcBef>
                        <a:spcAft>
                          <a:spcPts val="0"/>
                        </a:spcAft>
                      </a:pPr>
                      <a:r>
                        <a:rPr lang="en-US" sz="1400" b="1">
                          <a:effectLst/>
                        </a:rPr>
                        <a:t>Meaning</a:t>
                      </a:r>
                      <a:endParaRPr lang="en-US" sz="1400" b="1">
                        <a:effectLst/>
                        <a:latin typeface="Candara" panose="020E0502030303020204" pitchFamily="34" charset="0"/>
                        <a:ea typeface="STKaiti"/>
                        <a:cs typeface="Tahoma" panose="020B0604030504040204" pitchFamily="34" charset="0"/>
                      </a:endParaRPr>
                    </a:p>
                  </a:txBody>
                  <a:tcPr marL="51587" marR="51587" marT="0" marB="0"/>
                </a:tc>
                <a:tc>
                  <a:txBody>
                    <a:bodyPr/>
                    <a:lstStyle/>
                    <a:p>
                      <a:pPr marL="0" marR="0" algn="ctr">
                        <a:lnSpc>
                          <a:spcPct val="107000"/>
                        </a:lnSpc>
                        <a:spcBef>
                          <a:spcPts val="0"/>
                        </a:spcBef>
                        <a:spcAft>
                          <a:spcPts val="0"/>
                        </a:spcAft>
                      </a:pPr>
                      <a:r>
                        <a:rPr lang="en-US" sz="1400" b="1">
                          <a:effectLst/>
                        </a:rPr>
                        <a:t>Example</a:t>
                      </a:r>
                      <a:endParaRPr lang="en-US" sz="1400" b="1">
                        <a:effectLst/>
                        <a:latin typeface="Candara" panose="020E0502030303020204" pitchFamily="34" charset="0"/>
                        <a:ea typeface="STKaiti"/>
                        <a:cs typeface="Tahoma" panose="020B0604030504040204" pitchFamily="34" charset="0"/>
                      </a:endParaRPr>
                    </a:p>
                  </a:txBody>
                  <a:tcPr marL="51587" marR="51587" marT="0" marB="0"/>
                </a:tc>
                <a:extLst>
                  <a:ext uri="{0D108BD9-81ED-4DB2-BD59-A6C34878D82A}">
                    <a16:rowId xmlns:a16="http://schemas.microsoft.com/office/drawing/2014/main" val="10000"/>
                  </a:ext>
                </a:extLst>
              </a:tr>
              <a:tr h="656517">
                <a:tc>
                  <a:txBody>
                    <a:bodyPr/>
                    <a:lstStyle/>
                    <a:p>
                      <a:pPr marL="0" marR="0" algn="ctr">
                        <a:lnSpc>
                          <a:spcPct val="107000"/>
                        </a:lnSpc>
                        <a:spcBef>
                          <a:spcPts val="0"/>
                        </a:spcBef>
                        <a:spcAft>
                          <a:spcPts val="0"/>
                        </a:spcAft>
                      </a:pPr>
                      <a:r>
                        <a:rPr lang="en-US" sz="1400" b="1" dirty="0">
                          <a:effectLst/>
                        </a:rPr>
                        <a:t>-</a:t>
                      </a:r>
                      <a:r>
                        <a:rPr lang="en-US" sz="1400" b="1" dirty="0" err="1">
                          <a:effectLst/>
                        </a:rPr>
                        <a:t>eq</a:t>
                      </a:r>
                      <a:endParaRPr lang="en-US" sz="1400" b="1" dirty="0">
                        <a:effectLst/>
                        <a:latin typeface="Candara" panose="020E0502030303020204" pitchFamily="34" charset="0"/>
                        <a:ea typeface="STKaiti"/>
                        <a:cs typeface="Tahoma" panose="020B0604030504040204" pitchFamily="34" charset="0"/>
                      </a:endParaRPr>
                    </a:p>
                  </a:txBody>
                  <a:tcPr marL="51587" marR="51587" marT="0" marB="0" anchor="ctr"/>
                </a:tc>
                <a:tc>
                  <a:txBody>
                    <a:bodyPr/>
                    <a:lstStyle/>
                    <a:p>
                      <a:pPr marL="0" marR="0">
                        <a:lnSpc>
                          <a:spcPct val="107000"/>
                        </a:lnSpc>
                        <a:spcBef>
                          <a:spcPts val="0"/>
                        </a:spcBef>
                        <a:spcAft>
                          <a:spcPts val="0"/>
                        </a:spcAft>
                      </a:pPr>
                      <a:r>
                        <a:rPr lang="en-US" sz="1400" b="1">
                          <a:effectLst/>
                        </a:rPr>
                        <a:t>Checks if the value of two operands are equal or not; if yes, then the condition becomes true.</a:t>
                      </a:r>
                      <a:endParaRPr lang="en-US" sz="1400" b="1">
                        <a:effectLst/>
                        <a:latin typeface="Candara" panose="020E0502030303020204" pitchFamily="34" charset="0"/>
                        <a:ea typeface="STKaiti"/>
                        <a:cs typeface="Tahoma" panose="020B0604030504040204" pitchFamily="34" charset="0"/>
                      </a:endParaRPr>
                    </a:p>
                  </a:txBody>
                  <a:tcPr marL="51587" marR="51587" marT="0" marB="0"/>
                </a:tc>
                <a:tc>
                  <a:txBody>
                    <a:bodyPr/>
                    <a:lstStyle/>
                    <a:p>
                      <a:pPr marL="0" marR="0">
                        <a:lnSpc>
                          <a:spcPct val="107000"/>
                        </a:lnSpc>
                        <a:spcBef>
                          <a:spcPts val="0"/>
                        </a:spcBef>
                        <a:spcAft>
                          <a:spcPts val="0"/>
                        </a:spcAft>
                      </a:pPr>
                      <a:r>
                        <a:rPr lang="en-US" sz="1400" b="1">
                          <a:effectLst/>
                        </a:rPr>
                        <a:t>[ $a -eq $b ] is not true.</a:t>
                      </a:r>
                      <a:endParaRPr lang="en-US" sz="1400" b="1">
                        <a:effectLst/>
                        <a:latin typeface="Candara" panose="020E0502030303020204" pitchFamily="34" charset="0"/>
                        <a:ea typeface="STKaiti"/>
                        <a:cs typeface="Tahoma" panose="020B0604030504040204" pitchFamily="34" charset="0"/>
                      </a:endParaRPr>
                    </a:p>
                  </a:txBody>
                  <a:tcPr marL="51587" marR="51587" marT="0" marB="0"/>
                </a:tc>
                <a:extLst>
                  <a:ext uri="{0D108BD9-81ED-4DB2-BD59-A6C34878D82A}">
                    <a16:rowId xmlns:a16="http://schemas.microsoft.com/office/drawing/2014/main" val="10001"/>
                  </a:ext>
                </a:extLst>
              </a:tr>
              <a:tr h="656517">
                <a:tc>
                  <a:txBody>
                    <a:bodyPr/>
                    <a:lstStyle/>
                    <a:p>
                      <a:pPr marL="0" marR="0" algn="ctr">
                        <a:lnSpc>
                          <a:spcPct val="107000"/>
                        </a:lnSpc>
                        <a:spcBef>
                          <a:spcPts val="0"/>
                        </a:spcBef>
                        <a:spcAft>
                          <a:spcPts val="0"/>
                        </a:spcAft>
                      </a:pPr>
                      <a:r>
                        <a:rPr lang="en-US" sz="1400" b="1" dirty="0">
                          <a:effectLst/>
                        </a:rPr>
                        <a:t>-ne</a:t>
                      </a:r>
                      <a:endParaRPr lang="en-US" sz="1400" b="1" dirty="0">
                        <a:effectLst/>
                        <a:latin typeface="Candara" panose="020E0502030303020204" pitchFamily="34" charset="0"/>
                        <a:ea typeface="STKaiti"/>
                        <a:cs typeface="Tahoma" panose="020B0604030504040204" pitchFamily="34" charset="0"/>
                      </a:endParaRPr>
                    </a:p>
                  </a:txBody>
                  <a:tcPr marL="51587" marR="51587" marT="0" marB="0" anchor="ctr"/>
                </a:tc>
                <a:tc>
                  <a:txBody>
                    <a:bodyPr/>
                    <a:lstStyle/>
                    <a:p>
                      <a:pPr marL="0" marR="0">
                        <a:lnSpc>
                          <a:spcPct val="107000"/>
                        </a:lnSpc>
                        <a:spcBef>
                          <a:spcPts val="0"/>
                        </a:spcBef>
                        <a:spcAft>
                          <a:spcPts val="0"/>
                        </a:spcAft>
                      </a:pPr>
                      <a:r>
                        <a:rPr lang="en-US" sz="1400" b="1" dirty="0">
                          <a:effectLst/>
                        </a:rPr>
                        <a:t>Checks if the value of two operands are equal or not; if values are not equal, then the condition becomes true.</a:t>
                      </a:r>
                      <a:endParaRPr lang="en-US" sz="1400" b="1" dirty="0">
                        <a:effectLst/>
                        <a:latin typeface="Candara" panose="020E0502030303020204" pitchFamily="34" charset="0"/>
                        <a:ea typeface="STKaiti"/>
                        <a:cs typeface="Tahoma" panose="020B0604030504040204" pitchFamily="34" charset="0"/>
                      </a:endParaRPr>
                    </a:p>
                  </a:txBody>
                  <a:tcPr marL="51587" marR="51587" marT="0" marB="0"/>
                </a:tc>
                <a:tc>
                  <a:txBody>
                    <a:bodyPr/>
                    <a:lstStyle/>
                    <a:p>
                      <a:pPr marL="0" marR="0">
                        <a:lnSpc>
                          <a:spcPct val="107000"/>
                        </a:lnSpc>
                        <a:spcBef>
                          <a:spcPts val="0"/>
                        </a:spcBef>
                        <a:spcAft>
                          <a:spcPts val="0"/>
                        </a:spcAft>
                      </a:pPr>
                      <a:r>
                        <a:rPr lang="en-US" sz="1400" b="1">
                          <a:effectLst/>
                        </a:rPr>
                        <a:t>[ $a -ne $b ] is true.</a:t>
                      </a:r>
                      <a:endParaRPr lang="en-US" sz="1400" b="1">
                        <a:effectLst/>
                        <a:latin typeface="Candara" panose="020E0502030303020204" pitchFamily="34" charset="0"/>
                        <a:ea typeface="STKaiti"/>
                        <a:cs typeface="Tahoma" panose="020B0604030504040204" pitchFamily="34" charset="0"/>
                      </a:endParaRPr>
                    </a:p>
                  </a:txBody>
                  <a:tcPr marL="51587" marR="51587" marT="0" marB="0"/>
                </a:tc>
                <a:extLst>
                  <a:ext uri="{0D108BD9-81ED-4DB2-BD59-A6C34878D82A}">
                    <a16:rowId xmlns:a16="http://schemas.microsoft.com/office/drawing/2014/main" val="10002"/>
                  </a:ext>
                </a:extLst>
              </a:tr>
              <a:tr h="820647">
                <a:tc>
                  <a:txBody>
                    <a:bodyPr/>
                    <a:lstStyle/>
                    <a:p>
                      <a:pPr marL="0" marR="0" algn="ctr">
                        <a:lnSpc>
                          <a:spcPct val="107000"/>
                        </a:lnSpc>
                        <a:spcBef>
                          <a:spcPts val="0"/>
                        </a:spcBef>
                        <a:spcAft>
                          <a:spcPts val="0"/>
                        </a:spcAft>
                      </a:pPr>
                      <a:r>
                        <a:rPr lang="en-US" sz="1400" b="1">
                          <a:effectLst/>
                        </a:rPr>
                        <a:t>-gt</a:t>
                      </a:r>
                      <a:endParaRPr lang="en-US" sz="1400" b="1">
                        <a:effectLst/>
                        <a:latin typeface="Candara" panose="020E0502030303020204" pitchFamily="34" charset="0"/>
                        <a:ea typeface="STKaiti"/>
                        <a:cs typeface="Tahoma" panose="020B0604030504040204" pitchFamily="34" charset="0"/>
                      </a:endParaRPr>
                    </a:p>
                  </a:txBody>
                  <a:tcPr marL="51587" marR="51587" marT="0" marB="0" anchor="ctr"/>
                </a:tc>
                <a:tc>
                  <a:txBody>
                    <a:bodyPr/>
                    <a:lstStyle/>
                    <a:p>
                      <a:pPr marL="0" marR="0">
                        <a:lnSpc>
                          <a:spcPct val="107000"/>
                        </a:lnSpc>
                        <a:spcBef>
                          <a:spcPts val="0"/>
                        </a:spcBef>
                        <a:spcAft>
                          <a:spcPts val="0"/>
                        </a:spcAft>
                      </a:pPr>
                      <a:r>
                        <a:rPr lang="en-US" sz="1400" b="1" dirty="0">
                          <a:effectLst/>
                        </a:rPr>
                        <a:t>Checks if the value of left operand is greater than the value of right operand; if yes, then the condition becomes true.</a:t>
                      </a:r>
                      <a:endParaRPr lang="en-US" sz="1400" b="1" dirty="0">
                        <a:effectLst/>
                        <a:latin typeface="Candara" panose="020E0502030303020204" pitchFamily="34" charset="0"/>
                        <a:ea typeface="STKaiti"/>
                        <a:cs typeface="Tahoma" panose="020B0604030504040204" pitchFamily="34" charset="0"/>
                      </a:endParaRPr>
                    </a:p>
                  </a:txBody>
                  <a:tcPr marL="51587" marR="51587" marT="0" marB="0"/>
                </a:tc>
                <a:tc>
                  <a:txBody>
                    <a:bodyPr/>
                    <a:lstStyle/>
                    <a:p>
                      <a:pPr marL="0" marR="0">
                        <a:lnSpc>
                          <a:spcPct val="107000"/>
                        </a:lnSpc>
                        <a:spcBef>
                          <a:spcPts val="0"/>
                        </a:spcBef>
                        <a:spcAft>
                          <a:spcPts val="0"/>
                        </a:spcAft>
                      </a:pPr>
                      <a:r>
                        <a:rPr lang="en-US" sz="1400" b="1">
                          <a:effectLst/>
                        </a:rPr>
                        <a:t>[ $a -gt $b ] is not true.</a:t>
                      </a:r>
                      <a:endParaRPr lang="en-US" sz="1400" b="1">
                        <a:effectLst/>
                        <a:latin typeface="Candara" panose="020E0502030303020204" pitchFamily="34" charset="0"/>
                        <a:ea typeface="STKaiti"/>
                        <a:cs typeface="Tahoma" panose="020B0604030504040204" pitchFamily="34" charset="0"/>
                      </a:endParaRPr>
                    </a:p>
                  </a:txBody>
                  <a:tcPr marL="51587" marR="51587" marT="0" marB="0"/>
                </a:tc>
                <a:extLst>
                  <a:ext uri="{0D108BD9-81ED-4DB2-BD59-A6C34878D82A}">
                    <a16:rowId xmlns:a16="http://schemas.microsoft.com/office/drawing/2014/main" val="10003"/>
                  </a:ext>
                </a:extLst>
              </a:tr>
              <a:tr h="785195">
                <a:tc>
                  <a:txBody>
                    <a:bodyPr/>
                    <a:lstStyle/>
                    <a:p>
                      <a:pPr marL="0" marR="0" algn="ctr">
                        <a:lnSpc>
                          <a:spcPct val="107000"/>
                        </a:lnSpc>
                        <a:spcBef>
                          <a:spcPts val="0"/>
                        </a:spcBef>
                        <a:spcAft>
                          <a:spcPts val="0"/>
                        </a:spcAft>
                      </a:pPr>
                      <a:r>
                        <a:rPr lang="en-US" sz="1400" b="1">
                          <a:effectLst/>
                        </a:rPr>
                        <a:t>-lt</a:t>
                      </a:r>
                      <a:endParaRPr lang="en-US" sz="1400" b="1">
                        <a:effectLst/>
                        <a:latin typeface="Candara" panose="020E0502030303020204" pitchFamily="34" charset="0"/>
                        <a:ea typeface="STKaiti"/>
                        <a:cs typeface="Tahoma" panose="020B0604030504040204" pitchFamily="34" charset="0"/>
                      </a:endParaRPr>
                    </a:p>
                  </a:txBody>
                  <a:tcPr marL="51587" marR="51587" marT="0" marB="0" anchor="ctr"/>
                </a:tc>
                <a:tc>
                  <a:txBody>
                    <a:bodyPr/>
                    <a:lstStyle/>
                    <a:p>
                      <a:pPr marL="0" marR="0">
                        <a:lnSpc>
                          <a:spcPct val="107000"/>
                        </a:lnSpc>
                        <a:spcBef>
                          <a:spcPts val="0"/>
                        </a:spcBef>
                        <a:spcAft>
                          <a:spcPts val="0"/>
                        </a:spcAft>
                      </a:pPr>
                      <a:r>
                        <a:rPr lang="en-US" sz="1400" b="1" dirty="0">
                          <a:effectLst/>
                        </a:rPr>
                        <a:t>Checks if the value of left operand is less than the value of right operand; if yes, then the condition becomes true.</a:t>
                      </a:r>
                      <a:endParaRPr lang="en-US" sz="1400" b="1" dirty="0">
                        <a:effectLst/>
                        <a:latin typeface="Candara" panose="020E0502030303020204" pitchFamily="34" charset="0"/>
                        <a:ea typeface="STKaiti"/>
                        <a:cs typeface="Tahoma" panose="020B0604030504040204" pitchFamily="34" charset="0"/>
                      </a:endParaRPr>
                    </a:p>
                  </a:txBody>
                  <a:tcPr marL="51587" marR="51587" marT="0" marB="0"/>
                </a:tc>
                <a:tc>
                  <a:txBody>
                    <a:bodyPr/>
                    <a:lstStyle/>
                    <a:p>
                      <a:pPr marL="0" marR="0">
                        <a:lnSpc>
                          <a:spcPct val="107000"/>
                        </a:lnSpc>
                        <a:spcBef>
                          <a:spcPts val="0"/>
                        </a:spcBef>
                        <a:spcAft>
                          <a:spcPts val="0"/>
                        </a:spcAft>
                      </a:pPr>
                      <a:r>
                        <a:rPr lang="en-US" sz="1400" b="1" dirty="0">
                          <a:effectLst/>
                        </a:rPr>
                        <a:t>[ $a -</a:t>
                      </a:r>
                      <a:r>
                        <a:rPr lang="en-US" sz="1400" b="1" dirty="0" err="1">
                          <a:effectLst/>
                        </a:rPr>
                        <a:t>lt</a:t>
                      </a:r>
                      <a:r>
                        <a:rPr lang="en-US" sz="1400" b="1" dirty="0">
                          <a:effectLst/>
                        </a:rPr>
                        <a:t> $b ] is true.</a:t>
                      </a:r>
                      <a:endParaRPr lang="en-US" sz="1400" b="1" dirty="0">
                        <a:effectLst/>
                        <a:latin typeface="Candara" panose="020E0502030303020204" pitchFamily="34" charset="0"/>
                        <a:ea typeface="STKaiti"/>
                        <a:cs typeface="Tahoma" panose="020B0604030504040204" pitchFamily="34" charset="0"/>
                      </a:endParaRPr>
                    </a:p>
                  </a:txBody>
                  <a:tcPr marL="51587" marR="51587" marT="0" marB="0"/>
                </a:tc>
                <a:extLst>
                  <a:ext uri="{0D108BD9-81ED-4DB2-BD59-A6C34878D82A}">
                    <a16:rowId xmlns:a16="http://schemas.microsoft.com/office/drawing/2014/main" val="10004"/>
                  </a:ext>
                </a:extLst>
              </a:tr>
              <a:tr h="820647">
                <a:tc>
                  <a:txBody>
                    <a:bodyPr/>
                    <a:lstStyle/>
                    <a:p>
                      <a:pPr marL="0" marR="0" algn="ctr">
                        <a:lnSpc>
                          <a:spcPct val="107000"/>
                        </a:lnSpc>
                        <a:spcBef>
                          <a:spcPts val="0"/>
                        </a:spcBef>
                        <a:spcAft>
                          <a:spcPts val="0"/>
                        </a:spcAft>
                      </a:pPr>
                      <a:r>
                        <a:rPr lang="en-US" sz="1400" b="1">
                          <a:effectLst/>
                        </a:rPr>
                        <a:t>-ge</a:t>
                      </a:r>
                      <a:endParaRPr lang="en-US" sz="1400" b="1">
                        <a:effectLst/>
                        <a:latin typeface="Candara" panose="020E0502030303020204" pitchFamily="34" charset="0"/>
                        <a:ea typeface="STKaiti"/>
                        <a:cs typeface="Tahoma" panose="020B0604030504040204" pitchFamily="34" charset="0"/>
                      </a:endParaRPr>
                    </a:p>
                  </a:txBody>
                  <a:tcPr marL="51587" marR="51587" marT="0" marB="0" anchor="ctr"/>
                </a:tc>
                <a:tc>
                  <a:txBody>
                    <a:bodyPr/>
                    <a:lstStyle/>
                    <a:p>
                      <a:pPr marL="0" marR="0">
                        <a:lnSpc>
                          <a:spcPct val="107000"/>
                        </a:lnSpc>
                        <a:spcBef>
                          <a:spcPts val="0"/>
                        </a:spcBef>
                        <a:spcAft>
                          <a:spcPts val="0"/>
                        </a:spcAft>
                      </a:pPr>
                      <a:r>
                        <a:rPr lang="en-US" sz="1400" b="1">
                          <a:effectLst/>
                        </a:rPr>
                        <a:t>Checks if the value of left operand is greater than or equal to the value of right operand; if yes, then the condition becomes true.</a:t>
                      </a:r>
                      <a:endParaRPr lang="en-US" sz="1400" b="1">
                        <a:effectLst/>
                        <a:latin typeface="Candara" panose="020E0502030303020204" pitchFamily="34" charset="0"/>
                        <a:ea typeface="STKaiti"/>
                        <a:cs typeface="Tahoma" panose="020B0604030504040204" pitchFamily="34" charset="0"/>
                      </a:endParaRPr>
                    </a:p>
                  </a:txBody>
                  <a:tcPr marL="51587" marR="51587" marT="0" marB="0"/>
                </a:tc>
                <a:tc>
                  <a:txBody>
                    <a:bodyPr/>
                    <a:lstStyle/>
                    <a:p>
                      <a:pPr marL="0" marR="0">
                        <a:lnSpc>
                          <a:spcPct val="107000"/>
                        </a:lnSpc>
                        <a:spcBef>
                          <a:spcPts val="0"/>
                        </a:spcBef>
                        <a:spcAft>
                          <a:spcPts val="0"/>
                        </a:spcAft>
                      </a:pPr>
                      <a:r>
                        <a:rPr lang="en-US" sz="1400" b="1" dirty="0">
                          <a:effectLst/>
                        </a:rPr>
                        <a:t>[ $a -</a:t>
                      </a:r>
                      <a:r>
                        <a:rPr lang="en-US" sz="1400" b="1" dirty="0" err="1">
                          <a:effectLst/>
                        </a:rPr>
                        <a:t>ge</a:t>
                      </a:r>
                      <a:r>
                        <a:rPr lang="en-US" sz="1400" b="1" dirty="0">
                          <a:effectLst/>
                        </a:rPr>
                        <a:t> $b ] is not true.</a:t>
                      </a:r>
                      <a:endParaRPr lang="en-US" sz="1400" b="1" dirty="0">
                        <a:effectLst/>
                        <a:latin typeface="Candara" panose="020E0502030303020204" pitchFamily="34" charset="0"/>
                        <a:ea typeface="STKaiti"/>
                        <a:cs typeface="Tahoma" panose="020B0604030504040204" pitchFamily="34" charset="0"/>
                      </a:endParaRPr>
                    </a:p>
                  </a:txBody>
                  <a:tcPr marL="51587" marR="51587" marT="0" marB="0"/>
                </a:tc>
                <a:extLst>
                  <a:ext uri="{0D108BD9-81ED-4DB2-BD59-A6C34878D82A}">
                    <a16:rowId xmlns:a16="http://schemas.microsoft.com/office/drawing/2014/main" val="10005"/>
                  </a:ext>
                </a:extLst>
              </a:tr>
              <a:tr h="820647">
                <a:tc>
                  <a:txBody>
                    <a:bodyPr/>
                    <a:lstStyle/>
                    <a:p>
                      <a:pPr marL="0" marR="0" algn="ctr">
                        <a:lnSpc>
                          <a:spcPct val="107000"/>
                        </a:lnSpc>
                        <a:spcBef>
                          <a:spcPts val="0"/>
                        </a:spcBef>
                        <a:spcAft>
                          <a:spcPts val="0"/>
                        </a:spcAft>
                      </a:pPr>
                      <a:r>
                        <a:rPr lang="en-US" sz="1400" b="1">
                          <a:effectLst/>
                        </a:rPr>
                        <a:t>-le</a:t>
                      </a:r>
                      <a:endParaRPr lang="en-US" sz="1400" b="1">
                        <a:effectLst/>
                        <a:latin typeface="Candara" panose="020E0502030303020204" pitchFamily="34" charset="0"/>
                        <a:ea typeface="STKaiti"/>
                        <a:cs typeface="Tahoma" panose="020B0604030504040204" pitchFamily="34" charset="0"/>
                      </a:endParaRPr>
                    </a:p>
                  </a:txBody>
                  <a:tcPr marL="51587" marR="51587" marT="0" marB="0" anchor="ctr"/>
                </a:tc>
                <a:tc>
                  <a:txBody>
                    <a:bodyPr/>
                    <a:lstStyle/>
                    <a:p>
                      <a:pPr marL="0" marR="0">
                        <a:lnSpc>
                          <a:spcPct val="107000"/>
                        </a:lnSpc>
                        <a:spcBef>
                          <a:spcPts val="0"/>
                        </a:spcBef>
                        <a:spcAft>
                          <a:spcPts val="0"/>
                        </a:spcAft>
                      </a:pPr>
                      <a:r>
                        <a:rPr lang="en-US" sz="1400" b="1">
                          <a:effectLst/>
                        </a:rPr>
                        <a:t>Checks if the value of left operand is less than or equal to the value of right operand; if yes, then the condition becomes true.</a:t>
                      </a:r>
                      <a:endParaRPr lang="en-US" sz="1400" b="1">
                        <a:effectLst/>
                        <a:latin typeface="Candara" panose="020E0502030303020204" pitchFamily="34" charset="0"/>
                        <a:ea typeface="STKaiti"/>
                        <a:cs typeface="Tahoma" panose="020B0604030504040204" pitchFamily="34" charset="0"/>
                      </a:endParaRPr>
                    </a:p>
                  </a:txBody>
                  <a:tcPr marL="51587" marR="51587" marT="0" marB="0"/>
                </a:tc>
                <a:tc>
                  <a:txBody>
                    <a:bodyPr/>
                    <a:lstStyle/>
                    <a:p>
                      <a:pPr marL="0" marR="0">
                        <a:lnSpc>
                          <a:spcPct val="107000"/>
                        </a:lnSpc>
                        <a:spcBef>
                          <a:spcPts val="0"/>
                        </a:spcBef>
                        <a:spcAft>
                          <a:spcPts val="0"/>
                        </a:spcAft>
                      </a:pPr>
                      <a:r>
                        <a:rPr lang="en-US" sz="1400" b="1" dirty="0">
                          <a:effectLst/>
                        </a:rPr>
                        <a:t>[ $a -le $b ] is true.</a:t>
                      </a:r>
                      <a:endParaRPr lang="en-US" sz="1400" b="1" dirty="0">
                        <a:effectLst/>
                        <a:latin typeface="Candara" panose="020E0502030303020204" pitchFamily="34" charset="0"/>
                        <a:ea typeface="STKaiti"/>
                        <a:cs typeface="Tahoma" panose="020B0604030504040204" pitchFamily="34" charset="0"/>
                      </a:endParaRPr>
                    </a:p>
                  </a:txBody>
                  <a:tcPr marL="51587" marR="51587" marT="0" marB="0"/>
                </a:tc>
                <a:extLst>
                  <a:ext uri="{0D108BD9-81ED-4DB2-BD59-A6C34878D82A}">
                    <a16:rowId xmlns:a16="http://schemas.microsoft.com/office/drawing/2014/main" val="10006"/>
                  </a:ext>
                </a:extLst>
              </a:tr>
            </a:tbl>
          </a:graphicData>
        </a:graphic>
      </p:graphicFrame>
      <p:sp>
        <p:nvSpPr>
          <p:cNvPr id="4" name="Date Placeholder 3"/>
          <p:cNvSpPr>
            <a:spLocks noGrp="1"/>
          </p:cNvSpPr>
          <p:nvPr>
            <p:ph type="dt" sz="half" idx="10"/>
          </p:nvPr>
        </p:nvSpPr>
        <p:spPr/>
        <p:txBody>
          <a:bodyPr/>
          <a:lstStyle/>
          <a:p>
            <a:fld id="{FEF2CCB8-730A-46A0-81A2-FB5ED352C581}" type="datetime1">
              <a:rPr lang="en-US" smtClean="0"/>
              <a:t>4/4/2022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5</a:t>
            </a:fld>
            <a:endParaRPr lang="en-US"/>
          </a:p>
        </p:txBody>
      </p:sp>
    </p:spTree>
    <p:extLst>
      <p:ext uri="{BB962C8B-B14F-4D97-AF65-F5344CB8AC3E}">
        <p14:creationId xmlns:p14="http://schemas.microsoft.com/office/powerpoint/2010/main" val="891248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Operator</a:t>
            </a:r>
          </a:p>
        </p:txBody>
      </p:sp>
      <p:sp>
        <p:nvSpPr>
          <p:cNvPr id="4" name="Date Placeholder 3"/>
          <p:cNvSpPr>
            <a:spLocks noGrp="1"/>
          </p:cNvSpPr>
          <p:nvPr>
            <p:ph type="dt" sz="half" idx="10"/>
          </p:nvPr>
        </p:nvSpPr>
        <p:spPr/>
        <p:txBody>
          <a:bodyPr/>
          <a:lstStyle/>
          <a:p>
            <a:fld id="{FEF2CCB8-730A-46A0-81A2-FB5ED352C581}" type="datetime1">
              <a:rPr lang="en-US" smtClean="0"/>
              <a:t>4/4/2022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6</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271936053"/>
              </p:ext>
            </p:extLst>
          </p:nvPr>
        </p:nvGraphicFramePr>
        <p:xfrm>
          <a:off x="2702012" y="1210963"/>
          <a:ext cx="8913340" cy="5289870"/>
        </p:xfrm>
        <a:graphic>
          <a:graphicData uri="http://schemas.openxmlformats.org/drawingml/2006/table">
            <a:tbl>
              <a:tblPr firstRow="1" firstCol="1" bandRow="1">
                <a:tableStyleId>{5C22544A-7EE6-4342-B048-85BDC9FD1C3A}</a:tableStyleId>
              </a:tblPr>
              <a:tblGrid>
                <a:gridCol w="3103228">
                  <a:extLst>
                    <a:ext uri="{9D8B030D-6E8A-4147-A177-3AD203B41FA5}">
                      <a16:colId xmlns:a16="http://schemas.microsoft.com/office/drawing/2014/main" val="20000"/>
                    </a:ext>
                  </a:extLst>
                </a:gridCol>
                <a:gridCol w="3093584">
                  <a:extLst>
                    <a:ext uri="{9D8B030D-6E8A-4147-A177-3AD203B41FA5}">
                      <a16:colId xmlns:a16="http://schemas.microsoft.com/office/drawing/2014/main" val="20001"/>
                    </a:ext>
                  </a:extLst>
                </a:gridCol>
                <a:gridCol w="2716528">
                  <a:extLst>
                    <a:ext uri="{9D8B030D-6E8A-4147-A177-3AD203B41FA5}">
                      <a16:colId xmlns:a16="http://schemas.microsoft.com/office/drawing/2014/main" val="20002"/>
                    </a:ext>
                  </a:extLst>
                </a:gridCol>
              </a:tblGrid>
              <a:tr h="425183">
                <a:tc>
                  <a:txBody>
                    <a:bodyPr/>
                    <a:lstStyle/>
                    <a:p>
                      <a:pPr marL="0" marR="0" algn="ctr">
                        <a:lnSpc>
                          <a:spcPct val="107000"/>
                        </a:lnSpc>
                        <a:spcBef>
                          <a:spcPts val="0"/>
                        </a:spcBef>
                        <a:spcAft>
                          <a:spcPts val="0"/>
                        </a:spcAft>
                      </a:pPr>
                      <a:r>
                        <a:rPr lang="en-US" sz="2000" dirty="0">
                          <a:effectLst/>
                        </a:rPr>
                        <a:t>Relational Operator</a:t>
                      </a:r>
                      <a:endParaRPr lang="en-US" sz="2000" dirty="0">
                        <a:effectLst/>
                        <a:latin typeface="Candara" panose="020E0502030303020204" pitchFamily="34" charset="0"/>
                        <a:ea typeface="STKaiti"/>
                        <a:cs typeface="Tahoma" panose="020B0604030504040204" pitchFamily="34" charset="0"/>
                      </a:endParaRPr>
                    </a:p>
                  </a:txBody>
                  <a:tcPr marL="68580" marR="68580" marT="0" marB="0"/>
                </a:tc>
                <a:tc>
                  <a:txBody>
                    <a:bodyPr/>
                    <a:lstStyle/>
                    <a:p>
                      <a:pPr marL="0" marR="0" algn="ctr">
                        <a:lnSpc>
                          <a:spcPct val="107000"/>
                        </a:lnSpc>
                        <a:spcBef>
                          <a:spcPts val="0"/>
                        </a:spcBef>
                        <a:spcAft>
                          <a:spcPts val="0"/>
                        </a:spcAft>
                      </a:pPr>
                      <a:r>
                        <a:rPr lang="en-US" sz="2000">
                          <a:effectLst/>
                        </a:rPr>
                        <a:t>Meaning</a:t>
                      </a:r>
                      <a:endParaRPr lang="en-US" sz="2000">
                        <a:effectLst/>
                        <a:latin typeface="Candara" panose="020E0502030303020204" pitchFamily="34" charset="0"/>
                        <a:ea typeface="STKaiti"/>
                        <a:cs typeface="Tahoma" panose="020B0604030504040204" pitchFamily="34" charset="0"/>
                      </a:endParaRPr>
                    </a:p>
                  </a:txBody>
                  <a:tcPr marL="68580" marR="68580" marT="0" marB="0"/>
                </a:tc>
                <a:tc>
                  <a:txBody>
                    <a:bodyPr/>
                    <a:lstStyle/>
                    <a:p>
                      <a:pPr marL="0" marR="0" algn="ctr">
                        <a:lnSpc>
                          <a:spcPct val="107000"/>
                        </a:lnSpc>
                        <a:spcBef>
                          <a:spcPts val="0"/>
                        </a:spcBef>
                        <a:spcAft>
                          <a:spcPts val="0"/>
                        </a:spcAft>
                      </a:pPr>
                      <a:r>
                        <a:rPr lang="en-US" sz="2000">
                          <a:effectLst/>
                        </a:rPr>
                        <a:t>Example</a:t>
                      </a:r>
                      <a:endParaRPr lang="en-US" sz="2000">
                        <a:effectLst/>
                        <a:latin typeface="Candara" panose="020E0502030303020204" pitchFamily="34" charset="0"/>
                        <a:ea typeface="STKaiti"/>
                        <a:cs typeface="Tahoma" panose="020B0604030504040204" pitchFamily="34" charset="0"/>
                      </a:endParaRPr>
                    </a:p>
                  </a:txBody>
                  <a:tcPr marL="68580" marR="68580" marT="0" marB="0"/>
                </a:tc>
                <a:extLst>
                  <a:ext uri="{0D108BD9-81ED-4DB2-BD59-A6C34878D82A}">
                    <a16:rowId xmlns:a16="http://schemas.microsoft.com/office/drawing/2014/main" val="10000"/>
                  </a:ext>
                </a:extLst>
              </a:tr>
              <a:tr h="1322547">
                <a:tc>
                  <a:txBody>
                    <a:bodyPr/>
                    <a:lstStyle/>
                    <a:p>
                      <a:pPr marL="0" marR="0" algn="ctr">
                        <a:lnSpc>
                          <a:spcPct val="107000"/>
                        </a:lnSpc>
                        <a:spcBef>
                          <a:spcPts val="0"/>
                        </a:spcBef>
                        <a:spcAft>
                          <a:spcPts val="0"/>
                        </a:spcAft>
                      </a:pPr>
                      <a:r>
                        <a:rPr lang="en-US" sz="2000" dirty="0">
                          <a:effectLst/>
                        </a:rPr>
                        <a:t>!</a:t>
                      </a:r>
                      <a:endParaRPr lang="en-US" sz="2000" dirty="0">
                        <a:effectLst/>
                        <a:latin typeface="Candara" panose="020E0502030303020204" pitchFamily="34" charset="0"/>
                        <a:ea typeface="STKaiti"/>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2000" dirty="0">
                          <a:effectLst/>
                        </a:rPr>
                        <a:t>This is logical negation. This inverts a true condition into false and vice versa.</a:t>
                      </a:r>
                      <a:endParaRPr lang="en-US" sz="2000" dirty="0">
                        <a:effectLst/>
                        <a:latin typeface="Candara" panose="020E0502030303020204" pitchFamily="34" charset="0"/>
                        <a:ea typeface="STKaiti"/>
                        <a:cs typeface="Tahoma" panose="020B0604030504040204" pitchFamily="34" charset="0"/>
                      </a:endParaRPr>
                    </a:p>
                  </a:txBody>
                  <a:tcPr marL="68580" marR="68580" marT="0" marB="0"/>
                </a:tc>
                <a:tc>
                  <a:txBody>
                    <a:bodyPr/>
                    <a:lstStyle/>
                    <a:p>
                      <a:pPr marL="0" marR="0">
                        <a:lnSpc>
                          <a:spcPct val="107000"/>
                        </a:lnSpc>
                        <a:spcBef>
                          <a:spcPts val="0"/>
                        </a:spcBef>
                        <a:spcAft>
                          <a:spcPts val="0"/>
                        </a:spcAft>
                      </a:pPr>
                      <a:r>
                        <a:rPr lang="en-US" sz="2000">
                          <a:effectLst/>
                        </a:rPr>
                        <a:t>[ ! false ] is true.</a:t>
                      </a:r>
                      <a:endParaRPr lang="en-US" sz="2000">
                        <a:effectLst/>
                        <a:latin typeface="Candara" panose="020E0502030303020204" pitchFamily="34" charset="0"/>
                        <a:ea typeface="STKaiti"/>
                        <a:cs typeface="Tahoma" panose="020B0604030504040204" pitchFamily="34" charset="0"/>
                      </a:endParaRPr>
                    </a:p>
                  </a:txBody>
                  <a:tcPr marL="68580" marR="68580" marT="0" marB="0"/>
                </a:tc>
                <a:extLst>
                  <a:ext uri="{0D108BD9-81ED-4DB2-BD59-A6C34878D82A}">
                    <a16:rowId xmlns:a16="http://schemas.microsoft.com/office/drawing/2014/main" val="10001"/>
                  </a:ext>
                </a:extLst>
              </a:tr>
              <a:tr h="1771070">
                <a:tc>
                  <a:txBody>
                    <a:bodyPr/>
                    <a:lstStyle/>
                    <a:p>
                      <a:pPr marL="0" marR="0" algn="ctr">
                        <a:lnSpc>
                          <a:spcPct val="107000"/>
                        </a:lnSpc>
                        <a:spcBef>
                          <a:spcPts val="0"/>
                        </a:spcBef>
                        <a:spcAft>
                          <a:spcPts val="0"/>
                        </a:spcAft>
                      </a:pPr>
                      <a:r>
                        <a:rPr lang="en-US" sz="2000">
                          <a:effectLst/>
                        </a:rPr>
                        <a:t>-o</a:t>
                      </a:r>
                      <a:endParaRPr lang="en-US" sz="2000">
                        <a:effectLst/>
                        <a:latin typeface="Candara" panose="020E0502030303020204" pitchFamily="34" charset="0"/>
                        <a:ea typeface="STKaiti"/>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2000" dirty="0">
                          <a:effectLst/>
                        </a:rPr>
                        <a:t>This is logical OR. If one of the operands is true, then the condition becomes true.</a:t>
                      </a:r>
                      <a:endParaRPr lang="en-US" sz="2000" dirty="0">
                        <a:effectLst/>
                        <a:latin typeface="Candara" panose="020E0502030303020204" pitchFamily="34" charset="0"/>
                        <a:ea typeface="STKaiti"/>
                        <a:cs typeface="Tahoma" panose="020B0604030504040204" pitchFamily="34" charset="0"/>
                      </a:endParaRPr>
                    </a:p>
                  </a:txBody>
                  <a:tcPr marL="68580" marR="68580" marT="0" marB="0"/>
                </a:tc>
                <a:tc>
                  <a:txBody>
                    <a:bodyPr/>
                    <a:lstStyle/>
                    <a:p>
                      <a:pPr marL="0" marR="0">
                        <a:lnSpc>
                          <a:spcPct val="107000"/>
                        </a:lnSpc>
                        <a:spcBef>
                          <a:spcPts val="0"/>
                        </a:spcBef>
                        <a:spcAft>
                          <a:spcPts val="0"/>
                        </a:spcAft>
                      </a:pPr>
                      <a:r>
                        <a:rPr lang="en-US" sz="2000" dirty="0">
                          <a:effectLst/>
                        </a:rPr>
                        <a:t>[ $a -</a:t>
                      </a:r>
                      <a:r>
                        <a:rPr lang="en-US" sz="2000" dirty="0" err="1">
                          <a:effectLst/>
                        </a:rPr>
                        <a:t>lt</a:t>
                      </a:r>
                      <a:r>
                        <a:rPr lang="en-US" sz="2000" dirty="0">
                          <a:effectLst/>
                        </a:rPr>
                        <a:t> 20 -o $b -</a:t>
                      </a:r>
                      <a:r>
                        <a:rPr lang="en-US" sz="2000" dirty="0" err="1">
                          <a:effectLst/>
                        </a:rPr>
                        <a:t>gt</a:t>
                      </a:r>
                      <a:r>
                        <a:rPr lang="en-US" sz="2000" dirty="0">
                          <a:effectLst/>
                        </a:rPr>
                        <a:t> 100 ] is true.</a:t>
                      </a:r>
                      <a:endParaRPr lang="en-US" sz="2000" dirty="0">
                        <a:effectLst/>
                        <a:latin typeface="Candara" panose="020E0502030303020204" pitchFamily="34" charset="0"/>
                        <a:ea typeface="STKaiti"/>
                        <a:cs typeface="Tahoma" panose="020B0604030504040204" pitchFamily="34" charset="0"/>
                      </a:endParaRPr>
                    </a:p>
                  </a:txBody>
                  <a:tcPr marL="68580" marR="68580" marT="0" marB="0"/>
                </a:tc>
                <a:extLst>
                  <a:ext uri="{0D108BD9-81ED-4DB2-BD59-A6C34878D82A}">
                    <a16:rowId xmlns:a16="http://schemas.microsoft.com/office/drawing/2014/main" val="10002"/>
                  </a:ext>
                </a:extLst>
              </a:tr>
              <a:tr h="1771070">
                <a:tc>
                  <a:txBody>
                    <a:bodyPr/>
                    <a:lstStyle/>
                    <a:p>
                      <a:pPr marL="0" marR="0" algn="ctr">
                        <a:lnSpc>
                          <a:spcPct val="107000"/>
                        </a:lnSpc>
                        <a:spcBef>
                          <a:spcPts val="0"/>
                        </a:spcBef>
                        <a:spcAft>
                          <a:spcPts val="0"/>
                        </a:spcAft>
                      </a:pPr>
                      <a:r>
                        <a:rPr lang="en-US" sz="2000">
                          <a:effectLst/>
                        </a:rPr>
                        <a:t>-a</a:t>
                      </a:r>
                      <a:endParaRPr lang="en-US" sz="2000">
                        <a:effectLst/>
                        <a:latin typeface="Candara" panose="020E0502030303020204" pitchFamily="34" charset="0"/>
                        <a:ea typeface="STKaiti"/>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2000" dirty="0">
                          <a:effectLst/>
                        </a:rPr>
                        <a:t>This is logical AND. If both the operands are true, then the condition becomes true otherwise false.</a:t>
                      </a:r>
                      <a:endParaRPr lang="en-US" sz="2000" dirty="0">
                        <a:effectLst/>
                        <a:latin typeface="Candara" panose="020E0502030303020204" pitchFamily="34" charset="0"/>
                        <a:ea typeface="STKaiti"/>
                        <a:cs typeface="Tahoma" panose="020B0604030504040204" pitchFamily="34" charset="0"/>
                      </a:endParaRPr>
                    </a:p>
                  </a:txBody>
                  <a:tcPr marL="68580" marR="68580" marT="0" marB="0"/>
                </a:tc>
                <a:tc>
                  <a:txBody>
                    <a:bodyPr/>
                    <a:lstStyle/>
                    <a:p>
                      <a:pPr marL="0" marR="0">
                        <a:lnSpc>
                          <a:spcPct val="107000"/>
                        </a:lnSpc>
                        <a:spcBef>
                          <a:spcPts val="0"/>
                        </a:spcBef>
                        <a:spcAft>
                          <a:spcPts val="0"/>
                        </a:spcAft>
                      </a:pPr>
                      <a:r>
                        <a:rPr lang="en-US" sz="2000" dirty="0">
                          <a:effectLst/>
                        </a:rPr>
                        <a:t>[ $a -</a:t>
                      </a:r>
                      <a:r>
                        <a:rPr lang="en-US" sz="2000" dirty="0" err="1">
                          <a:effectLst/>
                        </a:rPr>
                        <a:t>lt</a:t>
                      </a:r>
                      <a:r>
                        <a:rPr lang="en-US" sz="2000" dirty="0">
                          <a:effectLst/>
                        </a:rPr>
                        <a:t> 20 -a $b -</a:t>
                      </a:r>
                      <a:r>
                        <a:rPr lang="en-US" sz="2000" dirty="0" err="1">
                          <a:effectLst/>
                        </a:rPr>
                        <a:t>gt</a:t>
                      </a:r>
                      <a:r>
                        <a:rPr lang="en-US" sz="2000" dirty="0">
                          <a:effectLst/>
                        </a:rPr>
                        <a:t> 100 ] is false.</a:t>
                      </a:r>
                      <a:endParaRPr lang="en-US" sz="2000" dirty="0">
                        <a:effectLst/>
                        <a:latin typeface="Candara" panose="020E0502030303020204" pitchFamily="34" charset="0"/>
                        <a:ea typeface="STKaiti"/>
                        <a:cs typeface="Tahoma" panose="020B0604030504040204" pitchFamily="34" charset="0"/>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79923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String Operator</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54418904"/>
              </p:ext>
            </p:extLst>
          </p:nvPr>
        </p:nvGraphicFramePr>
        <p:xfrm>
          <a:off x="2592925" y="2125362"/>
          <a:ext cx="8911687" cy="3451654"/>
        </p:xfrm>
        <a:graphic>
          <a:graphicData uri="http://schemas.openxmlformats.org/drawingml/2006/table">
            <a:tbl>
              <a:tblPr firstRow="1" firstCol="1" bandRow="1">
                <a:tableStyleId>{5C22544A-7EE6-4342-B048-85BDC9FD1C3A}</a:tableStyleId>
              </a:tblPr>
              <a:tblGrid>
                <a:gridCol w="3102652">
                  <a:extLst>
                    <a:ext uri="{9D8B030D-6E8A-4147-A177-3AD203B41FA5}">
                      <a16:colId xmlns:a16="http://schemas.microsoft.com/office/drawing/2014/main" val="20000"/>
                    </a:ext>
                  </a:extLst>
                </a:gridCol>
                <a:gridCol w="3093010">
                  <a:extLst>
                    <a:ext uri="{9D8B030D-6E8A-4147-A177-3AD203B41FA5}">
                      <a16:colId xmlns:a16="http://schemas.microsoft.com/office/drawing/2014/main" val="20001"/>
                    </a:ext>
                  </a:extLst>
                </a:gridCol>
                <a:gridCol w="2716025">
                  <a:extLst>
                    <a:ext uri="{9D8B030D-6E8A-4147-A177-3AD203B41FA5}">
                      <a16:colId xmlns:a16="http://schemas.microsoft.com/office/drawing/2014/main" val="20002"/>
                    </a:ext>
                  </a:extLst>
                </a:gridCol>
              </a:tblGrid>
              <a:tr h="332345">
                <a:tc>
                  <a:txBody>
                    <a:bodyPr/>
                    <a:lstStyle/>
                    <a:p>
                      <a:pPr marL="0" marR="0" algn="ctr">
                        <a:lnSpc>
                          <a:spcPct val="107000"/>
                        </a:lnSpc>
                        <a:spcBef>
                          <a:spcPts val="0"/>
                        </a:spcBef>
                        <a:spcAft>
                          <a:spcPts val="0"/>
                        </a:spcAft>
                      </a:pPr>
                      <a:r>
                        <a:rPr lang="en-US" sz="1800" dirty="0">
                          <a:effectLst/>
                        </a:rPr>
                        <a:t>Relational Operator</a:t>
                      </a:r>
                      <a:endParaRPr lang="en-US" sz="1800" dirty="0">
                        <a:effectLst/>
                        <a:latin typeface="Candara" panose="020E0502030303020204" pitchFamily="34" charset="0"/>
                        <a:ea typeface="STKaiti"/>
                        <a:cs typeface="Tahoma" panose="020B060403050404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Meaning</a:t>
                      </a:r>
                      <a:endParaRPr lang="en-US" sz="1800">
                        <a:effectLst/>
                        <a:latin typeface="Candara" panose="020E0502030303020204" pitchFamily="34" charset="0"/>
                        <a:ea typeface="STKaiti"/>
                        <a:cs typeface="Tahoma" panose="020B060403050404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Example</a:t>
                      </a:r>
                      <a:endParaRPr lang="en-US" sz="1800">
                        <a:effectLst/>
                        <a:latin typeface="Candara" panose="020E0502030303020204" pitchFamily="34" charset="0"/>
                        <a:ea typeface="STKaiti"/>
                        <a:cs typeface="Tahoma" panose="020B0604030504040204" pitchFamily="34" charset="0"/>
                      </a:endParaRPr>
                    </a:p>
                  </a:txBody>
                  <a:tcPr marL="68580" marR="68580" marT="0" marB="0"/>
                </a:tc>
                <a:extLst>
                  <a:ext uri="{0D108BD9-81ED-4DB2-BD59-A6C34878D82A}">
                    <a16:rowId xmlns:a16="http://schemas.microsoft.com/office/drawing/2014/main" val="10000"/>
                  </a:ext>
                </a:extLst>
              </a:tr>
              <a:tr h="1384361">
                <a:tc>
                  <a:txBody>
                    <a:bodyPr/>
                    <a:lstStyle/>
                    <a:p>
                      <a:pPr marL="0" marR="0" algn="ctr">
                        <a:lnSpc>
                          <a:spcPct val="107000"/>
                        </a:lnSpc>
                        <a:spcBef>
                          <a:spcPts val="0"/>
                        </a:spcBef>
                        <a:spcAft>
                          <a:spcPts val="0"/>
                        </a:spcAft>
                      </a:pPr>
                      <a:r>
                        <a:rPr lang="en-US" sz="1800" dirty="0">
                          <a:effectLst/>
                        </a:rPr>
                        <a:t>=</a:t>
                      </a:r>
                      <a:endParaRPr lang="en-US" sz="1800" dirty="0">
                        <a:effectLst/>
                        <a:latin typeface="Candara" panose="020E0502030303020204" pitchFamily="34" charset="0"/>
                        <a:ea typeface="STKaiti"/>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a:effectLst/>
                        </a:rPr>
                        <a:t>Checks if the value of two operands are equal or not; if yes, then the condition becomes true.</a:t>
                      </a:r>
                      <a:endParaRPr lang="en-US" sz="1800">
                        <a:effectLst/>
                        <a:latin typeface="Candara" panose="020E0502030303020204" pitchFamily="34" charset="0"/>
                        <a:ea typeface="STKaiti"/>
                        <a:cs typeface="Tahoma" panose="020B0604030504040204" pitchFamily="34" charset="0"/>
                      </a:endParaRPr>
                    </a:p>
                  </a:txBody>
                  <a:tcPr marL="68580" marR="68580" marT="0" marB="0"/>
                </a:tc>
                <a:tc>
                  <a:txBody>
                    <a:bodyPr/>
                    <a:lstStyle/>
                    <a:p>
                      <a:pPr marL="0" marR="0">
                        <a:lnSpc>
                          <a:spcPct val="107000"/>
                        </a:lnSpc>
                        <a:spcBef>
                          <a:spcPts val="0"/>
                        </a:spcBef>
                        <a:spcAft>
                          <a:spcPts val="0"/>
                        </a:spcAft>
                      </a:pPr>
                      <a:r>
                        <a:rPr lang="en-US" sz="1800">
                          <a:effectLst/>
                        </a:rPr>
                        <a:t>[ $a = $b ] is not true.</a:t>
                      </a:r>
                      <a:endParaRPr lang="en-US" sz="1800">
                        <a:effectLst/>
                        <a:latin typeface="Candara" panose="020E0502030303020204" pitchFamily="34" charset="0"/>
                        <a:ea typeface="STKaiti"/>
                        <a:cs typeface="Tahoma" panose="020B0604030504040204" pitchFamily="34" charset="0"/>
                      </a:endParaRPr>
                    </a:p>
                  </a:txBody>
                  <a:tcPr marL="68580" marR="68580" marT="0" marB="0"/>
                </a:tc>
                <a:extLst>
                  <a:ext uri="{0D108BD9-81ED-4DB2-BD59-A6C34878D82A}">
                    <a16:rowId xmlns:a16="http://schemas.microsoft.com/office/drawing/2014/main" val="10001"/>
                  </a:ext>
                </a:extLst>
              </a:tr>
              <a:tr h="1734948">
                <a:tc>
                  <a:txBody>
                    <a:bodyPr/>
                    <a:lstStyle/>
                    <a:p>
                      <a:pPr marL="0" marR="0" algn="ctr">
                        <a:lnSpc>
                          <a:spcPct val="107000"/>
                        </a:lnSpc>
                        <a:spcBef>
                          <a:spcPts val="0"/>
                        </a:spcBef>
                        <a:spcAft>
                          <a:spcPts val="0"/>
                        </a:spcAft>
                      </a:pPr>
                      <a:r>
                        <a:rPr lang="en-US" sz="1800" dirty="0">
                          <a:effectLst/>
                        </a:rPr>
                        <a:t>!=</a:t>
                      </a:r>
                      <a:endParaRPr lang="en-US" sz="1800" dirty="0">
                        <a:effectLst/>
                        <a:latin typeface="Candara" panose="020E0502030303020204" pitchFamily="34" charset="0"/>
                        <a:ea typeface="STKaiti"/>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dirty="0">
                          <a:effectLst/>
                        </a:rPr>
                        <a:t>Checks if the value of two operands are equal or not; if values are not equal then the condition becomes true.</a:t>
                      </a:r>
                      <a:endParaRPr lang="en-US" sz="1800" dirty="0">
                        <a:effectLst/>
                        <a:latin typeface="Candara" panose="020E0502030303020204" pitchFamily="34" charset="0"/>
                        <a:ea typeface="STKaiti"/>
                        <a:cs typeface="Tahoma" panose="020B0604030504040204" pitchFamily="34" charset="0"/>
                      </a:endParaRPr>
                    </a:p>
                  </a:txBody>
                  <a:tcPr marL="68580" marR="68580" marT="0" marB="0"/>
                </a:tc>
                <a:tc>
                  <a:txBody>
                    <a:bodyPr/>
                    <a:lstStyle/>
                    <a:p>
                      <a:pPr marL="0" marR="0">
                        <a:lnSpc>
                          <a:spcPct val="107000"/>
                        </a:lnSpc>
                        <a:spcBef>
                          <a:spcPts val="0"/>
                        </a:spcBef>
                        <a:spcAft>
                          <a:spcPts val="0"/>
                        </a:spcAft>
                      </a:pPr>
                      <a:r>
                        <a:rPr lang="en-US" sz="1800" dirty="0">
                          <a:effectLst/>
                        </a:rPr>
                        <a:t>[ $a != $b ] is true.</a:t>
                      </a:r>
                      <a:endParaRPr lang="en-US" sz="1800" dirty="0">
                        <a:effectLst/>
                        <a:latin typeface="Candara" panose="020E0502030303020204" pitchFamily="34" charset="0"/>
                        <a:ea typeface="STKaiti"/>
                        <a:cs typeface="Tahoma" panose="020B0604030504040204" pitchFamily="34" charset="0"/>
                      </a:endParaRPr>
                    </a:p>
                  </a:txBody>
                  <a:tcPr marL="68580" marR="68580" marT="0" marB="0"/>
                </a:tc>
                <a:extLst>
                  <a:ext uri="{0D108BD9-81ED-4DB2-BD59-A6C34878D82A}">
                    <a16:rowId xmlns:a16="http://schemas.microsoft.com/office/drawing/2014/main" val="10002"/>
                  </a:ext>
                </a:extLst>
              </a:tr>
            </a:tbl>
          </a:graphicData>
        </a:graphic>
      </p:graphicFrame>
      <p:sp>
        <p:nvSpPr>
          <p:cNvPr id="4" name="Date Placeholder 3"/>
          <p:cNvSpPr>
            <a:spLocks noGrp="1"/>
          </p:cNvSpPr>
          <p:nvPr>
            <p:ph type="dt" sz="half" idx="10"/>
          </p:nvPr>
        </p:nvSpPr>
        <p:spPr/>
        <p:txBody>
          <a:bodyPr/>
          <a:lstStyle/>
          <a:p>
            <a:fld id="{FEF2CCB8-730A-46A0-81A2-FB5ED352C581}" type="datetime1">
              <a:rPr lang="en-US" smtClean="0"/>
              <a:t>4/4/2022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7</a:t>
            </a:fld>
            <a:endParaRPr lang="en-US"/>
          </a:p>
        </p:txBody>
      </p:sp>
    </p:spTree>
    <p:extLst>
      <p:ext uri="{BB962C8B-B14F-4D97-AF65-F5344CB8AC3E}">
        <p14:creationId xmlns:p14="http://schemas.microsoft.com/office/powerpoint/2010/main" val="1512603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716692"/>
            <a:ext cx="8915400" cy="5194530"/>
          </a:xfrm>
        </p:spPr>
        <p:txBody>
          <a:bodyPr/>
          <a:lstStyle/>
          <a:p>
            <a:endParaRPr lang="en-US" dirty="0"/>
          </a:p>
          <a:p>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4/4/2022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8</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44632861"/>
              </p:ext>
            </p:extLst>
          </p:nvPr>
        </p:nvGraphicFramePr>
        <p:xfrm>
          <a:off x="2126941" y="3061421"/>
          <a:ext cx="8351589" cy="3509772"/>
        </p:xfrm>
        <a:graphic>
          <a:graphicData uri="http://schemas.openxmlformats.org/drawingml/2006/table">
            <a:tbl>
              <a:tblPr firstRow="1" firstCol="1" bandRow="1">
                <a:tableStyleId>{5C22544A-7EE6-4342-B048-85BDC9FD1C3A}</a:tableStyleId>
              </a:tblPr>
              <a:tblGrid>
                <a:gridCol w="8351589">
                  <a:extLst>
                    <a:ext uri="{9D8B030D-6E8A-4147-A177-3AD203B41FA5}">
                      <a16:colId xmlns:a16="http://schemas.microsoft.com/office/drawing/2014/main" val="20000"/>
                    </a:ext>
                  </a:extLst>
                </a:gridCol>
              </a:tblGrid>
              <a:tr h="3130842">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ja-JP" sz="2000" b="0" i="0" u="none" strike="noStrike" cap="none" normalizeH="0" baseline="0" dirty="0">
                          <a:ln>
                            <a:noFill/>
                          </a:ln>
                          <a:solidFill>
                            <a:schemeClr val="bg1"/>
                          </a:solidFill>
                          <a:effectLst/>
                          <a:latin typeface="+mn-lt"/>
                          <a:ea typeface="STKaiti"/>
                          <a:cs typeface="Tahoma" panose="020B0604030504040204" pitchFamily="34" charset="0"/>
                        </a:rPr>
                        <a:t>Example :</a:t>
                      </a:r>
                      <a:endParaRPr lang="en-US" sz="1600" dirty="0">
                        <a:solidFill>
                          <a:schemeClr val="bg1"/>
                        </a:solidFill>
                        <a:effectLst/>
                        <a:latin typeface="+mn-lt"/>
                      </a:endParaRPr>
                    </a:p>
                    <a:p>
                      <a:pPr marL="0" marR="0" algn="l">
                        <a:lnSpc>
                          <a:spcPct val="107000"/>
                        </a:lnSpc>
                        <a:spcBef>
                          <a:spcPts val="0"/>
                        </a:spcBef>
                        <a:spcAft>
                          <a:spcPts val="0"/>
                        </a:spcAft>
                      </a:pPr>
                      <a:r>
                        <a:rPr lang="en-US" sz="1800" dirty="0">
                          <a:solidFill>
                            <a:schemeClr val="bg1"/>
                          </a:solidFill>
                          <a:effectLst/>
                          <a:latin typeface="+mn-lt"/>
                        </a:rPr>
                        <a:t>#! /bin/bash</a:t>
                      </a:r>
                    </a:p>
                    <a:p>
                      <a:pPr marL="0" marR="0" algn="l">
                        <a:lnSpc>
                          <a:spcPct val="107000"/>
                        </a:lnSpc>
                        <a:spcBef>
                          <a:spcPts val="0"/>
                        </a:spcBef>
                        <a:spcAft>
                          <a:spcPts val="0"/>
                        </a:spcAft>
                      </a:pPr>
                      <a:r>
                        <a:rPr lang="en-US" sz="1800" dirty="0">
                          <a:solidFill>
                            <a:schemeClr val="bg1"/>
                          </a:solidFill>
                          <a:effectLst/>
                          <a:latin typeface="+mn-lt"/>
                        </a:rPr>
                        <a:t>threshold=10</a:t>
                      </a:r>
                    </a:p>
                    <a:p>
                      <a:pPr marL="0" marR="0" algn="l">
                        <a:lnSpc>
                          <a:spcPct val="107000"/>
                        </a:lnSpc>
                        <a:spcBef>
                          <a:spcPts val="0"/>
                        </a:spcBef>
                        <a:spcAft>
                          <a:spcPts val="0"/>
                        </a:spcAft>
                      </a:pPr>
                      <a:r>
                        <a:rPr lang="en-US" sz="1800" dirty="0">
                          <a:solidFill>
                            <a:schemeClr val="bg1"/>
                          </a:solidFill>
                          <a:effectLst/>
                          <a:latin typeface="+mn-lt"/>
                        </a:rPr>
                        <a:t>echo Enter no</a:t>
                      </a:r>
                    </a:p>
                    <a:p>
                      <a:pPr marL="0" marR="0" algn="l">
                        <a:lnSpc>
                          <a:spcPct val="107000"/>
                        </a:lnSpc>
                        <a:spcBef>
                          <a:spcPts val="0"/>
                        </a:spcBef>
                        <a:spcAft>
                          <a:spcPts val="0"/>
                        </a:spcAft>
                      </a:pPr>
                      <a:r>
                        <a:rPr lang="en-US" sz="1800" dirty="0">
                          <a:solidFill>
                            <a:schemeClr val="bg1"/>
                          </a:solidFill>
                          <a:effectLst/>
                          <a:latin typeface="+mn-lt"/>
                        </a:rPr>
                        <a:t>read number</a:t>
                      </a:r>
                    </a:p>
                    <a:p>
                      <a:pPr marL="0" marR="0" algn="l">
                        <a:lnSpc>
                          <a:spcPct val="107000"/>
                        </a:lnSpc>
                        <a:spcBef>
                          <a:spcPts val="0"/>
                        </a:spcBef>
                        <a:spcAft>
                          <a:spcPts val="0"/>
                        </a:spcAft>
                      </a:pPr>
                      <a:r>
                        <a:rPr lang="en-US" sz="1800" dirty="0">
                          <a:solidFill>
                            <a:schemeClr val="bg1"/>
                          </a:solidFill>
                          <a:effectLst/>
                          <a:latin typeface="+mn-lt"/>
                        </a:rPr>
                        <a:t> </a:t>
                      </a:r>
                    </a:p>
                    <a:p>
                      <a:pPr marL="0" marR="0" algn="l">
                        <a:lnSpc>
                          <a:spcPct val="107000"/>
                        </a:lnSpc>
                        <a:spcBef>
                          <a:spcPts val="0"/>
                        </a:spcBef>
                        <a:spcAft>
                          <a:spcPts val="0"/>
                        </a:spcAft>
                      </a:pPr>
                      <a:r>
                        <a:rPr lang="en-US" sz="1800" dirty="0">
                          <a:solidFill>
                            <a:schemeClr val="bg1"/>
                          </a:solidFill>
                          <a:effectLst/>
                          <a:latin typeface="+mn-lt"/>
                        </a:rPr>
                        <a:t>if [ $threshold -</a:t>
                      </a:r>
                      <a:r>
                        <a:rPr lang="en-US" sz="1800" dirty="0" err="1">
                          <a:solidFill>
                            <a:schemeClr val="bg1"/>
                          </a:solidFill>
                          <a:effectLst/>
                          <a:latin typeface="+mn-lt"/>
                        </a:rPr>
                        <a:t>gt</a:t>
                      </a:r>
                      <a:r>
                        <a:rPr lang="en-US" sz="1800" dirty="0">
                          <a:solidFill>
                            <a:schemeClr val="bg1"/>
                          </a:solidFill>
                          <a:effectLst/>
                          <a:latin typeface="+mn-lt"/>
                        </a:rPr>
                        <a:t> $number ]</a:t>
                      </a:r>
                    </a:p>
                    <a:p>
                      <a:pPr marL="0" marR="0" algn="l">
                        <a:lnSpc>
                          <a:spcPct val="107000"/>
                        </a:lnSpc>
                        <a:spcBef>
                          <a:spcPts val="0"/>
                        </a:spcBef>
                        <a:spcAft>
                          <a:spcPts val="0"/>
                        </a:spcAft>
                      </a:pPr>
                      <a:r>
                        <a:rPr lang="en-US" sz="1800" dirty="0">
                          <a:solidFill>
                            <a:schemeClr val="bg1"/>
                          </a:solidFill>
                          <a:effectLst/>
                          <a:latin typeface="+mn-lt"/>
                        </a:rPr>
                        <a:t>then</a:t>
                      </a:r>
                    </a:p>
                    <a:p>
                      <a:pPr marL="0" marR="0" algn="l">
                        <a:lnSpc>
                          <a:spcPct val="107000"/>
                        </a:lnSpc>
                        <a:spcBef>
                          <a:spcPts val="0"/>
                        </a:spcBef>
                        <a:spcAft>
                          <a:spcPts val="0"/>
                        </a:spcAft>
                      </a:pPr>
                      <a:r>
                        <a:rPr lang="en-US" sz="1800" dirty="0">
                          <a:solidFill>
                            <a:schemeClr val="bg1"/>
                          </a:solidFill>
                          <a:effectLst/>
                          <a:latin typeface="+mn-lt"/>
                        </a:rPr>
                        <a:t>     echo "The entered number is smaller than the threshold: $threshold"</a:t>
                      </a:r>
                    </a:p>
                    <a:p>
                      <a:pPr marL="0" marR="0" algn="l">
                        <a:lnSpc>
                          <a:spcPct val="107000"/>
                        </a:lnSpc>
                        <a:spcBef>
                          <a:spcPts val="0"/>
                        </a:spcBef>
                        <a:spcAft>
                          <a:spcPts val="0"/>
                        </a:spcAft>
                      </a:pPr>
                      <a:r>
                        <a:rPr lang="en-US" sz="1800" dirty="0">
                          <a:solidFill>
                            <a:schemeClr val="bg1"/>
                          </a:solidFill>
                          <a:effectLst/>
                          <a:latin typeface="+mn-lt"/>
                        </a:rPr>
                        <a:t>else</a:t>
                      </a:r>
                    </a:p>
                    <a:p>
                      <a:pPr marL="0" marR="0" algn="l">
                        <a:lnSpc>
                          <a:spcPct val="107000"/>
                        </a:lnSpc>
                        <a:spcBef>
                          <a:spcPts val="0"/>
                        </a:spcBef>
                        <a:spcAft>
                          <a:spcPts val="0"/>
                        </a:spcAft>
                      </a:pPr>
                      <a:r>
                        <a:rPr lang="en-US" sz="1800" dirty="0">
                          <a:solidFill>
                            <a:schemeClr val="bg1"/>
                          </a:solidFill>
                          <a:effectLst/>
                          <a:latin typeface="+mn-lt"/>
                        </a:rPr>
                        <a:t>     echo "The entered number is larger than the threshold: $threshold"</a:t>
                      </a:r>
                    </a:p>
                    <a:p>
                      <a:pPr marL="0" marR="0" algn="l">
                        <a:lnSpc>
                          <a:spcPct val="107000"/>
                        </a:lnSpc>
                        <a:spcBef>
                          <a:spcPts val="0"/>
                        </a:spcBef>
                        <a:spcAft>
                          <a:spcPts val="0"/>
                        </a:spcAft>
                      </a:pPr>
                      <a:r>
                        <a:rPr lang="en-US" sz="1800" dirty="0">
                          <a:solidFill>
                            <a:schemeClr val="bg1"/>
                          </a:solidFill>
                          <a:effectLst/>
                          <a:latin typeface="+mn-lt"/>
                          <a:ea typeface="STKaiti"/>
                          <a:cs typeface="Tahoma" panose="020B0604030504040204" pitchFamily="34" charset="0"/>
                        </a:rPr>
                        <a:t>fi</a:t>
                      </a:r>
                    </a:p>
                  </a:txBody>
                  <a:tcPr marL="68580" marR="68580" marT="0" marB="0"/>
                </a:tc>
                <a:extLst>
                  <a:ext uri="{0D108BD9-81ED-4DB2-BD59-A6C34878D82A}">
                    <a16:rowId xmlns:a16="http://schemas.microsoft.com/office/drawing/2014/main" val="10000"/>
                  </a:ext>
                </a:extLst>
              </a:tr>
            </a:tbl>
          </a:graphicData>
        </a:graphic>
      </p:graphicFrame>
      <p:sp>
        <p:nvSpPr>
          <p:cNvPr id="8" name="TextBox 7"/>
          <p:cNvSpPr txBox="1"/>
          <p:nvPr/>
        </p:nvSpPr>
        <p:spPr>
          <a:xfrm>
            <a:off x="1935891" y="653597"/>
            <a:ext cx="9193427" cy="2616101"/>
          </a:xfrm>
          <a:prstGeom prst="rect">
            <a:avLst/>
          </a:prstGeom>
          <a:noFill/>
        </p:spPr>
        <p:txBody>
          <a:bodyPr wrap="square" rtlCol="0">
            <a:spAutoFit/>
          </a:bodyPr>
          <a:lstStyle/>
          <a:p>
            <a:pPr lvl="0" algn="just" eaLnBrk="0" fontAlgn="base" hangingPunct="0">
              <a:spcBef>
                <a:spcPct val="0"/>
              </a:spcBef>
              <a:spcAft>
                <a:spcPct val="0"/>
              </a:spcAft>
            </a:pPr>
            <a:r>
              <a:rPr lang="en-US" altLang="ja-JP" sz="2400" b="1" i="1" dirty="0">
                <a:ea typeface="STKaiti"/>
                <a:cs typeface="Tahoma" panose="020B0604030504040204" pitchFamily="34" charset="0"/>
              </a:rPr>
              <a:t>Note:</a:t>
            </a:r>
            <a:endParaRPr lang="en-US" altLang="ja-JP" sz="2400" dirty="0">
              <a:ea typeface="STKaiti"/>
              <a:cs typeface="Tahoma" panose="020B0604030504040204" pitchFamily="34" charset="0"/>
            </a:endParaRPr>
          </a:p>
          <a:p>
            <a:pPr lvl="0" algn="just" eaLnBrk="0" fontAlgn="base" hangingPunct="0">
              <a:spcBef>
                <a:spcPct val="0"/>
              </a:spcBef>
              <a:spcAft>
                <a:spcPct val="0"/>
              </a:spcAft>
            </a:pPr>
            <a:r>
              <a:rPr lang="en-US" altLang="ja-JP" sz="2800" dirty="0">
                <a:ea typeface="STKaiti"/>
                <a:cs typeface="Tahoma" panose="020B0604030504040204" pitchFamily="34" charset="0"/>
              </a:rPr>
              <a:t>It is important to understand that all the conditional expressions should be placed inside square braces with spaces around them. For example, </a:t>
            </a:r>
            <a:r>
              <a:rPr lang="en-US" altLang="ja-JP" sz="2800" b="1" dirty="0">
                <a:ea typeface="STKaiti"/>
                <a:cs typeface="Tahoma" panose="020B0604030504040204" pitchFamily="34" charset="0"/>
              </a:rPr>
              <a:t>[ $a -le $b ] </a:t>
            </a:r>
            <a:r>
              <a:rPr lang="en-US" altLang="ja-JP" sz="2800" dirty="0">
                <a:ea typeface="STKaiti"/>
                <a:cs typeface="Tahoma" panose="020B0604030504040204" pitchFamily="34" charset="0"/>
              </a:rPr>
              <a:t>is correct whereas, </a:t>
            </a:r>
            <a:r>
              <a:rPr lang="en-US" altLang="ja-JP" sz="2800" b="1" dirty="0">
                <a:ea typeface="STKaiti"/>
                <a:cs typeface="Tahoma" panose="020B0604030504040204" pitchFamily="34" charset="0"/>
              </a:rPr>
              <a:t>[$a -le $b] </a:t>
            </a:r>
            <a:r>
              <a:rPr lang="en-US" altLang="ja-JP" sz="2800" dirty="0">
                <a:ea typeface="STKaiti"/>
                <a:cs typeface="Tahoma" panose="020B0604030504040204" pitchFamily="34" charset="0"/>
              </a:rPr>
              <a:t>is incorrect.</a:t>
            </a:r>
            <a:endParaRPr lang="en-US" altLang="ja-JP" sz="1600" dirty="0"/>
          </a:p>
          <a:p>
            <a:pPr algn="just"/>
            <a:endParaRPr lang="en-US" sz="2800" dirty="0"/>
          </a:p>
        </p:txBody>
      </p:sp>
    </p:spTree>
    <p:extLst>
      <p:ext uri="{BB962C8B-B14F-4D97-AF65-F5344CB8AC3E}">
        <p14:creationId xmlns:p14="http://schemas.microsoft.com/office/powerpoint/2010/main" val="2829886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Loop Statements in Shell Scripts</a:t>
            </a:r>
            <a:endParaRPr lang="en-US" dirty="0"/>
          </a:p>
        </p:txBody>
      </p:sp>
      <p:sp>
        <p:nvSpPr>
          <p:cNvPr id="3" name="Content Placeholder 2"/>
          <p:cNvSpPr>
            <a:spLocks noGrp="1"/>
          </p:cNvSpPr>
          <p:nvPr>
            <p:ph idx="1"/>
          </p:nvPr>
        </p:nvSpPr>
        <p:spPr>
          <a:xfrm>
            <a:off x="2589212" y="1499286"/>
            <a:ext cx="8915400" cy="4411936"/>
          </a:xfrm>
        </p:spPr>
        <p:txBody>
          <a:bodyPr>
            <a:normAutofit lnSpcReduction="10000"/>
          </a:bodyPr>
          <a:lstStyle/>
          <a:p>
            <a:r>
              <a:rPr lang="en-US" sz="2400" dirty="0">
                <a:solidFill>
                  <a:schemeClr val="tx1"/>
                </a:solidFill>
              </a:rPr>
              <a:t>In shell scripting, the usage of </a:t>
            </a:r>
            <a:r>
              <a:rPr lang="en-US" sz="2400" b="1" i="1" dirty="0">
                <a:solidFill>
                  <a:schemeClr val="tx1"/>
                </a:solidFill>
              </a:rPr>
              <a:t>for</a:t>
            </a:r>
            <a:r>
              <a:rPr lang="en-US" sz="2400" dirty="0">
                <a:solidFill>
                  <a:schemeClr val="tx1"/>
                </a:solidFill>
              </a:rPr>
              <a:t> command lets you construct loops that iterate over a list of statements. For example, you can run Linux commands or task </a:t>
            </a:r>
            <a:r>
              <a:rPr lang="en-US" sz="2400" i="1" dirty="0">
                <a:solidFill>
                  <a:schemeClr val="tx1"/>
                </a:solidFill>
              </a:rPr>
              <a:t>N</a:t>
            </a:r>
            <a:r>
              <a:rPr lang="en-US" sz="2400" dirty="0">
                <a:solidFill>
                  <a:schemeClr val="tx1"/>
                </a:solidFill>
              </a:rPr>
              <a:t> times or read and process list of files. The </a:t>
            </a:r>
            <a:r>
              <a:rPr lang="en-US" sz="2400" b="1" i="1" dirty="0">
                <a:solidFill>
                  <a:schemeClr val="tx1"/>
                </a:solidFill>
              </a:rPr>
              <a:t>for</a:t>
            </a:r>
            <a:r>
              <a:rPr lang="en-US" sz="2400" dirty="0">
                <a:solidFill>
                  <a:schemeClr val="tx1"/>
                </a:solidFill>
              </a:rPr>
              <a:t> loop can be used at a shell prompt or within a shell script itself.</a:t>
            </a:r>
          </a:p>
          <a:p>
            <a:pPr marL="0" indent="0">
              <a:buNone/>
            </a:pPr>
            <a:endParaRPr lang="en-US" sz="2400" dirty="0">
              <a:solidFill>
                <a:schemeClr val="tx1"/>
              </a:solidFill>
            </a:endParaRPr>
          </a:p>
          <a:p>
            <a:r>
              <a:rPr lang="en-US" sz="2400" dirty="0">
                <a:solidFill>
                  <a:schemeClr val="tx1"/>
                </a:solidFill>
              </a:rPr>
              <a:t>The three-expression bash </a:t>
            </a:r>
            <a:r>
              <a:rPr lang="en-US" sz="2400" b="1" i="1" dirty="0">
                <a:solidFill>
                  <a:schemeClr val="tx1"/>
                </a:solidFill>
              </a:rPr>
              <a:t>for</a:t>
            </a:r>
            <a:r>
              <a:rPr lang="en-US" sz="2400" dirty="0">
                <a:solidFill>
                  <a:schemeClr val="tx1"/>
                </a:solidFill>
              </a:rPr>
              <a:t> loops syntax share a common heritage with the C programming language. It is characterized by a three-parameter loop control expression; consisting of an </a:t>
            </a:r>
            <a:r>
              <a:rPr lang="en-US" sz="2400" b="1" dirty="0">
                <a:solidFill>
                  <a:schemeClr val="tx1"/>
                </a:solidFill>
              </a:rPr>
              <a:t>initializer</a:t>
            </a:r>
            <a:r>
              <a:rPr lang="en-US" sz="2400" dirty="0">
                <a:solidFill>
                  <a:schemeClr val="tx1"/>
                </a:solidFill>
              </a:rPr>
              <a:t> (EXP1), </a:t>
            </a:r>
            <a:r>
              <a:rPr lang="en-US" sz="2400" b="1" dirty="0">
                <a:solidFill>
                  <a:schemeClr val="tx1"/>
                </a:solidFill>
              </a:rPr>
              <a:t>a loop-test or condition</a:t>
            </a:r>
            <a:r>
              <a:rPr lang="en-US" sz="2400" dirty="0">
                <a:solidFill>
                  <a:schemeClr val="tx1"/>
                </a:solidFill>
              </a:rPr>
              <a:t> (EXP2), and </a:t>
            </a:r>
            <a:r>
              <a:rPr lang="en-US" sz="2400" b="1" dirty="0">
                <a:solidFill>
                  <a:schemeClr val="tx1"/>
                </a:solidFill>
              </a:rPr>
              <a:t>a counting expression </a:t>
            </a:r>
            <a:r>
              <a:rPr lang="en-US" sz="2400" dirty="0">
                <a:solidFill>
                  <a:schemeClr val="tx1"/>
                </a:solidFill>
              </a:rPr>
              <a:t>(EXP3) as shown below:</a:t>
            </a:r>
          </a:p>
          <a:p>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4/4/2022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9</a:t>
            </a:fld>
            <a:endParaRPr lang="en-US"/>
          </a:p>
        </p:txBody>
      </p:sp>
    </p:spTree>
    <p:extLst>
      <p:ext uri="{BB962C8B-B14F-4D97-AF65-F5344CB8AC3E}">
        <p14:creationId xmlns:p14="http://schemas.microsoft.com/office/powerpoint/2010/main" val="154713446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1345</TotalTime>
  <Words>2245</Words>
  <Application>Microsoft Office PowerPoint</Application>
  <PresentationFormat>Widescreen</PresentationFormat>
  <Paragraphs>221</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Candara</vt:lpstr>
      <vt:lpstr>Century Gothic</vt:lpstr>
      <vt:lpstr>Wingdings 3</vt:lpstr>
      <vt:lpstr>Wisp</vt:lpstr>
      <vt:lpstr>PowerPoint Presentation</vt:lpstr>
      <vt:lpstr>Using pipes in Linux</vt:lpstr>
      <vt:lpstr>Pipes Continue </vt:lpstr>
      <vt:lpstr>Basic Operators in Shell Scripting </vt:lpstr>
      <vt:lpstr>Relational Operator</vt:lpstr>
      <vt:lpstr>Boolean Operator</vt:lpstr>
      <vt:lpstr>String Operator</vt:lpstr>
      <vt:lpstr>PowerPoint Presentation</vt:lpstr>
      <vt:lpstr>Loop Statements in Shell Scripts</vt:lpstr>
      <vt:lpstr>Syntax for (( EXP1; EXP2; EXP3 )) do  command1  command2  command3 done</vt:lpstr>
      <vt:lpstr>Another type of for loop is characterized by counting, where the range is specified by a beginning (#1) and ending number (#5). The for loop executes a sequence of commands for each member in a list of items. A representative example in BASH is as follows to display welcome message 5 times with for loop:</vt:lpstr>
      <vt:lpstr>Sometimes you may need to set a step value (allowing one to count by two’s or to count backwards for instance), by using the Syntax: {START..END..INCREMENT}</vt:lpstr>
      <vt:lpstr>The for loop used in shell script can be used for dealing with files as well. The following shell script will go through all files stored in /etc directory and provide the total number of files, including hidden files, in that directory.</vt:lpstr>
      <vt:lpstr>The while loop in shell scripts </vt:lpstr>
      <vt:lpstr>Syntax while [ condition ] do  command1  command2  command3 done</vt:lpstr>
      <vt:lpstr>Functions in C Language </vt:lpstr>
      <vt:lpstr>PowerPoint Presentation</vt:lpstr>
      <vt:lpstr>PowerPoint Presentation</vt:lpstr>
      <vt:lpstr>TASKS </vt:lpstr>
      <vt:lpstr>PowerPoint Presentation</vt:lpstr>
      <vt:lpstr>Thanks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dc:creator>
  <cp:lastModifiedBy>rahemeen</cp:lastModifiedBy>
  <cp:revision>127</cp:revision>
  <dcterms:created xsi:type="dcterms:W3CDTF">2018-02-01T04:19:04Z</dcterms:created>
  <dcterms:modified xsi:type="dcterms:W3CDTF">2022-04-04T05:54:26Z</dcterms:modified>
</cp:coreProperties>
</file>