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07" r:id="rId1"/>
  </p:sldMasterIdLst>
  <p:notesMasterIdLst>
    <p:notesMasterId r:id="rId24"/>
  </p:notesMasterIdLst>
  <p:sldIdLst>
    <p:sldId id="256" r:id="rId2"/>
    <p:sldId id="379" r:id="rId3"/>
    <p:sldId id="380" r:id="rId4"/>
    <p:sldId id="383" r:id="rId5"/>
    <p:sldId id="402" r:id="rId6"/>
    <p:sldId id="381" r:id="rId7"/>
    <p:sldId id="388" r:id="rId8"/>
    <p:sldId id="384" r:id="rId9"/>
    <p:sldId id="385" r:id="rId10"/>
    <p:sldId id="386" r:id="rId11"/>
    <p:sldId id="399" r:id="rId12"/>
    <p:sldId id="387" r:id="rId13"/>
    <p:sldId id="400" r:id="rId14"/>
    <p:sldId id="389" r:id="rId15"/>
    <p:sldId id="390" r:id="rId16"/>
    <p:sldId id="391" r:id="rId17"/>
    <p:sldId id="392" r:id="rId18"/>
    <p:sldId id="401" r:id="rId19"/>
    <p:sldId id="376" r:id="rId20"/>
    <p:sldId id="398" r:id="rId21"/>
    <p:sldId id="403" r:id="rId22"/>
    <p:sldId id="35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B389EB-06B5-40A5-9B8F-924F455CE36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ED0DC57-E4F8-4B06-8ED3-A1EC19EBD0DA}">
      <dgm:prSet phldrT="[Text]"/>
      <dgm:spPr/>
      <dgm:t>
        <a:bodyPr/>
        <a:lstStyle/>
        <a:p>
          <a:r>
            <a:rPr lang="en-US" dirty="0"/>
            <a:t>File system</a:t>
          </a:r>
        </a:p>
      </dgm:t>
    </dgm:pt>
    <dgm:pt modelId="{D62843C3-CC8C-41BD-887A-9958075DDAD2}" type="parTrans" cxnId="{52CA5305-5B3B-42AD-9D54-B98BC65D87BB}">
      <dgm:prSet/>
      <dgm:spPr/>
      <dgm:t>
        <a:bodyPr/>
        <a:lstStyle/>
        <a:p>
          <a:endParaRPr lang="en-US"/>
        </a:p>
      </dgm:t>
    </dgm:pt>
    <dgm:pt modelId="{21451A92-F20F-4AB4-845D-2E105CC09220}" type="sibTrans" cxnId="{52CA5305-5B3B-42AD-9D54-B98BC65D87BB}">
      <dgm:prSet/>
      <dgm:spPr/>
      <dgm:t>
        <a:bodyPr/>
        <a:lstStyle/>
        <a:p>
          <a:endParaRPr lang="en-US"/>
        </a:p>
      </dgm:t>
    </dgm:pt>
    <dgm:pt modelId="{7958DC68-8A56-45E0-B2DE-68874E5F2C86}">
      <dgm:prSet phldrT="[Text]"/>
      <dgm:spPr/>
      <dgm:t>
        <a:bodyPr/>
        <a:lstStyle/>
        <a:p>
          <a:r>
            <a:rPr lang="en-US" dirty="0"/>
            <a:t>Process</a:t>
          </a:r>
        </a:p>
      </dgm:t>
    </dgm:pt>
    <dgm:pt modelId="{F470079D-9F2A-4E5A-A778-278066D536E5}" type="parTrans" cxnId="{02CDDE20-9607-4913-BF61-D3F8A6997FED}">
      <dgm:prSet/>
      <dgm:spPr/>
      <dgm:t>
        <a:bodyPr/>
        <a:lstStyle/>
        <a:p>
          <a:endParaRPr lang="en-US"/>
        </a:p>
      </dgm:t>
    </dgm:pt>
    <dgm:pt modelId="{EB556635-CED7-4FF7-9A21-03A1698E3631}" type="sibTrans" cxnId="{02CDDE20-9607-4913-BF61-D3F8A6997FED}">
      <dgm:prSet/>
      <dgm:spPr/>
      <dgm:t>
        <a:bodyPr/>
        <a:lstStyle/>
        <a:p>
          <a:endParaRPr lang="en-US"/>
        </a:p>
      </dgm:t>
    </dgm:pt>
    <dgm:pt modelId="{A573F56E-6901-4DF3-B644-ADE82E2CAAB5}">
      <dgm:prSet phldrT="[Text]"/>
      <dgm:spPr/>
      <dgm:t>
        <a:bodyPr/>
        <a:lstStyle/>
        <a:p>
          <a:r>
            <a:rPr lang="en-US"/>
            <a:t>Scheduling</a:t>
          </a:r>
          <a:endParaRPr lang="en-US" dirty="0"/>
        </a:p>
      </dgm:t>
    </dgm:pt>
    <dgm:pt modelId="{63473987-18C3-493A-9249-A80379938024}" type="parTrans" cxnId="{5BF3C9F1-FBED-4BFC-B28D-24F81D15A707}">
      <dgm:prSet/>
      <dgm:spPr/>
      <dgm:t>
        <a:bodyPr/>
        <a:lstStyle/>
        <a:p>
          <a:endParaRPr lang="en-US"/>
        </a:p>
      </dgm:t>
    </dgm:pt>
    <dgm:pt modelId="{F949D36D-C98D-4541-BFEE-4A5714BC9F95}" type="sibTrans" cxnId="{5BF3C9F1-FBED-4BFC-B28D-24F81D15A707}">
      <dgm:prSet/>
      <dgm:spPr/>
      <dgm:t>
        <a:bodyPr/>
        <a:lstStyle/>
        <a:p>
          <a:endParaRPr lang="en-US"/>
        </a:p>
      </dgm:t>
    </dgm:pt>
    <dgm:pt modelId="{19C6675E-D73E-48E2-8555-A8FEA5063870}">
      <dgm:prSet phldrT="[Text]"/>
      <dgm:spPr/>
      <dgm:t>
        <a:bodyPr/>
        <a:lstStyle/>
        <a:p>
          <a:r>
            <a:rPr lang="en-US" dirty="0" err="1"/>
            <a:t>Interprocess</a:t>
          </a:r>
          <a:r>
            <a:rPr lang="en-US" dirty="0"/>
            <a:t> communication</a:t>
          </a:r>
        </a:p>
      </dgm:t>
    </dgm:pt>
    <dgm:pt modelId="{3008404A-3545-4DF5-8117-E1F4A7534AA4}" type="parTrans" cxnId="{EC72A32D-8A58-4E68-B953-69D2A10B96A8}">
      <dgm:prSet/>
      <dgm:spPr/>
      <dgm:t>
        <a:bodyPr/>
        <a:lstStyle/>
        <a:p>
          <a:endParaRPr lang="en-US"/>
        </a:p>
      </dgm:t>
    </dgm:pt>
    <dgm:pt modelId="{FB220A0B-5418-4265-96F9-9248C7BC15FA}" type="sibTrans" cxnId="{EC72A32D-8A58-4E68-B953-69D2A10B96A8}">
      <dgm:prSet/>
      <dgm:spPr/>
      <dgm:t>
        <a:bodyPr/>
        <a:lstStyle/>
        <a:p>
          <a:endParaRPr lang="en-US"/>
        </a:p>
      </dgm:t>
    </dgm:pt>
    <dgm:pt modelId="{8FAE5DEE-712F-46E2-B494-1AA190EB4D66}">
      <dgm:prSet phldrT="[Text]"/>
      <dgm:spPr/>
      <dgm:t>
        <a:bodyPr/>
        <a:lstStyle/>
        <a:p>
          <a:r>
            <a:rPr lang="en-US" dirty="0"/>
            <a:t>socket (networking)</a:t>
          </a:r>
        </a:p>
      </dgm:t>
    </dgm:pt>
    <dgm:pt modelId="{1F713ABA-0661-4F62-A32B-B57EA9DCED3D}" type="parTrans" cxnId="{FEC0054C-595C-415F-870F-38DC8CE700D0}">
      <dgm:prSet/>
      <dgm:spPr/>
      <dgm:t>
        <a:bodyPr/>
        <a:lstStyle/>
        <a:p>
          <a:endParaRPr lang="en-US"/>
        </a:p>
      </dgm:t>
    </dgm:pt>
    <dgm:pt modelId="{67955238-2178-45D5-93A6-38928FBF60F1}" type="sibTrans" cxnId="{FEC0054C-595C-415F-870F-38DC8CE700D0}">
      <dgm:prSet/>
      <dgm:spPr/>
      <dgm:t>
        <a:bodyPr/>
        <a:lstStyle/>
        <a:p>
          <a:endParaRPr lang="en-US"/>
        </a:p>
      </dgm:t>
    </dgm:pt>
    <dgm:pt modelId="{ECB0E21B-B542-4C24-9102-73F10174F50E}">
      <dgm:prSet phldrT="[Text]"/>
      <dgm:spPr/>
      <dgm:t>
        <a:bodyPr/>
        <a:lstStyle/>
        <a:p>
          <a:r>
            <a:rPr lang="en-US" dirty="0"/>
            <a:t>Miscellaneous</a:t>
          </a:r>
        </a:p>
      </dgm:t>
    </dgm:pt>
    <dgm:pt modelId="{C600B012-D474-48C1-89E7-6C0704719275}" type="parTrans" cxnId="{0A1B2F72-B593-4384-A495-D79CAC4B3C93}">
      <dgm:prSet/>
      <dgm:spPr/>
      <dgm:t>
        <a:bodyPr/>
        <a:lstStyle/>
        <a:p>
          <a:endParaRPr lang="en-US"/>
        </a:p>
      </dgm:t>
    </dgm:pt>
    <dgm:pt modelId="{65560B29-A281-4FC5-A593-E6CC2CFB30B0}" type="sibTrans" cxnId="{0A1B2F72-B593-4384-A495-D79CAC4B3C93}">
      <dgm:prSet/>
      <dgm:spPr/>
      <dgm:t>
        <a:bodyPr/>
        <a:lstStyle/>
        <a:p>
          <a:endParaRPr lang="en-US"/>
        </a:p>
      </dgm:t>
    </dgm:pt>
    <dgm:pt modelId="{7199E023-A39E-45F5-95FD-C9A50DE967A6}" type="pres">
      <dgm:prSet presAssocID="{89B389EB-06B5-40A5-9B8F-924F455CE36A}" presName="diagram" presStyleCnt="0">
        <dgm:presLayoutVars>
          <dgm:dir/>
          <dgm:resizeHandles val="exact"/>
        </dgm:presLayoutVars>
      </dgm:prSet>
      <dgm:spPr/>
    </dgm:pt>
    <dgm:pt modelId="{2537B093-3E69-4531-9DB4-EB86D192589A}" type="pres">
      <dgm:prSet presAssocID="{AED0DC57-E4F8-4B06-8ED3-A1EC19EBD0DA}" presName="node" presStyleLbl="node1" presStyleIdx="0" presStyleCnt="6" custLinFactX="10584" custLinFactNeighborX="100000">
        <dgm:presLayoutVars>
          <dgm:bulletEnabled val="1"/>
        </dgm:presLayoutVars>
      </dgm:prSet>
      <dgm:spPr/>
    </dgm:pt>
    <dgm:pt modelId="{3B0E0BBA-7F4F-4267-BE72-BF1100A1A326}" type="pres">
      <dgm:prSet presAssocID="{21451A92-F20F-4AB4-845D-2E105CC09220}" presName="sibTrans" presStyleCnt="0"/>
      <dgm:spPr/>
    </dgm:pt>
    <dgm:pt modelId="{A9B8E44D-FBE1-4288-AFEA-F3A487187625}" type="pres">
      <dgm:prSet presAssocID="{7958DC68-8A56-45E0-B2DE-68874E5F2C86}" presName="node" presStyleLbl="node1" presStyleIdx="1" presStyleCnt="6" custLinFactX="-9867" custLinFactNeighborX="-100000" custLinFactNeighborY="986">
        <dgm:presLayoutVars>
          <dgm:bulletEnabled val="1"/>
        </dgm:presLayoutVars>
      </dgm:prSet>
      <dgm:spPr/>
    </dgm:pt>
    <dgm:pt modelId="{47E27198-9634-46F2-B1BA-122705C7E263}" type="pres">
      <dgm:prSet presAssocID="{EB556635-CED7-4FF7-9A21-03A1698E3631}" presName="sibTrans" presStyleCnt="0"/>
      <dgm:spPr/>
    </dgm:pt>
    <dgm:pt modelId="{013200CC-30B4-4B5F-A299-4578AD7CF39B}" type="pres">
      <dgm:prSet presAssocID="{A573F56E-6901-4DF3-B644-ADE82E2CAAB5}" presName="node" presStyleLbl="node1" presStyleIdx="2" presStyleCnt="6">
        <dgm:presLayoutVars>
          <dgm:bulletEnabled val="1"/>
        </dgm:presLayoutVars>
      </dgm:prSet>
      <dgm:spPr/>
    </dgm:pt>
    <dgm:pt modelId="{62DB1689-58A8-4765-B732-4630EF74E382}" type="pres">
      <dgm:prSet presAssocID="{F949D36D-C98D-4541-BFEE-4A5714BC9F95}" presName="sibTrans" presStyleCnt="0"/>
      <dgm:spPr/>
    </dgm:pt>
    <dgm:pt modelId="{412A481D-4855-4AA9-B2BA-8EE5ED16A55F}" type="pres">
      <dgm:prSet presAssocID="{19C6675E-D73E-48E2-8555-A8FEA5063870}" presName="node" presStyleLbl="node1" presStyleIdx="3" presStyleCnt="6">
        <dgm:presLayoutVars>
          <dgm:bulletEnabled val="1"/>
        </dgm:presLayoutVars>
      </dgm:prSet>
      <dgm:spPr/>
    </dgm:pt>
    <dgm:pt modelId="{44D9EF45-5AD0-4FD7-AF81-AF80F23E6B7E}" type="pres">
      <dgm:prSet presAssocID="{FB220A0B-5418-4265-96F9-9248C7BC15FA}" presName="sibTrans" presStyleCnt="0"/>
      <dgm:spPr/>
    </dgm:pt>
    <dgm:pt modelId="{C452059E-9CEC-465F-BF8B-229F4B24A1DF}" type="pres">
      <dgm:prSet presAssocID="{8FAE5DEE-712F-46E2-B494-1AA190EB4D66}" presName="node" presStyleLbl="node1" presStyleIdx="4" presStyleCnt="6">
        <dgm:presLayoutVars>
          <dgm:bulletEnabled val="1"/>
        </dgm:presLayoutVars>
      </dgm:prSet>
      <dgm:spPr/>
    </dgm:pt>
    <dgm:pt modelId="{72F56A0D-4D98-4202-BCD6-0C28A9B5567F}" type="pres">
      <dgm:prSet presAssocID="{67955238-2178-45D5-93A6-38928FBF60F1}" presName="sibTrans" presStyleCnt="0"/>
      <dgm:spPr/>
    </dgm:pt>
    <dgm:pt modelId="{2B6D04CD-97A8-41D8-9818-CF22D9ABA0D8}" type="pres">
      <dgm:prSet presAssocID="{ECB0E21B-B542-4C24-9102-73F10174F50E}" presName="node" presStyleLbl="node1" presStyleIdx="5" presStyleCnt="6">
        <dgm:presLayoutVars>
          <dgm:bulletEnabled val="1"/>
        </dgm:presLayoutVars>
      </dgm:prSet>
      <dgm:spPr/>
    </dgm:pt>
  </dgm:ptLst>
  <dgm:cxnLst>
    <dgm:cxn modelId="{52CA5305-5B3B-42AD-9D54-B98BC65D87BB}" srcId="{89B389EB-06B5-40A5-9B8F-924F455CE36A}" destId="{AED0DC57-E4F8-4B06-8ED3-A1EC19EBD0DA}" srcOrd="0" destOrd="0" parTransId="{D62843C3-CC8C-41BD-887A-9958075DDAD2}" sibTransId="{21451A92-F20F-4AB4-845D-2E105CC09220}"/>
    <dgm:cxn modelId="{02CDDE20-9607-4913-BF61-D3F8A6997FED}" srcId="{89B389EB-06B5-40A5-9B8F-924F455CE36A}" destId="{7958DC68-8A56-45E0-B2DE-68874E5F2C86}" srcOrd="1" destOrd="0" parTransId="{F470079D-9F2A-4E5A-A778-278066D536E5}" sibTransId="{EB556635-CED7-4FF7-9A21-03A1698E3631}"/>
    <dgm:cxn modelId="{506F9621-B79D-408E-B457-DF1C7149C285}" type="presOf" srcId="{7958DC68-8A56-45E0-B2DE-68874E5F2C86}" destId="{A9B8E44D-FBE1-4288-AFEA-F3A487187625}" srcOrd="0" destOrd="0" presId="urn:microsoft.com/office/officeart/2005/8/layout/default"/>
    <dgm:cxn modelId="{EC72A32D-8A58-4E68-B953-69D2A10B96A8}" srcId="{89B389EB-06B5-40A5-9B8F-924F455CE36A}" destId="{19C6675E-D73E-48E2-8555-A8FEA5063870}" srcOrd="3" destOrd="0" parTransId="{3008404A-3545-4DF5-8117-E1F4A7534AA4}" sibTransId="{FB220A0B-5418-4265-96F9-9248C7BC15FA}"/>
    <dgm:cxn modelId="{738DB538-89D8-4E90-BFBA-8E77B51FAC18}" type="presOf" srcId="{AED0DC57-E4F8-4B06-8ED3-A1EC19EBD0DA}" destId="{2537B093-3E69-4531-9DB4-EB86D192589A}" srcOrd="0" destOrd="0" presId="urn:microsoft.com/office/officeart/2005/8/layout/default"/>
    <dgm:cxn modelId="{95C26162-E1E0-42F3-A201-2A8E1D162163}" type="presOf" srcId="{8FAE5DEE-712F-46E2-B494-1AA190EB4D66}" destId="{C452059E-9CEC-465F-BF8B-229F4B24A1DF}" srcOrd="0" destOrd="0" presId="urn:microsoft.com/office/officeart/2005/8/layout/default"/>
    <dgm:cxn modelId="{A0FCDB42-A291-4009-99C9-B104500167F2}" type="presOf" srcId="{19C6675E-D73E-48E2-8555-A8FEA5063870}" destId="{412A481D-4855-4AA9-B2BA-8EE5ED16A55F}" srcOrd="0" destOrd="0" presId="urn:microsoft.com/office/officeart/2005/8/layout/default"/>
    <dgm:cxn modelId="{2F798C46-D5BD-4C9B-BAB2-06C1F1277604}" type="presOf" srcId="{89B389EB-06B5-40A5-9B8F-924F455CE36A}" destId="{7199E023-A39E-45F5-95FD-C9A50DE967A6}" srcOrd="0" destOrd="0" presId="urn:microsoft.com/office/officeart/2005/8/layout/default"/>
    <dgm:cxn modelId="{FEC0054C-595C-415F-870F-38DC8CE700D0}" srcId="{89B389EB-06B5-40A5-9B8F-924F455CE36A}" destId="{8FAE5DEE-712F-46E2-B494-1AA190EB4D66}" srcOrd="4" destOrd="0" parTransId="{1F713ABA-0661-4F62-A32B-B57EA9DCED3D}" sibTransId="{67955238-2178-45D5-93A6-38928FBF60F1}"/>
    <dgm:cxn modelId="{0A1B2F72-B593-4384-A495-D79CAC4B3C93}" srcId="{89B389EB-06B5-40A5-9B8F-924F455CE36A}" destId="{ECB0E21B-B542-4C24-9102-73F10174F50E}" srcOrd="5" destOrd="0" parTransId="{C600B012-D474-48C1-89E7-6C0704719275}" sibTransId="{65560B29-A281-4FC5-A593-E6CC2CFB30B0}"/>
    <dgm:cxn modelId="{45883477-C90F-4357-8EB8-371B97563404}" type="presOf" srcId="{A573F56E-6901-4DF3-B644-ADE82E2CAAB5}" destId="{013200CC-30B4-4B5F-A299-4578AD7CF39B}" srcOrd="0" destOrd="0" presId="urn:microsoft.com/office/officeart/2005/8/layout/default"/>
    <dgm:cxn modelId="{AA127BA2-6BCA-4594-B0D9-944C685712EE}" type="presOf" srcId="{ECB0E21B-B542-4C24-9102-73F10174F50E}" destId="{2B6D04CD-97A8-41D8-9818-CF22D9ABA0D8}" srcOrd="0" destOrd="0" presId="urn:microsoft.com/office/officeart/2005/8/layout/default"/>
    <dgm:cxn modelId="{5BF3C9F1-FBED-4BFC-B28D-24F81D15A707}" srcId="{89B389EB-06B5-40A5-9B8F-924F455CE36A}" destId="{A573F56E-6901-4DF3-B644-ADE82E2CAAB5}" srcOrd="2" destOrd="0" parTransId="{63473987-18C3-493A-9249-A80379938024}" sibTransId="{F949D36D-C98D-4541-BFEE-4A5714BC9F95}"/>
    <dgm:cxn modelId="{24EFFBB8-E7DB-441E-A0AC-E30DBC6C42CE}" type="presParOf" srcId="{7199E023-A39E-45F5-95FD-C9A50DE967A6}" destId="{2537B093-3E69-4531-9DB4-EB86D192589A}" srcOrd="0" destOrd="0" presId="urn:microsoft.com/office/officeart/2005/8/layout/default"/>
    <dgm:cxn modelId="{26BE037F-9865-44DC-95D6-0C10A80EE105}" type="presParOf" srcId="{7199E023-A39E-45F5-95FD-C9A50DE967A6}" destId="{3B0E0BBA-7F4F-4267-BE72-BF1100A1A326}" srcOrd="1" destOrd="0" presId="urn:microsoft.com/office/officeart/2005/8/layout/default"/>
    <dgm:cxn modelId="{D3C24DE1-C3FE-4102-A48F-E9350C84A807}" type="presParOf" srcId="{7199E023-A39E-45F5-95FD-C9A50DE967A6}" destId="{A9B8E44D-FBE1-4288-AFEA-F3A487187625}" srcOrd="2" destOrd="0" presId="urn:microsoft.com/office/officeart/2005/8/layout/default"/>
    <dgm:cxn modelId="{53BF8223-1D66-4225-AAC0-843D909AC362}" type="presParOf" srcId="{7199E023-A39E-45F5-95FD-C9A50DE967A6}" destId="{47E27198-9634-46F2-B1BA-122705C7E263}" srcOrd="3" destOrd="0" presId="urn:microsoft.com/office/officeart/2005/8/layout/default"/>
    <dgm:cxn modelId="{B83C584E-6ACF-4D86-A444-21B15F3FF7C5}" type="presParOf" srcId="{7199E023-A39E-45F5-95FD-C9A50DE967A6}" destId="{013200CC-30B4-4B5F-A299-4578AD7CF39B}" srcOrd="4" destOrd="0" presId="urn:microsoft.com/office/officeart/2005/8/layout/default"/>
    <dgm:cxn modelId="{7D660EBD-806D-4F03-AA46-947FDAEF21C4}" type="presParOf" srcId="{7199E023-A39E-45F5-95FD-C9A50DE967A6}" destId="{62DB1689-58A8-4765-B732-4630EF74E382}" srcOrd="5" destOrd="0" presId="urn:microsoft.com/office/officeart/2005/8/layout/default"/>
    <dgm:cxn modelId="{88DA4BC9-271B-4AF0-8288-045380B481B2}" type="presParOf" srcId="{7199E023-A39E-45F5-95FD-C9A50DE967A6}" destId="{412A481D-4855-4AA9-B2BA-8EE5ED16A55F}" srcOrd="6" destOrd="0" presId="urn:microsoft.com/office/officeart/2005/8/layout/default"/>
    <dgm:cxn modelId="{DD251E78-9994-44CA-AE33-4488CDA615A8}" type="presParOf" srcId="{7199E023-A39E-45F5-95FD-C9A50DE967A6}" destId="{44D9EF45-5AD0-4FD7-AF81-AF80F23E6B7E}" srcOrd="7" destOrd="0" presId="urn:microsoft.com/office/officeart/2005/8/layout/default"/>
    <dgm:cxn modelId="{A070580B-67BE-475B-B1D6-AF2929F3DF3F}" type="presParOf" srcId="{7199E023-A39E-45F5-95FD-C9A50DE967A6}" destId="{C452059E-9CEC-465F-BF8B-229F4B24A1DF}" srcOrd="8" destOrd="0" presId="urn:microsoft.com/office/officeart/2005/8/layout/default"/>
    <dgm:cxn modelId="{E66475DA-E259-487A-BBC5-D3D013237624}" type="presParOf" srcId="{7199E023-A39E-45F5-95FD-C9A50DE967A6}" destId="{72F56A0D-4D98-4202-BCD6-0C28A9B5567F}" srcOrd="9" destOrd="0" presId="urn:microsoft.com/office/officeart/2005/8/layout/default"/>
    <dgm:cxn modelId="{B6807D19-F6B3-46A5-A4A2-B23C5F161F00}" type="presParOf" srcId="{7199E023-A39E-45F5-95FD-C9A50DE967A6}" destId="{2B6D04CD-97A8-41D8-9818-CF22D9ABA0D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7B093-3E69-4531-9DB4-EB86D192589A}">
      <dsp:nvSpPr>
        <dsp:cNvPr id="0" name=""/>
        <dsp:cNvSpPr/>
      </dsp:nvSpPr>
      <dsp:spPr>
        <a:xfrm>
          <a:off x="3080939" y="78184"/>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File system</a:t>
          </a:r>
        </a:p>
      </dsp:txBody>
      <dsp:txXfrm>
        <a:off x="3080939" y="78184"/>
        <a:ext cx="2786062" cy="1671637"/>
      </dsp:txXfrm>
    </dsp:sp>
    <dsp:sp modelId="{A9B8E44D-FBE1-4288-AFEA-F3A487187625}">
      <dsp:nvSpPr>
        <dsp:cNvPr id="0" name=""/>
        <dsp:cNvSpPr/>
      </dsp:nvSpPr>
      <dsp:spPr>
        <a:xfrm>
          <a:off x="3705" y="94666"/>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Process</a:t>
          </a:r>
        </a:p>
      </dsp:txBody>
      <dsp:txXfrm>
        <a:off x="3705" y="94666"/>
        <a:ext cx="2786062" cy="1671637"/>
      </dsp:txXfrm>
    </dsp:sp>
    <dsp:sp modelId="{013200CC-30B4-4B5F-A299-4578AD7CF39B}">
      <dsp:nvSpPr>
        <dsp:cNvPr id="0" name=""/>
        <dsp:cNvSpPr/>
      </dsp:nvSpPr>
      <dsp:spPr>
        <a:xfrm>
          <a:off x="6129337" y="78184"/>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Scheduling</a:t>
          </a:r>
          <a:endParaRPr lang="en-US" sz="2600" kern="1200" dirty="0"/>
        </a:p>
      </dsp:txBody>
      <dsp:txXfrm>
        <a:off x="6129337" y="78184"/>
        <a:ext cx="2786062" cy="1671637"/>
      </dsp:txXfrm>
    </dsp:sp>
    <dsp:sp modelId="{412A481D-4855-4AA9-B2BA-8EE5ED16A55F}">
      <dsp:nvSpPr>
        <dsp:cNvPr id="0" name=""/>
        <dsp:cNvSpPr/>
      </dsp:nvSpPr>
      <dsp:spPr>
        <a:xfrm>
          <a:off x="0" y="2028428"/>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Interprocess</a:t>
          </a:r>
          <a:r>
            <a:rPr lang="en-US" sz="2600" kern="1200" dirty="0"/>
            <a:t> communication</a:t>
          </a:r>
        </a:p>
      </dsp:txBody>
      <dsp:txXfrm>
        <a:off x="0" y="2028428"/>
        <a:ext cx="2786062" cy="1671637"/>
      </dsp:txXfrm>
    </dsp:sp>
    <dsp:sp modelId="{C452059E-9CEC-465F-BF8B-229F4B24A1DF}">
      <dsp:nvSpPr>
        <dsp:cNvPr id="0" name=""/>
        <dsp:cNvSpPr/>
      </dsp:nvSpPr>
      <dsp:spPr>
        <a:xfrm>
          <a:off x="3064668" y="2028428"/>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socket (networking)</a:t>
          </a:r>
        </a:p>
      </dsp:txBody>
      <dsp:txXfrm>
        <a:off x="3064668" y="2028428"/>
        <a:ext cx="2786062" cy="1671637"/>
      </dsp:txXfrm>
    </dsp:sp>
    <dsp:sp modelId="{2B6D04CD-97A8-41D8-9818-CF22D9ABA0D8}">
      <dsp:nvSpPr>
        <dsp:cNvPr id="0" name=""/>
        <dsp:cNvSpPr/>
      </dsp:nvSpPr>
      <dsp:spPr>
        <a:xfrm>
          <a:off x="6129337" y="2028428"/>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Miscellaneous</a:t>
          </a:r>
        </a:p>
      </dsp:txBody>
      <dsp:txXfrm>
        <a:off x="6129337" y="2028428"/>
        <a:ext cx="2786062" cy="16716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4/5/2023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823554" y="2431982"/>
            <a:ext cx="8144134" cy="234778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6</a:t>
            </a:r>
            <a:br>
              <a:rPr lang="en-IN" b="1" dirty="0">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US" b="1" dirty="0">
                <a:solidFill>
                  <a:srgbClr val="0070C0"/>
                </a:solidFill>
                <a:latin typeface="Arial" panose="020B0604020202020204" pitchFamily="34" charset="0"/>
                <a:cs typeface="Arial" panose="020B0604020202020204" pitchFamily="34" charset="0"/>
              </a:rPr>
              <a:t>System Calls</a:t>
            </a:r>
          </a:p>
          <a:p>
            <a:pPr algn="ctr"/>
            <a:endParaRPr lang="en-US" b="1" dirty="0">
              <a:solidFill>
                <a:srgbClr val="0070C0"/>
              </a:solidFill>
              <a:latin typeface="Arial" panose="020B0604020202020204" pitchFamily="34" charset="0"/>
              <a:cs typeface="Arial" panose="020B0604020202020204" pitchFamily="34" charset="0"/>
            </a:endParaRPr>
          </a:p>
          <a:p>
            <a:pPr algn="ctr"/>
            <a:r>
              <a:rPr lang="en-US" b="1" dirty="0">
                <a:solidFill>
                  <a:srgbClr val="0070C0"/>
                </a:solidFill>
                <a:latin typeface="Arial" panose="020B0604020202020204" pitchFamily="34" charset="0"/>
                <a:cs typeface="Arial" panose="020B0604020202020204" pitchFamily="34" charset="0"/>
              </a:rPr>
              <a:t> </a:t>
            </a:r>
          </a:p>
        </p:txBody>
      </p:sp>
      <p:sp>
        <p:nvSpPr>
          <p:cNvPr id="7" name="Subtitle 2"/>
          <p:cNvSpPr>
            <a:spLocks noGrp="1"/>
          </p:cNvSpPr>
          <p:nvPr/>
        </p:nvSpPr>
        <p:spPr>
          <a:xfrm>
            <a:off x="2410452" y="5127574"/>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solidFill>
                  <a:schemeClr val="tx1"/>
                </a:solidFill>
                <a:latin typeface="Arial" panose="020B0604020202020204" pitchFamily="34" charset="0"/>
                <a:cs typeface="Arial" panose="020B0604020202020204" pitchFamily="34" charset="0"/>
              </a:rPr>
              <a:t>CSC – 320 Operating System</a:t>
            </a:r>
          </a:p>
          <a:p>
            <a:r>
              <a:rPr lang="en-IN" sz="1800" b="1" dirty="0">
                <a:solidFill>
                  <a:schemeClr val="tx1"/>
                </a:solidFill>
                <a:latin typeface="Arial" panose="020B0604020202020204" pitchFamily="34" charset="0"/>
                <a:cs typeface="Arial" panose="020B0604020202020204" pitchFamily="34" charset="0"/>
              </a:rPr>
              <a:t>Engr. </a:t>
            </a:r>
            <a:r>
              <a:rPr lang="en-IN" sz="1800" b="1" dirty="0">
                <a:latin typeface="Arial" panose="020B0604020202020204" pitchFamily="34" charset="0"/>
                <a:cs typeface="Arial" panose="020B0604020202020204" pitchFamily="34" charset="0"/>
              </a:rPr>
              <a:t>Rahemeen Khan</a:t>
            </a:r>
          </a:p>
          <a:p>
            <a:r>
              <a:rPr lang="en-IN" sz="1800" b="1" dirty="0">
                <a:latin typeface="Arial" panose="020B0604020202020204" pitchFamily="34" charset="0"/>
                <a:cs typeface="Arial" panose="020B0604020202020204" pitchFamily="34" charset="0"/>
              </a:rPr>
              <a:t>Operating System</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759" y="624110"/>
            <a:ext cx="9558854" cy="1280890"/>
          </a:xfrm>
        </p:spPr>
        <p:txBody>
          <a:bodyPr>
            <a:normAutofit/>
          </a:bodyPr>
          <a:lstStyle/>
          <a:p>
            <a:r>
              <a:rPr lang="en-US" b="1" dirty="0"/>
              <a:t>Fork System Call</a:t>
            </a:r>
            <a:br>
              <a:rPr lang="en-US" b="1" dirty="0"/>
            </a:b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10</a:t>
            </a:fld>
            <a:endParaRPr lang="en-US"/>
          </a:p>
        </p:txBody>
      </p:sp>
      <p:sp>
        <p:nvSpPr>
          <p:cNvPr id="3" name="Content Placeholder 2"/>
          <p:cNvSpPr>
            <a:spLocks noGrp="1"/>
          </p:cNvSpPr>
          <p:nvPr>
            <p:ph idx="1"/>
          </p:nvPr>
        </p:nvSpPr>
        <p:spPr>
          <a:xfrm>
            <a:off x="1573619" y="1339702"/>
            <a:ext cx="9930993" cy="5071731"/>
          </a:xfrm>
        </p:spPr>
        <p:txBody>
          <a:bodyPr>
            <a:normAutofit fontScale="92500" lnSpcReduction="10000"/>
          </a:bodyPr>
          <a:lstStyle/>
          <a:p>
            <a:r>
              <a:rPr lang="en-US" dirty="0"/>
              <a:t>In Linux, process is created by duplicating parent process. This is called forking. You invoke the fork system call with fork() function.</a:t>
            </a:r>
          </a:p>
          <a:p>
            <a:r>
              <a:rPr lang="en-US" dirty="0"/>
              <a:t>It is a system call that creates a new process under Linux operating system. </a:t>
            </a:r>
          </a:p>
          <a:p>
            <a:r>
              <a:rPr lang="en-US" dirty="0"/>
              <a:t>It takes no argument. The purpose of fork() is to create a new process which becomes the child process to the caller. </a:t>
            </a:r>
          </a:p>
          <a:p>
            <a:r>
              <a:rPr lang="en-US" dirty="0"/>
              <a:t>After the new child process is created, both processes will execute next instruction following the fork system call, therefore we have to distinguish the parent process from the child which can be done by evaluating the returned value of fork() function.</a:t>
            </a:r>
          </a:p>
          <a:p>
            <a:r>
              <a:rPr lang="en-US" b="1" dirty="0"/>
              <a:t>Returned Value from Fork</a:t>
            </a:r>
          </a:p>
          <a:p>
            <a:pPr lvl="0"/>
            <a:r>
              <a:rPr lang="en-US" dirty="0"/>
              <a:t>If the returned value is negative, it means that the child process creation was unsuccessful</a:t>
            </a:r>
          </a:p>
          <a:p>
            <a:pPr lvl="0"/>
            <a:r>
              <a:rPr lang="en-US" dirty="0"/>
              <a:t>If the returned value is zero, the child process is created with </a:t>
            </a:r>
            <a:r>
              <a:rPr lang="en-US" dirty="0" err="1"/>
              <a:t>pid</a:t>
            </a:r>
            <a:r>
              <a:rPr lang="en-US" dirty="0"/>
              <a:t> = 0</a:t>
            </a:r>
          </a:p>
          <a:p>
            <a:pPr lvl="0"/>
            <a:r>
              <a:rPr lang="en-US" dirty="0"/>
              <a:t>If the returned value is positive, the child process is created with the process with a process ID to the parent process (The returned process ID is of type </a:t>
            </a:r>
            <a:r>
              <a:rPr lang="en-US" dirty="0" err="1"/>
              <a:t>pid_t</a:t>
            </a:r>
            <a:r>
              <a:rPr lang="en-US" dirty="0"/>
              <a:t> defined in </a:t>
            </a:r>
            <a:r>
              <a:rPr lang="en-US" dirty="0" err="1"/>
              <a:t>sys.type.h</a:t>
            </a: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237339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60177-D874-4B17-9B87-6A219E552803}"/>
              </a:ext>
            </a:extLst>
          </p:cNvPr>
          <p:cNvSpPr>
            <a:spLocks noGrp="1"/>
          </p:cNvSpPr>
          <p:nvPr>
            <p:ph idx="1"/>
          </p:nvPr>
        </p:nvSpPr>
        <p:spPr>
          <a:xfrm>
            <a:off x="1688123" y="787781"/>
            <a:ext cx="9423085" cy="5713051"/>
          </a:xfrm>
        </p:spPr>
        <p:txBody>
          <a:bodyPr/>
          <a:lstStyle/>
          <a:p>
            <a:r>
              <a:rPr lang="en-US" i="1" dirty="0"/>
              <a:t>Example</a:t>
            </a:r>
            <a:endParaRPr lang="en-US" dirty="0"/>
          </a:p>
          <a:p>
            <a:r>
              <a:rPr lang="en-US" dirty="0"/>
              <a:t>Consider the following C language program:</a:t>
            </a:r>
          </a:p>
          <a:p>
            <a:pPr marL="0" indent="0">
              <a:buNone/>
            </a:pPr>
            <a:r>
              <a:rPr lang="en-US" dirty="0"/>
              <a:t>#include&lt;stdio.h&gt; </a:t>
            </a:r>
          </a:p>
          <a:p>
            <a:pPr marL="0" indent="0">
              <a:buNone/>
            </a:pPr>
            <a:r>
              <a:rPr lang="en-US" dirty="0"/>
              <a:t>#include &lt;sys/</a:t>
            </a:r>
            <a:r>
              <a:rPr lang="en-US" dirty="0" err="1"/>
              <a:t>types.h</a:t>
            </a:r>
            <a:r>
              <a:rPr lang="en-US" dirty="0"/>
              <a:t>&gt; </a:t>
            </a:r>
          </a:p>
          <a:p>
            <a:pPr marL="0" indent="0">
              <a:buNone/>
            </a:pPr>
            <a:r>
              <a:rPr lang="en-US" dirty="0"/>
              <a:t>#include&lt;unistd.h&gt;</a:t>
            </a:r>
          </a:p>
          <a:p>
            <a:pPr marL="0" indent="0">
              <a:buNone/>
            </a:pPr>
            <a:r>
              <a:rPr lang="en-US" dirty="0"/>
              <a:t>int main() {</a:t>
            </a:r>
          </a:p>
          <a:p>
            <a:pPr marL="0" indent="0">
              <a:buNone/>
            </a:pPr>
            <a:r>
              <a:rPr lang="en-US" dirty="0" err="1"/>
              <a:t>printf</a:t>
            </a:r>
            <a:r>
              <a:rPr lang="en-US" dirty="0"/>
              <a:t>(“before forking \n”); </a:t>
            </a:r>
          </a:p>
          <a:p>
            <a:pPr marL="0" indent="0">
              <a:buNone/>
            </a:pPr>
            <a:r>
              <a:rPr lang="en-US" dirty="0"/>
              <a:t>fork();</a:t>
            </a:r>
          </a:p>
          <a:p>
            <a:pPr marL="0" indent="0">
              <a:buNone/>
            </a:pPr>
            <a:r>
              <a:rPr lang="en-US" dirty="0" err="1"/>
              <a:t>printf</a:t>
            </a:r>
            <a:r>
              <a:rPr lang="en-US" dirty="0"/>
              <a:t>(“after forking \n”);</a:t>
            </a:r>
          </a:p>
          <a:p>
            <a:pPr marL="0" indent="0">
              <a:buNone/>
            </a:pPr>
            <a:r>
              <a:rPr lang="en-US" dirty="0"/>
              <a:t> return 0;</a:t>
            </a:r>
          </a:p>
          <a:p>
            <a:pPr marL="0" indent="0">
              <a:buNone/>
            </a:pPr>
            <a:r>
              <a:rPr lang="en-US" dirty="0"/>
              <a:t>}</a:t>
            </a:r>
          </a:p>
          <a:p>
            <a:endParaRPr lang="en-US" dirty="0"/>
          </a:p>
        </p:txBody>
      </p:sp>
      <p:sp>
        <p:nvSpPr>
          <p:cNvPr id="4" name="Date Placeholder 3">
            <a:extLst>
              <a:ext uri="{FF2B5EF4-FFF2-40B4-BE49-F238E27FC236}">
                <a16:creationId xmlns:a16="http://schemas.microsoft.com/office/drawing/2014/main" id="{CCA82E6E-6B16-4096-A141-BDFC5288A40B}"/>
              </a:ext>
            </a:extLst>
          </p:cNvPr>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a:extLst>
              <a:ext uri="{FF2B5EF4-FFF2-40B4-BE49-F238E27FC236}">
                <a16:creationId xmlns:a16="http://schemas.microsoft.com/office/drawing/2014/main" id="{A23F2B44-941F-46AA-9E78-EF19A97D4FFA}"/>
              </a:ext>
            </a:extLst>
          </p:cNvPr>
          <p:cNvSpPr>
            <a:spLocks noGrp="1"/>
          </p:cNvSpPr>
          <p:nvPr>
            <p:ph type="sldNum" sz="quarter" idx="12"/>
          </p:nvPr>
        </p:nvSpPr>
        <p:spPr/>
        <p:txBody>
          <a:bodyPr/>
          <a:lstStyle/>
          <a:p>
            <a:fld id="{34237BF9-6925-4FE3-8F98-72FCD8F1A9AE}" type="slidenum">
              <a:rPr lang="en-US" smtClean="0"/>
              <a:t>11</a:t>
            </a:fld>
            <a:endParaRPr lang="en-US"/>
          </a:p>
        </p:txBody>
      </p:sp>
      <p:pic>
        <p:nvPicPr>
          <p:cNvPr id="7" name="image3.jpeg">
            <a:extLst>
              <a:ext uri="{FF2B5EF4-FFF2-40B4-BE49-F238E27FC236}">
                <a16:creationId xmlns:a16="http://schemas.microsoft.com/office/drawing/2014/main" id="{BF2B2337-4DA1-4B25-A143-73E950200FB6}"/>
              </a:ext>
            </a:extLst>
          </p:cNvPr>
          <p:cNvPicPr/>
          <p:nvPr/>
        </p:nvPicPr>
        <p:blipFill>
          <a:blip r:embed="rId2" cstate="print"/>
          <a:stretch>
            <a:fillRect/>
          </a:stretch>
        </p:blipFill>
        <p:spPr>
          <a:xfrm>
            <a:off x="5638800" y="2942493"/>
            <a:ext cx="6013938" cy="2180492"/>
          </a:xfrm>
          <a:prstGeom prst="rect">
            <a:avLst/>
          </a:prstGeom>
        </p:spPr>
      </p:pic>
    </p:spTree>
    <p:extLst>
      <p:ext uri="{BB962C8B-B14F-4D97-AF65-F5344CB8AC3E}">
        <p14:creationId xmlns:p14="http://schemas.microsoft.com/office/powerpoint/2010/main" val="17699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8863154"/>
              </p:ext>
            </p:extLst>
          </p:nvPr>
        </p:nvGraphicFramePr>
        <p:xfrm>
          <a:off x="2016369" y="121920"/>
          <a:ext cx="9362572" cy="6614160"/>
        </p:xfrm>
        <a:graphic>
          <a:graphicData uri="http://schemas.openxmlformats.org/drawingml/2006/table">
            <a:tbl>
              <a:tblPr firstRow="1" firstCol="1" bandRow="1">
                <a:tableStyleId>{5C22544A-7EE6-4342-B048-85BDC9FD1C3A}</a:tableStyleId>
              </a:tblPr>
              <a:tblGrid>
                <a:gridCol w="9362572">
                  <a:extLst>
                    <a:ext uri="{9D8B030D-6E8A-4147-A177-3AD203B41FA5}">
                      <a16:colId xmlns:a16="http://schemas.microsoft.com/office/drawing/2014/main" val="20000"/>
                    </a:ext>
                  </a:extLst>
                </a:gridCol>
              </a:tblGrid>
              <a:tr h="6506308">
                <a:tc>
                  <a:txBody>
                    <a:bodyPr/>
                    <a:lstStyle/>
                    <a:p>
                      <a:r>
                        <a:rPr lang="en-US" sz="1600" b="1" kern="1200" dirty="0">
                          <a:solidFill>
                            <a:schemeClr val="lt1"/>
                          </a:solidFill>
                          <a:effectLst/>
                          <a:latin typeface="+mn-lt"/>
                          <a:ea typeface="+mn-ea"/>
                          <a:cs typeface="+mn-cs"/>
                        </a:rPr>
                        <a:t>#include&lt;stdio.h&gt;</a:t>
                      </a:r>
                    </a:p>
                    <a:p>
                      <a:r>
                        <a:rPr lang="en-US" sz="1600" b="1" kern="1200" dirty="0">
                          <a:solidFill>
                            <a:schemeClr val="lt1"/>
                          </a:solidFill>
                          <a:effectLst/>
                          <a:latin typeface="+mn-lt"/>
                          <a:ea typeface="+mn-ea"/>
                          <a:cs typeface="+mn-cs"/>
                        </a:rPr>
                        <a:t>#include &lt;sys/</a:t>
                      </a:r>
                      <a:r>
                        <a:rPr lang="en-US" sz="1600" b="1" kern="1200" dirty="0" err="1">
                          <a:solidFill>
                            <a:schemeClr val="lt1"/>
                          </a:solidFill>
                          <a:effectLst/>
                          <a:latin typeface="+mn-lt"/>
                          <a:ea typeface="+mn-ea"/>
                          <a:cs typeface="+mn-cs"/>
                        </a:rPr>
                        <a:t>types.h</a:t>
                      </a:r>
                      <a:r>
                        <a:rPr lang="en-US" sz="1600" b="1" kern="1200" dirty="0">
                          <a:solidFill>
                            <a:schemeClr val="lt1"/>
                          </a:solidFill>
                          <a:effectLst/>
                          <a:latin typeface="+mn-lt"/>
                          <a:ea typeface="+mn-ea"/>
                          <a:cs typeface="+mn-cs"/>
                        </a:rPr>
                        <a:t>&gt; </a:t>
                      </a:r>
                    </a:p>
                    <a:p>
                      <a:r>
                        <a:rPr lang="en-US" sz="1600" b="1" kern="1200" dirty="0">
                          <a:solidFill>
                            <a:schemeClr val="lt1"/>
                          </a:solidFill>
                          <a:effectLst/>
                          <a:latin typeface="+mn-lt"/>
                          <a:ea typeface="+mn-ea"/>
                          <a:cs typeface="+mn-cs"/>
                        </a:rPr>
                        <a:t>#include&lt;unistd.h&gt;</a:t>
                      </a:r>
                    </a:p>
                    <a:p>
                      <a:r>
                        <a:rPr lang="en-US" sz="1600" b="1" kern="1200" dirty="0">
                          <a:solidFill>
                            <a:schemeClr val="lt1"/>
                          </a:solidFill>
                          <a:effectLst/>
                          <a:latin typeface="+mn-lt"/>
                          <a:ea typeface="+mn-ea"/>
                          <a:cs typeface="+mn-cs"/>
                        </a:rPr>
                        <a:t> </a:t>
                      </a:r>
                    </a:p>
                    <a:p>
                      <a:r>
                        <a:rPr lang="en-US" sz="1600" b="1" kern="1200" dirty="0">
                          <a:solidFill>
                            <a:schemeClr val="lt1"/>
                          </a:solidFill>
                          <a:effectLst/>
                          <a:latin typeface="+mn-lt"/>
                          <a:ea typeface="+mn-ea"/>
                          <a:cs typeface="+mn-cs"/>
                        </a:rPr>
                        <a:t>int </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 = 5;</a:t>
                      </a:r>
                    </a:p>
                    <a:p>
                      <a:r>
                        <a:rPr lang="en-US" sz="1600" b="1" kern="1200" dirty="0">
                          <a:solidFill>
                            <a:schemeClr val="lt1"/>
                          </a:solidFill>
                          <a:effectLst/>
                          <a:latin typeface="+mn-lt"/>
                          <a:ea typeface="+mn-ea"/>
                          <a:cs typeface="+mn-cs"/>
                        </a:rPr>
                        <a:t>void </a:t>
                      </a:r>
                      <a:r>
                        <a:rPr lang="en-US" sz="1600" b="1" kern="1200" dirty="0" err="1">
                          <a:solidFill>
                            <a:schemeClr val="lt1"/>
                          </a:solidFill>
                          <a:effectLst/>
                          <a:latin typeface="+mn-lt"/>
                          <a:ea typeface="+mn-ea"/>
                          <a:cs typeface="+mn-cs"/>
                        </a:rPr>
                        <a:t>parent_process</a:t>
                      </a:r>
                      <a:r>
                        <a:rPr lang="en-US" sz="1600" b="1" kern="1200" dirty="0">
                          <a:solidFill>
                            <a:schemeClr val="lt1"/>
                          </a:solidFill>
                          <a:effectLst/>
                          <a:latin typeface="+mn-lt"/>
                          <a:ea typeface="+mn-ea"/>
                          <a:cs typeface="+mn-cs"/>
                        </a:rPr>
                        <a:t>(); </a:t>
                      </a:r>
                    </a:p>
                    <a:p>
                      <a:r>
                        <a:rPr lang="en-US" sz="1600" b="1" kern="1200" dirty="0">
                          <a:solidFill>
                            <a:schemeClr val="lt1"/>
                          </a:solidFill>
                          <a:effectLst/>
                          <a:latin typeface="+mn-lt"/>
                          <a:ea typeface="+mn-ea"/>
                          <a:cs typeface="+mn-cs"/>
                        </a:rPr>
                        <a:t>void </a:t>
                      </a:r>
                      <a:r>
                        <a:rPr lang="en-US" sz="1600" b="1" kern="1200" dirty="0" err="1">
                          <a:solidFill>
                            <a:schemeClr val="lt1"/>
                          </a:solidFill>
                          <a:effectLst/>
                          <a:latin typeface="+mn-lt"/>
                          <a:ea typeface="+mn-ea"/>
                          <a:cs typeface="+mn-cs"/>
                        </a:rPr>
                        <a:t>child_process</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 </a:t>
                      </a:r>
                    </a:p>
                    <a:p>
                      <a:r>
                        <a:rPr lang="en-US" sz="1600" b="1" kern="1200" dirty="0">
                          <a:solidFill>
                            <a:schemeClr val="lt1"/>
                          </a:solidFill>
                          <a:effectLst/>
                          <a:latin typeface="+mn-lt"/>
                          <a:ea typeface="+mn-ea"/>
                          <a:cs typeface="+mn-cs"/>
                        </a:rPr>
                        <a:t>int main() {</a:t>
                      </a:r>
                    </a:p>
                    <a:p>
                      <a:r>
                        <a:rPr lang="en-US" sz="1600" b="1" kern="1200" dirty="0" err="1">
                          <a:solidFill>
                            <a:schemeClr val="lt1"/>
                          </a:solidFill>
                          <a:effectLst/>
                          <a:latin typeface="+mn-lt"/>
                          <a:ea typeface="+mn-ea"/>
                          <a:cs typeface="+mn-cs"/>
                        </a:rPr>
                        <a:t>pid_t</a:t>
                      </a:r>
                      <a:r>
                        <a:rPr lang="en-US" sz="1600" b="1" kern="1200" dirty="0">
                          <a:solidFill>
                            <a:schemeClr val="lt1"/>
                          </a:solidFill>
                          <a:effectLst/>
                          <a:latin typeface="+mn-lt"/>
                          <a:ea typeface="+mn-ea"/>
                          <a:cs typeface="+mn-cs"/>
                        </a:rPr>
                        <a:t> </a:t>
                      </a:r>
                      <a:r>
                        <a:rPr lang="en-US" sz="1600" b="1" kern="1200" dirty="0" err="1">
                          <a:solidFill>
                            <a:schemeClr val="lt1"/>
                          </a:solidFill>
                          <a:effectLst/>
                          <a:latin typeface="+mn-lt"/>
                          <a:ea typeface="+mn-ea"/>
                          <a:cs typeface="+mn-cs"/>
                        </a:rPr>
                        <a:t>pid</a:t>
                      </a:r>
                      <a:r>
                        <a:rPr lang="en-US" sz="1600" b="1" kern="1200" dirty="0">
                          <a:solidFill>
                            <a:schemeClr val="lt1"/>
                          </a:solidFill>
                          <a:effectLst/>
                          <a:latin typeface="+mn-lt"/>
                          <a:ea typeface="+mn-ea"/>
                          <a:cs typeface="+mn-cs"/>
                        </a:rPr>
                        <a:t>; </a:t>
                      </a:r>
                    </a:p>
                    <a:p>
                      <a:r>
                        <a:rPr lang="en-US" sz="1600" b="1" kern="1200" dirty="0" err="1">
                          <a:solidFill>
                            <a:schemeClr val="lt1"/>
                          </a:solidFill>
                          <a:effectLst/>
                          <a:latin typeface="+mn-lt"/>
                          <a:ea typeface="+mn-ea"/>
                          <a:cs typeface="+mn-cs"/>
                        </a:rPr>
                        <a:t>pid</a:t>
                      </a:r>
                      <a:r>
                        <a:rPr lang="en-US" sz="1600" b="1" kern="1200" dirty="0">
                          <a:solidFill>
                            <a:schemeClr val="lt1"/>
                          </a:solidFill>
                          <a:effectLst/>
                          <a:latin typeface="+mn-lt"/>
                          <a:ea typeface="+mn-ea"/>
                          <a:cs typeface="+mn-cs"/>
                        </a:rPr>
                        <a:t> = fork();</a:t>
                      </a:r>
                    </a:p>
                    <a:p>
                      <a:r>
                        <a:rPr lang="en-US" sz="1600" b="1" kern="1200" dirty="0">
                          <a:solidFill>
                            <a:schemeClr val="lt1"/>
                          </a:solidFill>
                          <a:effectLst/>
                          <a:latin typeface="+mn-lt"/>
                          <a:ea typeface="+mn-ea"/>
                          <a:cs typeface="+mn-cs"/>
                        </a:rPr>
                        <a:t>if(</a:t>
                      </a:r>
                      <a:r>
                        <a:rPr lang="en-US" sz="1600" b="1" kern="1200" dirty="0" err="1">
                          <a:solidFill>
                            <a:schemeClr val="lt1"/>
                          </a:solidFill>
                          <a:effectLst/>
                          <a:latin typeface="+mn-lt"/>
                          <a:ea typeface="+mn-ea"/>
                          <a:cs typeface="+mn-cs"/>
                        </a:rPr>
                        <a:t>pid</a:t>
                      </a:r>
                      <a:r>
                        <a:rPr lang="en-US" sz="1600" b="1" kern="1200" dirty="0">
                          <a:solidFill>
                            <a:schemeClr val="lt1"/>
                          </a:solidFill>
                          <a:effectLst/>
                          <a:latin typeface="+mn-lt"/>
                          <a:ea typeface="+mn-ea"/>
                          <a:cs typeface="+mn-cs"/>
                        </a:rPr>
                        <a:t> == 0) {</a:t>
                      </a:r>
                    </a:p>
                    <a:p>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 += 10;</a:t>
                      </a:r>
                    </a:p>
                    <a:p>
                      <a:r>
                        <a:rPr lang="en-US" sz="1600" b="1" kern="1200" dirty="0" err="1">
                          <a:solidFill>
                            <a:schemeClr val="lt1"/>
                          </a:solidFill>
                          <a:effectLst/>
                          <a:latin typeface="+mn-lt"/>
                          <a:ea typeface="+mn-ea"/>
                          <a:cs typeface="+mn-cs"/>
                        </a:rPr>
                        <a:t>child_process</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else {</a:t>
                      </a:r>
                    </a:p>
                    <a:p>
                      <a:r>
                        <a:rPr lang="en-US" sz="1600" b="1" kern="1200" dirty="0" err="1">
                          <a:solidFill>
                            <a:schemeClr val="lt1"/>
                          </a:solidFill>
                          <a:effectLst/>
                          <a:latin typeface="+mn-lt"/>
                          <a:ea typeface="+mn-ea"/>
                          <a:cs typeface="+mn-cs"/>
                        </a:rPr>
                        <a:t>parent_process</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return 0;</a:t>
                      </a:r>
                    </a:p>
                    <a:p>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void </a:t>
                      </a:r>
                      <a:r>
                        <a:rPr lang="en-US" sz="1600" b="1" kern="1200" dirty="0" err="1">
                          <a:solidFill>
                            <a:schemeClr val="lt1"/>
                          </a:solidFill>
                          <a:effectLst/>
                          <a:latin typeface="+mn-lt"/>
                          <a:ea typeface="+mn-ea"/>
                          <a:cs typeface="+mn-cs"/>
                        </a:rPr>
                        <a:t>parent_process</a:t>
                      </a:r>
                      <a:r>
                        <a:rPr lang="en-US" sz="1600" b="1" kern="1200" dirty="0">
                          <a:solidFill>
                            <a:schemeClr val="lt1"/>
                          </a:solidFill>
                          <a:effectLst/>
                          <a:latin typeface="+mn-lt"/>
                          <a:ea typeface="+mn-ea"/>
                          <a:cs typeface="+mn-cs"/>
                        </a:rPr>
                        <a:t>() {</a:t>
                      </a:r>
                    </a:p>
                    <a:p>
                      <a:r>
                        <a:rPr lang="en-US" sz="1600" b="1" kern="1200" dirty="0" err="1">
                          <a:solidFill>
                            <a:schemeClr val="lt1"/>
                          </a:solidFill>
                          <a:effectLst/>
                          <a:latin typeface="+mn-lt"/>
                          <a:ea typeface="+mn-ea"/>
                          <a:cs typeface="+mn-cs"/>
                        </a:rPr>
                        <a:t>printf</a:t>
                      </a:r>
                      <a:r>
                        <a:rPr lang="en-US" sz="1600" b="1" kern="1200" dirty="0">
                          <a:solidFill>
                            <a:schemeClr val="lt1"/>
                          </a:solidFill>
                          <a:effectLst/>
                          <a:latin typeface="+mn-lt"/>
                          <a:ea typeface="+mn-ea"/>
                          <a:cs typeface="+mn-cs"/>
                        </a:rPr>
                        <a:t>("I am a parent process and my value of '</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 is %d \n",</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void </a:t>
                      </a:r>
                      <a:r>
                        <a:rPr lang="en-US" sz="1600" b="1" kern="1200" dirty="0" err="1">
                          <a:solidFill>
                            <a:schemeClr val="lt1"/>
                          </a:solidFill>
                          <a:effectLst/>
                          <a:latin typeface="+mn-lt"/>
                          <a:ea typeface="+mn-ea"/>
                          <a:cs typeface="+mn-cs"/>
                        </a:rPr>
                        <a:t>child_process</a:t>
                      </a:r>
                      <a:r>
                        <a:rPr lang="en-US" sz="1600" b="1" kern="1200" dirty="0">
                          <a:solidFill>
                            <a:schemeClr val="lt1"/>
                          </a:solidFill>
                          <a:effectLst/>
                          <a:latin typeface="+mn-lt"/>
                          <a:ea typeface="+mn-ea"/>
                          <a:cs typeface="+mn-cs"/>
                        </a:rPr>
                        <a:t>() {</a:t>
                      </a:r>
                    </a:p>
                    <a:p>
                      <a:r>
                        <a:rPr lang="en-US" sz="1600" b="1" kern="1200" dirty="0" err="1">
                          <a:solidFill>
                            <a:schemeClr val="lt1"/>
                          </a:solidFill>
                          <a:effectLst/>
                          <a:latin typeface="+mn-lt"/>
                          <a:ea typeface="+mn-ea"/>
                          <a:cs typeface="+mn-cs"/>
                        </a:rPr>
                        <a:t>printf</a:t>
                      </a:r>
                      <a:r>
                        <a:rPr lang="en-US" sz="1600" b="1" kern="1200" dirty="0">
                          <a:solidFill>
                            <a:schemeClr val="lt1"/>
                          </a:solidFill>
                          <a:effectLst/>
                          <a:latin typeface="+mn-lt"/>
                          <a:ea typeface="+mn-ea"/>
                          <a:cs typeface="+mn-cs"/>
                        </a:rPr>
                        <a:t>("I am a child process and my value of '</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 is %d \n",</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a:t>
                      </a:r>
                    </a:p>
                    <a:p>
                      <a:endParaRPr lang="en-US" sz="18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6866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831386-3EA4-441E-ACFC-42770DC2C52F}"/>
              </a:ext>
            </a:extLst>
          </p:cNvPr>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a:extLst>
              <a:ext uri="{FF2B5EF4-FFF2-40B4-BE49-F238E27FC236}">
                <a16:creationId xmlns:a16="http://schemas.microsoft.com/office/drawing/2014/main" id="{B7310FEE-6230-4137-A770-2007A6EAD9BB}"/>
              </a:ext>
            </a:extLst>
          </p:cNvPr>
          <p:cNvSpPr>
            <a:spLocks noGrp="1"/>
          </p:cNvSpPr>
          <p:nvPr>
            <p:ph type="sldNum" sz="quarter" idx="12"/>
          </p:nvPr>
        </p:nvSpPr>
        <p:spPr/>
        <p:txBody>
          <a:bodyPr/>
          <a:lstStyle/>
          <a:p>
            <a:fld id="{34237BF9-6925-4FE3-8F98-72FCD8F1A9AE}" type="slidenum">
              <a:rPr lang="en-US" smtClean="0"/>
              <a:t>13</a:t>
            </a:fld>
            <a:endParaRPr lang="en-US"/>
          </a:p>
        </p:txBody>
      </p:sp>
      <p:pic>
        <p:nvPicPr>
          <p:cNvPr id="6" name="image4.jpeg">
            <a:extLst>
              <a:ext uri="{FF2B5EF4-FFF2-40B4-BE49-F238E27FC236}">
                <a16:creationId xmlns:a16="http://schemas.microsoft.com/office/drawing/2014/main" id="{A0C3B574-FA9C-4FED-80C4-BC8527405567}"/>
              </a:ext>
            </a:extLst>
          </p:cNvPr>
          <p:cNvPicPr>
            <a:picLocks noGrp="1"/>
          </p:cNvPicPr>
          <p:nvPr>
            <p:ph idx="1"/>
          </p:nvPr>
        </p:nvPicPr>
        <p:blipFill>
          <a:blip r:embed="rId2" cstate="print"/>
          <a:stretch>
            <a:fillRect/>
          </a:stretch>
        </p:blipFill>
        <p:spPr>
          <a:xfrm>
            <a:off x="1981200" y="1652954"/>
            <a:ext cx="9319847" cy="2168769"/>
          </a:xfrm>
          <a:prstGeom prst="rect">
            <a:avLst/>
          </a:prstGeom>
        </p:spPr>
      </p:pic>
    </p:spTree>
    <p:extLst>
      <p:ext uri="{BB962C8B-B14F-4D97-AF65-F5344CB8AC3E}">
        <p14:creationId xmlns:p14="http://schemas.microsoft.com/office/powerpoint/2010/main" val="192566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Processes System Calls</a:t>
            </a:r>
            <a:r>
              <a:rPr lang="en-US" dirty="0"/>
              <a:t>:</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60698" y="1743740"/>
                <a:ext cx="9643914" cy="4167482"/>
              </a:xfrm>
            </p:spPr>
            <p:txBody>
              <a:bodyPr>
                <a:normAutofit/>
              </a:bodyPr>
              <a:lstStyle/>
              <a:p>
                <a:r>
                  <a:rPr lang="en-US" sz="2400" dirty="0">
                    <a:solidFill>
                      <a:schemeClr val="tx1"/>
                    </a:solidFill>
                  </a:rPr>
                  <a:t>What would happen if we had two calls to the </a:t>
                </a:r>
                <a:r>
                  <a:rPr lang="en-US" sz="2400" b="1" i="1" dirty="0">
                    <a:solidFill>
                      <a:schemeClr val="tx1"/>
                    </a:solidFill>
                  </a:rPr>
                  <a:t>fork( )</a:t>
                </a:r>
                <a:r>
                  <a:rPr lang="en-US" sz="2400" dirty="0">
                    <a:solidFill>
                      <a:schemeClr val="tx1"/>
                    </a:solidFill>
                  </a:rPr>
                  <a:t> function, one below the other, in the same program?</a:t>
                </a:r>
              </a:p>
              <a:p>
                <a:r>
                  <a:rPr lang="en-US" sz="2400" dirty="0">
                    <a:solidFill>
                      <a:schemeClr val="tx1"/>
                    </a:solidFill>
                  </a:rPr>
                  <a:t>The progression with each </a:t>
                </a:r>
                <a:r>
                  <a:rPr lang="en-US" sz="2400" b="1" i="1" dirty="0">
                    <a:solidFill>
                      <a:schemeClr val="tx1"/>
                    </a:solidFill>
                  </a:rPr>
                  <a:t>fork( )</a:t>
                </a:r>
                <a:r>
                  <a:rPr lang="en-US" sz="2400" dirty="0">
                    <a:solidFill>
                      <a:schemeClr val="tx1"/>
                    </a:solidFill>
                  </a:rPr>
                  <a:t> that is added is 2 raised to the power of n,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2</m:t>
                        </m:r>
                      </m:e>
                      <m:sup>
                        <m:r>
                          <a:rPr lang="en-US" sz="2400" i="1">
                            <a:solidFill>
                              <a:schemeClr val="tx1"/>
                            </a:solidFill>
                            <a:latin typeface="Cambria Math" panose="02040503050406030204" pitchFamily="18" charset="0"/>
                          </a:rPr>
                          <m:t>𝑛</m:t>
                        </m:r>
                      </m:sup>
                    </m:sSup>
                  </m:oMath>
                </a14:m>
                <a:r>
                  <a:rPr lang="en-US" sz="2400" dirty="0">
                    <a:solidFill>
                      <a:schemeClr val="tx1"/>
                    </a:solidFill>
                  </a:rPr>
                  <a:t>, where </a:t>
                </a:r>
                <a:r>
                  <a:rPr lang="en-US" sz="2400" i="1" dirty="0">
                    <a:solidFill>
                      <a:schemeClr val="tx1"/>
                    </a:solidFill>
                  </a:rPr>
                  <a:t>n</a:t>
                </a:r>
                <a:r>
                  <a:rPr lang="en-US" sz="2400" dirty="0">
                    <a:solidFill>
                      <a:schemeClr val="tx1"/>
                    </a:solidFill>
                  </a:rPr>
                  <a:t> is the number of calls to </a:t>
                </a:r>
                <a:r>
                  <a:rPr lang="en-US" sz="2400" b="1" i="1" dirty="0">
                    <a:solidFill>
                      <a:schemeClr val="tx1"/>
                    </a:solidFill>
                  </a:rPr>
                  <a:t>fork( )</a:t>
                </a:r>
                <a:r>
                  <a:rPr lang="en-US" sz="2400" dirty="0">
                    <a:solidFill>
                      <a:schemeClr val="tx1"/>
                    </a:solidFill>
                  </a:rPr>
                  <a:t>. The program below will create four processes.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60698" y="1743740"/>
                <a:ext cx="9643914" cy="4167482"/>
              </a:xfrm>
              <a:blipFill>
                <a:blip r:embed="rId2"/>
                <a:stretch>
                  <a:fillRect l="-885" t="-11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14</a:t>
            </a:fld>
            <a:endParaRPr lang="en-US"/>
          </a:p>
        </p:txBody>
      </p:sp>
    </p:spTree>
    <p:extLst>
      <p:ext uri="{BB962C8B-B14F-4D97-AF65-F5344CB8AC3E}">
        <p14:creationId xmlns:p14="http://schemas.microsoft.com/office/powerpoint/2010/main" val="287068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15</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769577111"/>
              </p:ext>
            </p:extLst>
          </p:nvPr>
        </p:nvGraphicFramePr>
        <p:xfrm>
          <a:off x="1820563" y="551935"/>
          <a:ext cx="8089248" cy="4482211"/>
        </p:xfrm>
        <a:graphic>
          <a:graphicData uri="http://schemas.openxmlformats.org/drawingml/2006/table">
            <a:tbl>
              <a:tblPr firstRow="1" firstCol="1" bandRow="1">
                <a:tableStyleId>{5C22544A-7EE6-4342-B048-85BDC9FD1C3A}</a:tableStyleId>
              </a:tblPr>
              <a:tblGrid>
                <a:gridCol w="8089248">
                  <a:extLst>
                    <a:ext uri="{9D8B030D-6E8A-4147-A177-3AD203B41FA5}">
                      <a16:colId xmlns:a16="http://schemas.microsoft.com/office/drawing/2014/main" val="20000"/>
                    </a:ext>
                  </a:extLst>
                </a:gridCol>
              </a:tblGrid>
              <a:tr h="4232981">
                <a:tc>
                  <a:txBody>
                    <a:bodyPr/>
                    <a:lstStyle/>
                    <a:p>
                      <a:pPr marL="0" marR="0" algn="just">
                        <a:lnSpc>
                          <a:spcPct val="107000"/>
                        </a:lnSpc>
                        <a:spcBef>
                          <a:spcPts val="0"/>
                        </a:spcBef>
                        <a:spcAft>
                          <a:spcPts val="0"/>
                        </a:spcAft>
                      </a:pPr>
                      <a:r>
                        <a:rPr lang="en-US" sz="2800" dirty="0">
                          <a:effectLst/>
                        </a:rPr>
                        <a:t>#include&lt;stdio.h&gt;</a:t>
                      </a:r>
                    </a:p>
                    <a:p>
                      <a:r>
                        <a:rPr lang="en-US" sz="2800" b="1" kern="1200" dirty="0">
                          <a:solidFill>
                            <a:schemeClr val="lt1"/>
                          </a:solidFill>
                          <a:effectLst/>
                          <a:latin typeface="+mn-lt"/>
                          <a:ea typeface="+mn-ea"/>
                          <a:cs typeface="+mn-cs"/>
                        </a:rPr>
                        <a:t>#include &lt;sys/</a:t>
                      </a:r>
                      <a:r>
                        <a:rPr lang="en-US" sz="2800" b="1" kern="1200" dirty="0" err="1">
                          <a:solidFill>
                            <a:schemeClr val="lt1"/>
                          </a:solidFill>
                          <a:effectLst/>
                          <a:latin typeface="+mn-lt"/>
                          <a:ea typeface="+mn-ea"/>
                          <a:cs typeface="+mn-cs"/>
                        </a:rPr>
                        <a:t>types.h</a:t>
                      </a:r>
                      <a:r>
                        <a:rPr lang="en-US" sz="2800" b="1" kern="1200" dirty="0">
                          <a:solidFill>
                            <a:schemeClr val="lt1"/>
                          </a:solidFill>
                          <a:effectLst/>
                          <a:latin typeface="+mn-lt"/>
                          <a:ea typeface="+mn-ea"/>
                          <a:cs typeface="+mn-cs"/>
                        </a:rPr>
                        <a:t>&gt; </a:t>
                      </a:r>
                    </a:p>
                    <a:p>
                      <a:r>
                        <a:rPr lang="en-US" sz="2800" b="1" kern="1200" dirty="0">
                          <a:solidFill>
                            <a:schemeClr val="lt1"/>
                          </a:solidFill>
                          <a:effectLst/>
                          <a:latin typeface="+mn-lt"/>
                          <a:ea typeface="+mn-ea"/>
                          <a:cs typeface="+mn-cs"/>
                        </a:rPr>
                        <a:t>#include&lt;unistd.h&gt;</a:t>
                      </a:r>
                      <a:endParaRPr lang="en-US" sz="2800" dirty="0">
                        <a:effectLst/>
                      </a:endParaRPr>
                    </a:p>
                    <a:p>
                      <a:pPr marL="0" marR="0" algn="just">
                        <a:lnSpc>
                          <a:spcPct val="107000"/>
                        </a:lnSpc>
                        <a:spcBef>
                          <a:spcPts val="0"/>
                        </a:spcBef>
                        <a:spcAft>
                          <a:spcPts val="0"/>
                        </a:spcAft>
                      </a:pPr>
                      <a:r>
                        <a:rPr lang="en-US" sz="2800" dirty="0" err="1">
                          <a:effectLst/>
                        </a:rPr>
                        <a:t>int</a:t>
                      </a:r>
                      <a:r>
                        <a:rPr lang="en-US" sz="2800" dirty="0">
                          <a:effectLst/>
                        </a:rPr>
                        <a:t> main ()</a:t>
                      </a:r>
                    </a:p>
                    <a:p>
                      <a:pPr marL="0" marR="0" algn="just">
                        <a:lnSpc>
                          <a:spcPct val="107000"/>
                        </a:lnSpc>
                        <a:spcBef>
                          <a:spcPts val="0"/>
                        </a:spcBef>
                        <a:spcAft>
                          <a:spcPts val="0"/>
                        </a:spcAft>
                      </a:pPr>
                      <a:r>
                        <a:rPr lang="en-US" sz="2800" dirty="0">
                          <a:effectLst/>
                        </a:rPr>
                        <a:t>{</a:t>
                      </a:r>
                    </a:p>
                    <a:p>
                      <a:pPr marL="0" marR="0" algn="just">
                        <a:lnSpc>
                          <a:spcPct val="107000"/>
                        </a:lnSpc>
                        <a:spcBef>
                          <a:spcPts val="0"/>
                        </a:spcBef>
                        <a:spcAft>
                          <a:spcPts val="0"/>
                        </a:spcAft>
                      </a:pPr>
                      <a:r>
                        <a:rPr lang="en-US" sz="2800" dirty="0">
                          <a:effectLst/>
                        </a:rPr>
                        <a:t>fork();</a:t>
                      </a:r>
                    </a:p>
                    <a:p>
                      <a:pPr marL="0" marR="0" algn="just">
                        <a:lnSpc>
                          <a:spcPct val="107000"/>
                        </a:lnSpc>
                        <a:spcBef>
                          <a:spcPts val="0"/>
                        </a:spcBef>
                        <a:spcAft>
                          <a:spcPts val="0"/>
                        </a:spcAft>
                      </a:pPr>
                      <a:r>
                        <a:rPr lang="en-US" sz="2800" dirty="0">
                          <a:effectLst/>
                        </a:rPr>
                        <a:t>fork();</a:t>
                      </a:r>
                    </a:p>
                    <a:p>
                      <a:pPr marL="0" marR="0" algn="just">
                        <a:lnSpc>
                          <a:spcPct val="107000"/>
                        </a:lnSpc>
                        <a:spcBef>
                          <a:spcPts val="0"/>
                        </a:spcBef>
                        <a:spcAft>
                          <a:spcPts val="0"/>
                        </a:spcAft>
                      </a:pPr>
                      <a:r>
                        <a:rPr lang="en-US" sz="2800" dirty="0" err="1">
                          <a:effectLst/>
                        </a:rPr>
                        <a:t>printf</a:t>
                      </a:r>
                      <a:r>
                        <a:rPr lang="en-US" sz="2800" dirty="0">
                          <a:effectLst/>
                        </a:rPr>
                        <a:t>("hello world \n”);</a:t>
                      </a:r>
                    </a:p>
                    <a:p>
                      <a:pPr marL="0" marR="0" algn="just">
                        <a:lnSpc>
                          <a:spcPct val="107000"/>
                        </a:lnSpc>
                        <a:spcBef>
                          <a:spcPts val="0"/>
                        </a:spcBef>
                        <a:spcAft>
                          <a:spcPts val="0"/>
                        </a:spcAft>
                      </a:pPr>
                      <a:r>
                        <a:rPr lang="en-US" sz="2800" dirty="0">
                          <a:effectLst/>
                        </a:rPr>
                        <a:t>return 0;</a:t>
                      </a:r>
                    </a:p>
                    <a:p>
                      <a:pPr marL="0" marR="0" algn="just">
                        <a:lnSpc>
                          <a:spcPct val="107000"/>
                        </a:lnSpc>
                        <a:spcBef>
                          <a:spcPts val="0"/>
                        </a:spcBef>
                        <a:spcAft>
                          <a:spcPts val="0"/>
                        </a:spcAft>
                      </a:pPr>
                      <a:r>
                        <a:rPr lang="en-US" sz="2800" dirty="0">
                          <a:effectLst/>
                        </a:rPr>
                        <a:t>}</a:t>
                      </a:r>
                      <a:endParaRPr lang="en-US" sz="28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907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577" y="624110"/>
            <a:ext cx="9814035" cy="1280890"/>
          </a:xfrm>
        </p:spPr>
        <p:txBody>
          <a:bodyPr/>
          <a:lstStyle/>
          <a:p>
            <a:r>
              <a:rPr lang="en-US" b="1" dirty="0"/>
              <a:t>System Call to Get Process IDs</a:t>
            </a:r>
          </a:p>
        </p:txBody>
      </p:sp>
      <p:sp>
        <p:nvSpPr>
          <p:cNvPr id="3" name="Content Placeholder 2"/>
          <p:cNvSpPr>
            <a:spLocks noGrp="1"/>
          </p:cNvSpPr>
          <p:nvPr>
            <p:ph idx="1"/>
          </p:nvPr>
        </p:nvSpPr>
        <p:spPr>
          <a:xfrm>
            <a:off x="1414130" y="1382233"/>
            <a:ext cx="10090482" cy="4528989"/>
          </a:xfrm>
        </p:spPr>
        <p:txBody>
          <a:bodyPr>
            <a:normAutofit/>
          </a:bodyPr>
          <a:lstStyle/>
          <a:p>
            <a:r>
              <a:rPr lang="en-US" dirty="0"/>
              <a:t>There are two system calls (functions) which can get the Process ID one is to get the process ID of the current process and another one to get the ID of its parent process. These are:</a:t>
            </a:r>
          </a:p>
          <a:p>
            <a:pPr lvl="0"/>
            <a:r>
              <a:rPr lang="en-US" dirty="0"/>
              <a:t>‘</a:t>
            </a:r>
            <a:r>
              <a:rPr lang="en-US" dirty="0" err="1"/>
              <a:t>getpid</a:t>
            </a:r>
            <a:r>
              <a:rPr lang="en-US" dirty="0"/>
              <a:t>()’ returns the PID of current process</a:t>
            </a:r>
          </a:p>
          <a:p>
            <a:pPr lvl="0"/>
            <a:r>
              <a:rPr lang="en-US" dirty="0"/>
              <a:t>‘</a:t>
            </a:r>
            <a:r>
              <a:rPr lang="en-US" dirty="0" err="1"/>
              <a:t>getppid</a:t>
            </a:r>
            <a:r>
              <a:rPr lang="en-US" dirty="0"/>
              <a:t>()’ returns the PID of parent’s process</a:t>
            </a:r>
          </a:p>
          <a:p>
            <a:pPr algn="just"/>
            <a:r>
              <a:rPr lang="en-US" b="1" u="sng" dirty="0"/>
              <a:t>Example</a:t>
            </a:r>
          </a:p>
          <a:p>
            <a:pPr algn="just"/>
            <a:r>
              <a:rPr lang="en-US" dirty="0"/>
              <a:t>Consider the following example that prints PID, if a child then it prints its parent’s PID and if it’s a parent then it prints its own PID.</a:t>
            </a:r>
          </a:p>
          <a:p>
            <a:pPr algn="just"/>
            <a:endParaRPr lang="en-US" sz="2800"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16</a:t>
            </a:fld>
            <a:endParaRPr lang="en-US"/>
          </a:p>
        </p:txBody>
      </p:sp>
    </p:spTree>
    <p:extLst>
      <p:ext uri="{BB962C8B-B14F-4D97-AF65-F5344CB8AC3E}">
        <p14:creationId xmlns:p14="http://schemas.microsoft.com/office/powerpoint/2010/main" val="1539943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17025939"/>
              </p:ext>
            </p:extLst>
          </p:nvPr>
        </p:nvGraphicFramePr>
        <p:xfrm>
          <a:off x="2001795" y="329514"/>
          <a:ext cx="9382897" cy="5800923"/>
        </p:xfrm>
        <a:graphic>
          <a:graphicData uri="http://schemas.openxmlformats.org/drawingml/2006/table">
            <a:tbl>
              <a:tblPr firstRow="1" firstCol="1" bandRow="1">
                <a:tableStyleId>{5C22544A-7EE6-4342-B048-85BDC9FD1C3A}</a:tableStyleId>
              </a:tblPr>
              <a:tblGrid>
                <a:gridCol w="9382897">
                  <a:extLst>
                    <a:ext uri="{9D8B030D-6E8A-4147-A177-3AD203B41FA5}">
                      <a16:colId xmlns:a16="http://schemas.microsoft.com/office/drawing/2014/main" val="20000"/>
                    </a:ext>
                  </a:extLst>
                </a:gridCol>
              </a:tblGrid>
              <a:tr h="5800923">
                <a:tc>
                  <a:txBody>
                    <a:bodyPr/>
                    <a:lstStyle/>
                    <a:p>
                      <a:r>
                        <a:rPr lang="en-US" sz="1800" b="1" kern="1200" dirty="0">
                          <a:solidFill>
                            <a:schemeClr val="lt1"/>
                          </a:solidFill>
                          <a:effectLst/>
                          <a:latin typeface="+mn-lt"/>
                          <a:ea typeface="+mn-ea"/>
                          <a:cs typeface="+mn-cs"/>
                        </a:rPr>
                        <a:t>#include&lt;stdio.h&gt; </a:t>
                      </a:r>
                    </a:p>
                    <a:p>
                      <a:r>
                        <a:rPr lang="en-US" sz="1800" b="1" kern="1200" dirty="0">
                          <a:solidFill>
                            <a:schemeClr val="lt1"/>
                          </a:solidFill>
                          <a:effectLst/>
                          <a:latin typeface="+mn-lt"/>
                          <a:ea typeface="+mn-ea"/>
                          <a:cs typeface="+mn-cs"/>
                        </a:rPr>
                        <a:t>#include &lt;sys/</a:t>
                      </a:r>
                      <a:r>
                        <a:rPr lang="en-US" sz="1800" b="1" kern="1200" dirty="0" err="1">
                          <a:solidFill>
                            <a:schemeClr val="lt1"/>
                          </a:solidFill>
                          <a:effectLst/>
                          <a:latin typeface="+mn-lt"/>
                          <a:ea typeface="+mn-ea"/>
                          <a:cs typeface="+mn-cs"/>
                        </a:rPr>
                        <a:t>types.h</a:t>
                      </a:r>
                      <a:r>
                        <a:rPr lang="en-US" sz="1800" b="1" kern="1200" dirty="0">
                          <a:solidFill>
                            <a:schemeClr val="lt1"/>
                          </a:solidFill>
                          <a:effectLst/>
                          <a:latin typeface="+mn-lt"/>
                          <a:ea typeface="+mn-ea"/>
                          <a:cs typeface="+mn-cs"/>
                        </a:rPr>
                        <a:t>&gt; </a:t>
                      </a:r>
                    </a:p>
                    <a:p>
                      <a:r>
                        <a:rPr lang="en-US" sz="1800" b="1" kern="1200" dirty="0">
                          <a:solidFill>
                            <a:schemeClr val="lt1"/>
                          </a:solidFill>
                          <a:effectLst/>
                          <a:latin typeface="+mn-lt"/>
                          <a:ea typeface="+mn-ea"/>
                          <a:cs typeface="+mn-cs"/>
                        </a:rPr>
                        <a:t>#include&lt;unistd.h&gt;</a:t>
                      </a:r>
                    </a:p>
                    <a:p>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int main() </a:t>
                      </a:r>
                    </a:p>
                    <a:p>
                      <a:r>
                        <a:rPr lang="en-US" sz="1800" b="1" kern="1200" dirty="0">
                          <a:solidFill>
                            <a:schemeClr val="lt1"/>
                          </a:solidFill>
                          <a:effectLst/>
                          <a:latin typeface="+mn-lt"/>
                          <a:ea typeface="+mn-ea"/>
                          <a:cs typeface="+mn-cs"/>
                        </a:rPr>
                        <a:t>{</a:t>
                      </a:r>
                    </a:p>
                    <a:p>
                      <a:r>
                        <a:rPr lang="en-US" sz="1800" b="1" kern="1200" dirty="0" err="1">
                          <a:solidFill>
                            <a:schemeClr val="lt1"/>
                          </a:solidFill>
                          <a:effectLst/>
                          <a:latin typeface="+mn-lt"/>
                          <a:ea typeface="+mn-ea"/>
                          <a:cs typeface="+mn-cs"/>
                        </a:rPr>
                        <a:t>pid_t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a:t>
                      </a:r>
                    </a:p>
                    <a:p>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 fork(); </a:t>
                      </a:r>
                    </a:p>
                    <a:p>
                      <a:r>
                        <a:rPr lang="en-US" sz="1800" b="1" kern="1200" dirty="0">
                          <a:solidFill>
                            <a:schemeClr val="lt1"/>
                          </a:solidFill>
                          <a:effectLst/>
                          <a:latin typeface="+mn-lt"/>
                          <a:ea typeface="+mn-ea"/>
                          <a:cs typeface="+mn-cs"/>
                        </a:rPr>
                        <a:t>if(</a:t>
                      </a:r>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 0) </a:t>
                      </a:r>
                    </a:p>
                    <a:p>
                      <a:r>
                        <a:rPr lang="en-US" sz="1800" b="1" kern="1200" dirty="0">
                          <a:solidFill>
                            <a:schemeClr val="lt1"/>
                          </a:solidFill>
                          <a:effectLst/>
                          <a:latin typeface="+mn-lt"/>
                          <a:ea typeface="+mn-ea"/>
                          <a:cs typeface="+mn-cs"/>
                        </a:rPr>
                        <a:t>{</a:t>
                      </a:r>
                    </a:p>
                    <a:p>
                      <a:r>
                        <a:rPr lang="en-US" sz="1800" b="1" kern="1200" dirty="0" err="1">
                          <a:solidFill>
                            <a:schemeClr val="lt1"/>
                          </a:solidFill>
                          <a:effectLst/>
                          <a:latin typeface="+mn-lt"/>
                          <a:ea typeface="+mn-ea"/>
                          <a:cs typeface="+mn-cs"/>
                        </a:rPr>
                        <a:t>printf</a:t>
                      </a:r>
                      <a:r>
                        <a:rPr lang="en-US" sz="1800" b="1" kern="1200" dirty="0">
                          <a:solidFill>
                            <a:schemeClr val="lt1"/>
                          </a:solidFill>
                          <a:effectLst/>
                          <a:latin typeface="+mn-lt"/>
                          <a:ea typeface="+mn-ea"/>
                          <a:cs typeface="+mn-cs"/>
                        </a:rPr>
                        <a:t>("I am child and my parent is %d and my own PID is %d\n", </a:t>
                      </a:r>
                      <a:r>
                        <a:rPr lang="en-US" sz="1800" b="1" kern="1200" dirty="0" err="1">
                          <a:solidFill>
                            <a:schemeClr val="lt1"/>
                          </a:solidFill>
                          <a:effectLst/>
                          <a:latin typeface="+mn-lt"/>
                          <a:ea typeface="+mn-ea"/>
                          <a:cs typeface="+mn-cs"/>
                        </a:rPr>
                        <a:t>getppid</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getpid</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else if(</a:t>
                      </a:r>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&gt; 0) </a:t>
                      </a:r>
                    </a:p>
                    <a:p>
                      <a:r>
                        <a:rPr lang="en-US" sz="1800" b="1" kern="1200" dirty="0">
                          <a:solidFill>
                            <a:schemeClr val="lt1"/>
                          </a:solidFill>
                          <a:effectLst/>
                          <a:latin typeface="+mn-lt"/>
                          <a:ea typeface="+mn-ea"/>
                          <a:cs typeface="+mn-cs"/>
                        </a:rPr>
                        <a:t>{</a:t>
                      </a:r>
                    </a:p>
                    <a:p>
                      <a:r>
                        <a:rPr lang="en-US" sz="1800" b="1" kern="1200" dirty="0" err="1">
                          <a:solidFill>
                            <a:schemeClr val="lt1"/>
                          </a:solidFill>
                          <a:effectLst/>
                          <a:latin typeface="+mn-lt"/>
                          <a:ea typeface="+mn-ea"/>
                          <a:cs typeface="+mn-cs"/>
                        </a:rPr>
                        <a:t>printf</a:t>
                      </a:r>
                      <a:r>
                        <a:rPr lang="en-US" sz="1800" b="1" kern="1200" dirty="0">
                          <a:solidFill>
                            <a:schemeClr val="lt1"/>
                          </a:solidFill>
                          <a:effectLst/>
                          <a:latin typeface="+mn-lt"/>
                          <a:ea typeface="+mn-ea"/>
                          <a:cs typeface="+mn-cs"/>
                        </a:rPr>
                        <a:t>("I am a Parent and my </a:t>
                      </a:r>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is %d\n", </a:t>
                      </a:r>
                      <a:r>
                        <a:rPr lang="en-US" sz="1800" b="1" kern="1200" dirty="0" err="1">
                          <a:solidFill>
                            <a:schemeClr val="lt1"/>
                          </a:solidFill>
                          <a:effectLst/>
                          <a:latin typeface="+mn-lt"/>
                          <a:ea typeface="+mn-ea"/>
                          <a:cs typeface="+mn-cs"/>
                        </a:rPr>
                        <a:t>getpid</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return 0;</a:t>
                      </a:r>
                    </a:p>
                    <a:p>
                      <a:r>
                        <a:rPr lang="en-US" sz="1800" b="1" kern="1200" dirty="0">
                          <a:solidFill>
                            <a:schemeClr val="lt1"/>
                          </a:solidFill>
                          <a:effectLst/>
                          <a:latin typeface="+mn-lt"/>
                          <a:ea typeface="+mn-ea"/>
                          <a:cs typeface="+mn-cs"/>
                        </a:rPr>
                        <a:t>}</a:t>
                      </a:r>
                    </a:p>
                    <a:p>
                      <a:endParaRPr lang="en-US" sz="18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2150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5FB0B-2773-4B18-9D83-4554F44BEC79}"/>
              </a:ext>
            </a:extLst>
          </p:cNvPr>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a:extLst>
              <a:ext uri="{FF2B5EF4-FFF2-40B4-BE49-F238E27FC236}">
                <a16:creationId xmlns:a16="http://schemas.microsoft.com/office/drawing/2014/main" id="{FC23EF99-D022-4C35-A68E-14899A83FD45}"/>
              </a:ext>
            </a:extLst>
          </p:cNvPr>
          <p:cNvSpPr>
            <a:spLocks noGrp="1"/>
          </p:cNvSpPr>
          <p:nvPr>
            <p:ph type="sldNum" sz="quarter" idx="12"/>
          </p:nvPr>
        </p:nvSpPr>
        <p:spPr/>
        <p:txBody>
          <a:bodyPr/>
          <a:lstStyle/>
          <a:p>
            <a:fld id="{34237BF9-6925-4FE3-8F98-72FCD8F1A9AE}" type="slidenum">
              <a:rPr lang="en-US" smtClean="0"/>
              <a:t>18</a:t>
            </a:fld>
            <a:endParaRPr lang="en-US"/>
          </a:p>
        </p:txBody>
      </p:sp>
      <p:pic>
        <p:nvPicPr>
          <p:cNvPr id="6" name="image7.jpeg">
            <a:extLst>
              <a:ext uri="{FF2B5EF4-FFF2-40B4-BE49-F238E27FC236}">
                <a16:creationId xmlns:a16="http://schemas.microsoft.com/office/drawing/2014/main" id="{CAB0755D-B491-4744-8E61-89A9593253D0}"/>
              </a:ext>
            </a:extLst>
          </p:cNvPr>
          <p:cNvPicPr/>
          <p:nvPr/>
        </p:nvPicPr>
        <p:blipFill>
          <a:blip r:embed="rId2" cstate="print"/>
          <a:stretch>
            <a:fillRect/>
          </a:stretch>
        </p:blipFill>
        <p:spPr>
          <a:xfrm>
            <a:off x="2360428" y="1669311"/>
            <a:ext cx="7570381" cy="2307265"/>
          </a:xfrm>
          <a:prstGeom prst="rect">
            <a:avLst/>
          </a:prstGeom>
        </p:spPr>
      </p:pic>
      <p:sp>
        <p:nvSpPr>
          <p:cNvPr id="7" name="Rectangle 6">
            <a:extLst>
              <a:ext uri="{FF2B5EF4-FFF2-40B4-BE49-F238E27FC236}">
                <a16:creationId xmlns:a16="http://schemas.microsoft.com/office/drawing/2014/main" id="{3D95642F-AA18-4B5D-9BCB-43C5060969F0}"/>
              </a:ext>
            </a:extLst>
          </p:cNvPr>
          <p:cNvSpPr/>
          <p:nvPr/>
        </p:nvSpPr>
        <p:spPr>
          <a:xfrm>
            <a:off x="1311579" y="4126208"/>
            <a:ext cx="10405500" cy="691343"/>
          </a:xfrm>
          <a:prstGeom prst="rect">
            <a:avLst/>
          </a:prstGeom>
        </p:spPr>
        <p:txBody>
          <a:bodyPr wrap="square">
            <a:spAutoFit/>
          </a:bodyPr>
          <a:lstStyle/>
          <a:p>
            <a:pPr marL="415925" marR="558165" indent="-6350" algn="just">
              <a:lnSpc>
                <a:spcPct val="111000"/>
              </a:lnSpc>
              <a:spcBef>
                <a:spcPts val="740"/>
              </a:spcBef>
              <a:spcAft>
                <a:spcPts val="0"/>
              </a:spcAft>
            </a:pPr>
            <a:r>
              <a:rPr lang="en-US" dirty="0">
                <a:latin typeface="Carlito"/>
                <a:ea typeface="Carlito"/>
                <a:cs typeface="Carlito"/>
              </a:rPr>
              <a:t>In the above example, after the fork, if the process is a child it prints its own PID along with its parent PID else if it is a parent then it prints its own PID and exits.</a:t>
            </a:r>
          </a:p>
        </p:txBody>
      </p:sp>
    </p:spTree>
    <p:extLst>
      <p:ext uri="{BB962C8B-B14F-4D97-AF65-F5344CB8AC3E}">
        <p14:creationId xmlns:p14="http://schemas.microsoft.com/office/powerpoint/2010/main" val="2847816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t>
            </a:r>
          </a:p>
        </p:txBody>
      </p:sp>
      <p:sp>
        <p:nvSpPr>
          <p:cNvPr id="3" name="Content Placeholder 2"/>
          <p:cNvSpPr>
            <a:spLocks noGrp="1"/>
          </p:cNvSpPr>
          <p:nvPr>
            <p:ph idx="1"/>
          </p:nvPr>
        </p:nvSpPr>
        <p:spPr>
          <a:xfrm>
            <a:off x="1446028" y="1408670"/>
            <a:ext cx="10058584" cy="4502552"/>
          </a:xfrm>
        </p:spPr>
        <p:txBody>
          <a:bodyPr>
            <a:normAutofit/>
          </a:bodyPr>
          <a:lstStyle/>
          <a:p>
            <a:r>
              <a:rPr lang="en-US" sz="2400" b="1" u="sng" dirty="0">
                <a:solidFill>
                  <a:schemeClr val="tx1"/>
                </a:solidFill>
              </a:rPr>
              <a:t>Task 1</a:t>
            </a:r>
            <a:r>
              <a:rPr lang="en-US" sz="2400" dirty="0">
                <a:solidFill>
                  <a:schemeClr val="tx1"/>
                </a:solidFill>
              </a:rPr>
              <a:t>: Write what you have learned in few lines on each of the three programs that were using the </a:t>
            </a:r>
            <a:r>
              <a:rPr lang="en-US" sz="2400" b="1" i="1" dirty="0">
                <a:solidFill>
                  <a:schemeClr val="tx1"/>
                </a:solidFill>
              </a:rPr>
              <a:t>fork()</a:t>
            </a:r>
            <a:r>
              <a:rPr lang="en-US" sz="2400" dirty="0">
                <a:solidFill>
                  <a:schemeClr val="tx1"/>
                </a:solidFill>
              </a:rPr>
              <a:t> system call.</a:t>
            </a:r>
          </a:p>
          <a:p>
            <a:r>
              <a:rPr lang="en-US" sz="2400" b="1" u="sng" dirty="0">
                <a:solidFill>
                  <a:schemeClr val="tx1"/>
                </a:solidFill>
              </a:rPr>
              <a:t>Task 2</a:t>
            </a:r>
            <a:r>
              <a:rPr lang="en-US" sz="2400" dirty="0">
                <a:solidFill>
                  <a:schemeClr val="tx1"/>
                </a:solidFill>
              </a:rPr>
              <a:t>: Write a C program that uses </a:t>
            </a:r>
            <a:r>
              <a:rPr lang="en-US" sz="2400" b="1" i="1" dirty="0">
                <a:solidFill>
                  <a:schemeClr val="tx1"/>
                </a:solidFill>
              </a:rPr>
              <a:t>fork()</a:t>
            </a:r>
            <a:r>
              <a:rPr lang="en-US" sz="2400" dirty="0">
                <a:solidFill>
                  <a:schemeClr val="tx1"/>
                </a:solidFill>
              </a:rPr>
              <a:t> system call to print a single line eight times without using </a:t>
            </a:r>
            <a:r>
              <a:rPr lang="en-US" sz="2400" b="1" i="1" dirty="0">
                <a:solidFill>
                  <a:schemeClr val="tx1"/>
                </a:solidFill>
              </a:rPr>
              <a:t>for</a:t>
            </a:r>
            <a:r>
              <a:rPr lang="en-US" sz="2400" dirty="0">
                <a:solidFill>
                  <a:schemeClr val="tx1"/>
                </a:solidFill>
              </a:rPr>
              <a:t> loop and repeated </a:t>
            </a:r>
            <a:r>
              <a:rPr lang="en-US" sz="2400" b="1" i="1" dirty="0" err="1">
                <a:solidFill>
                  <a:schemeClr val="tx1"/>
                </a:solidFill>
              </a:rPr>
              <a:t>printf</a:t>
            </a:r>
            <a:r>
              <a:rPr lang="en-US" sz="2400" dirty="0">
                <a:solidFill>
                  <a:schemeClr val="tx1"/>
                </a:solidFill>
              </a:rPr>
              <a:t> command.</a:t>
            </a:r>
          </a:p>
          <a:p>
            <a:r>
              <a:rPr lang="en-US" sz="2400" b="1" u="sng" dirty="0">
                <a:solidFill>
                  <a:schemeClr val="tx1"/>
                </a:solidFill>
              </a:rPr>
              <a:t>Task 3</a:t>
            </a:r>
            <a:r>
              <a:rPr lang="en-US" sz="2400" dirty="0">
                <a:solidFill>
                  <a:schemeClr val="tx1"/>
                </a:solidFill>
              </a:rPr>
              <a:t>: Code the C program given below and explain what it does along with providing a snapshot of the output. Investigate and write about the usage of </a:t>
            </a:r>
            <a:r>
              <a:rPr lang="en-US" sz="2400" b="1" i="1" dirty="0" err="1">
                <a:solidFill>
                  <a:schemeClr val="tx1"/>
                </a:solidFill>
              </a:rPr>
              <a:t>execlp</a:t>
            </a:r>
            <a:r>
              <a:rPr lang="en-US" sz="2400" b="1" i="1" dirty="0">
                <a:solidFill>
                  <a:schemeClr val="tx1"/>
                </a:solidFill>
              </a:rPr>
              <a:t>()</a:t>
            </a:r>
            <a:r>
              <a:rPr lang="en-US" sz="2400" dirty="0">
                <a:solidFill>
                  <a:schemeClr val="tx1"/>
                </a:solidFill>
              </a:rPr>
              <a:t> system call.</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19</a:t>
            </a:fld>
            <a:endParaRPr lang="en-US"/>
          </a:p>
        </p:txBody>
      </p:sp>
    </p:spTree>
    <p:extLst>
      <p:ext uri="{BB962C8B-B14F-4D97-AF65-F5344CB8AC3E}">
        <p14:creationId xmlns:p14="http://schemas.microsoft.com/office/powerpoint/2010/main" val="55501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sp>
        <p:nvSpPr>
          <p:cNvPr id="6" name="Title 1"/>
          <p:cNvSpPr txBox="1">
            <a:spLocks/>
          </p:cNvSpPr>
          <p:nvPr/>
        </p:nvSpPr>
        <p:spPr>
          <a:xfrm>
            <a:off x="1765005" y="785895"/>
            <a:ext cx="973960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Review </a:t>
            </a:r>
            <a:r>
              <a:rPr lang="en-US" dirty="0">
                <a:solidFill>
                  <a:schemeClr val="tx1"/>
                </a:solidFill>
              </a:rPr>
              <a:t>Linux System Architecture</a:t>
            </a:r>
            <a:endParaRPr lang="en-US" dirty="0"/>
          </a:p>
        </p:txBody>
      </p:sp>
      <p:sp>
        <p:nvSpPr>
          <p:cNvPr id="7" name="Content Placeholder 2"/>
          <p:cNvSpPr txBox="1">
            <a:spLocks/>
          </p:cNvSpPr>
          <p:nvPr/>
        </p:nvSpPr>
        <p:spPr>
          <a:xfrm>
            <a:off x="1311579" y="1631092"/>
            <a:ext cx="10345433" cy="4432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dirty="0">
                <a:solidFill>
                  <a:schemeClr val="tx1"/>
                </a:solidFill>
              </a:rPr>
              <a:t>Linux System Architecture is consists of following layers: </a:t>
            </a:r>
          </a:p>
          <a:p>
            <a:pPr algn="just"/>
            <a:r>
              <a:rPr lang="en-US" b="1" dirty="0">
                <a:solidFill>
                  <a:schemeClr val="tx1"/>
                </a:solidFill>
              </a:rPr>
              <a:t>Hardware layer </a:t>
            </a:r>
            <a:r>
              <a:rPr lang="en-US" dirty="0">
                <a:solidFill>
                  <a:schemeClr val="tx1"/>
                </a:solidFill>
              </a:rPr>
              <a:t>- Hardware consists of all peripheral devices (RAM/ HDD/ CPU etc.). </a:t>
            </a:r>
          </a:p>
          <a:p>
            <a:pPr algn="just"/>
            <a:r>
              <a:rPr lang="en-US" b="1" dirty="0">
                <a:solidFill>
                  <a:schemeClr val="tx1"/>
                </a:solidFill>
              </a:rPr>
              <a:t>Kernel</a:t>
            </a:r>
            <a:r>
              <a:rPr lang="en-US" dirty="0">
                <a:solidFill>
                  <a:schemeClr val="tx1"/>
                </a:solidFill>
              </a:rPr>
              <a:t> - Core component of Operating System, interacts directly with hardware, provides low level services to upper layer components.</a:t>
            </a:r>
          </a:p>
          <a:p>
            <a:pPr algn="just"/>
            <a:r>
              <a:rPr lang="en-US" b="1" dirty="0">
                <a:solidFill>
                  <a:schemeClr val="tx1"/>
                </a:solidFill>
              </a:rPr>
              <a:t>Shell</a:t>
            </a:r>
            <a:r>
              <a:rPr lang="en-US" dirty="0">
                <a:solidFill>
                  <a:schemeClr val="tx1"/>
                </a:solidFill>
              </a:rPr>
              <a:t> - a command process that allows you to control the computer via commands typed into a text interface.</a:t>
            </a:r>
          </a:p>
          <a:p>
            <a:pPr algn="just"/>
            <a:r>
              <a:rPr lang="en-US" b="1" dirty="0">
                <a:solidFill>
                  <a:schemeClr val="tx1"/>
                </a:solidFill>
              </a:rPr>
              <a:t>Utilities</a:t>
            </a:r>
            <a:r>
              <a:rPr lang="en-US" dirty="0">
                <a:solidFill>
                  <a:schemeClr val="tx1"/>
                </a:solidFill>
              </a:rPr>
              <a:t> - Utility programs giving user most of the functionalities of an operating systems</a:t>
            </a:r>
          </a:p>
          <a:p>
            <a:pPr algn="just"/>
            <a:r>
              <a:rPr lang="en-US" b="1" dirty="0">
                <a:solidFill>
                  <a:schemeClr val="tx1"/>
                </a:solidFill>
              </a:rPr>
              <a:t>Daemons:</a:t>
            </a:r>
            <a:r>
              <a:rPr lang="en-US" dirty="0">
                <a:solidFill>
                  <a:schemeClr val="tx1"/>
                </a:solidFill>
              </a:rPr>
              <a:t> These are background services (printing, sound, scheduling, </a:t>
            </a:r>
            <a:r>
              <a:rPr lang="en-US" dirty="0" err="1">
                <a:solidFill>
                  <a:schemeClr val="tx1"/>
                </a:solidFill>
              </a:rPr>
              <a:t>etc</a:t>
            </a:r>
            <a:r>
              <a:rPr lang="en-US" dirty="0">
                <a:solidFill>
                  <a:schemeClr val="tx1"/>
                </a:solidFill>
              </a:rPr>
              <a:t>) that either start up during boot, or after you log into the desktop.</a:t>
            </a:r>
          </a:p>
        </p:txBody>
      </p:sp>
    </p:spTree>
    <p:extLst>
      <p:ext uri="{BB962C8B-B14F-4D97-AF65-F5344CB8AC3E}">
        <p14:creationId xmlns:p14="http://schemas.microsoft.com/office/powerpoint/2010/main" val="411647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02214625"/>
              </p:ext>
            </p:extLst>
          </p:nvPr>
        </p:nvGraphicFramePr>
        <p:xfrm>
          <a:off x="1977082" y="378941"/>
          <a:ext cx="9382897" cy="6248527"/>
        </p:xfrm>
        <a:graphic>
          <a:graphicData uri="http://schemas.openxmlformats.org/drawingml/2006/table">
            <a:tbl>
              <a:tblPr firstRow="1" firstCol="1" bandRow="1">
                <a:tableStyleId>{5C22544A-7EE6-4342-B048-85BDC9FD1C3A}</a:tableStyleId>
              </a:tblPr>
              <a:tblGrid>
                <a:gridCol w="9382897">
                  <a:extLst>
                    <a:ext uri="{9D8B030D-6E8A-4147-A177-3AD203B41FA5}">
                      <a16:colId xmlns:a16="http://schemas.microsoft.com/office/drawing/2014/main" val="20000"/>
                    </a:ext>
                  </a:extLst>
                </a:gridCol>
              </a:tblGrid>
              <a:tr h="5727110">
                <a:tc>
                  <a:txBody>
                    <a:bodyPr/>
                    <a:lstStyle/>
                    <a:p>
                      <a:pPr marL="0" marR="0" algn="just">
                        <a:lnSpc>
                          <a:spcPct val="107000"/>
                        </a:lnSpc>
                        <a:spcBef>
                          <a:spcPts val="0"/>
                        </a:spcBef>
                        <a:spcAft>
                          <a:spcPts val="0"/>
                        </a:spcAft>
                      </a:pPr>
                      <a:r>
                        <a:rPr lang="en-US" sz="1600" dirty="0">
                          <a:effectLst/>
                        </a:rPr>
                        <a:t>#include&lt;</a:t>
                      </a:r>
                      <a:r>
                        <a:rPr lang="en-US" sz="1600" dirty="0" err="1">
                          <a:effectLst/>
                        </a:rPr>
                        <a:t>stdio.h</a:t>
                      </a:r>
                      <a:r>
                        <a:rPr lang="en-US" sz="1600" dirty="0">
                          <a:effectLst/>
                        </a:rPr>
                        <a:t>&gt;</a:t>
                      </a:r>
                    </a:p>
                    <a:p>
                      <a:pPr marL="0" marR="0" algn="just">
                        <a:lnSpc>
                          <a:spcPct val="107000"/>
                        </a:lnSpc>
                        <a:spcBef>
                          <a:spcPts val="0"/>
                        </a:spcBef>
                        <a:spcAft>
                          <a:spcPts val="0"/>
                        </a:spcAft>
                      </a:pPr>
                      <a:r>
                        <a:rPr lang="en-US" sz="1600" dirty="0">
                          <a:effectLst/>
                        </a:rPr>
                        <a:t>#include&lt;</a:t>
                      </a:r>
                      <a:r>
                        <a:rPr lang="en-US" sz="1600" dirty="0" err="1">
                          <a:effectLst/>
                        </a:rPr>
                        <a:t>string.h</a:t>
                      </a:r>
                      <a:r>
                        <a:rPr lang="en-US" sz="1600" dirty="0">
                          <a:effectLst/>
                        </a:rPr>
                        <a:t>&gt;</a:t>
                      </a:r>
                    </a:p>
                    <a:p>
                      <a:pPr marL="0" marR="0" algn="just">
                        <a:lnSpc>
                          <a:spcPct val="107000"/>
                        </a:lnSpc>
                        <a:spcBef>
                          <a:spcPts val="0"/>
                        </a:spcBef>
                        <a:spcAft>
                          <a:spcPts val="0"/>
                        </a:spcAft>
                      </a:pPr>
                      <a:r>
                        <a:rPr lang="en-US" sz="1600" dirty="0">
                          <a:effectLst/>
                        </a:rPr>
                        <a:t>#include&lt;sys/</a:t>
                      </a:r>
                      <a:r>
                        <a:rPr lang="en-US" sz="1600" dirty="0" err="1">
                          <a:effectLst/>
                        </a:rPr>
                        <a:t>types.h</a:t>
                      </a:r>
                      <a:r>
                        <a:rPr lang="en-US" sz="1600" dirty="0">
                          <a:effectLst/>
                        </a:rPr>
                        <a:t>&gt;</a:t>
                      </a:r>
                    </a:p>
                    <a:p>
                      <a:pPr marL="0" marR="0" algn="just">
                        <a:lnSpc>
                          <a:spcPct val="107000"/>
                        </a:lnSpc>
                        <a:spcBef>
                          <a:spcPts val="0"/>
                        </a:spcBef>
                        <a:spcAft>
                          <a:spcPts val="0"/>
                        </a:spcAft>
                      </a:pPr>
                      <a:r>
                        <a:rPr lang="en-US" sz="1600" dirty="0">
                          <a:effectLst/>
                        </a:rPr>
                        <a:t>#include&lt;</a:t>
                      </a:r>
                      <a:r>
                        <a:rPr lang="en-US" sz="1600" dirty="0" err="1">
                          <a:effectLst/>
                        </a:rPr>
                        <a:t>unistd.h</a:t>
                      </a:r>
                      <a:r>
                        <a:rPr lang="en-US" sz="1600" dirty="0">
                          <a:effectLst/>
                        </a:rPr>
                        <a:t>&gt;</a:t>
                      </a:r>
                    </a:p>
                    <a:p>
                      <a:pPr marL="0" marR="0" algn="just">
                        <a:lnSpc>
                          <a:spcPct val="107000"/>
                        </a:lnSpc>
                        <a:spcBef>
                          <a:spcPts val="0"/>
                        </a:spcBef>
                        <a:spcAft>
                          <a:spcPts val="0"/>
                        </a:spcAft>
                      </a:pPr>
                      <a:r>
                        <a:rPr lang="en-US" sz="1600" dirty="0">
                          <a:effectLst/>
                        </a:rPr>
                        <a:t>#include&lt;</a:t>
                      </a:r>
                      <a:r>
                        <a:rPr lang="en-US" sz="1600" dirty="0" err="1">
                          <a:effectLst/>
                        </a:rPr>
                        <a:t>stdlib.h</a:t>
                      </a:r>
                      <a:r>
                        <a:rPr lang="en-US" sz="1600" dirty="0">
                          <a:effectLst/>
                        </a:rPr>
                        <a:t>&gt;</a:t>
                      </a:r>
                    </a:p>
                    <a:p>
                      <a:pPr marL="0" marR="0" algn="just">
                        <a:lnSpc>
                          <a:spcPct val="107000"/>
                        </a:lnSpc>
                        <a:spcBef>
                          <a:spcPts val="0"/>
                        </a:spcBef>
                        <a:spcAft>
                          <a:spcPts val="0"/>
                        </a:spcAft>
                      </a:pPr>
                      <a:r>
                        <a:rPr lang="en-US" sz="1600" dirty="0" err="1">
                          <a:effectLst/>
                        </a:rPr>
                        <a:t>int</a:t>
                      </a:r>
                      <a:r>
                        <a:rPr lang="en-US" sz="1600" dirty="0">
                          <a:effectLst/>
                        </a:rPr>
                        <a:t> main()</a:t>
                      </a:r>
                    </a:p>
                    <a:p>
                      <a:pPr marL="0" marR="0" algn="just">
                        <a:lnSpc>
                          <a:spcPct val="107000"/>
                        </a:lnSpc>
                        <a:spcBef>
                          <a:spcPts val="0"/>
                        </a:spcBef>
                        <a:spcAft>
                          <a:spcPts val="0"/>
                        </a:spcAft>
                      </a:pPr>
                      <a:r>
                        <a:rPr lang="en-US" sz="1600" dirty="0">
                          <a:effectLst/>
                        </a:rPr>
                        <a:t>{</a:t>
                      </a:r>
                    </a:p>
                    <a:p>
                      <a:pPr marL="0" marR="0" algn="just">
                        <a:lnSpc>
                          <a:spcPct val="107000"/>
                        </a:lnSpc>
                        <a:spcBef>
                          <a:spcPts val="0"/>
                        </a:spcBef>
                        <a:spcAft>
                          <a:spcPts val="0"/>
                        </a:spcAft>
                      </a:pPr>
                      <a:r>
                        <a:rPr lang="en-US" sz="1600" dirty="0">
                          <a:effectLst/>
                        </a:rPr>
                        <a:t>	</a:t>
                      </a:r>
                      <a:r>
                        <a:rPr lang="en-US" sz="1600" dirty="0" err="1">
                          <a:effectLst/>
                        </a:rPr>
                        <a:t>int</a:t>
                      </a:r>
                      <a:r>
                        <a:rPr lang="en-US" sz="1600" dirty="0">
                          <a:effectLst/>
                        </a:rPr>
                        <a:t> </a:t>
                      </a:r>
                      <a:r>
                        <a:rPr lang="en-US" sz="1600" dirty="0" err="1">
                          <a:effectLst/>
                        </a:rPr>
                        <a:t>pid</a:t>
                      </a:r>
                      <a:r>
                        <a:rPr lang="en-US" sz="1600" dirty="0">
                          <a:effectLst/>
                        </a:rPr>
                        <a:t>;</a:t>
                      </a:r>
                    </a:p>
                    <a:p>
                      <a:pPr marL="0" marR="0" algn="just">
                        <a:lnSpc>
                          <a:spcPct val="107000"/>
                        </a:lnSpc>
                        <a:spcBef>
                          <a:spcPts val="0"/>
                        </a:spcBef>
                        <a:spcAft>
                          <a:spcPts val="0"/>
                        </a:spcAft>
                      </a:pPr>
                      <a:r>
                        <a:rPr lang="en-US" sz="1600" dirty="0">
                          <a:effectLst/>
                        </a:rPr>
                        <a:t>   	</a:t>
                      </a:r>
                      <a:r>
                        <a:rPr lang="en-US" sz="1600" dirty="0" err="1">
                          <a:effectLst/>
                        </a:rPr>
                        <a:t>pid</a:t>
                      </a:r>
                      <a:r>
                        <a:rPr lang="en-US" sz="1600" dirty="0">
                          <a:effectLst/>
                        </a:rPr>
                        <a:t> = fork();</a:t>
                      </a:r>
                    </a:p>
                    <a:p>
                      <a:pPr marL="0" marR="0" algn="just">
                        <a:lnSpc>
                          <a:spcPct val="107000"/>
                        </a:lnSpc>
                        <a:spcBef>
                          <a:spcPts val="0"/>
                        </a:spcBef>
                        <a:spcAft>
                          <a:spcPts val="0"/>
                        </a:spcAft>
                      </a:pPr>
                      <a:r>
                        <a:rPr lang="en-US" sz="1600" dirty="0">
                          <a:effectLst/>
                        </a:rPr>
                        <a:t> 	 if (</a:t>
                      </a:r>
                      <a:r>
                        <a:rPr lang="en-US" sz="1600" dirty="0" err="1">
                          <a:effectLst/>
                        </a:rPr>
                        <a:t>pid</a:t>
                      </a:r>
                      <a:r>
                        <a:rPr lang="en-US" sz="1600" dirty="0">
                          <a:effectLst/>
                        </a:rPr>
                        <a:t> &lt; 0) </a:t>
                      </a:r>
                    </a:p>
                    <a:p>
                      <a:pPr marL="0" marR="0" algn="just">
                        <a:lnSpc>
                          <a:spcPct val="107000"/>
                        </a:lnSpc>
                        <a:spcBef>
                          <a:spcPts val="0"/>
                        </a:spcBef>
                        <a:spcAft>
                          <a:spcPts val="0"/>
                        </a:spcAft>
                      </a:pPr>
                      <a:r>
                        <a:rPr lang="en-US" sz="1600" dirty="0">
                          <a:effectLst/>
                        </a:rPr>
                        <a:t>	{ </a:t>
                      </a:r>
                    </a:p>
                    <a:p>
                      <a:pPr marL="0" marR="0" algn="just">
                        <a:lnSpc>
                          <a:spcPct val="107000"/>
                        </a:lnSpc>
                        <a:spcBef>
                          <a:spcPts val="0"/>
                        </a:spcBef>
                        <a:spcAft>
                          <a:spcPts val="0"/>
                        </a:spcAft>
                      </a:pPr>
                      <a:r>
                        <a:rPr lang="en-US" sz="1600" dirty="0">
                          <a:effectLst/>
                        </a:rPr>
                        <a:t>	  	</a:t>
                      </a:r>
                      <a:r>
                        <a:rPr lang="en-US" sz="1600" dirty="0" err="1">
                          <a:effectLst/>
                        </a:rPr>
                        <a:t>fprintf</a:t>
                      </a:r>
                      <a:r>
                        <a:rPr lang="en-US" sz="1600" dirty="0">
                          <a:effectLst/>
                        </a:rPr>
                        <a:t>(</a:t>
                      </a:r>
                      <a:r>
                        <a:rPr lang="en-US" sz="1600" dirty="0" err="1">
                          <a:effectLst/>
                        </a:rPr>
                        <a:t>stderr</a:t>
                      </a:r>
                      <a:r>
                        <a:rPr lang="en-US" sz="1600" dirty="0">
                          <a:effectLst/>
                        </a:rPr>
                        <a:t>, "Fork failed!\n");</a:t>
                      </a:r>
                    </a:p>
                    <a:p>
                      <a:pPr marL="0" marR="0" algn="just">
                        <a:lnSpc>
                          <a:spcPct val="107000"/>
                        </a:lnSpc>
                        <a:spcBef>
                          <a:spcPts val="0"/>
                        </a:spcBef>
                        <a:spcAft>
                          <a:spcPts val="0"/>
                        </a:spcAft>
                      </a:pPr>
                      <a:r>
                        <a:rPr lang="en-US" sz="1600" dirty="0">
                          <a:effectLst/>
                        </a:rPr>
                        <a:t>	  	exit(-1);</a:t>
                      </a:r>
                    </a:p>
                    <a:p>
                      <a:pPr marL="0" marR="0" algn="just">
                        <a:lnSpc>
                          <a:spcPct val="107000"/>
                        </a:lnSpc>
                        <a:spcBef>
                          <a:spcPts val="0"/>
                        </a:spcBef>
                        <a:spcAft>
                          <a:spcPts val="0"/>
                        </a:spcAft>
                      </a:pPr>
                      <a:r>
                        <a:rPr lang="en-US" sz="1600" dirty="0">
                          <a:effectLst/>
                        </a:rPr>
                        <a:t>  	}</a:t>
                      </a:r>
                    </a:p>
                    <a:p>
                      <a:pPr marL="0" marR="0" algn="just">
                        <a:lnSpc>
                          <a:spcPct val="107000"/>
                        </a:lnSpc>
                        <a:spcBef>
                          <a:spcPts val="0"/>
                        </a:spcBef>
                        <a:spcAft>
                          <a:spcPts val="0"/>
                        </a:spcAft>
                      </a:pPr>
                      <a:r>
                        <a:rPr lang="en-US" sz="1600" dirty="0">
                          <a:effectLst/>
                        </a:rPr>
                        <a:t>      else if (</a:t>
                      </a:r>
                      <a:r>
                        <a:rPr lang="en-US" sz="1600" dirty="0" err="1">
                          <a:effectLst/>
                        </a:rPr>
                        <a:t>pid</a:t>
                      </a:r>
                      <a:r>
                        <a:rPr lang="en-US" sz="1600" dirty="0">
                          <a:effectLst/>
                        </a:rPr>
                        <a:t> == 0) </a:t>
                      </a:r>
                    </a:p>
                    <a:p>
                      <a:pPr marL="0" marR="0" algn="just">
                        <a:lnSpc>
                          <a:spcPct val="107000"/>
                        </a:lnSpc>
                        <a:spcBef>
                          <a:spcPts val="0"/>
                        </a:spcBef>
                        <a:spcAft>
                          <a:spcPts val="0"/>
                        </a:spcAft>
                      </a:pPr>
                      <a:r>
                        <a:rPr lang="en-US" sz="1600" dirty="0">
                          <a:effectLst/>
                        </a:rPr>
                        <a:t>	{ </a:t>
                      </a:r>
                    </a:p>
                    <a:p>
                      <a:pPr marL="0" marR="0" algn="just">
                        <a:lnSpc>
                          <a:spcPct val="107000"/>
                        </a:lnSpc>
                        <a:spcBef>
                          <a:spcPts val="0"/>
                        </a:spcBef>
                        <a:spcAft>
                          <a:spcPts val="0"/>
                        </a:spcAft>
                      </a:pPr>
                      <a:r>
                        <a:rPr lang="en-US" sz="1600" dirty="0">
                          <a:effectLst/>
                        </a:rPr>
                        <a:t>              </a:t>
                      </a:r>
                      <a:r>
                        <a:rPr lang="en-US" sz="1600" dirty="0" err="1">
                          <a:effectLst/>
                        </a:rPr>
                        <a:t>printf</a:t>
                      </a:r>
                      <a:r>
                        <a:rPr lang="en-US" sz="1600" dirty="0">
                          <a:effectLst/>
                        </a:rPr>
                        <a:t>("I am the child, return from fork=%d\n", </a:t>
                      </a:r>
                      <a:r>
                        <a:rPr lang="en-US" sz="1600" dirty="0" err="1">
                          <a:effectLst/>
                        </a:rPr>
                        <a:t>pid</a:t>
                      </a:r>
                      <a:r>
                        <a:rPr lang="en-US" sz="1600" dirty="0">
                          <a:effectLst/>
                        </a:rPr>
                        <a:t>);</a:t>
                      </a:r>
                    </a:p>
                    <a:p>
                      <a:pPr marL="0" marR="0" algn="just">
                        <a:lnSpc>
                          <a:spcPct val="107000"/>
                        </a:lnSpc>
                        <a:spcBef>
                          <a:spcPts val="0"/>
                        </a:spcBef>
                        <a:spcAft>
                          <a:spcPts val="0"/>
                        </a:spcAft>
                      </a:pPr>
                      <a:r>
                        <a:rPr lang="en-US" sz="1600" dirty="0">
                          <a:effectLst/>
                        </a:rPr>
                        <a:t>               </a:t>
                      </a:r>
                      <a:r>
                        <a:rPr lang="en-US" sz="1600" dirty="0" err="1">
                          <a:effectLst/>
                        </a:rPr>
                        <a:t>execlp</a:t>
                      </a:r>
                      <a:r>
                        <a:rPr lang="en-US" sz="1600" dirty="0">
                          <a:effectLst/>
                        </a:rPr>
                        <a:t>("/bin/</a:t>
                      </a:r>
                      <a:r>
                        <a:rPr lang="en-US" sz="1600" dirty="0" err="1">
                          <a:effectLst/>
                        </a:rPr>
                        <a:t>ls</a:t>
                      </a:r>
                      <a:r>
                        <a:rPr lang="en-US" sz="1600" dirty="0">
                          <a:effectLst/>
                        </a:rPr>
                        <a:t>", "</a:t>
                      </a:r>
                      <a:r>
                        <a:rPr lang="en-US" sz="1600" dirty="0" err="1">
                          <a:effectLst/>
                        </a:rPr>
                        <a:t>ls</a:t>
                      </a:r>
                      <a:r>
                        <a:rPr lang="en-US" sz="1600" dirty="0">
                          <a:effectLst/>
                        </a:rPr>
                        <a:t>", NULL);</a:t>
                      </a:r>
                    </a:p>
                    <a:p>
                      <a:pPr marL="0" marR="0" algn="just">
                        <a:lnSpc>
                          <a:spcPct val="107000"/>
                        </a:lnSpc>
                        <a:spcBef>
                          <a:spcPts val="0"/>
                        </a:spcBef>
                        <a:spcAft>
                          <a:spcPts val="0"/>
                        </a:spcAft>
                      </a:pPr>
                      <a:r>
                        <a:rPr lang="en-US" sz="1600" dirty="0">
                          <a:effectLst/>
                        </a:rPr>
                        <a:t>  	}</a:t>
                      </a:r>
                    </a:p>
                    <a:p>
                      <a:pPr marL="0" marR="0" algn="just">
                        <a:lnSpc>
                          <a:spcPct val="107000"/>
                        </a:lnSpc>
                        <a:spcBef>
                          <a:spcPts val="0"/>
                        </a:spcBef>
                        <a:spcAft>
                          <a:spcPts val="0"/>
                        </a:spcAft>
                      </a:pPr>
                      <a:r>
                        <a:rPr lang="en-US" sz="1600" dirty="0">
                          <a:effectLst/>
                        </a:rPr>
                        <a:t>	else </a:t>
                      </a:r>
                    </a:p>
                    <a:p>
                      <a:pPr marL="0" marR="0" algn="just">
                        <a:lnSpc>
                          <a:spcPct val="107000"/>
                        </a:lnSpc>
                        <a:spcBef>
                          <a:spcPts val="0"/>
                        </a:spcBef>
                        <a:spcAft>
                          <a:spcPts val="0"/>
                        </a:spcAft>
                      </a:pPr>
                      <a:r>
                        <a:rPr lang="en-US" sz="1600" dirty="0">
                          <a:effectLst/>
                        </a:rPr>
                        <a:t>	{ </a:t>
                      </a:r>
                    </a:p>
                    <a:p>
                      <a:pPr marL="0" marR="0" algn="just">
                        <a:lnSpc>
                          <a:spcPct val="107000"/>
                        </a:lnSpc>
                        <a:spcBef>
                          <a:spcPts val="0"/>
                        </a:spcBef>
                        <a:spcAft>
                          <a:spcPts val="0"/>
                        </a:spcAft>
                      </a:pPr>
                      <a:r>
                        <a:rPr lang="en-US" sz="1600" dirty="0">
                          <a:effectLst/>
                        </a:rPr>
                        <a:t>               </a:t>
                      </a:r>
                      <a:r>
                        <a:rPr lang="en-US" sz="1600" dirty="0" err="1">
                          <a:effectLst/>
                        </a:rPr>
                        <a:t>printf</a:t>
                      </a:r>
                      <a:r>
                        <a:rPr lang="en-US" sz="1600" dirty="0">
                          <a:effectLst/>
                        </a:rPr>
                        <a:t>("I am the parent, return from fork, child </a:t>
                      </a:r>
                      <a:r>
                        <a:rPr lang="en-US" sz="1600" dirty="0" err="1">
                          <a:effectLst/>
                        </a:rPr>
                        <a:t>pid</a:t>
                      </a:r>
                      <a:r>
                        <a:rPr lang="en-US" sz="1600" dirty="0">
                          <a:effectLst/>
                        </a:rPr>
                        <a:t>=%d\n", </a:t>
                      </a:r>
                      <a:r>
                        <a:rPr lang="en-US" sz="1600" dirty="0" err="1">
                          <a:effectLst/>
                        </a:rPr>
                        <a:t>pid</a:t>
                      </a:r>
                      <a:r>
                        <a:rPr lang="en-US" sz="1600" dirty="0">
                          <a:effectLst/>
                        </a:rPr>
                        <a:t>);</a:t>
                      </a:r>
                    </a:p>
                    <a:p>
                      <a:pPr marL="0" marR="0" algn="just">
                        <a:lnSpc>
                          <a:spcPct val="107000"/>
                        </a:lnSpc>
                        <a:spcBef>
                          <a:spcPts val="0"/>
                        </a:spcBef>
                        <a:spcAft>
                          <a:spcPts val="0"/>
                        </a:spcAft>
                      </a:pPr>
                      <a:r>
                        <a:rPr lang="en-US" sz="1600" dirty="0">
                          <a:effectLst/>
                        </a:rPr>
                        <a:t>  	}</a:t>
                      </a:r>
                    </a:p>
                    <a:p>
                      <a:pPr marL="0" marR="0" algn="just">
                        <a:lnSpc>
                          <a:spcPct val="107000"/>
                        </a:lnSpc>
                        <a:spcBef>
                          <a:spcPts val="0"/>
                        </a:spcBef>
                        <a:spcAft>
                          <a:spcPts val="0"/>
                        </a:spcAft>
                      </a:pPr>
                      <a:r>
                        <a:rPr lang="en-US" sz="1600" dirty="0">
                          <a:effectLst/>
                        </a:rPr>
                        <a:t>}</a:t>
                      </a:r>
                      <a:endParaRPr lang="en-US" sz="16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0273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37228-FEBF-43CB-A110-79478981F2EC}"/>
              </a:ext>
            </a:extLst>
          </p:cNvPr>
          <p:cNvSpPr>
            <a:spLocks noGrp="1"/>
          </p:cNvSpPr>
          <p:nvPr>
            <p:ph idx="1"/>
          </p:nvPr>
        </p:nvSpPr>
        <p:spPr>
          <a:xfrm>
            <a:off x="1803623" y="970344"/>
            <a:ext cx="9856565" cy="3777622"/>
          </a:xfrm>
        </p:spPr>
        <p:txBody>
          <a:bodyPr>
            <a:normAutofit/>
          </a:bodyPr>
          <a:lstStyle/>
          <a:p>
            <a:pPr algn="just"/>
            <a:r>
              <a:rPr lang="en-US" sz="2400" b="1" u="sng" dirty="0">
                <a:solidFill>
                  <a:schemeClr val="tx1"/>
                </a:solidFill>
              </a:rPr>
              <a:t>Task 4</a:t>
            </a:r>
            <a:r>
              <a:rPr lang="en-US" sz="2400" dirty="0">
                <a:solidFill>
                  <a:schemeClr val="tx1"/>
                </a:solidFill>
              </a:rPr>
              <a:t>: </a:t>
            </a:r>
            <a:r>
              <a:rPr lang="en-US" sz="2400" b="0" i="0" dirty="0">
                <a:solidFill>
                  <a:srgbClr val="273239"/>
                </a:solidFill>
                <a:effectLst/>
                <a:latin typeface="urw-din"/>
              </a:rPr>
              <a:t>Write a program to find sum of even numbers in parent process and sum of odd numbers in child process.</a:t>
            </a:r>
            <a:endParaRPr lang="en-US" sz="2400" dirty="0"/>
          </a:p>
        </p:txBody>
      </p:sp>
      <p:sp>
        <p:nvSpPr>
          <p:cNvPr id="4" name="Date Placeholder 3">
            <a:extLst>
              <a:ext uri="{FF2B5EF4-FFF2-40B4-BE49-F238E27FC236}">
                <a16:creationId xmlns:a16="http://schemas.microsoft.com/office/drawing/2014/main" id="{1E56BF16-C63F-442E-8B24-2CBE65D360A1}"/>
              </a:ext>
            </a:extLst>
          </p:cNvPr>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a:extLst>
              <a:ext uri="{FF2B5EF4-FFF2-40B4-BE49-F238E27FC236}">
                <a16:creationId xmlns:a16="http://schemas.microsoft.com/office/drawing/2014/main" id="{14BB14D8-9F5D-44F9-B470-4BBD5A0F5103}"/>
              </a:ext>
            </a:extLst>
          </p:cNvPr>
          <p:cNvSpPr>
            <a:spLocks noGrp="1"/>
          </p:cNvSpPr>
          <p:nvPr>
            <p:ph type="sldNum" sz="quarter" idx="12"/>
          </p:nvPr>
        </p:nvSpPr>
        <p:spPr/>
        <p:txBody>
          <a:bodyPr/>
          <a:lstStyle/>
          <a:p>
            <a:fld id="{34237BF9-6925-4FE3-8F98-72FCD8F1A9AE}" type="slidenum">
              <a:rPr lang="en-US" smtClean="0"/>
              <a:t>21</a:t>
            </a:fld>
            <a:endParaRPr lang="en-US"/>
          </a:p>
        </p:txBody>
      </p:sp>
    </p:spTree>
    <p:extLst>
      <p:ext uri="{BB962C8B-B14F-4D97-AF65-F5344CB8AC3E}">
        <p14:creationId xmlns:p14="http://schemas.microsoft.com/office/powerpoint/2010/main" val="3909104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36" y="2410763"/>
            <a:ext cx="8911687" cy="1280890"/>
          </a:xfrm>
        </p:spPr>
        <p:txBody>
          <a:bodyPr>
            <a:normAutofit/>
          </a:bodyPr>
          <a:lstStyle/>
          <a:p>
            <a:pPr algn="ctr"/>
            <a:r>
              <a:rPr lang="en-US" sz="6000" dirty="0" err="1"/>
              <a:t>ThankYou</a:t>
            </a:r>
            <a:r>
              <a:rPr lang="en-US" sz="6000" dirty="0"/>
              <a:t> </a:t>
            </a:r>
          </a:p>
        </p:txBody>
      </p:sp>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22</a:t>
            </a:fld>
            <a:endParaRPr lang="en-US"/>
          </a:p>
        </p:txBody>
      </p:sp>
    </p:spTree>
    <p:extLst>
      <p:ext uri="{BB962C8B-B14F-4D97-AF65-F5344CB8AC3E}">
        <p14:creationId xmlns:p14="http://schemas.microsoft.com/office/powerpoint/2010/main" val="381529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system call?</a:t>
            </a:r>
          </a:p>
        </p:txBody>
      </p:sp>
      <p:sp>
        <p:nvSpPr>
          <p:cNvPr id="3" name="Content Placeholder 2"/>
          <p:cNvSpPr>
            <a:spLocks noGrp="1"/>
          </p:cNvSpPr>
          <p:nvPr>
            <p:ph idx="1"/>
          </p:nvPr>
        </p:nvSpPr>
        <p:spPr>
          <a:xfrm>
            <a:off x="1428538" y="1435395"/>
            <a:ext cx="10856026" cy="4067096"/>
          </a:xfrm>
        </p:spPr>
        <p:txBody>
          <a:bodyPr>
            <a:normAutofit/>
          </a:bodyPr>
          <a:lstStyle/>
          <a:p>
            <a:r>
              <a:rPr lang="en-US" dirty="0"/>
              <a:t>In computing, a </a:t>
            </a:r>
            <a:r>
              <a:rPr lang="en-US" b="1" dirty="0"/>
              <a:t>system call</a:t>
            </a:r>
            <a:r>
              <a:rPr lang="en-US" dirty="0"/>
              <a:t> is the programmatic way in which a computer program requests a service from the kernel of the operating system it is executed on. </a:t>
            </a:r>
          </a:p>
          <a:p>
            <a:r>
              <a:rPr lang="en-US" dirty="0"/>
              <a:t>A system call is a way for programs to </a:t>
            </a:r>
            <a:r>
              <a:rPr lang="en-US" b="1" dirty="0"/>
              <a:t>interact with the operating system</a:t>
            </a:r>
            <a:r>
              <a:rPr lang="en-US" dirty="0"/>
              <a:t>. </a:t>
            </a:r>
          </a:p>
          <a:p>
            <a:r>
              <a:rPr lang="en-US" dirty="0"/>
              <a:t>System call </a:t>
            </a:r>
            <a:r>
              <a:rPr lang="en-US" b="1" dirty="0"/>
              <a:t>provides</a:t>
            </a:r>
            <a:r>
              <a:rPr lang="en-US" dirty="0"/>
              <a:t> the services of the operating system to the user programs via Application Program Interface(API). </a:t>
            </a:r>
          </a:p>
          <a:p>
            <a:r>
              <a:rPr lang="en-US" dirty="0"/>
              <a:t>It provides an interface between a process and operating system to allow user-level processes to request services of the operating system. </a:t>
            </a:r>
          </a:p>
          <a:p>
            <a:r>
              <a:rPr lang="en-US" dirty="0"/>
              <a:t>System calls are the only entry points into the kernel system. </a:t>
            </a:r>
            <a:endParaRPr lang="en-US" sz="2800" dirty="0">
              <a:solidFill>
                <a:schemeClr val="tx1"/>
              </a:solidFill>
              <a:latin typeface="+mj-lt"/>
            </a:endParaRPr>
          </a:p>
        </p:txBody>
      </p:sp>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a:t>
            </a:fld>
            <a:endParaRPr lang="en-US"/>
          </a:p>
        </p:txBody>
      </p:sp>
    </p:spTree>
    <p:extLst>
      <p:ext uri="{BB962C8B-B14F-4D97-AF65-F5344CB8AC3E}">
        <p14:creationId xmlns:p14="http://schemas.microsoft.com/office/powerpoint/2010/main" val="195432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4</a:t>
            </a:fld>
            <a:endParaRPr lang="en-US"/>
          </a:p>
        </p:txBody>
      </p:sp>
      <p:pic>
        <p:nvPicPr>
          <p:cNvPr id="8" name="Picture 7"/>
          <p:cNvPicPr>
            <a:picLocks noChangeAspect="1"/>
          </p:cNvPicPr>
          <p:nvPr/>
        </p:nvPicPr>
        <p:blipFill>
          <a:blip r:embed="rId2"/>
          <a:stretch>
            <a:fillRect/>
          </a:stretch>
        </p:blipFill>
        <p:spPr>
          <a:xfrm>
            <a:off x="3399266" y="584114"/>
            <a:ext cx="5591175" cy="5162550"/>
          </a:xfrm>
          <a:prstGeom prst="rect">
            <a:avLst/>
          </a:prstGeom>
        </p:spPr>
      </p:pic>
    </p:spTree>
    <p:extLst>
      <p:ext uri="{BB962C8B-B14F-4D97-AF65-F5344CB8AC3E}">
        <p14:creationId xmlns:p14="http://schemas.microsoft.com/office/powerpoint/2010/main" val="294774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3B94-E33B-4FDC-A065-A62803F891B1}"/>
              </a:ext>
            </a:extLst>
          </p:cNvPr>
          <p:cNvSpPr>
            <a:spLocks noGrp="1"/>
          </p:cNvSpPr>
          <p:nvPr>
            <p:ph type="title"/>
          </p:nvPr>
        </p:nvSpPr>
        <p:spPr>
          <a:xfrm>
            <a:off x="1690577" y="624110"/>
            <a:ext cx="9814035" cy="1280890"/>
          </a:xfrm>
        </p:spPr>
        <p:txBody>
          <a:bodyPr/>
          <a:lstStyle/>
          <a:p>
            <a:r>
              <a:rPr lang="en-US" dirty="0"/>
              <a:t>Services Provided by System Calls </a:t>
            </a:r>
          </a:p>
        </p:txBody>
      </p:sp>
      <p:sp>
        <p:nvSpPr>
          <p:cNvPr id="3" name="Content Placeholder 2">
            <a:extLst>
              <a:ext uri="{FF2B5EF4-FFF2-40B4-BE49-F238E27FC236}">
                <a16:creationId xmlns:a16="http://schemas.microsoft.com/office/drawing/2014/main" id="{22FBB042-D59B-40F7-90E0-9749BA50516F}"/>
              </a:ext>
            </a:extLst>
          </p:cNvPr>
          <p:cNvSpPr>
            <a:spLocks noGrp="1"/>
          </p:cNvSpPr>
          <p:nvPr>
            <p:ph idx="1"/>
          </p:nvPr>
        </p:nvSpPr>
        <p:spPr>
          <a:xfrm>
            <a:off x="1311579" y="1679944"/>
            <a:ext cx="10193033" cy="4231278"/>
          </a:xfrm>
        </p:spPr>
        <p:txBody>
          <a:bodyPr>
            <a:normAutofit/>
          </a:bodyPr>
          <a:lstStyle/>
          <a:p>
            <a:pPr fontAlgn="base"/>
            <a:r>
              <a:rPr lang="en-US" dirty="0"/>
              <a:t>Process creation and management</a:t>
            </a:r>
          </a:p>
          <a:p>
            <a:pPr fontAlgn="base"/>
            <a:r>
              <a:rPr lang="en-US" dirty="0"/>
              <a:t>Main memory management</a:t>
            </a:r>
          </a:p>
          <a:p>
            <a:pPr fontAlgn="base"/>
            <a:r>
              <a:rPr lang="en-US" dirty="0"/>
              <a:t>File Access, Directory and File system management</a:t>
            </a:r>
          </a:p>
          <a:p>
            <a:pPr fontAlgn="base"/>
            <a:r>
              <a:rPr lang="en-US" dirty="0"/>
              <a:t>Device handling(I/O)</a:t>
            </a:r>
          </a:p>
          <a:p>
            <a:pPr fontAlgn="base"/>
            <a:r>
              <a:rPr lang="en-US" dirty="0"/>
              <a:t>Networking, etc.</a:t>
            </a:r>
          </a:p>
          <a:p>
            <a:pPr fontAlgn="base"/>
            <a:endParaRPr lang="en-US" dirty="0"/>
          </a:p>
          <a:p>
            <a:pPr marL="0" indent="0">
              <a:buNone/>
            </a:pPr>
            <a:br>
              <a:rPr lang="en-US" dirty="0"/>
            </a:br>
            <a:endParaRPr lang="en-US" dirty="0"/>
          </a:p>
        </p:txBody>
      </p:sp>
      <p:sp>
        <p:nvSpPr>
          <p:cNvPr id="4" name="Date Placeholder 3">
            <a:extLst>
              <a:ext uri="{FF2B5EF4-FFF2-40B4-BE49-F238E27FC236}">
                <a16:creationId xmlns:a16="http://schemas.microsoft.com/office/drawing/2014/main" id="{2A27DFD4-B8D4-48B4-A88B-E6E43B05C2FB}"/>
              </a:ext>
            </a:extLst>
          </p:cNvPr>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a:extLst>
              <a:ext uri="{FF2B5EF4-FFF2-40B4-BE49-F238E27FC236}">
                <a16:creationId xmlns:a16="http://schemas.microsoft.com/office/drawing/2014/main" id="{54F4C981-3DBF-4878-96AE-E65315EEF892}"/>
              </a:ext>
            </a:extLst>
          </p:cNvPr>
          <p:cNvSpPr>
            <a:spLocks noGrp="1"/>
          </p:cNvSpPr>
          <p:nvPr>
            <p:ph type="sldNum" sz="quarter" idx="12"/>
          </p:nvPr>
        </p:nvSpPr>
        <p:spPr/>
        <p:txBody>
          <a:bodyPr/>
          <a:lstStyle/>
          <a:p>
            <a:fld id="{34237BF9-6925-4FE3-8F98-72FCD8F1A9AE}" type="slidenum">
              <a:rPr lang="en-US" smtClean="0"/>
              <a:t>5</a:t>
            </a:fld>
            <a:endParaRPr lang="en-US"/>
          </a:p>
        </p:txBody>
      </p:sp>
    </p:spTree>
    <p:extLst>
      <p:ext uri="{BB962C8B-B14F-4D97-AF65-F5344CB8AC3E}">
        <p14:creationId xmlns:p14="http://schemas.microsoft.com/office/powerpoint/2010/main" val="343003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14" y="735906"/>
            <a:ext cx="8911687" cy="1280890"/>
          </a:xfrm>
        </p:spPr>
        <p:txBody>
          <a:bodyPr>
            <a:normAutofit/>
          </a:bodyPr>
          <a:lstStyle/>
          <a:p>
            <a:r>
              <a:rPr lang="en-US" dirty="0">
                <a:solidFill>
                  <a:schemeClr val="tx1"/>
                </a:solidFill>
              </a:rPr>
              <a:t>Types of system calls:</a:t>
            </a:r>
            <a:br>
              <a:rPr lang="en-US" dirty="0">
                <a:solidFill>
                  <a:schemeClr val="tx1"/>
                </a:solidFill>
              </a:rPr>
            </a:br>
            <a:r>
              <a:rPr lang="en-US" sz="2000" dirty="0">
                <a:solidFill>
                  <a:schemeClr val="tx1"/>
                </a:solidFill>
              </a:rPr>
              <a:t>There are several hundred system calls which can be roughly grouped into six categories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41327857"/>
              </p:ext>
            </p:extLst>
          </p:nvPr>
        </p:nvGraphicFramePr>
        <p:xfrm>
          <a:off x="1834301" y="2128593"/>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6</a:t>
            </a:fld>
            <a:endParaRPr lang="en-US"/>
          </a:p>
        </p:txBody>
      </p:sp>
    </p:spTree>
    <p:extLst>
      <p:ext uri="{BB962C8B-B14F-4D97-AF65-F5344CB8AC3E}">
        <p14:creationId xmlns:p14="http://schemas.microsoft.com/office/powerpoint/2010/main" val="415217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process?</a:t>
            </a:r>
          </a:p>
        </p:txBody>
      </p:sp>
      <p:sp>
        <p:nvSpPr>
          <p:cNvPr id="3" name="Content Placeholder 2"/>
          <p:cNvSpPr>
            <a:spLocks noGrp="1"/>
          </p:cNvSpPr>
          <p:nvPr>
            <p:ph idx="1"/>
          </p:nvPr>
        </p:nvSpPr>
        <p:spPr>
          <a:xfrm>
            <a:off x="1637414" y="1697665"/>
            <a:ext cx="9867198" cy="3777622"/>
          </a:xfrm>
        </p:spPr>
        <p:txBody>
          <a:bodyPr>
            <a:normAutofit/>
          </a:bodyPr>
          <a:lstStyle/>
          <a:p>
            <a:pPr marL="0" indent="0" algn="just">
              <a:buNone/>
            </a:pPr>
            <a:r>
              <a:rPr lang="en-US" sz="2800" dirty="0">
                <a:solidFill>
                  <a:schemeClr val="tx1"/>
                </a:solidFill>
              </a:rPr>
              <a:t>Every running instance of a program is known as a </a:t>
            </a:r>
            <a:r>
              <a:rPr lang="en-US" sz="2800" b="1" dirty="0">
                <a:solidFill>
                  <a:schemeClr val="tx1"/>
                </a:solidFill>
              </a:rPr>
              <a:t>process</a:t>
            </a:r>
            <a:r>
              <a:rPr lang="en-US" sz="2800" dirty="0">
                <a:solidFill>
                  <a:schemeClr val="tx1"/>
                </a:solidFill>
              </a:rPr>
              <a:t>. The concept of processes is fundamental to the UNIX / Linux operating systems. A process has its own identity in form of a PID or a process ID.</a:t>
            </a:r>
          </a:p>
        </p:txBody>
      </p:sp>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7</a:t>
            </a:fld>
            <a:endParaRPr lang="en-US"/>
          </a:p>
        </p:txBody>
      </p:sp>
      <p:pic>
        <p:nvPicPr>
          <p:cNvPr id="5122" name="Picture 2" descr="Image result for PROCESS IN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524" y="3782504"/>
            <a:ext cx="4671894" cy="261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91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for process:</a:t>
            </a:r>
            <a:br>
              <a:rPr lang="en-US" dirty="0"/>
            </a:b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85133585"/>
              </p:ext>
            </p:extLst>
          </p:nvPr>
        </p:nvGraphicFramePr>
        <p:xfrm>
          <a:off x="2100115" y="1782726"/>
          <a:ext cx="8915400" cy="3063622"/>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70840">
                <a:tc gridSpan="2">
                  <a:txBody>
                    <a:bodyPr/>
                    <a:lstStyle/>
                    <a:p>
                      <a:r>
                        <a:rPr lang="en-US" sz="1800" b="1" kern="1200" dirty="0">
                          <a:solidFill>
                            <a:schemeClr val="lt1"/>
                          </a:solidFill>
                          <a:effectLst/>
                          <a:latin typeface="+mn-lt"/>
                          <a:ea typeface="+mn-ea"/>
                          <a:cs typeface="+mn-cs"/>
                        </a:rPr>
                        <a:t>Process Related</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algn="l" defTabSz="457200" rtl="0" eaLnBrk="1" latinLnBrk="0" hangingPunct="1">
                        <a:lnSpc>
                          <a:spcPct val="107000"/>
                        </a:lnSpc>
                        <a:spcBef>
                          <a:spcPct val="0"/>
                        </a:spcBef>
                        <a:spcAft>
                          <a:spcPts val="0"/>
                        </a:spcAft>
                        <a:buNone/>
                      </a:pPr>
                      <a:r>
                        <a:rPr lang="en-US" sz="2000" kern="1200" dirty="0" err="1">
                          <a:solidFill>
                            <a:schemeClr val="tx1"/>
                          </a:solidFill>
                          <a:latin typeface="+mj-lt"/>
                          <a:ea typeface="+mj-ea"/>
                          <a:cs typeface="+mj-cs"/>
                        </a:rPr>
                        <a:t>execve</a:t>
                      </a:r>
                      <a:endParaRPr lang="en-US" sz="2000" kern="1200" dirty="0">
                        <a:solidFill>
                          <a:schemeClr val="tx1"/>
                        </a:solidFill>
                        <a:latin typeface="+mj-lt"/>
                        <a:ea typeface="+mj-ea"/>
                        <a:cs typeface="+mj-cs"/>
                      </a:endParaRP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Execute program.</a:t>
                      </a:r>
                    </a:p>
                  </a:txBody>
                  <a:tcPr marL="68580" marR="68580" marT="0" marB="0"/>
                </a:tc>
                <a:extLst>
                  <a:ext uri="{0D108BD9-81ED-4DB2-BD59-A6C34878D82A}">
                    <a16:rowId xmlns:a16="http://schemas.microsoft.com/office/drawing/2014/main" val="10001"/>
                  </a:ext>
                </a:extLst>
              </a:tr>
              <a:tr h="370840">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exit</a:t>
                      </a: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Terminate the calling process.</a:t>
                      </a:r>
                    </a:p>
                  </a:txBody>
                  <a:tcPr marL="68580" marR="68580" marT="0" marB="0"/>
                </a:tc>
                <a:extLst>
                  <a:ext uri="{0D108BD9-81ED-4DB2-BD59-A6C34878D82A}">
                    <a16:rowId xmlns:a16="http://schemas.microsoft.com/office/drawing/2014/main" val="10002"/>
                  </a:ext>
                </a:extLst>
              </a:tr>
              <a:tr h="370840">
                <a:tc>
                  <a:txBody>
                    <a:bodyPr/>
                    <a:lstStyle/>
                    <a:p>
                      <a:pPr marL="0" marR="0" algn="l" defTabSz="457200" rtl="0" eaLnBrk="1" latinLnBrk="0" hangingPunct="1">
                        <a:lnSpc>
                          <a:spcPct val="107000"/>
                        </a:lnSpc>
                        <a:spcBef>
                          <a:spcPct val="0"/>
                        </a:spcBef>
                        <a:spcAft>
                          <a:spcPts val="0"/>
                        </a:spcAft>
                        <a:buNone/>
                      </a:pPr>
                      <a:r>
                        <a:rPr lang="en-US" sz="2000" kern="1200">
                          <a:solidFill>
                            <a:schemeClr val="tx1"/>
                          </a:solidFill>
                          <a:latin typeface="+mj-lt"/>
                          <a:ea typeface="+mj-ea"/>
                          <a:cs typeface="+mj-cs"/>
                        </a:rPr>
                        <a:t>getpid</a:t>
                      </a: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Get process identification.</a:t>
                      </a:r>
                    </a:p>
                  </a:txBody>
                  <a:tcPr marL="68580" marR="68580" marT="0" marB="0"/>
                </a:tc>
                <a:extLst>
                  <a:ext uri="{0D108BD9-81ED-4DB2-BD59-A6C34878D82A}">
                    <a16:rowId xmlns:a16="http://schemas.microsoft.com/office/drawing/2014/main" val="10003"/>
                  </a:ext>
                </a:extLst>
              </a:tr>
              <a:tr h="370840">
                <a:tc>
                  <a:txBody>
                    <a:bodyPr/>
                    <a:lstStyle/>
                    <a:p>
                      <a:pPr marL="0" marR="0" algn="l" defTabSz="457200" rtl="0" eaLnBrk="1" latinLnBrk="0" hangingPunct="1">
                        <a:lnSpc>
                          <a:spcPct val="107000"/>
                        </a:lnSpc>
                        <a:spcBef>
                          <a:spcPct val="0"/>
                        </a:spcBef>
                        <a:spcAft>
                          <a:spcPts val="0"/>
                        </a:spcAft>
                        <a:buNone/>
                      </a:pPr>
                      <a:r>
                        <a:rPr lang="en-US" sz="2000" kern="1200" dirty="0" err="1">
                          <a:solidFill>
                            <a:schemeClr val="tx1"/>
                          </a:solidFill>
                          <a:latin typeface="+mj-lt"/>
                          <a:ea typeface="+mj-ea"/>
                          <a:cs typeface="+mj-cs"/>
                        </a:rPr>
                        <a:t>setuid</a:t>
                      </a:r>
                      <a:endParaRPr lang="en-US" sz="2000" kern="1200" dirty="0">
                        <a:solidFill>
                          <a:schemeClr val="tx1"/>
                        </a:solidFill>
                        <a:latin typeface="+mj-lt"/>
                        <a:ea typeface="+mj-ea"/>
                        <a:cs typeface="+mj-cs"/>
                      </a:endParaRP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Set user identity of the current process.</a:t>
                      </a:r>
                    </a:p>
                  </a:txBody>
                  <a:tcPr marL="68580" marR="68580" marT="0" marB="0"/>
                </a:tc>
                <a:extLst>
                  <a:ext uri="{0D108BD9-81ED-4DB2-BD59-A6C34878D82A}">
                    <a16:rowId xmlns:a16="http://schemas.microsoft.com/office/drawing/2014/main" val="10004"/>
                  </a:ext>
                </a:extLst>
              </a:tr>
              <a:tr h="370840">
                <a:tc>
                  <a:txBody>
                    <a:bodyPr/>
                    <a:lstStyle/>
                    <a:p>
                      <a:pPr marL="0" marR="0" algn="l" defTabSz="457200" rtl="0" eaLnBrk="1" latinLnBrk="0" hangingPunct="1">
                        <a:lnSpc>
                          <a:spcPct val="107000"/>
                        </a:lnSpc>
                        <a:spcBef>
                          <a:spcPct val="0"/>
                        </a:spcBef>
                        <a:spcAft>
                          <a:spcPts val="0"/>
                        </a:spcAft>
                        <a:buNone/>
                      </a:pPr>
                      <a:r>
                        <a:rPr lang="en-US" sz="2000" kern="1200">
                          <a:solidFill>
                            <a:schemeClr val="tx1"/>
                          </a:solidFill>
                          <a:latin typeface="+mj-lt"/>
                          <a:ea typeface="+mj-ea"/>
                          <a:cs typeface="+mj-cs"/>
                        </a:rPr>
                        <a:t>ptrace</a:t>
                      </a: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Provide a means by which a parent process may observe and control the execution</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8468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Processes System Calls</a:t>
            </a:r>
            <a:r>
              <a:rPr lang="en-US" dirty="0"/>
              <a:t>:</a:t>
            </a:r>
            <a:br>
              <a:rPr lang="en-US" dirty="0"/>
            </a:b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4/5/2023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sp>
        <p:nvSpPr>
          <p:cNvPr id="3" name="Content Placeholder 2"/>
          <p:cNvSpPr>
            <a:spLocks noGrp="1"/>
          </p:cNvSpPr>
          <p:nvPr>
            <p:ph idx="1"/>
          </p:nvPr>
        </p:nvSpPr>
        <p:spPr>
          <a:xfrm>
            <a:off x="1699846" y="1425146"/>
            <a:ext cx="9804766" cy="4486076"/>
          </a:xfrm>
        </p:spPr>
        <p:txBody>
          <a:bodyPr>
            <a:normAutofit/>
          </a:bodyPr>
          <a:lstStyle/>
          <a:p>
            <a:r>
              <a:rPr lang="en-US" dirty="0"/>
              <a:t>There are a lot many Linux system calls available inbuilt for the users. </a:t>
            </a:r>
          </a:p>
          <a:p>
            <a:r>
              <a:rPr lang="en-US" dirty="0"/>
              <a:t>A system call is as good as a function in C Programming Language. </a:t>
            </a:r>
          </a:p>
          <a:p>
            <a:r>
              <a:rPr lang="en-US" dirty="0"/>
              <a:t>It can be compared with ‘</a:t>
            </a:r>
            <a:r>
              <a:rPr lang="en-US" dirty="0" err="1"/>
              <a:t>printf</a:t>
            </a:r>
            <a:r>
              <a:rPr lang="en-US" dirty="0"/>
              <a:t>’ function in C. </a:t>
            </a:r>
          </a:p>
          <a:p>
            <a:r>
              <a:rPr lang="en-US" dirty="0"/>
              <a:t>The reason that it is often called system call rather than functions is that functions are limited to programming while system calls are specific for operating systems.</a:t>
            </a:r>
          </a:p>
          <a:p>
            <a:pPr algn="just"/>
            <a:endParaRPr lang="en-US" sz="2400" dirty="0">
              <a:solidFill>
                <a:schemeClr val="tx1"/>
              </a:solidFill>
            </a:endParaRPr>
          </a:p>
          <a:p>
            <a:pPr algn="just"/>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5978770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1692</TotalTime>
  <Words>1519</Words>
  <Application>Microsoft Office PowerPoint</Application>
  <PresentationFormat>Widescreen</PresentationFormat>
  <Paragraphs>211</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Cambria Math</vt:lpstr>
      <vt:lpstr>Candara</vt:lpstr>
      <vt:lpstr>Carlito</vt:lpstr>
      <vt:lpstr>Century Gothic</vt:lpstr>
      <vt:lpstr>urw-din</vt:lpstr>
      <vt:lpstr>Wingdings 3</vt:lpstr>
      <vt:lpstr>Wisp</vt:lpstr>
      <vt:lpstr>PowerPoint Presentation</vt:lpstr>
      <vt:lpstr>PowerPoint Presentation</vt:lpstr>
      <vt:lpstr>What is system call?</vt:lpstr>
      <vt:lpstr>PowerPoint Presentation</vt:lpstr>
      <vt:lpstr>Services Provided by System Calls </vt:lpstr>
      <vt:lpstr>Types of system calls: There are several hundred system calls which can be roughly grouped into six categories</vt:lpstr>
      <vt:lpstr>What is process?</vt:lpstr>
      <vt:lpstr>System call for process: </vt:lpstr>
      <vt:lpstr>Processes System Calls: </vt:lpstr>
      <vt:lpstr>Fork System Call </vt:lpstr>
      <vt:lpstr>PowerPoint Presentation</vt:lpstr>
      <vt:lpstr>PowerPoint Presentation</vt:lpstr>
      <vt:lpstr>PowerPoint Presentation</vt:lpstr>
      <vt:lpstr>Processes System Calls: </vt:lpstr>
      <vt:lpstr>PowerPoint Presentation</vt:lpstr>
      <vt:lpstr>System Call to Get Process IDs</vt:lpstr>
      <vt:lpstr>PowerPoint Presentation</vt:lpstr>
      <vt:lpstr>PowerPoint Presentation</vt:lpstr>
      <vt:lpstr>TASKS </vt:lpstr>
      <vt:lpstr>PowerPoint Presentation</vt:lpstr>
      <vt:lpstr>PowerPoint Presentation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Rahemeen BUKC</cp:lastModifiedBy>
  <cp:revision>188</cp:revision>
  <dcterms:created xsi:type="dcterms:W3CDTF">2018-02-01T04:19:04Z</dcterms:created>
  <dcterms:modified xsi:type="dcterms:W3CDTF">2023-04-05T15:28:21Z</dcterms:modified>
</cp:coreProperties>
</file>