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012C8-F1FB-4A3D-AD5B-C546895B0067}" type="doc">
      <dgm:prSet loTypeId="urn:microsoft.com/office/officeart/2005/8/layout/chevron2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29E6FC-9134-41C6-9809-1F6116154939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950EB2-374C-4365-9EAD-ADD26591FB2D}" type="par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A34C1-575B-44B6-B6CF-710E39B77A16}" type="sibTrans" cxnId="{70CD2FF6-5953-4361-8CEB-38E366AC98D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97C254-A718-4F2D-8868-36A87D57789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Operating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F4890A3E-EE94-4A20-86D0-446216EF16AC}" type="par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4B56E8-9898-462F-8EAB-2B1BE859F9E9}" type="sibTrans" cxnId="{981A2E38-E9BE-45AB-B01E-EB37B6E7C42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0800C-5EAD-4306-ACA1-DE704F643832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B68680DC-ED72-494E-8C59-57FBA53B2272}" type="par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2CF87E-2A14-4D99-9A04-BEEF0D952BE2}" type="sibTrans" cxnId="{4F8A82E5-240D-4A21-87AC-2A0CFEA47C1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F8AB4-DC7F-4846-A485-FB7B77F59296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Example of 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7D00FE53-FFFA-4056-9F1D-568276468EFB}" type="par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9F1CA-347A-40CE-9F77-AD967E390C06}" type="sibTrans" cxnId="{500F007C-F1C5-48D3-BA6F-91419DC4C1F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D5355B-E7F6-472B-8F0D-0CD53C17F91E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The Memory Hierarchy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6D707439-73BA-499B-A164-43F022CFD4D7}" type="par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CA7BC-7451-4B89-8527-E66ED0F17A3B}" type="sibTrans" cxnId="{5F72B34B-C5E8-4C8C-86E7-03F2D218606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D582F-45AA-44EB-B22D-124B189CF095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Interrupts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E403912-5D19-4F15-AC97-78744F2EB8CB}" type="par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08E350-2E96-4A56-9522-A7F08C5A58F2}" type="sibTrans" cxnId="{DDF3AE55-8595-49B1-AB3E-A859E245E9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F5C5CC-BD3E-4E8B-A5A7-EBE653E12BCA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EC424A9-D5B7-4814-AB4E-6EF29DAE61D2}" type="par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BA833-C8EC-4D38-BA83-5A5AC2DCD9F7}" type="sibTrans" cxnId="{9C571C11-E5F5-48AE-8F8A-C3B49741529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01C0E-82B5-4760-BD2A-0F39CA1F7EEC}">
      <dgm:prSet phldrT="[Text]" custT="1"/>
      <dgm:spPr/>
      <dgm:t>
        <a:bodyPr/>
        <a:lstStyle/>
        <a:p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24DE4351-502E-4A0F-9944-8610E93D2D6B}" type="par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4E4D2E-2B22-401C-A96B-70A3076FA287}" type="sibTrans" cxnId="{6A6EEA9E-DF5B-475B-B729-07469153BA0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992EB-73FD-49F8-9704-85B2B0BB2E34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</a:rPr>
            <a:t>Basic Elements of Computer System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503EB261-9A0D-4CA4-83B1-7EDBB45204A8}" type="parTrans" cxnId="{2AAC4ABC-5E87-4A2B-9392-A9F5608FA04E}">
      <dgm:prSet/>
      <dgm:spPr/>
      <dgm:t>
        <a:bodyPr/>
        <a:lstStyle/>
        <a:p>
          <a:endParaRPr lang="en-US"/>
        </a:p>
      </dgm:t>
    </dgm:pt>
    <dgm:pt modelId="{B8CEB99D-F71A-453C-93D8-1635FF97B876}" type="sibTrans" cxnId="{2AAC4ABC-5E87-4A2B-9392-A9F5608FA04E}">
      <dgm:prSet/>
      <dgm:spPr/>
      <dgm:t>
        <a:bodyPr/>
        <a:lstStyle/>
        <a:p>
          <a:endParaRPr lang="en-US"/>
        </a:p>
      </dgm:t>
    </dgm:pt>
    <dgm:pt modelId="{A6248436-A441-4C48-886F-DCCAAAEBDC06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DD79C-9C3F-4D82-9C38-6A7C95A5900C}" type="parTrans" cxnId="{CFA7BAD2-26F9-41E7-8A6C-8BC69D9935E3}">
      <dgm:prSet/>
      <dgm:spPr/>
      <dgm:t>
        <a:bodyPr/>
        <a:lstStyle/>
        <a:p>
          <a:endParaRPr lang="en-US"/>
        </a:p>
      </dgm:t>
    </dgm:pt>
    <dgm:pt modelId="{A67A28EF-1B0D-4D90-A383-DCC18D90C3F8}" type="sibTrans" cxnId="{CFA7BAD2-26F9-41E7-8A6C-8BC69D9935E3}">
      <dgm:prSet/>
      <dgm:spPr/>
      <dgm:t>
        <a:bodyPr/>
        <a:lstStyle/>
        <a:p>
          <a:endParaRPr lang="en-US"/>
        </a:p>
      </dgm:t>
    </dgm:pt>
    <dgm:pt modelId="{E02300AA-C2A6-42DB-9CF0-54AF8FA47D2F}">
      <dgm:prSet phldrT="[Text]" custT="1"/>
      <dgm:spPr/>
      <dgm:t>
        <a:bodyPr/>
        <a:lstStyle/>
        <a:p>
          <a:r>
            <a:rPr lang="en-US" sz="2400" dirty="0" smtClean="0">
              <a:latin typeface="Book Antiqua" panose="02040602050305030304" pitchFamily="18" charset="0"/>
              <a:cs typeface="Times New Roman" panose="02020603050405020304" pitchFamily="18" charset="0"/>
            </a:rPr>
            <a:t>Instruction Execution</a:t>
          </a:r>
          <a:endParaRPr lang="en-US" sz="2400" dirty="0">
            <a:latin typeface="Book Antiqua" panose="02040602050305030304" pitchFamily="18" charset="0"/>
            <a:cs typeface="Times New Roman" panose="02020603050405020304" pitchFamily="18" charset="0"/>
          </a:endParaRPr>
        </a:p>
      </dgm:t>
    </dgm:pt>
    <dgm:pt modelId="{D8EF5B34-C2C2-4F2F-BC82-3284922DB3F9}" type="parTrans" cxnId="{D8B19E58-AD8D-4283-B573-6BFB18AFBB7A}">
      <dgm:prSet/>
      <dgm:spPr/>
      <dgm:t>
        <a:bodyPr/>
        <a:lstStyle/>
        <a:p>
          <a:endParaRPr lang="en-US"/>
        </a:p>
      </dgm:t>
    </dgm:pt>
    <dgm:pt modelId="{09ECF9C9-54D3-41A3-B336-071BE2B61F99}" type="sibTrans" cxnId="{D8B19E58-AD8D-4283-B573-6BFB18AFBB7A}">
      <dgm:prSet/>
      <dgm:spPr/>
      <dgm:t>
        <a:bodyPr/>
        <a:lstStyle/>
        <a:p>
          <a:endParaRPr lang="en-US"/>
        </a:p>
      </dgm:t>
    </dgm:pt>
    <dgm:pt modelId="{7D61786E-EB2C-4E43-9213-7C832ACE0330}">
      <dgm:prSet phldrT="[Text]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81770-2782-47AD-AEC4-CECF5A06E4E6}" type="parTrans" cxnId="{15BAAB70-B6F6-41DC-8056-C1D815C9CBC3}">
      <dgm:prSet/>
      <dgm:spPr/>
      <dgm:t>
        <a:bodyPr/>
        <a:lstStyle/>
        <a:p>
          <a:endParaRPr lang="en-US"/>
        </a:p>
      </dgm:t>
    </dgm:pt>
    <dgm:pt modelId="{6B267D74-CC68-4E82-9AE1-21EC5392F774}" type="sibTrans" cxnId="{15BAAB70-B6F6-41DC-8056-C1D815C9CBC3}">
      <dgm:prSet/>
      <dgm:spPr/>
      <dgm:t>
        <a:bodyPr/>
        <a:lstStyle/>
        <a:p>
          <a:endParaRPr lang="en-US"/>
        </a:p>
      </dgm:t>
    </dgm:pt>
    <dgm:pt modelId="{B0A41C89-B4E7-40CF-AA82-81BF6BF91369}" type="pres">
      <dgm:prSet presAssocID="{D0D012C8-F1FB-4A3D-AD5B-C546895B00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5CBF02-0632-4F8C-9122-23D2221D1155}" type="pres">
      <dgm:prSet presAssocID="{BB29E6FC-9134-41C6-9809-1F6116154939}" presName="composite" presStyleCnt="0"/>
      <dgm:spPr/>
    </dgm:pt>
    <dgm:pt modelId="{A80A9BD2-416C-4D73-8487-FA80D5C80869}" type="pres">
      <dgm:prSet presAssocID="{BB29E6FC-9134-41C6-9809-1F6116154939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BAF39-48CE-4EDA-A3CD-84824E679E5C}" type="pres">
      <dgm:prSet presAssocID="{BB29E6FC-9134-41C6-9809-1F6116154939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E607-64B5-497F-98C7-DC2B92649797}" type="pres">
      <dgm:prSet presAssocID="{BA1A34C1-575B-44B6-B6CF-710E39B77A16}" presName="sp" presStyleCnt="0"/>
      <dgm:spPr/>
    </dgm:pt>
    <dgm:pt modelId="{724D072C-8247-4523-914F-FA2C4D6C73F8}" type="pres">
      <dgm:prSet presAssocID="{A6248436-A441-4C48-886F-DCCAAAEBDC06}" presName="composite" presStyleCnt="0"/>
      <dgm:spPr/>
    </dgm:pt>
    <dgm:pt modelId="{A7C98EEB-0C96-4D1C-AE29-4B7DC158DD7A}" type="pres">
      <dgm:prSet presAssocID="{A6248436-A441-4C48-886F-DCCAAAEBDC0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B560C-8C55-451E-B929-F42D63B640D4}" type="pres">
      <dgm:prSet presAssocID="{A6248436-A441-4C48-886F-DCCAAAEBDC0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2729-D0A8-431C-BE41-A48B922D0050}" type="pres">
      <dgm:prSet presAssocID="{A67A28EF-1B0D-4D90-A383-DCC18D90C3F8}" presName="sp" presStyleCnt="0"/>
      <dgm:spPr/>
    </dgm:pt>
    <dgm:pt modelId="{A48B78FF-8342-4E2E-A699-8710FAE14616}" type="pres">
      <dgm:prSet presAssocID="{7D61786E-EB2C-4E43-9213-7C832ACE0330}" presName="composite" presStyleCnt="0"/>
      <dgm:spPr/>
    </dgm:pt>
    <dgm:pt modelId="{CED4B4F6-63E9-45D2-B14D-B1DBA8F55C6A}" type="pres">
      <dgm:prSet presAssocID="{7D61786E-EB2C-4E43-9213-7C832ACE033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7D121-4C3F-449C-8A1C-2E0E15D276F7}" type="pres">
      <dgm:prSet presAssocID="{7D61786E-EB2C-4E43-9213-7C832ACE033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5C9C5-9DD8-4ECF-ADF9-B156C6B83A97}" type="pres">
      <dgm:prSet presAssocID="{6B267D74-CC68-4E82-9AE1-21EC5392F774}" presName="sp" presStyleCnt="0"/>
      <dgm:spPr/>
    </dgm:pt>
    <dgm:pt modelId="{B9F66A5B-2AE5-4616-ADBA-F190FC6B3D7F}" type="pres">
      <dgm:prSet presAssocID="{2E30800C-5EAD-4306-ACA1-DE704F643832}" presName="composite" presStyleCnt="0"/>
      <dgm:spPr/>
    </dgm:pt>
    <dgm:pt modelId="{0A7A4A04-5C3A-4647-907E-D5BF68F1ACB3}" type="pres">
      <dgm:prSet presAssocID="{2E30800C-5EAD-4306-ACA1-DE704F643832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890E-D450-40C1-B824-71C795446396}" type="pres">
      <dgm:prSet presAssocID="{2E30800C-5EAD-4306-ACA1-DE704F643832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1E559-46E6-468E-BFE2-1836E3D068CD}" type="pres">
      <dgm:prSet presAssocID="{192CF87E-2A14-4D99-9A04-BEEF0D952BE2}" presName="sp" presStyleCnt="0"/>
      <dgm:spPr/>
    </dgm:pt>
    <dgm:pt modelId="{55120687-E5F7-4045-A59C-40292FACB97F}" type="pres">
      <dgm:prSet presAssocID="{89F5C5CC-BD3E-4E8B-A5A7-EBE653E12BCA}" presName="composite" presStyleCnt="0"/>
      <dgm:spPr/>
    </dgm:pt>
    <dgm:pt modelId="{2E02FD22-46ED-48E8-9F1A-2F3C3EB26880}" type="pres">
      <dgm:prSet presAssocID="{89F5C5CC-BD3E-4E8B-A5A7-EBE653E12BC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FB4A0-D0B7-4B99-B4C3-BA2DA189D2B4}" type="pres">
      <dgm:prSet presAssocID="{89F5C5CC-BD3E-4E8B-A5A7-EBE653E12BC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1BA85-1912-49E9-95EC-8DC0D4196986}" type="pres">
      <dgm:prSet presAssocID="{5EABA833-C8EC-4D38-BA83-5A5AC2DCD9F7}" presName="sp" presStyleCnt="0"/>
      <dgm:spPr/>
    </dgm:pt>
    <dgm:pt modelId="{8344CEDE-A23F-4470-ACD8-79FCA41B819A}" type="pres">
      <dgm:prSet presAssocID="{22401C0E-82B5-4760-BD2A-0F39CA1F7EEC}" presName="composite" presStyleCnt="0"/>
      <dgm:spPr/>
    </dgm:pt>
    <dgm:pt modelId="{B67CCC52-3153-48C3-B42D-5A722440E309}" type="pres">
      <dgm:prSet presAssocID="{22401C0E-82B5-4760-BD2A-0F39CA1F7EEC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630A3-E1E1-403D-8AC2-0B3CCD658B39}" type="pres">
      <dgm:prSet presAssocID="{22401C0E-82B5-4760-BD2A-0F39CA1F7EEC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FF1C74-DD4A-4789-A8BC-FBB021D9B15F}" type="presOf" srcId="{2E30800C-5EAD-4306-ACA1-DE704F643832}" destId="{0A7A4A04-5C3A-4647-907E-D5BF68F1ACB3}" srcOrd="0" destOrd="0" presId="urn:microsoft.com/office/officeart/2005/8/layout/chevron2"/>
    <dgm:cxn modelId="{1D0782E9-61B3-4E5E-88E9-2EA9A9D2D964}" type="presOf" srcId="{C5BD582F-45AA-44EB-B22D-124B189CF095}" destId="{D55FB4A0-D0B7-4B99-B4C3-BA2DA189D2B4}" srcOrd="0" destOrd="0" presId="urn:microsoft.com/office/officeart/2005/8/layout/chevron2"/>
    <dgm:cxn modelId="{2AAC4ABC-5E87-4A2B-9392-A9F5608FA04E}" srcId="{A6248436-A441-4C48-886F-DCCAAAEBDC06}" destId="{EB8992EB-73FD-49F8-9704-85B2B0BB2E34}" srcOrd="0" destOrd="0" parTransId="{503EB261-9A0D-4CA4-83B1-7EDBB45204A8}" sibTransId="{B8CEB99D-F71A-453C-93D8-1635FF97B876}"/>
    <dgm:cxn modelId="{70CD2FF6-5953-4361-8CEB-38E366AC98DB}" srcId="{D0D012C8-F1FB-4A3D-AD5B-C546895B0067}" destId="{BB29E6FC-9134-41C6-9809-1F6116154939}" srcOrd="0" destOrd="0" parTransId="{C3950EB2-374C-4365-9EAD-ADD26591FB2D}" sibTransId="{BA1A34C1-575B-44B6-B6CF-710E39B77A16}"/>
    <dgm:cxn modelId="{8597DF00-938C-4B73-BAB4-A386D2AA4290}" type="presOf" srcId="{22401C0E-82B5-4760-BD2A-0F39CA1F7EEC}" destId="{B67CCC52-3153-48C3-B42D-5A722440E309}" srcOrd="0" destOrd="0" presId="urn:microsoft.com/office/officeart/2005/8/layout/chevron2"/>
    <dgm:cxn modelId="{15BAAB70-B6F6-41DC-8056-C1D815C9CBC3}" srcId="{D0D012C8-F1FB-4A3D-AD5B-C546895B0067}" destId="{7D61786E-EB2C-4E43-9213-7C832ACE0330}" srcOrd="2" destOrd="0" parTransId="{EA081770-2782-47AD-AEC4-CECF5A06E4E6}" sibTransId="{6B267D74-CC68-4E82-9AE1-21EC5392F774}"/>
    <dgm:cxn modelId="{836CF671-86BF-42D8-AD07-CC75FD767F40}" type="presOf" srcId="{EB8992EB-73FD-49F8-9704-85B2B0BB2E34}" destId="{036B560C-8C55-451E-B929-F42D63B640D4}" srcOrd="0" destOrd="0" presId="urn:microsoft.com/office/officeart/2005/8/layout/chevron2"/>
    <dgm:cxn modelId="{D58437E8-6409-42C7-9A34-03AADF2F753E}" type="presOf" srcId="{D0D012C8-F1FB-4A3D-AD5B-C546895B0067}" destId="{B0A41C89-B4E7-40CF-AA82-81BF6BF91369}" srcOrd="0" destOrd="0" presId="urn:microsoft.com/office/officeart/2005/8/layout/chevron2"/>
    <dgm:cxn modelId="{6A6EEA9E-DF5B-475B-B729-07469153BA01}" srcId="{D0D012C8-F1FB-4A3D-AD5B-C546895B0067}" destId="{22401C0E-82B5-4760-BD2A-0F39CA1F7EEC}" srcOrd="5" destOrd="0" parTransId="{24DE4351-502E-4A0F-9944-8610E93D2D6B}" sibTransId="{BE4E4D2E-2B22-401C-A96B-70A3076FA287}"/>
    <dgm:cxn modelId="{9CC54030-A86D-48ED-A7EB-D90466DC1490}" type="presOf" srcId="{E02300AA-C2A6-42DB-9CF0-54AF8FA47D2F}" destId="{B3F7D121-4C3F-449C-8A1C-2E0E15D276F7}" srcOrd="0" destOrd="0" presId="urn:microsoft.com/office/officeart/2005/8/layout/chevron2"/>
    <dgm:cxn modelId="{4BB21B98-AAFA-4217-8278-053330D8BBCE}" type="presOf" srcId="{B04F8AB4-DC7F-4846-A485-FB7B77F59296}" destId="{5BF6890E-D450-40C1-B824-71C795446396}" srcOrd="0" destOrd="0" presId="urn:microsoft.com/office/officeart/2005/8/layout/chevron2"/>
    <dgm:cxn modelId="{9C571C11-E5F5-48AE-8F8A-C3B497415293}" srcId="{D0D012C8-F1FB-4A3D-AD5B-C546895B0067}" destId="{89F5C5CC-BD3E-4E8B-A5A7-EBE653E12BCA}" srcOrd="4" destOrd="0" parTransId="{DEC424A9-D5B7-4814-AB4E-6EF29DAE61D2}" sibTransId="{5EABA833-C8EC-4D38-BA83-5A5AC2DCD9F7}"/>
    <dgm:cxn modelId="{4F8A82E5-240D-4A21-87AC-2A0CFEA47C1D}" srcId="{D0D012C8-F1FB-4A3D-AD5B-C546895B0067}" destId="{2E30800C-5EAD-4306-ACA1-DE704F643832}" srcOrd="3" destOrd="0" parTransId="{B68680DC-ED72-494E-8C59-57FBA53B2272}" sibTransId="{192CF87E-2A14-4D99-9A04-BEEF0D952BE2}"/>
    <dgm:cxn modelId="{DDF3AE55-8595-49B1-AB3E-A859E245E932}" srcId="{89F5C5CC-BD3E-4E8B-A5A7-EBE653E12BCA}" destId="{C5BD582F-45AA-44EB-B22D-124B189CF095}" srcOrd="0" destOrd="0" parTransId="{2E403912-5D19-4F15-AC97-78744F2EB8CB}" sibTransId="{5308E350-2E96-4A56-9522-A7F08C5A58F2}"/>
    <dgm:cxn modelId="{5A9DD0ED-F505-4F59-9439-54341B72148D}" type="presOf" srcId="{A6248436-A441-4C48-886F-DCCAAAEBDC06}" destId="{A7C98EEB-0C96-4D1C-AE29-4B7DC158DD7A}" srcOrd="0" destOrd="0" presId="urn:microsoft.com/office/officeart/2005/8/layout/chevron2"/>
    <dgm:cxn modelId="{19603A40-CF3E-4F00-B03F-738CA530E01D}" type="presOf" srcId="{5697C254-A718-4F2D-8868-36A87D57789F}" destId="{CBFBAF39-48CE-4EDA-A3CD-84824E679E5C}" srcOrd="0" destOrd="0" presId="urn:microsoft.com/office/officeart/2005/8/layout/chevron2"/>
    <dgm:cxn modelId="{364799C2-38D1-44EE-9C8C-0F91DF1B4C6C}" type="presOf" srcId="{89F5C5CC-BD3E-4E8B-A5A7-EBE653E12BCA}" destId="{2E02FD22-46ED-48E8-9F1A-2F3C3EB26880}" srcOrd="0" destOrd="0" presId="urn:microsoft.com/office/officeart/2005/8/layout/chevron2"/>
    <dgm:cxn modelId="{03A93C78-58E9-48B2-BB57-A377142E8EA9}" type="presOf" srcId="{BB29E6FC-9134-41C6-9809-1F6116154939}" destId="{A80A9BD2-416C-4D73-8487-FA80D5C80869}" srcOrd="0" destOrd="0" presId="urn:microsoft.com/office/officeart/2005/8/layout/chevron2"/>
    <dgm:cxn modelId="{B01215F3-4B76-410B-8E3B-FD8FDA424586}" type="presOf" srcId="{7D61786E-EB2C-4E43-9213-7C832ACE0330}" destId="{CED4B4F6-63E9-45D2-B14D-B1DBA8F55C6A}" srcOrd="0" destOrd="0" presId="urn:microsoft.com/office/officeart/2005/8/layout/chevron2"/>
    <dgm:cxn modelId="{500F007C-F1C5-48D3-BA6F-91419DC4C1FB}" srcId="{2E30800C-5EAD-4306-ACA1-DE704F643832}" destId="{B04F8AB4-DC7F-4846-A485-FB7B77F59296}" srcOrd="0" destOrd="0" parTransId="{7D00FE53-FFFA-4056-9F1D-568276468EFB}" sibTransId="{6D09F1CA-347A-40CE-9F77-AD967E390C06}"/>
    <dgm:cxn modelId="{CFA7BAD2-26F9-41E7-8A6C-8BC69D9935E3}" srcId="{D0D012C8-F1FB-4A3D-AD5B-C546895B0067}" destId="{A6248436-A441-4C48-886F-DCCAAAEBDC06}" srcOrd="1" destOrd="0" parTransId="{044DD79C-9C3F-4D82-9C38-6A7C95A5900C}" sibTransId="{A67A28EF-1B0D-4D90-A383-DCC18D90C3F8}"/>
    <dgm:cxn modelId="{D8B19E58-AD8D-4283-B573-6BFB18AFBB7A}" srcId="{7D61786E-EB2C-4E43-9213-7C832ACE0330}" destId="{E02300AA-C2A6-42DB-9CF0-54AF8FA47D2F}" srcOrd="0" destOrd="0" parTransId="{D8EF5B34-C2C2-4F2F-BC82-3284922DB3F9}" sibTransId="{09ECF9C9-54D3-41A3-B336-071BE2B61F99}"/>
    <dgm:cxn modelId="{2B928502-877A-4F2A-A405-6429E0ECFC59}" type="presOf" srcId="{63D5355B-E7F6-472B-8F0D-0CD53C17F91E}" destId="{F1F630A3-E1E1-403D-8AC2-0B3CCD658B39}" srcOrd="0" destOrd="0" presId="urn:microsoft.com/office/officeart/2005/8/layout/chevron2"/>
    <dgm:cxn modelId="{5F72B34B-C5E8-4C8C-86E7-03F2D218606D}" srcId="{22401C0E-82B5-4760-BD2A-0F39CA1F7EEC}" destId="{63D5355B-E7F6-472B-8F0D-0CD53C17F91E}" srcOrd="0" destOrd="0" parTransId="{6D707439-73BA-499B-A164-43F022CFD4D7}" sibTransId="{75BCA7BC-7451-4B89-8527-E66ED0F17A3B}"/>
    <dgm:cxn modelId="{981A2E38-E9BE-45AB-B01E-EB37B6E7C422}" srcId="{BB29E6FC-9134-41C6-9809-1F6116154939}" destId="{5697C254-A718-4F2D-8868-36A87D57789F}" srcOrd="0" destOrd="0" parTransId="{F4890A3E-EE94-4A20-86D0-446216EF16AC}" sibTransId="{424B56E8-9898-462F-8EAB-2B1BE859F9E9}"/>
    <dgm:cxn modelId="{4455F988-EF76-4C1B-979D-ADA3F8F3576C}" type="presParOf" srcId="{B0A41C89-B4E7-40CF-AA82-81BF6BF91369}" destId="{595CBF02-0632-4F8C-9122-23D2221D1155}" srcOrd="0" destOrd="0" presId="urn:microsoft.com/office/officeart/2005/8/layout/chevron2"/>
    <dgm:cxn modelId="{62D56E59-71B9-4F95-8022-3ACEF7D56CFF}" type="presParOf" srcId="{595CBF02-0632-4F8C-9122-23D2221D1155}" destId="{A80A9BD2-416C-4D73-8487-FA80D5C80869}" srcOrd="0" destOrd="0" presId="urn:microsoft.com/office/officeart/2005/8/layout/chevron2"/>
    <dgm:cxn modelId="{22DB26FD-3709-4737-8580-33828957D4A7}" type="presParOf" srcId="{595CBF02-0632-4F8C-9122-23D2221D1155}" destId="{CBFBAF39-48CE-4EDA-A3CD-84824E679E5C}" srcOrd="1" destOrd="0" presId="urn:microsoft.com/office/officeart/2005/8/layout/chevron2"/>
    <dgm:cxn modelId="{89CBBFB4-628B-4839-9585-1439417E0576}" type="presParOf" srcId="{B0A41C89-B4E7-40CF-AA82-81BF6BF91369}" destId="{4CE1E607-64B5-497F-98C7-DC2B92649797}" srcOrd="1" destOrd="0" presId="urn:microsoft.com/office/officeart/2005/8/layout/chevron2"/>
    <dgm:cxn modelId="{D8339DD5-02C7-4B4E-87F3-0DA8762C301A}" type="presParOf" srcId="{B0A41C89-B4E7-40CF-AA82-81BF6BF91369}" destId="{724D072C-8247-4523-914F-FA2C4D6C73F8}" srcOrd="2" destOrd="0" presId="urn:microsoft.com/office/officeart/2005/8/layout/chevron2"/>
    <dgm:cxn modelId="{1A90BFE4-E032-45B1-AE4B-0A31D880BDAC}" type="presParOf" srcId="{724D072C-8247-4523-914F-FA2C4D6C73F8}" destId="{A7C98EEB-0C96-4D1C-AE29-4B7DC158DD7A}" srcOrd="0" destOrd="0" presId="urn:microsoft.com/office/officeart/2005/8/layout/chevron2"/>
    <dgm:cxn modelId="{E3675350-D5F0-4C20-95BA-93012269D7A1}" type="presParOf" srcId="{724D072C-8247-4523-914F-FA2C4D6C73F8}" destId="{036B560C-8C55-451E-B929-F42D63B640D4}" srcOrd="1" destOrd="0" presId="urn:microsoft.com/office/officeart/2005/8/layout/chevron2"/>
    <dgm:cxn modelId="{1BE2E92C-5AC7-453C-933D-CA3CCDD42A37}" type="presParOf" srcId="{B0A41C89-B4E7-40CF-AA82-81BF6BF91369}" destId="{02782729-D0A8-431C-BE41-A48B922D0050}" srcOrd="3" destOrd="0" presId="urn:microsoft.com/office/officeart/2005/8/layout/chevron2"/>
    <dgm:cxn modelId="{BED25A29-EB84-465F-B14A-FF9B71B7B3F8}" type="presParOf" srcId="{B0A41C89-B4E7-40CF-AA82-81BF6BF91369}" destId="{A48B78FF-8342-4E2E-A699-8710FAE14616}" srcOrd="4" destOrd="0" presId="urn:microsoft.com/office/officeart/2005/8/layout/chevron2"/>
    <dgm:cxn modelId="{668994D5-8F04-43EE-8019-CE26FC93AC1C}" type="presParOf" srcId="{A48B78FF-8342-4E2E-A699-8710FAE14616}" destId="{CED4B4F6-63E9-45D2-B14D-B1DBA8F55C6A}" srcOrd="0" destOrd="0" presId="urn:microsoft.com/office/officeart/2005/8/layout/chevron2"/>
    <dgm:cxn modelId="{DA86680A-0DB9-4FA7-9CC6-7A8A0020B20A}" type="presParOf" srcId="{A48B78FF-8342-4E2E-A699-8710FAE14616}" destId="{B3F7D121-4C3F-449C-8A1C-2E0E15D276F7}" srcOrd="1" destOrd="0" presId="urn:microsoft.com/office/officeart/2005/8/layout/chevron2"/>
    <dgm:cxn modelId="{091D924A-90F0-4DFB-A235-B4BD6FA17393}" type="presParOf" srcId="{B0A41C89-B4E7-40CF-AA82-81BF6BF91369}" destId="{1495C9C5-9DD8-4ECF-ADF9-B156C6B83A97}" srcOrd="5" destOrd="0" presId="urn:microsoft.com/office/officeart/2005/8/layout/chevron2"/>
    <dgm:cxn modelId="{CFE5BB66-9C5C-4691-B25D-613A54D80999}" type="presParOf" srcId="{B0A41C89-B4E7-40CF-AA82-81BF6BF91369}" destId="{B9F66A5B-2AE5-4616-ADBA-F190FC6B3D7F}" srcOrd="6" destOrd="0" presId="urn:microsoft.com/office/officeart/2005/8/layout/chevron2"/>
    <dgm:cxn modelId="{6B398CF3-007E-4D75-8AC8-CCA9E8EDA69A}" type="presParOf" srcId="{B9F66A5B-2AE5-4616-ADBA-F190FC6B3D7F}" destId="{0A7A4A04-5C3A-4647-907E-D5BF68F1ACB3}" srcOrd="0" destOrd="0" presId="urn:microsoft.com/office/officeart/2005/8/layout/chevron2"/>
    <dgm:cxn modelId="{2A38B5C9-F1E7-49D2-9309-23622CB98CEB}" type="presParOf" srcId="{B9F66A5B-2AE5-4616-ADBA-F190FC6B3D7F}" destId="{5BF6890E-D450-40C1-B824-71C795446396}" srcOrd="1" destOrd="0" presId="urn:microsoft.com/office/officeart/2005/8/layout/chevron2"/>
    <dgm:cxn modelId="{C0D0B228-F718-45A3-BC95-5A48F74E78C4}" type="presParOf" srcId="{B0A41C89-B4E7-40CF-AA82-81BF6BF91369}" destId="{2161E559-46E6-468E-BFE2-1836E3D068CD}" srcOrd="7" destOrd="0" presId="urn:microsoft.com/office/officeart/2005/8/layout/chevron2"/>
    <dgm:cxn modelId="{C4AE832C-7739-46F5-97BF-C891CE06459B}" type="presParOf" srcId="{B0A41C89-B4E7-40CF-AA82-81BF6BF91369}" destId="{55120687-E5F7-4045-A59C-40292FACB97F}" srcOrd="8" destOrd="0" presId="urn:microsoft.com/office/officeart/2005/8/layout/chevron2"/>
    <dgm:cxn modelId="{B9C76B10-294A-4264-8E81-6AF59F32FE80}" type="presParOf" srcId="{55120687-E5F7-4045-A59C-40292FACB97F}" destId="{2E02FD22-46ED-48E8-9F1A-2F3C3EB26880}" srcOrd="0" destOrd="0" presId="urn:microsoft.com/office/officeart/2005/8/layout/chevron2"/>
    <dgm:cxn modelId="{EF9EE708-7F84-45A2-846C-91E611465DB6}" type="presParOf" srcId="{55120687-E5F7-4045-A59C-40292FACB97F}" destId="{D55FB4A0-D0B7-4B99-B4C3-BA2DA189D2B4}" srcOrd="1" destOrd="0" presId="urn:microsoft.com/office/officeart/2005/8/layout/chevron2"/>
    <dgm:cxn modelId="{7F3D9FD9-5539-4848-8430-BB75A5D114C1}" type="presParOf" srcId="{B0A41C89-B4E7-40CF-AA82-81BF6BF91369}" destId="{C961BA85-1912-49E9-95EC-8DC0D4196986}" srcOrd="9" destOrd="0" presId="urn:microsoft.com/office/officeart/2005/8/layout/chevron2"/>
    <dgm:cxn modelId="{0D40F254-998C-490F-8F63-E6E04D4B8D89}" type="presParOf" srcId="{B0A41C89-B4E7-40CF-AA82-81BF6BF91369}" destId="{8344CEDE-A23F-4470-ACD8-79FCA41B819A}" srcOrd="10" destOrd="0" presId="urn:microsoft.com/office/officeart/2005/8/layout/chevron2"/>
    <dgm:cxn modelId="{78FF3F53-479F-4339-A423-C5A6785DC989}" type="presParOf" srcId="{8344CEDE-A23F-4470-ACD8-79FCA41B819A}" destId="{B67CCC52-3153-48C3-B42D-5A722440E309}" srcOrd="0" destOrd="0" presId="urn:microsoft.com/office/officeart/2005/8/layout/chevron2"/>
    <dgm:cxn modelId="{43E88F3F-170D-418D-9610-765701FA71D1}" type="presParOf" srcId="{8344CEDE-A23F-4470-ACD8-79FCA41B819A}" destId="{F1F630A3-E1E1-403D-8AC2-0B3CCD658B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System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Chapter#01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0" y="1825624"/>
            <a:ext cx="11270974" cy="46489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2600" u="sng" dirty="0" smtClean="0"/>
              <a:t>Steps of Instruction Execution</a:t>
            </a:r>
            <a:r>
              <a:rPr lang="en-US" sz="2600" dirty="0" smtClean="0"/>
              <a:t>: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 smtClean="0"/>
              <a:t>At </a:t>
            </a:r>
            <a:r>
              <a:rPr lang="en-US" sz="2600" dirty="0"/>
              <a:t>beginning of each instruction cycle, the processor fetches an instruction from memory.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 smtClean="0"/>
              <a:t>The </a:t>
            </a:r>
            <a:r>
              <a:rPr lang="en-US" sz="2600" dirty="0"/>
              <a:t>program counter (PC) </a:t>
            </a:r>
            <a:r>
              <a:rPr lang="en-US" sz="2600" dirty="0" smtClean="0"/>
              <a:t>holds </a:t>
            </a:r>
            <a:r>
              <a:rPr lang="en-US" sz="2600" dirty="0"/>
              <a:t>address </a:t>
            </a:r>
            <a:r>
              <a:rPr lang="en-US" sz="2600" dirty="0" smtClean="0"/>
              <a:t>of next </a:t>
            </a:r>
            <a:r>
              <a:rPr lang="en-US" sz="2600" dirty="0"/>
              <a:t>instruction to be fetched</a:t>
            </a:r>
            <a:r>
              <a:rPr lang="en-US" sz="2600" dirty="0" smtClean="0"/>
              <a:t>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 smtClean="0"/>
              <a:t>Unless instructed, the </a:t>
            </a:r>
            <a:r>
              <a:rPr lang="en-US" sz="2600" dirty="0"/>
              <a:t>processor </a:t>
            </a:r>
            <a:r>
              <a:rPr lang="en-US" sz="2600" dirty="0" smtClean="0"/>
              <a:t>increments </a:t>
            </a:r>
            <a:r>
              <a:rPr lang="en-US" sz="2600" dirty="0"/>
              <a:t>the PC after each instruction fetch so that it will fetch the next instruction in </a:t>
            </a:r>
            <a:r>
              <a:rPr lang="en-US" sz="2600" dirty="0" smtClean="0"/>
              <a:t>sequence.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/>
              <a:t>The fetched instruction is loaded into the instruction register (IR</a:t>
            </a:r>
            <a:r>
              <a:rPr lang="en-US" sz="2600" dirty="0" smtClean="0"/>
              <a:t>).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 smtClean="0"/>
              <a:t>The </a:t>
            </a:r>
            <a:r>
              <a:rPr lang="en-US" sz="2600" dirty="0"/>
              <a:t>instruction contains bits that </a:t>
            </a:r>
            <a:r>
              <a:rPr lang="en-US" sz="2600" dirty="0" smtClean="0"/>
              <a:t>specify </a:t>
            </a:r>
            <a:r>
              <a:rPr lang="en-US" sz="2600" dirty="0"/>
              <a:t>action the processor is to take</a:t>
            </a:r>
            <a:r>
              <a:rPr lang="en-US" sz="2600" dirty="0" smtClean="0"/>
              <a:t>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2600" dirty="0" smtClean="0"/>
              <a:t>The processor interprets the instruction and performs required action.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 smtClean="0"/>
              <a:t>actions a processor takes generally fall into four categories: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Processor-memory:</a:t>
            </a:r>
            <a:r>
              <a:rPr lang="en-US" dirty="0"/>
              <a:t> Data may be transferred from processor to memory or from memory to processor.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Processor-I/O:</a:t>
            </a:r>
            <a:r>
              <a:rPr lang="en-US" dirty="0"/>
              <a:t> Data may be transferred to or from a peripheral device by transferring between the processor and an I/O module.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Data processing:</a:t>
            </a:r>
            <a:r>
              <a:rPr lang="en-US" dirty="0"/>
              <a:t> The processor may perform some arithmetic or logic operation on data.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Control:</a:t>
            </a:r>
            <a:r>
              <a:rPr lang="en-US" dirty="0"/>
              <a:t> An instruction may specify that the sequence of execution be altered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dirty="0" smtClean="0"/>
              <a:t>However, an </a:t>
            </a:r>
            <a:r>
              <a:rPr lang="en-US" dirty="0"/>
              <a:t>instruction’s execution may </a:t>
            </a:r>
            <a:r>
              <a:rPr lang="en-US" dirty="0" smtClean="0"/>
              <a:t>also involve </a:t>
            </a:r>
            <a:r>
              <a:rPr lang="en-US" dirty="0"/>
              <a:t>a combination of </a:t>
            </a:r>
            <a:r>
              <a:rPr lang="en-US" dirty="0" smtClean="0"/>
              <a:t>the above </a:t>
            </a:r>
            <a:r>
              <a:rPr lang="en-US" dirty="0"/>
              <a:t>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3529" cy="482589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In this example, we use a </a:t>
            </a:r>
            <a:r>
              <a:rPr lang="en-US" dirty="0">
                <a:solidFill>
                  <a:srgbClr val="C00000"/>
                </a:solidFill>
              </a:rPr>
              <a:t>hypothetical processor </a:t>
            </a:r>
            <a:r>
              <a:rPr lang="en-US" dirty="0" smtClean="0">
                <a:solidFill>
                  <a:srgbClr val="C00000"/>
                </a:solidFill>
              </a:rPr>
              <a:t>to discuss a </a:t>
            </a:r>
            <a:r>
              <a:rPr lang="en-US" dirty="0">
                <a:solidFill>
                  <a:srgbClr val="C00000"/>
                </a:solidFill>
              </a:rPr>
              <a:t>partial program </a:t>
            </a:r>
            <a:r>
              <a:rPr lang="en-US" dirty="0" smtClean="0">
                <a:solidFill>
                  <a:srgbClr val="C00000"/>
                </a:solidFill>
              </a:rPr>
              <a:t>execution </a:t>
            </a:r>
            <a:r>
              <a:rPr lang="en-US" dirty="0">
                <a:solidFill>
                  <a:srgbClr val="C00000"/>
                </a:solidFill>
              </a:rPr>
              <a:t>showing the relevant portions of memory and processor registers. </a:t>
            </a:r>
            <a:r>
              <a:rPr lang="en-US" dirty="0" smtClean="0">
                <a:solidFill>
                  <a:srgbClr val="C00000"/>
                </a:solidFill>
              </a:rPr>
              <a:t>In the example, contents </a:t>
            </a:r>
            <a:r>
              <a:rPr lang="en-US" dirty="0">
                <a:solidFill>
                  <a:srgbClr val="C00000"/>
                </a:solidFill>
              </a:rPr>
              <a:t>of the memory word at address </a:t>
            </a:r>
            <a:r>
              <a:rPr lang="en-US" b="1" dirty="0">
                <a:solidFill>
                  <a:srgbClr val="C00000"/>
                </a:solidFill>
              </a:rPr>
              <a:t>940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is added to that </a:t>
            </a:r>
            <a:r>
              <a:rPr lang="en-US" dirty="0">
                <a:solidFill>
                  <a:srgbClr val="C00000"/>
                </a:solidFill>
              </a:rPr>
              <a:t>at address </a:t>
            </a:r>
            <a:r>
              <a:rPr lang="en-US" b="1" dirty="0">
                <a:solidFill>
                  <a:srgbClr val="C00000"/>
                </a:solidFill>
              </a:rPr>
              <a:t>941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smtClean="0">
                <a:solidFill>
                  <a:srgbClr val="C00000"/>
                </a:solidFill>
              </a:rPr>
              <a:t>the result is stored in the latter location.</a:t>
            </a:r>
          </a:p>
          <a:p>
            <a:r>
              <a:rPr lang="en-US" dirty="0" smtClean="0"/>
              <a:t>In the example above, three instructions (described </a:t>
            </a:r>
            <a:r>
              <a:rPr lang="en-US" dirty="0"/>
              <a:t>as three fetch and three execute </a:t>
            </a:r>
            <a:r>
              <a:rPr lang="en-US" dirty="0" smtClean="0"/>
              <a:t>stages) </a:t>
            </a:r>
            <a:r>
              <a:rPr lang="en-US" dirty="0"/>
              <a:t>are </a:t>
            </a:r>
            <a:r>
              <a:rPr lang="en-US" dirty="0" smtClean="0"/>
              <a:t>required.</a:t>
            </a:r>
          </a:p>
          <a:p>
            <a:r>
              <a:rPr lang="en-US" dirty="0" smtClean="0"/>
              <a:t>In the hypothetical processor, the following internal CPU registers are considered:</a:t>
            </a:r>
          </a:p>
          <a:p>
            <a:pPr marL="736600" lvl="1" indent="-514350">
              <a:buFont typeface="+mj-lt"/>
              <a:buAutoNum type="arabicPeriod"/>
            </a:pPr>
            <a:r>
              <a:rPr lang="en-US" dirty="0"/>
              <a:t>Program counter (PC) = Address of </a:t>
            </a:r>
            <a:r>
              <a:rPr lang="en-US" dirty="0" smtClean="0"/>
              <a:t>instruction.</a:t>
            </a:r>
          </a:p>
          <a:p>
            <a:pPr marL="736600" lvl="1" indent="-514350">
              <a:buFont typeface="+mj-lt"/>
              <a:buAutoNum type="arabicPeriod"/>
            </a:pPr>
            <a:r>
              <a:rPr lang="en-US" dirty="0" smtClean="0"/>
              <a:t>Instruction </a:t>
            </a:r>
            <a:r>
              <a:rPr lang="en-US" dirty="0"/>
              <a:t>register (IR) = Instruction being </a:t>
            </a:r>
            <a:r>
              <a:rPr lang="en-US" dirty="0" smtClean="0"/>
              <a:t>executed.</a:t>
            </a:r>
          </a:p>
          <a:p>
            <a:pPr marL="736600" lvl="1" indent="-514350">
              <a:buFont typeface="+mj-lt"/>
              <a:buAutoNum type="arabicPeriod"/>
            </a:pPr>
            <a:r>
              <a:rPr lang="en-US" dirty="0" smtClean="0"/>
              <a:t>Accumulator </a:t>
            </a:r>
            <a:r>
              <a:rPr lang="en-US" dirty="0"/>
              <a:t>(AC) = Temporary </a:t>
            </a:r>
            <a:r>
              <a:rPr lang="en-US" dirty="0" smtClean="0"/>
              <a:t>storage as data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4" y="217767"/>
            <a:ext cx="7621670" cy="6434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…</a:t>
            </a:r>
            <a:br>
              <a:rPr lang="en-US" dirty="0" smtClean="0"/>
            </a:br>
            <a:r>
              <a:rPr lang="en-US" dirty="0" smtClean="0"/>
              <a:t>		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1690688"/>
                <a:ext cx="4643437" cy="516731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2600" dirty="0" smtClean="0"/>
                  <a:t>Memory </a:t>
                </a:r>
                <a:r>
                  <a:rPr lang="en-US" sz="2600" dirty="0"/>
                  <a:t>is organized as </a:t>
                </a:r>
                <a:r>
                  <a:rPr lang="en-US" sz="2600" dirty="0" smtClean="0"/>
                  <a:t> </a:t>
                </a:r>
                <a:r>
                  <a:rPr lang="en-US" sz="2600" dirty="0"/>
                  <a:t>sequence of 16-bit </a:t>
                </a:r>
                <a:r>
                  <a:rPr lang="en-US" sz="2600" dirty="0" smtClean="0"/>
                  <a:t>words.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2600" dirty="0"/>
                  <a:t>The </a:t>
                </a:r>
                <a:r>
                  <a:rPr lang="en-US" sz="2600" dirty="0" smtClean="0"/>
                  <a:t>instruction format has </a:t>
                </a:r>
                <a:r>
                  <a:rPr lang="en-US" sz="2600" dirty="0"/>
                  <a:t>4 bits </a:t>
                </a:r>
                <a:r>
                  <a:rPr lang="en-US" sz="2600" dirty="0" smtClean="0"/>
                  <a:t>for </a:t>
                </a:r>
                <a:r>
                  <a:rPr lang="en-US" sz="2600" b="1" dirty="0" err="1">
                    <a:solidFill>
                      <a:srgbClr val="0070C0"/>
                    </a:solidFill>
                  </a:rPr>
                  <a:t>opcode</a:t>
                </a:r>
                <a:r>
                  <a:rPr lang="en-US" sz="2600" dirty="0"/>
                  <a:t>, </a:t>
                </a:r>
                <a:r>
                  <a:rPr lang="en-US" sz="2600" dirty="0" smtClean="0"/>
                  <a:t>hence max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600" dirty="0" smtClean="0"/>
                  <a:t> = </a:t>
                </a:r>
                <a:r>
                  <a:rPr lang="en-US" sz="2600" dirty="0"/>
                  <a:t>16 different </a:t>
                </a:r>
                <a:r>
                  <a:rPr lang="en-US" sz="2600" b="1" dirty="0" err="1" smtClean="0">
                    <a:solidFill>
                      <a:srgbClr val="0070C0"/>
                    </a:solidFill>
                  </a:rPr>
                  <a:t>opcodes</a:t>
                </a:r>
                <a:r>
                  <a:rPr lang="en-US" sz="2600" dirty="0"/>
                  <a:t> </a:t>
                </a:r>
                <a:r>
                  <a:rPr lang="en-US" sz="2600" i="1" dirty="0" smtClean="0"/>
                  <a:t>(single </a:t>
                </a:r>
                <a:r>
                  <a:rPr lang="en-US" sz="2600" i="1" dirty="0"/>
                  <a:t>hexadecimal digit</a:t>
                </a:r>
                <a:r>
                  <a:rPr lang="en-US" sz="2600" i="1" dirty="0" smtClean="0"/>
                  <a:t>)</a:t>
                </a:r>
                <a:r>
                  <a:rPr lang="en-US" sz="2600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2600" dirty="0" err="1" smtClean="0"/>
                  <a:t>Opcode</a:t>
                </a:r>
                <a:r>
                  <a:rPr lang="en-US" sz="2600" dirty="0" smtClean="0"/>
                  <a:t> defines </a:t>
                </a:r>
                <a:r>
                  <a:rPr lang="en-US" sz="2600" dirty="0"/>
                  <a:t>the </a:t>
                </a:r>
                <a:r>
                  <a:rPr lang="en-US" sz="2600" dirty="0" smtClean="0"/>
                  <a:t>operation </a:t>
                </a:r>
                <a:r>
                  <a:rPr lang="en-US" sz="2600" dirty="0"/>
                  <a:t>processor is to perform</a:t>
                </a:r>
                <a:r>
                  <a:rPr lang="en-US" sz="2600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2600" dirty="0" smtClean="0"/>
                  <a:t>In the </a:t>
                </a:r>
                <a:r>
                  <a:rPr lang="en-US" sz="2600" dirty="0"/>
                  <a:t>instruction format,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600" dirty="0"/>
                  <a:t> = 4,096 words of memory </a:t>
                </a:r>
                <a:r>
                  <a:rPr lang="en-US" sz="2600" i="1" dirty="0" smtClean="0"/>
                  <a:t>(three </a:t>
                </a:r>
                <a:r>
                  <a:rPr lang="en-US" sz="2600" i="1" dirty="0"/>
                  <a:t>hexadecimal digits)</a:t>
                </a:r>
                <a:r>
                  <a:rPr lang="en-US" sz="2600" dirty="0"/>
                  <a:t> can be directly addressed.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1690688"/>
                <a:ext cx="4643437" cy="5167312"/>
              </a:xfrm>
              <a:blipFill rotWithShape="0">
                <a:blip r:embed="rId3"/>
                <a:stretch>
                  <a:fillRect l="-1706" t="-472" r="-2493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56311"/>
            <a:ext cx="5776062" cy="6735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…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1825624"/>
            <a:ext cx="6143624" cy="4965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PC = 300 </a:t>
            </a:r>
            <a:r>
              <a:rPr lang="en-US" sz="2600" dirty="0" smtClean="0"/>
              <a:t>(first instruction </a:t>
            </a:r>
            <a:r>
              <a:rPr lang="en-US" sz="2600" dirty="0"/>
              <a:t>address</a:t>
            </a:r>
            <a:r>
              <a:rPr lang="en-US" sz="2600" dirty="0" smtClean="0"/>
              <a:t>). The instruction (1940) </a:t>
            </a:r>
            <a:r>
              <a:rPr lang="en-US" sz="2600" dirty="0"/>
              <a:t>is loaded into </a:t>
            </a:r>
            <a:r>
              <a:rPr lang="en-US" sz="2600" dirty="0" smtClean="0"/>
              <a:t>IR and PC </a:t>
            </a:r>
            <a:r>
              <a:rPr lang="en-US" sz="2600" dirty="0"/>
              <a:t>is incremented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First digit in IR indicate that </a:t>
            </a:r>
            <a:r>
              <a:rPr lang="en-US" sz="2600" dirty="0" smtClean="0"/>
              <a:t>AC </a:t>
            </a:r>
            <a:r>
              <a:rPr lang="en-US" sz="2600" dirty="0"/>
              <a:t>is to be loaded from memory. </a:t>
            </a:r>
            <a:r>
              <a:rPr lang="en-US" sz="2600" dirty="0" smtClean="0"/>
              <a:t>Remaining three digits </a:t>
            </a:r>
            <a:r>
              <a:rPr lang="en-US" sz="2600" dirty="0"/>
              <a:t>specify the </a:t>
            </a:r>
            <a:r>
              <a:rPr lang="en-US" sz="2600" dirty="0" smtClean="0"/>
              <a:t>address, 940.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Next </a:t>
            </a:r>
            <a:r>
              <a:rPr lang="en-US" sz="2600" dirty="0"/>
              <a:t>instruction (5941) is fetched from location 301 </a:t>
            </a:r>
            <a:r>
              <a:rPr lang="en-US" sz="2600" dirty="0" smtClean="0"/>
              <a:t>and </a:t>
            </a:r>
            <a:r>
              <a:rPr lang="en-US" sz="2600" dirty="0"/>
              <a:t>PC is incremented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Old </a:t>
            </a:r>
            <a:r>
              <a:rPr lang="en-US" sz="2600" dirty="0"/>
              <a:t>contents </a:t>
            </a:r>
            <a:r>
              <a:rPr lang="en-US" sz="2600" dirty="0" smtClean="0"/>
              <a:t>of </a:t>
            </a:r>
            <a:r>
              <a:rPr lang="en-US" sz="2600" dirty="0"/>
              <a:t>AC </a:t>
            </a:r>
            <a:r>
              <a:rPr lang="en-US" sz="2600" dirty="0" smtClean="0"/>
              <a:t>and </a:t>
            </a:r>
            <a:r>
              <a:rPr lang="en-US" sz="2600" dirty="0"/>
              <a:t>contents of location 941 are added and the result is stored in </a:t>
            </a:r>
            <a:r>
              <a:rPr lang="en-US" sz="2600" dirty="0" smtClean="0"/>
              <a:t>AC.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Next </a:t>
            </a:r>
            <a:r>
              <a:rPr lang="en-US" sz="2600" dirty="0"/>
              <a:t>instruction (2941) is fetched from location 302 </a:t>
            </a:r>
            <a:r>
              <a:rPr lang="en-US" sz="2600" dirty="0" smtClean="0"/>
              <a:t>and </a:t>
            </a:r>
            <a:r>
              <a:rPr lang="en-US" sz="2600" dirty="0"/>
              <a:t>PC is incremented.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</a:t>
            </a:r>
            <a:r>
              <a:rPr lang="en-US" sz="2600" dirty="0" smtClean="0"/>
              <a:t>ontents of </a:t>
            </a:r>
            <a:r>
              <a:rPr lang="en-US" sz="2600" dirty="0"/>
              <a:t>AC </a:t>
            </a:r>
            <a:r>
              <a:rPr lang="en-US" sz="2600" dirty="0" smtClean="0"/>
              <a:t>is </a:t>
            </a:r>
            <a:r>
              <a:rPr lang="en-US" sz="2600" dirty="0"/>
              <a:t>stored in </a:t>
            </a:r>
            <a:r>
              <a:rPr lang="en-US" sz="2600" dirty="0" smtClean="0"/>
              <a:t>location 941.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858"/>
              </p:ext>
            </p:extLst>
          </p:nvPr>
        </p:nvGraphicFramePr>
        <p:xfrm>
          <a:off x="1103313" y="1477885"/>
          <a:ext cx="8947150" cy="5095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Operating System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6113" cy="47894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An operating system (OS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is a software that </a:t>
            </a:r>
            <a:r>
              <a:rPr lang="en-US" dirty="0"/>
              <a:t>exploits the hardware resources </a:t>
            </a:r>
            <a:r>
              <a:rPr lang="en-US" dirty="0" smtClean="0"/>
              <a:t>to </a:t>
            </a:r>
            <a:r>
              <a:rPr lang="en-US" dirty="0"/>
              <a:t>provide a set of services to system users</a:t>
            </a:r>
            <a:r>
              <a:rPr lang="en-US" dirty="0" smtClean="0"/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OS manages the processor(s), memory and input/output (I/O) devices on behalf of its users.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important to have some </a:t>
            </a:r>
            <a:r>
              <a:rPr lang="en-US" dirty="0" smtClean="0"/>
              <a:t>fundamental understanding </a:t>
            </a:r>
            <a:r>
              <a:rPr lang="en-US" dirty="0"/>
              <a:t>of the </a:t>
            </a:r>
            <a:r>
              <a:rPr lang="en-US" dirty="0" smtClean="0"/>
              <a:t>computer </a:t>
            </a:r>
            <a:r>
              <a:rPr lang="en-US" dirty="0"/>
              <a:t>system hardware before we begin our examination of operating systems.</a:t>
            </a:r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41" y="4792663"/>
            <a:ext cx="2612403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77" y="1706285"/>
            <a:ext cx="9053243" cy="44381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597" y="6178150"/>
            <a:ext cx="8686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Fig: The </a:t>
            </a:r>
            <a:r>
              <a:rPr lang="en-US" sz="2200" b="1" dirty="0"/>
              <a:t>relationship between application software and system </a:t>
            </a:r>
            <a:r>
              <a:rPr lang="en-US" sz="2200" b="1" dirty="0" smtClean="0"/>
              <a:t>software.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927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 of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In a computer system, there </a:t>
            </a:r>
            <a:r>
              <a:rPr lang="en-US" dirty="0"/>
              <a:t>are four main structural elements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Processor:</a:t>
            </a:r>
            <a:r>
              <a:rPr lang="en-US" dirty="0"/>
              <a:t> </a:t>
            </a:r>
            <a:r>
              <a:rPr lang="en-US" dirty="0" smtClean="0"/>
              <a:t>Controls </a:t>
            </a:r>
            <a:r>
              <a:rPr lang="en-US" dirty="0"/>
              <a:t>operation of the computer and performs its data processing functions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Main </a:t>
            </a:r>
            <a:r>
              <a:rPr lang="en-US" b="1" dirty="0" smtClean="0"/>
              <a:t>memory (primary memory):</a:t>
            </a:r>
            <a:r>
              <a:rPr lang="en-US" dirty="0" smtClean="0"/>
              <a:t> </a:t>
            </a:r>
            <a:r>
              <a:rPr lang="en-US" dirty="0"/>
              <a:t>Stores data and programs. </a:t>
            </a:r>
            <a:endParaRPr lang="en-US" dirty="0" smtClean="0"/>
          </a:p>
          <a:p>
            <a:pPr lvl="1"/>
            <a:r>
              <a:rPr lang="en-US" sz="2600" dirty="0" smtClean="0"/>
              <a:t>Main memory, and is </a:t>
            </a:r>
            <a:r>
              <a:rPr lang="en-US" sz="2600" dirty="0"/>
              <a:t>typically </a:t>
            </a:r>
            <a:r>
              <a:rPr lang="en-US" sz="2600" dirty="0" smtClean="0"/>
              <a:t>volatile. </a:t>
            </a:r>
          </a:p>
          <a:p>
            <a:pPr lvl="1"/>
            <a:r>
              <a:rPr lang="en-US" sz="2600" dirty="0" smtClean="0"/>
              <a:t>Disk memory, and is nonvolatile.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I/O modules: </a:t>
            </a:r>
            <a:r>
              <a:rPr lang="en-US" dirty="0" smtClean="0"/>
              <a:t>Move data between the computer and its </a:t>
            </a:r>
            <a:r>
              <a:rPr lang="en-US" dirty="0" smtClean="0">
                <a:solidFill>
                  <a:srgbClr val="FF0000"/>
                </a:solidFill>
              </a:rPr>
              <a:t>external environment</a:t>
            </a:r>
            <a:r>
              <a:rPr lang="en-US" dirty="0" smtClean="0"/>
              <a:t>, e.g. storage (</a:t>
            </a:r>
            <a:r>
              <a:rPr lang="en-US" dirty="0" err="1" smtClean="0"/>
              <a:t>harddisk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System bus:</a:t>
            </a:r>
            <a:r>
              <a:rPr lang="en-US" dirty="0" smtClean="0"/>
              <a:t> Provides communication among processors, main memory and I/O modules.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</a:t>
            </a:r>
            <a:r>
              <a:rPr lang="en-US" dirty="0" smtClean="0"/>
              <a:t>Computer </a:t>
            </a:r>
            <a:br>
              <a:rPr lang="en-US" dirty="0" smtClean="0"/>
            </a:br>
            <a:r>
              <a:rPr lang="en-US" dirty="0" smtClean="0"/>
              <a:t>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5032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 data exchange between processor and memory, the processor uses two </a:t>
            </a:r>
            <a:r>
              <a:rPr lang="en-US" dirty="0"/>
              <a:t>internal </a:t>
            </a:r>
            <a:r>
              <a:rPr lang="en-US" dirty="0" smtClean="0"/>
              <a:t>registers: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Memory </a:t>
            </a:r>
            <a:r>
              <a:rPr lang="en-US" sz="2600" dirty="0"/>
              <a:t>address register (MAR</a:t>
            </a:r>
            <a:r>
              <a:rPr lang="en-US" sz="2600" dirty="0" smtClean="0"/>
              <a:t>): specifies </a:t>
            </a:r>
            <a:r>
              <a:rPr lang="en-US" sz="2600" dirty="0"/>
              <a:t>the address in memory for the next read or </a:t>
            </a:r>
            <a:r>
              <a:rPr lang="en-US" sz="2600" dirty="0" smtClean="0"/>
              <a:t>write.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Memory </a:t>
            </a:r>
            <a:r>
              <a:rPr lang="en-US" sz="2600" dirty="0"/>
              <a:t>buffer register (MBR), </a:t>
            </a:r>
            <a:r>
              <a:rPr lang="en-US" sz="2600" dirty="0" smtClean="0"/>
              <a:t>contains </a:t>
            </a:r>
            <a:r>
              <a:rPr lang="en-US" sz="2600" dirty="0"/>
              <a:t>the data to be written into memory or </a:t>
            </a:r>
            <a:r>
              <a:rPr lang="en-US" sz="2600" dirty="0" smtClean="0"/>
              <a:t>it </a:t>
            </a:r>
            <a:r>
              <a:rPr lang="en-US" sz="2600" dirty="0"/>
              <a:t>receives </a:t>
            </a:r>
            <a:r>
              <a:rPr lang="en-US" sz="2600" dirty="0" smtClean="0"/>
              <a:t>the </a:t>
            </a:r>
            <a:r>
              <a:rPr lang="en-US" sz="2600" dirty="0"/>
              <a:t>data read from memory</a:t>
            </a:r>
            <a:r>
              <a:rPr lang="en-US" sz="2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Similarly, for data exchange between processor and </a:t>
            </a:r>
            <a:r>
              <a:rPr lang="en-US" dirty="0" smtClean="0"/>
              <a:t>I/O, </a:t>
            </a:r>
            <a:r>
              <a:rPr lang="en-US" dirty="0"/>
              <a:t>the following registers are used: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I/O address register (I/OAR) specifies a particular I/O device.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I/O buffer register (I/OBR) is used for </a:t>
            </a:r>
            <a:r>
              <a:rPr lang="en-US" sz="2600" dirty="0" smtClean="0"/>
              <a:t>the exchange </a:t>
            </a:r>
            <a:r>
              <a:rPr lang="en-US" sz="2600" dirty="0"/>
              <a:t>of data between an I/O module and the processor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2" r="6332" b="21707"/>
          <a:stretch/>
        </p:blipFill>
        <p:spPr>
          <a:xfrm>
            <a:off x="2724150" y="42182"/>
            <a:ext cx="6743700" cy="6168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1084" y="6262962"/>
            <a:ext cx="5109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Fig: Computer Components top-level view.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754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3301" cy="48466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program </a:t>
            </a:r>
            <a:r>
              <a:rPr lang="en-US" dirty="0" smtClean="0"/>
              <a:t>consists </a:t>
            </a:r>
            <a:r>
              <a:rPr lang="en-US" dirty="0"/>
              <a:t>of a set of </a:t>
            </a:r>
            <a:r>
              <a:rPr lang="en-US" dirty="0" smtClean="0"/>
              <a:t>instructions that are </a:t>
            </a:r>
            <a:r>
              <a:rPr lang="en-US" dirty="0"/>
              <a:t>stored in </a:t>
            </a:r>
            <a:r>
              <a:rPr lang="en-US" dirty="0" smtClean="0"/>
              <a:t>memory before being executed by a processor.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Instruction </a:t>
            </a:r>
            <a:r>
              <a:rPr lang="en-US" dirty="0"/>
              <a:t>processing consists of two steps: </a:t>
            </a:r>
            <a:endParaRPr lang="en-US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dirty="0" smtClean="0"/>
              <a:t>The </a:t>
            </a:r>
            <a:r>
              <a:rPr lang="en-US" sz="2600" dirty="0"/>
              <a:t>processor reads (fetches) instructions from memory one at a </a:t>
            </a:r>
            <a:r>
              <a:rPr lang="en-US" sz="2600" dirty="0" smtClean="0"/>
              <a:t>time.</a:t>
            </a:r>
          </a:p>
          <a:p>
            <a:pPr marL="7429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600" dirty="0" smtClean="0"/>
              <a:t>Executes </a:t>
            </a:r>
            <a:r>
              <a:rPr lang="en-US" sz="2600" dirty="0"/>
              <a:t>each </a:t>
            </a:r>
            <a:r>
              <a:rPr lang="en-US" sz="2600" dirty="0" smtClean="0"/>
              <a:t>instruction.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</a:t>
            </a:r>
            <a:r>
              <a:rPr lang="en-US" dirty="0"/>
              <a:t>execution consists of repeating the process of instruction fetch and instruction </a:t>
            </a:r>
            <a:r>
              <a:rPr lang="en-US" dirty="0" smtClean="0"/>
              <a:t>execution.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Instruction cycle:</a:t>
            </a:r>
            <a:r>
              <a:rPr lang="en-US" dirty="0"/>
              <a:t> the processing required for a single instruction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Using a two-step description, the instruction cycle is depicted </a:t>
            </a:r>
            <a:r>
              <a:rPr lang="en-US" dirty="0" smtClean="0"/>
              <a:t>in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Execution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Program </a:t>
            </a:r>
            <a:r>
              <a:rPr lang="en-US" dirty="0"/>
              <a:t>execution halts only if the processor is turned off, unrecoverable error occurs, or a program instruction that halts the processor is encountered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2" y="1725609"/>
            <a:ext cx="11043524" cy="31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891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Cambria Math</vt:lpstr>
      <vt:lpstr>Times New Roman</vt:lpstr>
      <vt:lpstr>Office Theme</vt:lpstr>
      <vt:lpstr>Computer System Overview</vt:lpstr>
      <vt:lpstr>Outline</vt:lpstr>
      <vt:lpstr>Operating System</vt:lpstr>
      <vt:lpstr>Operating System (Cont.)</vt:lpstr>
      <vt:lpstr>Basic Elements of Computer System</vt:lpstr>
      <vt:lpstr>Basic Elements of Computer  System (Cont.)</vt:lpstr>
      <vt:lpstr>PowerPoint Presentation</vt:lpstr>
      <vt:lpstr>Instruction Execution</vt:lpstr>
      <vt:lpstr>Instruction Execution (Cont.)</vt:lpstr>
      <vt:lpstr>Instruction Execution (Cont.)</vt:lpstr>
      <vt:lpstr>Instruction Execution (Cont.)</vt:lpstr>
      <vt:lpstr>Example of Instruction Execution</vt:lpstr>
      <vt:lpstr>Example …   (Cont.)</vt:lpstr>
      <vt:lpstr>Example …   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222</cp:revision>
  <dcterms:created xsi:type="dcterms:W3CDTF">2017-01-29T14:04:38Z</dcterms:created>
  <dcterms:modified xsi:type="dcterms:W3CDTF">2023-02-22T09:35:36Z</dcterms:modified>
</cp:coreProperties>
</file>