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74" r:id="rId4"/>
    <p:sldId id="283" r:id="rId5"/>
    <p:sldId id="276" r:id="rId6"/>
    <p:sldId id="277" r:id="rId7"/>
    <p:sldId id="278" r:id="rId8"/>
    <p:sldId id="284" r:id="rId9"/>
    <p:sldId id="279" r:id="rId10"/>
    <p:sldId id="280" r:id="rId11"/>
    <p:sldId id="281" r:id="rId12"/>
    <p:sldId id="282" r:id="rId13"/>
    <p:sldId id="28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012C8-F1FB-4A3D-AD5B-C546895B0067}" type="doc">
      <dgm:prSet loTypeId="urn:microsoft.com/office/officeart/2005/8/layout/chevron2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29E6FC-9134-41C6-9809-1F6116154939}">
      <dgm:prSet phldrT="[Text]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950EB2-374C-4365-9EAD-ADD26591FB2D}" type="parTrans" cxnId="{70CD2FF6-5953-4361-8CEB-38E366AC98D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1A34C1-575B-44B6-B6CF-710E39B77A16}" type="sibTrans" cxnId="{70CD2FF6-5953-4361-8CEB-38E366AC98D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97C254-A718-4F2D-8868-36A87D57789F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Operating System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F4890A3E-EE94-4A20-86D0-446216EF16AC}" type="parTrans" cxnId="{981A2E38-E9BE-45AB-B01E-EB37B6E7C42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4B56E8-9898-462F-8EAB-2B1BE859F9E9}" type="sibTrans" cxnId="{981A2E38-E9BE-45AB-B01E-EB37B6E7C42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30800C-5EAD-4306-ACA1-DE704F643832}">
      <dgm:prSet phldrT="[Text]" custT="1"/>
      <dgm:spPr/>
      <dgm:t>
        <a:bodyPr/>
        <a:lstStyle/>
        <a:p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B68680DC-ED72-494E-8C59-57FBA53B2272}" type="parTrans" cxnId="{4F8A82E5-240D-4A21-87AC-2A0CFEA47C1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2CF87E-2A14-4D99-9A04-BEEF0D952BE2}" type="sibTrans" cxnId="{4F8A82E5-240D-4A21-87AC-2A0CFEA47C1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4F8AB4-DC7F-4846-A485-FB7B77F59296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Example of Instruction Execution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7D00FE53-FFFA-4056-9F1D-568276468EFB}" type="parTrans" cxnId="{500F007C-F1C5-48D3-BA6F-91419DC4C1F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09F1CA-347A-40CE-9F77-AD967E390C06}" type="sibTrans" cxnId="{500F007C-F1C5-48D3-BA6F-91419DC4C1F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D5355B-E7F6-472B-8F0D-0CD53C17F91E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The Memory Hierarchy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6D707439-73BA-499B-A164-43F022CFD4D7}" type="parTrans" cxnId="{5F72B34B-C5E8-4C8C-86E7-03F2D218606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BCA7BC-7451-4B89-8527-E66ED0F17A3B}" type="sibTrans" cxnId="{5F72B34B-C5E8-4C8C-86E7-03F2D218606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BD582F-45AA-44EB-B22D-124B189CF095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Interrupts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2E403912-5D19-4F15-AC97-78744F2EB8CB}" type="parTrans" cxnId="{DDF3AE55-8595-49B1-AB3E-A859E245E93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08E350-2E96-4A56-9522-A7F08C5A58F2}" type="sibTrans" cxnId="{DDF3AE55-8595-49B1-AB3E-A859E245E93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F5C5CC-BD3E-4E8B-A5A7-EBE653E12BCA}">
      <dgm:prSet phldrT="[Text]" custT="1"/>
      <dgm:spPr/>
      <dgm:t>
        <a:bodyPr/>
        <a:lstStyle/>
        <a:p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DEC424A9-D5B7-4814-AB4E-6EF29DAE61D2}" type="parTrans" cxnId="{9C571C11-E5F5-48AE-8F8A-C3B49741529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ABA833-C8EC-4D38-BA83-5A5AC2DCD9F7}" type="sibTrans" cxnId="{9C571C11-E5F5-48AE-8F8A-C3B49741529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401C0E-82B5-4760-BD2A-0F39CA1F7EEC}">
      <dgm:prSet phldrT="[Text]" custT="1"/>
      <dgm:spPr/>
      <dgm:t>
        <a:bodyPr/>
        <a:lstStyle/>
        <a:p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24DE4351-502E-4A0F-9944-8610E93D2D6B}" type="parTrans" cxnId="{6A6EEA9E-DF5B-475B-B729-07469153BA0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4E4D2E-2B22-401C-A96B-70A3076FA287}" type="sibTrans" cxnId="{6A6EEA9E-DF5B-475B-B729-07469153BA0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8992EB-73FD-49F8-9704-85B2B0BB2E34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</a:rPr>
            <a:t>Basic Elements of Computer System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503EB261-9A0D-4CA4-83B1-7EDBB45204A8}" type="parTrans" cxnId="{2AAC4ABC-5E87-4A2B-9392-A9F5608FA04E}">
      <dgm:prSet/>
      <dgm:spPr/>
      <dgm:t>
        <a:bodyPr/>
        <a:lstStyle/>
        <a:p>
          <a:endParaRPr lang="en-US"/>
        </a:p>
      </dgm:t>
    </dgm:pt>
    <dgm:pt modelId="{B8CEB99D-F71A-453C-93D8-1635FF97B876}" type="sibTrans" cxnId="{2AAC4ABC-5E87-4A2B-9392-A9F5608FA04E}">
      <dgm:prSet/>
      <dgm:spPr/>
      <dgm:t>
        <a:bodyPr/>
        <a:lstStyle/>
        <a:p>
          <a:endParaRPr lang="en-US"/>
        </a:p>
      </dgm:t>
    </dgm:pt>
    <dgm:pt modelId="{A6248436-A441-4C48-886F-DCCAAAEBDC06}">
      <dgm:prSet phldrT="[Text]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4DD79C-9C3F-4D82-9C38-6A7C95A5900C}" type="parTrans" cxnId="{CFA7BAD2-26F9-41E7-8A6C-8BC69D9935E3}">
      <dgm:prSet/>
      <dgm:spPr/>
      <dgm:t>
        <a:bodyPr/>
        <a:lstStyle/>
        <a:p>
          <a:endParaRPr lang="en-US"/>
        </a:p>
      </dgm:t>
    </dgm:pt>
    <dgm:pt modelId="{A67A28EF-1B0D-4D90-A383-DCC18D90C3F8}" type="sibTrans" cxnId="{CFA7BAD2-26F9-41E7-8A6C-8BC69D9935E3}">
      <dgm:prSet/>
      <dgm:spPr/>
      <dgm:t>
        <a:bodyPr/>
        <a:lstStyle/>
        <a:p>
          <a:endParaRPr lang="en-US"/>
        </a:p>
      </dgm:t>
    </dgm:pt>
    <dgm:pt modelId="{E02300AA-C2A6-42DB-9CF0-54AF8FA47D2F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Instruction Execution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D8EF5B34-C2C2-4F2F-BC82-3284922DB3F9}" type="parTrans" cxnId="{D8B19E58-AD8D-4283-B573-6BFB18AFBB7A}">
      <dgm:prSet/>
      <dgm:spPr/>
      <dgm:t>
        <a:bodyPr/>
        <a:lstStyle/>
        <a:p>
          <a:endParaRPr lang="en-US"/>
        </a:p>
      </dgm:t>
    </dgm:pt>
    <dgm:pt modelId="{09ECF9C9-54D3-41A3-B336-071BE2B61F99}" type="sibTrans" cxnId="{D8B19E58-AD8D-4283-B573-6BFB18AFBB7A}">
      <dgm:prSet/>
      <dgm:spPr/>
      <dgm:t>
        <a:bodyPr/>
        <a:lstStyle/>
        <a:p>
          <a:endParaRPr lang="en-US"/>
        </a:p>
      </dgm:t>
    </dgm:pt>
    <dgm:pt modelId="{7D61786E-EB2C-4E43-9213-7C832ACE0330}">
      <dgm:prSet phldrT="[Text]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081770-2782-47AD-AEC4-CECF5A06E4E6}" type="parTrans" cxnId="{15BAAB70-B6F6-41DC-8056-C1D815C9CBC3}">
      <dgm:prSet/>
      <dgm:spPr/>
      <dgm:t>
        <a:bodyPr/>
        <a:lstStyle/>
        <a:p>
          <a:endParaRPr lang="en-US"/>
        </a:p>
      </dgm:t>
    </dgm:pt>
    <dgm:pt modelId="{6B267D74-CC68-4E82-9AE1-21EC5392F774}" type="sibTrans" cxnId="{15BAAB70-B6F6-41DC-8056-C1D815C9CBC3}">
      <dgm:prSet/>
      <dgm:spPr/>
      <dgm:t>
        <a:bodyPr/>
        <a:lstStyle/>
        <a:p>
          <a:endParaRPr lang="en-US"/>
        </a:p>
      </dgm:t>
    </dgm:pt>
    <dgm:pt modelId="{B0A41C89-B4E7-40CF-AA82-81BF6BF91369}" type="pres">
      <dgm:prSet presAssocID="{D0D012C8-F1FB-4A3D-AD5B-C546895B00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CBF02-0632-4F8C-9122-23D2221D1155}" type="pres">
      <dgm:prSet presAssocID="{BB29E6FC-9134-41C6-9809-1F6116154939}" presName="composite" presStyleCnt="0"/>
      <dgm:spPr/>
    </dgm:pt>
    <dgm:pt modelId="{A80A9BD2-416C-4D73-8487-FA80D5C80869}" type="pres">
      <dgm:prSet presAssocID="{BB29E6FC-9134-41C6-9809-1F6116154939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BAF39-48CE-4EDA-A3CD-84824E679E5C}" type="pres">
      <dgm:prSet presAssocID="{BB29E6FC-9134-41C6-9809-1F6116154939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1E607-64B5-497F-98C7-DC2B92649797}" type="pres">
      <dgm:prSet presAssocID="{BA1A34C1-575B-44B6-B6CF-710E39B77A16}" presName="sp" presStyleCnt="0"/>
      <dgm:spPr/>
    </dgm:pt>
    <dgm:pt modelId="{724D072C-8247-4523-914F-FA2C4D6C73F8}" type="pres">
      <dgm:prSet presAssocID="{A6248436-A441-4C48-886F-DCCAAAEBDC06}" presName="composite" presStyleCnt="0"/>
      <dgm:spPr/>
    </dgm:pt>
    <dgm:pt modelId="{A7C98EEB-0C96-4D1C-AE29-4B7DC158DD7A}" type="pres">
      <dgm:prSet presAssocID="{A6248436-A441-4C48-886F-DCCAAAEBDC0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B560C-8C55-451E-B929-F42D63B640D4}" type="pres">
      <dgm:prSet presAssocID="{A6248436-A441-4C48-886F-DCCAAAEBDC0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82729-D0A8-431C-BE41-A48B922D0050}" type="pres">
      <dgm:prSet presAssocID="{A67A28EF-1B0D-4D90-A383-DCC18D90C3F8}" presName="sp" presStyleCnt="0"/>
      <dgm:spPr/>
    </dgm:pt>
    <dgm:pt modelId="{A48B78FF-8342-4E2E-A699-8710FAE14616}" type="pres">
      <dgm:prSet presAssocID="{7D61786E-EB2C-4E43-9213-7C832ACE0330}" presName="composite" presStyleCnt="0"/>
      <dgm:spPr/>
    </dgm:pt>
    <dgm:pt modelId="{CED4B4F6-63E9-45D2-B14D-B1DBA8F55C6A}" type="pres">
      <dgm:prSet presAssocID="{7D61786E-EB2C-4E43-9213-7C832ACE033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7D121-4C3F-449C-8A1C-2E0E15D276F7}" type="pres">
      <dgm:prSet presAssocID="{7D61786E-EB2C-4E43-9213-7C832ACE033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5C9C5-9DD8-4ECF-ADF9-B156C6B83A97}" type="pres">
      <dgm:prSet presAssocID="{6B267D74-CC68-4E82-9AE1-21EC5392F774}" presName="sp" presStyleCnt="0"/>
      <dgm:spPr/>
    </dgm:pt>
    <dgm:pt modelId="{B9F66A5B-2AE5-4616-ADBA-F190FC6B3D7F}" type="pres">
      <dgm:prSet presAssocID="{2E30800C-5EAD-4306-ACA1-DE704F643832}" presName="composite" presStyleCnt="0"/>
      <dgm:spPr/>
    </dgm:pt>
    <dgm:pt modelId="{0A7A4A04-5C3A-4647-907E-D5BF68F1ACB3}" type="pres">
      <dgm:prSet presAssocID="{2E30800C-5EAD-4306-ACA1-DE704F64383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6890E-D450-40C1-B824-71C795446396}" type="pres">
      <dgm:prSet presAssocID="{2E30800C-5EAD-4306-ACA1-DE704F64383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1E559-46E6-468E-BFE2-1836E3D068CD}" type="pres">
      <dgm:prSet presAssocID="{192CF87E-2A14-4D99-9A04-BEEF0D952BE2}" presName="sp" presStyleCnt="0"/>
      <dgm:spPr/>
    </dgm:pt>
    <dgm:pt modelId="{55120687-E5F7-4045-A59C-40292FACB97F}" type="pres">
      <dgm:prSet presAssocID="{89F5C5CC-BD3E-4E8B-A5A7-EBE653E12BCA}" presName="composite" presStyleCnt="0"/>
      <dgm:spPr/>
    </dgm:pt>
    <dgm:pt modelId="{2E02FD22-46ED-48E8-9F1A-2F3C3EB26880}" type="pres">
      <dgm:prSet presAssocID="{89F5C5CC-BD3E-4E8B-A5A7-EBE653E12BCA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FB4A0-D0B7-4B99-B4C3-BA2DA189D2B4}" type="pres">
      <dgm:prSet presAssocID="{89F5C5CC-BD3E-4E8B-A5A7-EBE653E12BCA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1BA85-1912-49E9-95EC-8DC0D4196986}" type="pres">
      <dgm:prSet presAssocID="{5EABA833-C8EC-4D38-BA83-5A5AC2DCD9F7}" presName="sp" presStyleCnt="0"/>
      <dgm:spPr/>
    </dgm:pt>
    <dgm:pt modelId="{8344CEDE-A23F-4470-ACD8-79FCA41B819A}" type="pres">
      <dgm:prSet presAssocID="{22401C0E-82B5-4760-BD2A-0F39CA1F7EEC}" presName="composite" presStyleCnt="0"/>
      <dgm:spPr/>
    </dgm:pt>
    <dgm:pt modelId="{B67CCC52-3153-48C3-B42D-5A722440E309}" type="pres">
      <dgm:prSet presAssocID="{22401C0E-82B5-4760-BD2A-0F39CA1F7EEC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630A3-E1E1-403D-8AC2-0B3CCD658B39}" type="pres">
      <dgm:prSet presAssocID="{22401C0E-82B5-4760-BD2A-0F39CA1F7EEC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F1C74-DD4A-4789-A8BC-FBB021D9B15F}" type="presOf" srcId="{2E30800C-5EAD-4306-ACA1-DE704F643832}" destId="{0A7A4A04-5C3A-4647-907E-D5BF68F1ACB3}" srcOrd="0" destOrd="0" presId="urn:microsoft.com/office/officeart/2005/8/layout/chevron2"/>
    <dgm:cxn modelId="{1D0782E9-61B3-4E5E-88E9-2EA9A9D2D964}" type="presOf" srcId="{C5BD582F-45AA-44EB-B22D-124B189CF095}" destId="{D55FB4A0-D0B7-4B99-B4C3-BA2DA189D2B4}" srcOrd="0" destOrd="0" presId="urn:microsoft.com/office/officeart/2005/8/layout/chevron2"/>
    <dgm:cxn modelId="{2AAC4ABC-5E87-4A2B-9392-A9F5608FA04E}" srcId="{A6248436-A441-4C48-886F-DCCAAAEBDC06}" destId="{EB8992EB-73FD-49F8-9704-85B2B0BB2E34}" srcOrd="0" destOrd="0" parTransId="{503EB261-9A0D-4CA4-83B1-7EDBB45204A8}" sibTransId="{B8CEB99D-F71A-453C-93D8-1635FF97B876}"/>
    <dgm:cxn modelId="{70CD2FF6-5953-4361-8CEB-38E366AC98DB}" srcId="{D0D012C8-F1FB-4A3D-AD5B-C546895B0067}" destId="{BB29E6FC-9134-41C6-9809-1F6116154939}" srcOrd="0" destOrd="0" parTransId="{C3950EB2-374C-4365-9EAD-ADD26591FB2D}" sibTransId="{BA1A34C1-575B-44B6-B6CF-710E39B77A16}"/>
    <dgm:cxn modelId="{8597DF00-938C-4B73-BAB4-A386D2AA4290}" type="presOf" srcId="{22401C0E-82B5-4760-BD2A-0F39CA1F7EEC}" destId="{B67CCC52-3153-48C3-B42D-5A722440E309}" srcOrd="0" destOrd="0" presId="urn:microsoft.com/office/officeart/2005/8/layout/chevron2"/>
    <dgm:cxn modelId="{15BAAB70-B6F6-41DC-8056-C1D815C9CBC3}" srcId="{D0D012C8-F1FB-4A3D-AD5B-C546895B0067}" destId="{7D61786E-EB2C-4E43-9213-7C832ACE0330}" srcOrd="2" destOrd="0" parTransId="{EA081770-2782-47AD-AEC4-CECF5A06E4E6}" sibTransId="{6B267D74-CC68-4E82-9AE1-21EC5392F774}"/>
    <dgm:cxn modelId="{836CF671-86BF-42D8-AD07-CC75FD767F40}" type="presOf" srcId="{EB8992EB-73FD-49F8-9704-85B2B0BB2E34}" destId="{036B560C-8C55-451E-B929-F42D63B640D4}" srcOrd="0" destOrd="0" presId="urn:microsoft.com/office/officeart/2005/8/layout/chevron2"/>
    <dgm:cxn modelId="{D58437E8-6409-42C7-9A34-03AADF2F753E}" type="presOf" srcId="{D0D012C8-F1FB-4A3D-AD5B-C546895B0067}" destId="{B0A41C89-B4E7-40CF-AA82-81BF6BF91369}" srcOrd="0" destOrd="0" presId="urn:microsoft.com/office/officeart/2005/8/layout/chevron2"/>
    <dgm:cxn modelId="{6A6EEA9E-DF5B-475B-B729-07469153BA01}" srcId="{D0D012C8-F1FB-4A3D-AD5B-C546895B0067}" destId="{22401C0E-82B5-4760-BD2A-0F39CA1F7EEC}" srcOrd="5" destOrd="0" parTransId="{24DE4351-502E-4A0F-9944-8610E93D2D6B}" sibTransId="{BE4E4D2E-2B22-401C-A96B-70A3076FA287}"/>
    <dgm:cxn modelId="{9CC54030-A86D-48ED-A7EB-D90466DC1490}" type="presOf" srcId="{E02300AA-C2A6-42DB-9CF0-54AF8FA47D2F}" destId="{B3F7D121-4C3F-449C-8A1C-2E0E15D276F7}" srcOrd="0" destOrd="0" presId="urn:microsoft.com/office/officeart/2005/8/layout/chevron2"/>
    <dgm:cxn modelId="{4BB21B98-AAFA-4217-8278-053330D8BBCE}" type="presOf" srcId="{B04F8AB4-DC7F-4846-A485-FB7B77F59296}" destId="{5BF6890E-D450-40C1-B824-71C795446396}" srcOrd="0" destOrd="0" presId="urn:microsoft.com/office/officeart/2005/8/layout/chevron2"/>
    <dgm:cxn modelId="{9C571C11-E5F5-48AE-8F8A-C3B497415293}" srcId="{D0D012C8-F1FB-4A3D-AD5B-C546895B0067}" destId="{89F5C5CC-BD3E-4E8B-A5A7-EBE653E12BCA}" srcOrd="4" destOrd="0" parTransId="{DEC424A9-D5B7-4814-AB4E-6EF29DAE61D2}" sibTransId="{5EABA833-C8EC-4D38-BA83-5A5AC2DCD9F7}"/>
    <dgm:cxn modelId="{4F8A82E5-240D-4A21-87AC-2A0CFEA47C1D}" srcId="{D0D012C8-F1FB-4A3D-AD5B-C546895B0067}" destId="{2E30800C-5EAD-4306-ACA1-DE704F643832}" srcOrd="3" destOrd="0" parTransId="{B68680DC-ED72-494E-8C59-57FBA53B2272}" sibTransId="{192CF87E-2A14-4D99-9A04-BEEF0D952BE2}"/>
    <dgm:cxn modelId="{DDF3AE55-8595-49B1-AB3E-A859E245E932}" srcId="{89F5C5CC-BD3E-4E8B-A5A7-EBE653E12BCA}" destId="{C5BD582F-45AA-44EB-B22D-124B189CF095}" srcOrd="0" destOrd="0" parTransId="{2E403912-5D19-4F15-AC97-78744F2EB8CB}" sibTransId="{5308E350-2E96-4A56-9522-A7F08C5A58F2}"/>
    <dgm:cxn modelId="{5A9DD0ED-F505-4F59-9439-54341B72148D}" type="presOf" srcId="{A6248436-A441-4C48-886F-DCCAAAEBDC06}" destId="{A7C98EEB-0C96-4D1C-AE29-4B7DC158DD7A}" srcOrd="0" destOrd="0" presId="urn:microsoft.com/office/officeart/2005/8/layout/chevron2"/>
    <dgm:cxn modelId="{19603A40-CF3E-4F00-B03F-738CA530E01D}" type="presOf" srcId="{5697C254-A718-4F2D-8868-36A87D57789F}" destId="{CBFBAF39-48CE-4EDA-A3CD-84824E679E5C}" srcOrd="0" destOrd="0" presId="urn:microsoft.com/office/officeart/2005/8/layout/chevron2"/>
    <dgm:cxn modelId="{364799C2-38D1-44EE-9C8C-0F91DF1B4C6C}" type="presOf" srcId="{89F5C5CC-BD3E-4E8B-A5A7-EBE653E12BCA}" destId="{2E02FD22-46ED-48E8-9F1A-2F3C3EB26880}" srcOrd="0" destOrd="0" presId="urn:microsoft.com/office/officeart/2005/8/layout/chevron2"/>
    <dgm:cxn modelId="{03A93C78-58E9-48B2-BB57-A377142E8EA9}" type="presOf" srcId="{BB29E6FC-9134-41C6-9809-1F6116154939}" destId="{A80A9BD2-416C-4D73-8487-FA80D5C80869}" srcOrd="0" destOrd="0" presId="urn:microsoft.com/office/officeart/2005/8/layout/chevron2"/>
    <dgm:cxn modelId="{B01215F3-4B76-410B-8E3B-FD8FDA424586}" type="presOf" srcId="{7D61786E-EB2C-4E43-9213-7C832ACE0330}" destId="{CED4B4F6-63E9-45D2-B14D-B1DBA8F55C6A}" srcOrd="0" destOrd="0" presId="urn:microsoft.com/office/officeart/2005/8/layout/chevron2"/>
    <dgm:cxn modelId="{500F007C-F1C5-48D3-BA6F-91419DC4C1FB}" srcId="{2E30800C-5EAD-4306-ACA1-DE704F643832}" destId="{B04F8AB4-DC7F-4846-A485-FB7B77F59296}" srcOrd="0" destOrd="0" parTransId="{7D00FE53-FFFA-4056-9F1D-568276468EFB}" sibTransId="{6D09F1CA-347A-40CE-9F77-AD967E390C06}"/>
    <dgm:cxn modelId="{CFA7BAD2-26F9-41E7-8A6C-8BC69D9935E3}" srcId="{D0D012C8-F1FB-4A3D-AD5B-C546895B0067}" destId="{A6248436-A441-4C48-886F-DCCAAAEBDC06}" srcOrd="1" destOrd="0" parTransId="{044DD79C-9C3F-4D82-9C38-6A7C95A5900C}" sibTransId="{A67A28EF-1B0D-4D90-A383-DCC18D90C3F8}"/>
    <dgm:cxn modelId="{D8B19E58-AD8D-4283-B573-6BFB18AFBB7A}" srcId="{7D61786E-EB2C-4E43-9213-7C832ACE0330}" destId="{E02300AA-C2A6-42DB-9CF0-54AF8FA47D2F}" srcOrd="0" destOrd="0" parTransId="{D8EF5B34-C2C2-4F2F-BC82-3284922DB3F9}" sibTransId="{09ECF9C9-54D3-41A3-B336-071BE2B61F99}"/>
    <dgm:cxn modelId="{2B928502-877A-4F2A-A405-6429E0ECFC59}" type="presOf" srcId="{63D5355B-E7F6-472B-8F0D-0CD53C17F91E}" destId="{F1F630A3-E1E1-403D-8AC2-0B3CCD658B39}" srcOrd="0" destOrd="0" presId="urn:microsoft.com/office/officeart/2005/8/layout/chevron2"/>
    <dgm:cxn modelId="{5F72B34B-C5E8-4C8C-86E7-03F2D218606D}" srcId="{22401C0E-82B5-4760-BD2A-0F39CA1F7EEC}" destId="{63D5355B-E7F6-472B-8F0D-0CD53C17F91E}" srcOrd="0" destOrd="0" parTransId="{6D707439-73BA-499B-A164-43F022CFD4D7}" sibTransId="{75BCA7BC-7451-4B89-8527-E66ED0F17A3B}"/>
    <dgm:cxn modelId="{981A2E38-E9BE-45AB-B01E-EB37B6E7C422}" srcId="{BB29E6FC-9134-41C6-9809-1F6116154939}" destId="{5697C254-A718-4F2D-8868-36A87D57789F}" srcOrd="0" destOrd="0" parTransId="{F4890A3E-EE94-4A20-86D0-446216EF16AC}" sibTransId="{424B56E8-9898-462F-8EAB-2B1BE859F9E9}"/>
    <dgm:cxn modelId="{4455F988-EF76-4C1B-979D-ADA3F8F3576C}" type="presParOf" srcId="{B0A41C89-B4E7-40CF-AA82-81BF6BF91369}" destId="{595CBF02-0632-4F8C-9122-23D2221D1155}" srcOrd="0" destOrd="0" presId="urn:microsoft.com/office/officeart/2005/8/layout/chevron2"/>
    <dgm:cxn modelId="{62D56E59-71B9-4F95-8022-3ACEF7D56CFF}" type="presParOf" srcId="{595CBF02-0632-4F8C-9122-23D2221D1155}" destId="{A80A9BD2-416C-4D73-8487-FA80D5C80869}" srcOrd="0" destOrd="0" presId="urn:microsoft.com/office/officeart/2005/8/layout/chevron2"/>
    <dgm:cxn modelId="{22DB26FD-3709-4737-8580-33828957D4A7}" type="presParOf" srcId="{595CBF02-0632-4F8C-9122-23D2221D1155}" destId="{CBFBAF39-48CE-4EDA-A3CD-84824E679E5C}" srcOrd="1" destOrd="0" presId="urn:microsoft.com/office/officeart/2005/8/layout/chevron2"/>
    <dgm:cxn modelId="{89CBBFB4-628B-4839-9585-1439417E0576}" type="presParOf" srcId="{B0A41C89-B4E7-40CF-AA82-81BF6BF91369}" destId="{4CE1E607-64B5-497F-98C7-DC2B92649797}" srcOrd="1" destOrd="0" presId="urn:microsoft.com/office/officeart/2005/8/layout/chevron2"/>
    <dgm:cxn modelId="{D8339DD5-02C7-4B4E-87F3-0DA8762C301A}" type="presParOf" srcId="{B0A41C89-B4E7-40CF-AA82-81BF6BF91369}" destId="{724D072C-8247-4523-914F-FA2C4D6C73F8}" srcOrd="2" destOrd="0" presId="urn:microsoft.com/office/officeart/2005/8/layout/chevron2"/>
    <dgm:cxn modelId="{1A90BFE4-E032-45B1-AE4B-0A31D880BDAC}" type="presParOf" srcId="{724D072C-8247-4523-914F-FA2C4D6C73F8}" destId="{A7C98EEB-0C96-4D1C-AE29-4B7DC158DD7A}" srcOrd="0" destOrd="0" presId="urn:microsoft.com/office/officeart/2005/8/layout/chevron2"/>
    <dgm:cxn modelId="{E3675350-D5F0-4C20-95BA-93012269D7A1}" type="presParOf" srcId="{724D072C-8247-4523-914F-FA2C4D6C73F8}" destId="{036B560C-8C55-451E-B929-F42D63B640D4}" srcOrd="1" destOrd="0" presId="urn:microsoft.com/office/officeart/2005/8/layout/chevron2"/>
    <dgm:cxn modelId="{1BE2E92C-5AC7-453C-933D-CA3CCDD42A37}" type="presParOf" srcId="{B0A41C89-B4E7-40CF-AA82-81BF6BF91369}" destId="{02782729-D0A8-431C-BE41-A48B922D0050}" srcOrd="3" destOrd="0" presId="urn:microsoft.com/office/officeart/2005/8/layout/chevron2"/>
    <dgm:cxn modelId="{BED25A29-EB84-465F-B14A-FF9B71B7B3F8}" type="presParOf" srcId="{B0A41C89-B4E7-40CF-AA82-81BF6BF91369}" destId="{A48B78FF-8342-4E2E-A699-8710FAE14616}" srcOrd="4" destOrd="0" presId="urn:microsoft.com/office/officeart/2005/8/layout/chevron2"/>
    <dgm:cxn modelId="{668994D5-8F04-43EE-8019-CE26FC93AC1C}" type="presParOf" srcId="{A48B78FF-8342-4E2E-A699-8710FAE14616}" destId="{CED4B4F6-63E9-45D2-B14D-B1DBA8F55C6A}" srcOrd="0" destOrd="0" presId="urn:microsoft.com/office/officeart/2005/8/layout/chevron2"/>
    <dgm:cxn modelId="{DA86680A-0DB9-4FA7-9CC6-7A8A0020B20A}" type="presParOf" srcId="{A48B78FF-8342-4E2E-A699-8710FAE14616}" destId="{B3F7D121-4C3F-449C-8A1C-2E0E15D276F7}" srcOrd="1" destOrd="0" presId="urn:microsoft.com/office/officeart/2005/8/layout/chevron2"/>
    <dgm:cxn modelId="{091D924A-90F0-4DFB-A235-B4BD6FA17393}" type="presParOf" srcId="{B0A41C89-B4E7-40CF-AA82-81BF6BF91369}" destId="{1495C9C5-9DD8-4ECF-ADF9-B156C6B83A97}" srcOrd="5" destOrd="0" presId="urn:microsoft.com/office/officeart/2005/8/layout/chevron2"/>
    <dgm:cxn modelId="{CFE5BB66-9C5C-4691-B25D-613A54D80999}" type="presParOf" srcId="{B0A41C89-B4E7-40CF-AA82-81BF6BF91369}" destId="{B9F66A5B-2AE5-4616-ADBA-F190FC6B3D7F}" srcOrd="6" destOrd="0" presId="urn:microsoft.com/office/officeart/2005/8/layout/chevron2"/>
    <dgm:cxn modelId="{6B398CF3-007E-4D75-8AC8-CCA9E8EDA69A}" type="presParOf" srcId="{B9F66A5B-2AE5-4616-ADBA-F190FC6B3D7F}" destId="{0A7A4A04-5C3A-4647-907E-D5BF68F1ACB3}" srcOrd="0" destOrd="0" presId="urn:microsoft.com/office/officeart/2005/8/layout/chevron2"/>
    <dgm:cxn modelId="{2A38B5C9-F1E7-49D2-9309-23622CB98CEB}" type="presParOf" srcId="{B9F66A5B-2AE5-4616-ADBA-F190FC6B3D7F}" destId="{5BF6890E-D450-40C1-B824-71C795446396}" srcOrd="1" destOrd="0" presId="urn:microsoft.com/office/officeart/2005/8/layout/chevron2"/>
    <dgm:cxn modelId="{C0D0B228-F718-45A3-BC95-5A48F74E78C4}" type="presParOf" srcId="{B0A41C89-B4E7-40CF-AA82-81BF6BF91369}" destId="{2161E559-46E6-468E-BFE2-1836E3D068CD}" srcOrd="7" destOrd="0" presId="urn:microsoft.com/office/officeart/2005/8/layout/chevron2"/>
    <dgm:cxn modelId="{C4AE832C-7739-46F5-97BF-C891CE06459B}" type="presParOf" srcId="{B0A41C89-B4E7-40CF-AA82-81BF6BF91369}" destId="{55120687-E5F7-4045-A59C-40292FACB97F}" srcOrd="8" destOrd="0" presId="urn:microsoft.com/office/officeart/2005/8/layout/chevron2"/>
    <dgm:cxn modelId="{B9C76B10-294A-4264-8E81-6AF59F32FE80}" type="presParOf" srcId="{55120687-E5F7-4045-A59C-40292FACB97F}" destId="{2E02FD22-46ED-48E8-9F1A-2F3C3EB26880}" srcOrd="0" destOrd="0" presId="urn:microsoft.com/office/officeart/2005/8/layout/chevron2"/>
    <dgm:cxn modelId="{EF9EE708-7F84-45A2-846C-91E611465DB6}" type="presParOf" srcId="{55120687-E5F7-4045-A59C-40292FACB97F}" destId="{D55FB4A0-D0B7-4B99-B4C3-BA2DA189D2B4}" srcOrd="1" destOrd="0" presId="urn:microsoft.com/office/officeart/2005/8/layout/chevron2"/>
    <dgm:cxn modelId="{7F3D9FD9-5539-4848-8430-BB75A5D114C1}" type="presParOf" srcId="{B0A41C89-B4E7-40CF-AA82-81BF6BF91369}" destId="{C961BA85-1912-49E9-95EC-8DC0D4196986}" srcOrd="9" destOrd="0" presId="urn:microsoft.com/office/officeart/2005/8/layout/chevron2"/>
    <dgm:cxn modelId="{0D40F254-998C-490F-8F63-E6E04D4B8D89}" type="presParOf" srcId="{B0A41C89-B4E7-40CF-AA82-81BF6BF91369}" destId="{8344CEDE-A23F-4470-ACD8-79FCA41B819A}" srcOrd="10" destOrd="0" presId="urn:microsoft.com/office/officeart/2005/8/layout/chevron2"/>
    <dgm:cxn modelId="{78FF3F53-479F-4339-A423-C5A6785DC989}" type="presParOf" srcId="{8344CEDE-A23F-4470-ACD8-79FCA41B819A}" destId="{B67CCC52-3153-48C3-B42D-5A722440E309}" srcOrd="0" destOrd="0" presId="urn:microsoft.com/office/officeart/2005/8/layout/chevron2"/>
    <dgm:cxn modelId="{43E88F3F-170D-418D-9610-765701FA71D1}" type="presParOf" srcId="{8344CEDE-A23F-4470-ACD8-79FCA41B819A}" destId="{F1F630A3-E1E1-403D-8AC2-0B3CCD658B3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A9BD2-416C-4D73-8487-FA80D5C80869}">
      <dsp:nvSpPr>
        <dsp:cNvPr id="0" name=""/>
        <dsp:cNvSpPr/>
      </dsp:nvSpPr>
      <dsp:spPr>
        <a:xfrm rot="5400000">
          <a:off x="-139586" y="140306"/>
          <a:ext cx="930575" cy="65140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26422"/>
        <a:ext cx="651403" cy="279172"/>
      </dsp:txXfrm>
    </dsp:sp>
    <dsp:sp modelId="{CBFBAF39-48CE-4EDA-A3CD-84824E679E5C}">
      <dsp:nvSpPr>
        <dsp:cNvPr id="0" name=""/>
        <dsp:cNvSpPr/>
      </dsp:nvSpPr>
      <dsp:spPr>
        <a:xfrm rot="5400000">
          <a:off x="4496839" y="-3844716"/>
          <a:ext cx="604874" cy="82957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Operating System</a:t>
          </a:r>
          <a:endParaRPr lang="en-US" sz="2400" kern="1200" dirty="0">
            <a:latin typeface="Book Antiqua" panose="02040602050305030304" pitchFamily="18" charset="0"/>
            <a:cs typeface="Times New Roman" panose="02020603050405020304" pitchFamily="18" charset="0"/>
          </a:endParaRPr>
        </a:p>
      </dsp:txBody>
      <dsp:txXfrm rot="-5400000">
        <a:off x="651403" y="30248"/>
        <a:ext cx="8266218" cy="545818"/>
      </dsp:txXfrm>
    </dsp:sp>
    <dsp:sp modelId="{A7C98EEB-0C96-4D1C-AE29-4B7DC158DD7A}">
      <dsp:nvSpPr>
        <dsp:cNvPr id="0" name=""/>
        <dsp:cNvSpPr/>
      </dsp:nvSpPr>
      <dsp:spPr>
        <a:xfrm rot="5400000">
          <a:off x="-139586" y="973057"/>
          <a:ext cx="930575" cy="65140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159173"/>
        <a:ext cx="651403" cy="279172"/>
      </dsp:txXfrm>
    </dsp:sp>
    <dsp:sp modelId="{036B560C-8C55-451E-B929-F42D63B640D4}">
      <dsp:nvSpPr>
        <dsp:cNvPr id="0" name=""/>
        <dsp:cNvSpPr/>
      </dsp:nvSpPr>
      <dsp:spPr>
        <a:xfrm rot="5400000">
          <a:off x="4496839" y="-3011964"/>
          <a:ext cx="604874" cy="82957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Book Antiqua" panose="02040602050305030304" pitchFamily="18" charset="0"/>
            </a:rPr>
            <a:t>Basic Elements of Computer System</a:t>
          </a:r>
          <a:endParaRPr lang="en-US" sz="2400" kern="1200" dirty="0">
            <a:latin typeface="Book Antiqua" panose="02040602050305030304" pitchFamily="18" charset="0"/>
            <a:cs typeface="Times New Roman" panose="02020603050405020304" pitchFamily="18" charset="0"/>
          </a:endParaRPr>
        </a:p>
      </dsp:txBody>
      <dsp:txXfrm rot="-5400000">
        <a:off x="651403" y="863000"/>
        <a:ext cx="8266218" cy="545818"/>
      </dsp:txXfrm>
    </dsp:sp>
    <dsp:sp modelId="{CED4B4F6-63E9-45D2-B14D-B1DBA8F55C6A}">
      <dsp:nvSpPr>
        <dsp:cNvPr id="0" name=""/>
        <dsp:cNvSpPr/>
      </dsp:nvSpPr>
      <dsp:spPr>
        <a:xfrm rot="5400000">
          <a:off x="-139586" y="1805809"/>
          <a:ext cx="930575" cy="65140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991925"/>
        <a:ext cx="651403" cy="279172"/>
      </dsp:txXfrm>
    </dsp:sp>
    <dsp:sp modelId="{B3F7D121-4C3F-449C-8A1C-2E0E15D276F7}">
      <dsp:nvSpPr>
        <dsp:cNvPr id="0" name=""/>
        <dsp:cNvSpPr/>
      </dsp:nvSpPr>
      <dsp:spPr>
        <a:xfrm rot="5400000">
          <a:off x="4496839" y="-2179213"/>
          <a:ext cx="604874" cy="82957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Instruction Execution</a:t>
          </a:r>
          <a:endParaRPr lang="en-US" sz="2400" kern="1200" dirty="0">
            <a:latin typeface="Book Antiqua" panose="02040602050305030304" pitchFamily="18" charset="0"/>
            <a:cs typeface="Times New Roman" panose="02020603050405020304" pitchFamily="18" charset="0"/>
          </a:endParaRPr>
        </a:p>
      </dsp:txBody>
      <dsp:txXfrm rot="-5400000">
        <a:off x="651403" y="1695751"/>
        <a:ext cx="8266218" cy="545818"/>
      </dsp:txXfrm>
    </dsp:sp>
    <dsp:sp modelId="{0A7A4A04-5C3A-4647-907E-D5BF68F1ACB3}">
      <dsp:nvSpPr>
        <dsp:cNvPr id="0" name=""/>
        <dsp:cNvSpPr/>
      </dsp:nvSpPr>
      <dsp:spPr>
        <a:xfrm rot="5400000">
          <a:off x="-139586" y="2638560"/>
          <a:ext cx="930575" cy="651403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Book Antiqua" panose="02040602050305030304" pitchFamily="18" charset="0"/>
            <a:cs typeface="Times New Roman" panose="02020603050405020304" pitchFamily="18" charset="0"/>
          </a:endParaRPr>
        </a:p>
      </dsp:txBody>
      <dsp:txXfrm rot="-5400000">
        <a:off x="1" y="2824676"/>
        <a:ext cx="651403" cy="279172"/>
      </dsp:txXfrm>
    </dsp:sp>
    <dsp:sp modelId="{5BF6890E-D450-40C1-B824-71C795446396}">
      <dsp:nvSpPr>
        <dsp:cNvPr id="0" name=""/>
        <dsp:cNvSpPr/>
      </dsp:nvSpPr>
      <dsp:spPr>
        <a:xfrm rot="5400000">
          <a:off x="4496839" y="-1346462"/>
          <a:ext cx="604874" cy="82957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Example of Instruction Execution</a:t>
          </a:r>
          <a:endParaRPr lang="en-US" sz="2400" kern="1200" dirty="0">
            <a:latin typeface="Book Antiqua" panose="02040602050305030304" pitchFamily="18" charset="0"/>
            <a:cs typeface="Times New Roman" panose="02020603050405020304" pitchFamily="18" charset="0"/>
          </a:endParaRPr>
        </a:p>
      </dsp:txBody>
      <dsp:txXfrm rot="-5400000">
        <a:off x="651403" y="2528502"/>
        <a:ext cx="8266218" cy="545818"/>
      </dsp:txXfrm>
    </dsp:sp>
    <dsp:sp modelId="{2E02FD22-46ED-48E8-9F1A-2F3C3EB26880}">
      <dsp:nvSpPr>
        <dsp:cNvPr id="0" name=""/>
        <dsp:cNvSpPr/>
      </dsp:nvSpPr>
      <dsp:spPr>
        <a:xfrm rot="5400000">
          <a:off x="-139586" y="3471312"/>
          <a:ext cx="930575" cy="65140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Book Antiqua" panose="02040602050305030304" pitchFamily="18" charset="0"/>
            <a:cs typeface="Times New Roman" panose="02020603050405020304" pitchFamily="18" charset="0"/>
          </a:endParaRPr>
        </a:p>
      </dsp:txBody>
      <dsp:txXfrm rot="-5400000">
        <a:off x="1" y="3657428"/>
        <a:ext cx="651403" cy="279172"/>
      </dsp:txXfrm>
    </dsp:sp>
    <dsp:sp modelId="{D55FB4A0-D0B7-4B99-B4C3-BA2DA189D2B4}">
      <dsp:nvSpPr>
        <dsp:cNvPr id="0" name=""/>
        <dsp:cNvSpPr/>
      </dsp:nvSpPr>
      <dsp:spPr>
        <a:xfrm rot="5400000">
          <a:off x="4496839" y="-513710"/>
          <a:ext cx="604874" cy="82957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Interrupts</a:t>
          </a:r>
          <a:endParaRPr lang="en-US" sz="2400" kern="1200" dirty="0">
            <a:latin typeface="Book Antiqua" panose="02040602050305030304" pitchFamily="18" charset="0"/>
            <a:cs typeface="Times New Roman" panose="02020603050405020304" pitchFamily="18" charset="0"/>
          </a:endParaRPr>
        </a:p>
      </dsp:txBody>
      <dsp:txXfrm rot="-5400000">
        <a:off x="651403" y="3361254"/>
        <a:ext cx="8266218" cy="545818"/>
      </dsp:txXfrm>
    </dsp:sp>
    <dsp:sp modelId="{B67CCC52-3153-48C3-B42D-5A722440E309}">
      <dsp:nvSpPr>
        <dsp:cNvPr id="0" name=""/>
        <dsp:cNvSpPr/>
      </dsp:nvSpPr>
      <dsp:spPr>
        <a:xfrm rot="5400000">
          <a:off x="-139586" y="4304063"/>
          <a:ext cx="930575" cy="65140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Book Antiqua" panose="02040602050305030304" pitchFamily="18" charset="0"/>
            <a:cs typeface="Times New Roman" panose="02020603050405020304" pitchFamily="18" charset="0"/>
          </a:endParaRPr>
        </a:p>
      </dsp:txBody>
      <dsp:txXfrm rot="-5400000">
        <a:off x="1" y="4490179"/>
        <a:ext cx="651403" cy="279172"/>
      </dsp:txXfrm>
    </dsp:sp>
    <dsp:sp modelId="{F1F630A3-E1E1-403D-8AC2-0B3CCD658B39}">
      <dsp:nvSpPr>
        <dsp:cNvPr id="0" name=""/>
        <dsp:cNvSpPr/>
      </dsp:nvSpPr>
      <dsp:spPr>
        <a:xfrm rot="5400000">
          <a:off x="4496839" y="319040"/>
          <a:ext cx="604874" cy="82957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The Memory Hierarchy</a:t>
          </a:r>
          <a:endParaRPr lang="en-US" sz="2400" kern="1200" dirty="0">
            <a:latin typeface="Book Antiqua" panose="02040602050305030304" pitchFamily="18" charset="0"/>
            <a:cs typeface="Times New Roman" panose="02020603050405020304" pitchFamily="18" charset="0"/>
          </a:endParaRPr>
        </a:p>
      </dsp:txBody>
      <dsp:txXfrm rot="-5400000">
        <a:off x="651403" y="4194004"/>
        <a:ext cx="8266218" cy="54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2023-02-22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System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Chapter#01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Interrupts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1711322"/>
            <a:ext cx="12192001" cy="4433174"/>
            <a:chOff x="0" y="1711322"/>
            <a:chExt cx="12192001" cy="44331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1322"/>
              <a:ext cx="5868670" cy="44331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2405" y="1711322"/>
              <a:ext cx="6209596" cy="4433174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840" y="6443284"/>
            <a:ext cx="6268319" cy="33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38" y="590238"/>
            <a:ext cx="9268556" cy="6201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6656" y="44244"/>
            <a:ext cx="42475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Printer</a:t>
            </a:r>
            <a:r>
              <a:rPr lang="en-US" sz="2600" dirty="0">
                <a:latin typeface="Book Antiqua" pitchFamily="18" charset="0"/>
              </a:rPr>
              <a:t>,</a:t>
            </a:r>
            <a:r>
              <a:rPr lang="en-US" sz="2600" dirty="0" smtClean="0">
                <a:latin typeface="Book Antiqua" pitchFamily="18" charset="0"/>
              </a:rPr>
              <a:t> priority = 2.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Disk, </a:t>
            </a:r>
            <a:r>
              <a:rPr lang="en-US" sz="2600" dirty="0">
                <a:latin typeface="Book Antiqua" pitchFamily="18" charset="0"/>
              </a:rPr>
              <a:t>priority = </a:t>
            </a:r>
            <a:r>
              <a:rPr lang="en-US" sz="2600" dirty="0" smtClean="0">
                <a:latin typeface="Book Antiqua" pitchFamily="18" charset="0"/>
              </a:rPr>
              <a:t>4.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600" dirty="0" err="1" smtClean="0">
                <a:latin typeface="Book Antiqua" pitchFamily="18" charset="0"/>
              </a:rPr>
              <a:t>Comm</a:t>
            </a:r>
            <a:r>
              <a:rPr lang="en-US" sz="2600" dirty="0" smtClean="0">
                <a:latin typeface="Book Antiqua" pitchFamily="18" charset="0"/>
              </a:rPr>
              <a:t> line, </a:t>
            </a:r>
            <a:r>
              <a:rPr lang="en-US" sz="2600" dirty="0">
                <a:latin typeface="Book Antiqua" pitchFamily="18" charset="0"/>
              </a:rPr>
              <a:t>priority = </a:t>
            </a:r>
            <a:r>
              <a:rPr lang="en-US" sz="2600" dirty="0" smtClean="0">
                <a:latin typeface="Book Antiqua" pitchFamily="18" charset="0"/>
              </a:rPr>
              <a:t>5.</a:t>
            </a:r>
            <a:endParaRPr lang="en-US" sz="2600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0222" y="1568237"/>
            <a:ext cx="42475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70C0"/>
                </a:solidFill>
                <a:latin typeface="Book Antiqua" pitchFamily="18" charset="0"/>
              </a:rPr>
              <a:t>t = 0</a:t>
            </a:r>
            <a:r>
              <a:rPr lang="en-US" sz="2600" b="1" dirty="0" smtClean="0">
                <a:solidFill>
                  <a:srgbClr val="0070C0"/>
                </a:solidFill>
                <a:latin typeface="Book Antiqua" pitchFamily="18" charset="0"/>
              </a:rPr>
              <a:t>, user program begins.</a:t>
            </a:r>
          </a:p>
          <a:p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t </a:t>
            </a:r>
            <a:r>
              <a:rPr lang="fr-FR" sz="2600" b="1" i="1" dirty="0">
                <a:solidFill>
                  <a:srgbClr val="0070C0"/>
                </a:solidFill>
                <a:latin typeface="Book Antiqua" pitchFamily="18" charset="0"/>
              </a:rPr>
              <a:t>= 10</a:t>
            </a:r>
            <a:r>
              <a:rPr lang="fr-FR" sz="2600" b="1" dirty="0">
                <a:solidFill>
                  <a:srgbClr val="0070C0"/>
                </a:solidFill>
                <a:latin typeface="Book Antiqua" pitchFamily="18" charset="0"/>
              </a:rPr>
              <a:t>, </a:t>
            </a:r>
            <a:r>
              <a:rPr lang="fr-FR" sz="2600" b="1" dirty="0" smtClean="0">
                <a:solidFill>
                  <a:srgbClr val="0070C0"/>
                </a:solidFill>
                <a:latin typeface="Book Antiqua" pitchFamily="18" charset="0"/>
              </a:rPr>
              <a:t>printer </a:t>
            </a:r>
            <a:r>
              <a:rPr lang="fr-FR" sz="2600" b="1" dirty="0" err="1" smtClean="0">
                <a:solidFill>
                  <a:srgbClr val="0070C0"/>
                </a:solidFill>
                <a:latin typeface="Book Antiqua" pitchFamily="18" charset="0"/>
              </a:rPr>
              <a:t>interrupt</a:t>
            </a:r>
            <a:r>
              <a:rPr lang="fr-FR" sz="2600" b="1" dirty="0" smtClean="0">
                <a:solidFill>
                  <a:srgbClr val="0070C0"/>
                </a:solidFill>
                <a:latin typeface="Book Antiqua" pitchFamily="18" charset="0"/>
              </a:rPr>
              <a:t>.</a:t>
            </a:r>
          </a:p>
          <a:p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t </a:t>
            </a:r>
            <a:r>
              <a:rPr lang="fr-FR" sz="2600" b="1" i="1" dirty="0">
                <a:solidFill>
                  <a:srgbClr val="0070C0"/>
                </a:solidFill>
                <a:latin typeface="Book Antiqua" pitchFamily="18" charset="0"/>
              </a:rPr>
              <a:t>= </a:t>
            </a:r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15,</a:t>
            </a:r>
            <a:r>
              <a:rPr lang="fr-FR" sz="2600" b="1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fr-FR" sz="2600" b="1" dirty="0" err="1" smtClean="0">
                <a:solidFill>
                  <a:srgbClr val="0070C0"/>
                </a:solidFill>
                <a:latin typeface="Book Antiqua" pitchFamily="18" charset="0"/>
              </a:rPr>
              <a:t>comm</a:t>
            </a:r>
            <a:r>
              <a:rPr lang="fr-FR" sz="2600" b="1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fr-FR" sz="2600" b="1" dirty="0" err="1" smtClean="0">
                <a:solidFill>
                  <a:srgbClr val="0070C0"/>
                </a:solidFill>
                <a:latin typeface="Book Antiqua" pitchFamily="18" charset="0"/>
              </a:rPr>
              <a:t>interrupt</a:t>
            </a:r>
            <a:r>
              <a:rPr lang="fr-FR" sz="2600" b="1" dirty="0" smtClean="0">
                <a:solidFill>
                  <a:srgbClr val="0070C0"/>
                </a:solidFill>
                <a:latin typeface="Book Antiqua" pitchFamily="18" charset="0"/>
              </a:rPr>
              <a:t>.</a:t>
            </a:r>
          </a:p>
          <a:p>
            <a:r>
              <a:rPr lang="fr-FR" sz="2600" b="1" i="1" dirty="0">
                <a:solidFill>
                  <a:srgbClr val="0070C0"/>
                </a:solidFill>
                <a:latin typeface="Book Antiqua" pitchFamily="18" charset="0"/>
              </a:rPr>
              <a:t>t = </a:t>
            </a:r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20, </a:t>
            </a:r>
            <a:r>
              <a:rPr lang="en-US" sz="2600" b="1" dirty="0" smtClean="0">
                <a:solidFill>
                  <a:srgbClr val="0070C0"/>
                </a:solidFill>
                <a:latin typeface="Book Antiqua" pitchFamily="18" charset="0"/>
              </a:rPr>
              <a:t>disk interrupt.</a:t>
            </a:r>
            <a:endParaRPr lang="en-US" sz="2600" b="1" dirty="0">
              <a:solidFill>
                <a:srgbClr val="0070C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5259" cy="50323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design constraints on a computer’s memory can be summed up by three questions: How much? How fast? How expensive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</a:t>
            </a:r>
            <a:r>
              <a:rPr lang="en-US" dirty="0"/>
              <a:t>is a trade-off among the three key characteristics of </a:t>
            </a:r>
            <a:r>
              <a:rPr lang="en-US" dirty="0" smtClean="0"/>
              <a:t>memory</a:t>
            </a:r>
            <a:r>
              <a:rPr lang="en-US" dirty="0"/>
              <a:t>: namely, capacity, access time, and cost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 variety of technologies are used to implement memory systems, </a:t>
            </a:r>
            <a:r>
              <a:rPr lang="en-US" dirty="0" smtClean="0"/>
              <a:t>where </a:t>
            </a:r>
            <a:r>
              <a:rPr lang="en-US" dirty="0"/>
              <a:t>the following relationships hold</a:t>
            </a:r>
            <a:r>
              <a:rPr lang="en-US" dirty="0" smtClean="0"/>
              <a:t>:</a:t>
            </a:r>
          </a:p>
          <a:p>
            <a:pPr marL="73660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Faster access time, greater cost per </a:t>
            </a:r>
            <a:r>
              <a:rPr lang="en-US" sz="2600" b="1" dirty="0" smtClean="0">
                <a:solidFill>
                  <a:srgbClr val="0070C0"/>
                </a:solidFill>
              </a:rPr>
              <a:t>bit.</a:t>
            </a:r>
          </a:p>
          <a:p>
            <a:pPr marL="73660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Greater capacity, smaller cost per </a:t>
            </a:r>
            <a:r>
              <a:rPr lang="en-US" sz="2600" b="1" dirty="0" smtClean="0">
                <a:solidFill>
                  <a:srgbClr val="0070C0"/>
                </a:solidFill>
              </a:rPr>
              <a:t>bit.</a:t>
            </a:r>
          </a:p>
          <a:p>
            <a:pPr marL="73660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Greater capacity, slower access </a:t>
            </a:r>
            <a:r>
              <a:rPr lang="en-US" sz="2600" b="1" dirty="0" smtClean="0">
                <a:solidFill>
                  <a:srgbClr val="0070C0"/>
                </a:solidFill>
              </a:rPr>
              <a:t>speed.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way to meet both large capacity and performance is </a:t>
            </a:r>
            <a:r>
              <a:rPr lang="en-US" dirty="0"/>
              <a:t>to employ a memory hierarchy.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</a:t>
            </a:r>
            <a:r>
              <a:rPr lang="en-US" dirty="0" smtClean="0"/>
              <a:t>Hierarchy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019800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Going down the hierarchy, the following occurs: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Decreasing </a:t>
            </a:r>
            <a:r>
              <a:rPr lang="en-US" b="1" dirty="0">
                <a:solidFill>
                  <a:srgbClr val="0070C0"/>
                </a:solidFill>
              </a:rPr>
              <a:t>cost per </a:t>
            </a:r>
            <a:r>
              <a:rPr lang="en-US" b="1" dirty="0" smtClean="0">
                <a:solidFill>
                  <a:srgbClr val="0070C0"/>
                </a:solidFill>
              </a:rPr>
              <a:t>bit.</a:t>
            </a:r>
            <a:endParaRPr lang="en-US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Increasing capacity.</a:t>
            </a:r>
            <a:endParaRPr lang="en-US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Increasing </a:t>
            </a:r>
            <a:r>
              <a:rPr lang="en-US" b="1" dirty="0">
                <a:solidFill>
                  <a:srgbClr val="0070C0"/>
                </a:solidFill>
              </a:rPr>
              <a:t>access </a:t>
            </a:r>
            <a:r>
              <a:rPr lang="en-US" b="1" dirty="0" smtClean="0">
                <a:solidFill>
                  <a:srgbClr val="0070C0"/>
                </a:solidFill>
              </a:rPr>
              <a:t>time.</a:t>
            </a:r>
            <a:endParaRPr lang="en-US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Decreasing </a:t>
            </a:r>
            <a:r>
              <a:rPr lang="en-US" b="1" dirty="0">
                <a:solidFill>
                  <a:srgbClr val="0070C0"/>
                </a:solidFill>
              </a:rPr>
              <a:t>frequency of access to </a:t>
            </a:r>
            <a:r>
              <a:rPr lang="en-US" b="1" dirty="0" smtClean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memory by the </a:t>
            </a:r>
            <a:r>
              <a:rPr lang="en-US" b="1" dirty="0" smtClean="0">
                <a:solidFill>
                  <a:srgbClr val="0070C0"/>
                </a:solidFill>
              </a:rPr>
              <a:t>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f14.pdf"/>
          <p:cNvPicPr>
            <a:picLocks noChangeAspect="1"/>
          </p:cNvPicPr>
          <p:nvPr/>
        </p:nvPicPr>
        <p:blipFill>
          <a:blip r:embed="rId2"/>
          <a:srcRect l="7059" t="14545" r="7059" b="10909"/>
          <a:stretch>
            <a:fillRect/>
          </a:stretch>
        </p:blipFill>
        <p:spPr>
          <a:xfrm>
            <a:off x="6371303" y="282952"/>
            <a:ext cx="5805950" cy="652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6858"/>
              </p:ext>
            </p:extLst>
          </p:nvPr>
        </p:nvGraphicFramePr>
        <p:xfrm>
          <a:off x="1103313" y="1477885"/>
          <a:ext cx="8947150" cy="509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077"/>
            <a:ext cx="10720388" cy="20057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a mechanism by which other modules (I/O, memory) may interrupt the normal sequencing of the </a:t>
            </a:r>
            <a:r>
              <a:rPr lang="en-US" dirty="0" smtClean="0"/>
              <a:t>processor.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Main benefit:</a:t>
            </a:r>
            <a:r>
              <a:rPr lang="en-US" dirty="0" smtClean="0"/>
              <a:t> interrupts </a:t>
            </a:r>
            <a:r>
              <a:rPr lang="en-US" dirty="0"/>
              <a:t>are provided primarily as a way to improve processor utilization. </a:t>
            </a:r>
            <a:endParaRPr lang="en-US" dirty="0" smtClean="0"/>
          </a:p>
          <a:p>
            <a:r>
              <a:rPr lang="en-US" dirty="0" smtClean="0"/>
              <a:t>The classes </a:t>
            </a:r>
            <a:r>
              <a:rPr lang="en-US" dirty="0"/>
              <a:t>of </a:t>
            </a:r>
            <a:r>
              <a:rPr lang="en-US" dirty="0" smtClean="0"/>
              <a:t>Interrupts are: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59958"/>
              </p:ext>
            </p:extLst>
          </p:nvPr>
        </p:nvGraphicFramePr>
        <p:xfrm>
          <a:off x="214313" y="3649335"/>
          <a:ext cx="11544307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029"/>
                <a:gridCol w="9012278"/>
              </a:tblGrid>
              <a:tr h="1418234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 smtClean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Program</a:t>
                      </a:r>
                      <a:endParaRPr lang="en-US" sz="22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u="none" strike="noStrike" kern="1200" baseline="0" dirty="0" smtClean="0">
                          <a:latin typeface="Book Antiqua" panose="02040602050305030304" pitchFamily="18" charset="0"/>
                        </a:rPr>
                        <a:t>Generated by a condition that occurs as a result of an instruction execution, such as arithmetic overflow, division by zero, attempt to execute an illegal machine instruction, and reference outside a user’s allowed memory space.</a:t>
                      </a:r>
                      <a:endParaRPr lang="en-US" sz="2200" b="1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422453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u="none" strike="noStrike" kern="1200" baseline="0" dirty="0" smtClean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Timer</a:t>
                      </a:r>
                      <a:endParaRPr lang="en-US" sz="22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Generated by a timer within the processor.</a:t>
                      </a:r>
                      <a:endParaRPr lang="en-US" sz="2200" b="1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754380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u="none" strike="noStrike" kern="1200" baseline="0" dirty="0" smtClean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I/O</a:t>
                      </a:r>
                      <a:endParaRPr lang="en-US" sz="22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Generated by an I/O controller, to signal normal completion of an operation or to signal a variety of error conditions.</a:t>
                      </a:r>
                      <a:endParaRPr lang="en-US" sz="2200" b="1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422453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u="none" strike="noStrike" kern="1200" baseline="0" dirty="0" smtClean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Hardware failure</a:t>
                      </a:r>
                      <a:endParaRPr lang="en-US" sz="22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u="none" strike="noStrike" kern="1200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Generated by a failure, such as memory parity error.</a:t>
                      </a:r>
                      <a:endParaRPr lang="en-US" sz="2200" b="1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f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20909" r="64706" b="33636"/>
          <a:stretch>
            <a:fillRect/>
          </a:stretch>
        </p:blipFill>
        <p:spPr>
          <a:xfrm>
            <a:off x="897191" y="275122"/>
            <a:ext cx="3124200" cy="6008202"/>
          </a:xfrm>
          <a:prstGeom prst="rect">
            <a:avLst/>
          </a:prstGeom>
        </p:spPr>
      </p:pic>
      <p:pic>
        <p:nvPicPr>
          <p:cNvPr id="7" name="Picture 6" descr="f5.pdf"/>
          <p:cNvPicPr>
            <a:picLocks noChangeAspect="1"/>
          </p:cNvPicPr>
          <p:nvPr/>
        </p:nvPicPr>
        <p:blipFill>
          <a:blip r:embed="rId3"/>
          <a:srcRect l="35294" t="22727" r="35294" b="34545"/>
          <a:stretch>
            <a:fillRect/>
          </a:stretch>
        </p:blipFill>
        <p:spPr>
          <a:xfrm>
            <a:off x="4530211" y="520595"/>
            <a:ext cx="3104514" cy="583646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8" name="Picture 7" descr="f5.pdf"/>
          <p:cNvPicPr>
            <a:picLocks noChangeAspect="1"/>
          </p:cNvPicPr>
          <p:nvPr/>
        </p:nvPicPr>
        <p:blipFill>
          <a:blip r:embed="rId4"/>
          <a:srcRect l="64706" t="20909" r="4706" b="33636"/>
          <a:stretch>
            <a:fillRect/>
          </a:stretch>
        </p:blipFill>
        <p:spPr>
          <a:xfrm>
            <a:off x="8141108" y="282152"/>
            <a:ext cx="3190806" cy="61363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7839" y="6353373"/>
            <a:ext cx="8321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Figure 1.5 Program Flow of Control Without and With Interrupts</a:t>
            </a:r>
          </a:p>
        </p:txBody>
      </p:sp>
    </p:spTree>
    <p:extLst>
      <p:ext uri="{BB962C8B-B14F-4D97-AF65-F5344CB8AC3E}">
        <p14:creationId xmlns:p14="http://schemas.microsoft.com/office/powerpoint/2010/main" val="2489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1097"/>
            <a:ext cx="10863264" cy="54569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u="sng" dirty="0" smtClean="0">
                <a:solidFill>
                  <a:srgbClr val="0070C0"/>
                </a:solidFill>
              </a:rPr>
              <a:t>No interrupts scenario</a:t>
            </a:r>
            <a:r>
              <a:rPr lang="en-US" sz="3000" b="1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“user program” </a:t>
            </a:r>
            <a:r>
              <a:rPr lang="en-US" dirty="0"/>
              <a:t>performs a series of WRITE </a:t>
            </a:r>
            <a:r>
              <a:rPr lang="en-US" dirty="0" smtClean="0"/>
              <a:t>calls.</a:t>
            </a:r>
          </a:p>
          <a:p>
            <a:pPr>
              <a:lnSpc>
                <a:spcPct val="110000"/>
              </a:lnSpc>
            </a:pPr>
            <a:r>
              <a:rPr lang="en-US" dirty="0"/>
              <a:t>The WRITE calls are to an </a:t>
            </a:r>
            <a:r>
              <a:rPr lang="en-US" dirty="0" smtClean="0"/>
              <a:t>“I/O routine” </a:t>
            </a:r>
            <a:r>
              <a:rPr lang="en-US" dirty="0"/>
              <a:t>that is a </a:t>
            </a:r>
            <a:r>
              <a:rPr lang="en-US" dirty="0" smtClean="0"/>
              <a:t>“system utility” </a:t>
            </a:r>
            <a:r>
              <a:rPr lang="en-US" dirty="0"/>
              <a:t>and that will perform the actual </a:t>
            </a:r>
            <a:r>
              <a:rPr lang="en-US" dirty="0" smtClean="0"/>
              <a:t>“I/O operation”.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After </a:t>
            </a:r>
            <a:r>
              <a:rPr lang="en-US" dirty="0"/>
              <a:t>the first WRITE instruction is encountered, the </a:t>
            </a:r>
            <a:r>
              <a:rPr lang="en-US" dirty="0" smtClean="0"/>
              <a:t>“user program” </a:t>
            </a:r>
            <a:r>
              <a:rPr lang="en-US" dirty="0"/>
              <a:t>is interrupted and execution continues with </a:t>
            </a:r>
            <a:r>
              <a:rPr lang="en-US" dirty="0" smtClean="0"/>
              <a:t>“I/O program”.</a:t>
            </a:r>
          </a:p>
          <a:p>
            <a:pPr>
              <a:lnSpc>
                <a:spcPct val="110000"/>
              </a:lnSpc>
            </a:pPr>
            <a:r>
              <a:rPr lang="en-US" dirty="0"/>
              <a:t>After </a:t>
            </a:r>
            <a:r>
              <a:rPr lang="en-US" dirty="0" smtClean="0"/>
              <a:t>“I/O program” </a:t>
            </a:r>
            <a:r>
              <a:rPr lang="en-US" dirty="0"/>
              <a:t>execution is complete, execution resumes in the </a:t>
            </a:r>
            <a:r>
              <a:rPr lang="en-US" dirty="0" smtClean="0"/>
              <a:t>“user program” </a:t>
            </a:r>
            <a:r>
              <a:rPr lang="en-US" dirty="0"/>
              <a:t>immediately following the WRITE instruction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Since “I/O operation” </a:t>
            </a:r>
            <a:r>
              <a:rPr lang="en-US" dirty="0"/>
              <a:t>may take a relatively long time to complete, the </a:t>
            </a:r>
            <a:r>
              <a:rPr lang="en-US" dirty="0" smtClean="0"/>
              <a:t>“I/O program” </a:t>
            </a:r>
            <a:r>
              <a:rPr lang="en-US" dirty="0"/>
              <a:t>is hung up waiting for the operation to </a:t>
            </a:r>
            <a:r>
              <a:rPr lang="en-US" dirty="0" smtClean="0"/>
              <a:t>complete. Hence</a:t>
            </a:r>
            <a:r>
              <a:rPr lang="en-US" dirty="0"/>
              <a:t>, the </a:t>
            </a:r>
            <a:r>
              <a:rPr lang="en-US" dirty="0" smtClean="0"/>
              <a:t>“user program” </a:t>
            </a:r>
            <a:r>
              <a:rPr lang="en-US" dirty="0"/>
              <a:t>is stopped at </a:t>
            </a:r>
            <a:r>
              <a:rPr lang="en-US" dirty="0" smtClean="0"/>
              <a:t>the point </a:t>
            </a:r>
            <a:r>
              <a:rPr lang="en-US" dirty="0"/>
              <a:t>of </a:t>
            </a:r>
            <a:r>
              <a:rPr lang="en-US" dirty="0" smtClean="0"/>
              <a:t>the WRITE </a:t>
            </a:r>
            <a:r>
              <a:rPr lang="en-US" dirty="0"/>
              <a:t>call for some considerable period of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5353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</a:rPr>
              <a:t>Interrupts; short I/O </a:t>
            </a:r>
            <a:r>
              <a:rPr lang="en-US" b="1" u="sng" dirty="0" smtClean="0">
                <a:solidFill>
                  <a:srgbClr val="0070C0"/>
                </a:solidFill>
              </a:rPr>
              <a:t>wait scenario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dirty="0"/>
              <a:t>With interrupts, the processor can be engaged in executing other instructions while an I/O operation is in progress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I/O operation is conducted concurrently with the execution of instructions in the user program</a:t>
            </a:r>
            <a:r>
              <a:rPr lang="en-US" dirty="0" smtClean="0"/>
              <a:t>.</a:t>
            </a:r>
          </a:p>
          <a:p>
            <a:r>
              <a:rPr lang="en-US" dirty="0"/>
              <a:t>When the external device becomes ready to </a:t>
            </a:r>
            <a:r>
              <a:rPr lang="en-US" dirty="0" smtClean="0"/>
              <a:t>accept </a:t>
            </a:r>
            <a:r>
              <a:rPr lang="en-US" dirty="0"/>
              <a:t>more data from the processor, the I/O module for that external device sends an interrupt request signal to the </a:t>
            </a:r>
            <a:r>
              <a:rPr lang="en-US" dirty="0" smtClean="0"/>
              <a:t>processor.</a:t>
            </a:r>
          </a:p>
          <a:p>
            <a:r>
              <a:rPr lang="en-US" dirty="0"/>
              <a:t>The processor responds by suspending operation of the current program; branching off to a routine to service that particular I/O device, </a:t>
            </a:r>
            <a:r>
              <a:rPr lang="en-US" b="1" dirty="0">
                <a:solidFill>
                  <a:srgbClr val="0070C0"/>
                </a:solidFill>
              </a:rPr>
              <a:t>known as an interrupt handler</a:t>
            </a:r>
            <a:r>
              <a:rPr lang="en-US" dirty="0"/>
              <a:t>; and resuming the original execution after the device is serviced.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06113" cy="4818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</a:rPr>
              <a:t>Interrupts; short I/O wait </a:t>
            </a:r>
            <a:r>
              <a:rPr lang="en-US" b="1" u="sng" dirty="0" smtClean="0">
                <a:solidFill>
                  <a:srgbClr val="0070C0"/>
                </a:solidFill>
              </a:rPr>
              <a:t>scenario </a:t>
            </a:r>
            <a:r>
              <a:rPr lang="en-US" b="1" i="1" u="sng" dirty="0" smtClean="0">
                <a:solidFill>
                  <a:srgbClr val="0070C0"/>
                </a:solidFill>
              </a:rPr>
              <a:t>(Cont.)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of the relatively large amount of time that would be wasted by simply waiting on an I/O operation, the processor can be employed </a:t>
            </a:r>
            <a:r>
              <a:rPr lang="en-US" dirty="0" smtClean="0"/>
              <a:t>much </a:t>
            </a:r>
            <a:r>
              <a:rPr lang="en-US" dirty="0"/>
              <a:t>more efficiently with </a:t>
            </a:r>
            <a:r>
              <a:rPr lang="en-US" dirty="0" smtClean="0"/>
              <a:t>use </a:t>
            </a:r>
            <a:r>
              <a:rPr lang="en-US" dirty="0"/>
              <a:t>of </a:t>
            </a:r>
            <a:r>
              <a:rPr lang="en-US" dirty="0" smtClean="0"/>
              <a:t>interrupts.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</a:rPr>
              <a:t>Interrupts; </a:t>
            </a:r>
            <a:r>
              <a:rPr lang="en-US" b="1" u="sng" dirty="0" smtClean="0">
                <a:solidFill>
                  <a:srgbClr val="0070C0"/>
                </a:solidFill>
              </a:rPr>
              <a:t>long </a:t>
            </a:r>
            <a:r>
              <a:rPr lang="en-US" b="1" u="sng" dirty="0">
                <a:solidFill>
                  <a:srgbClr val="0070C0"/>
                </a:solidFill>
              </a:rPr>
              <a:t>I/O wait scenario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user program reaches the second WRITE call before the I/O operation spawned by the first call </a:t>
            </a:r>
            <a:r>
              <a:rPr lang="en-US" dirty="0" smtClean="0"/>
              <a:t>is complete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user program is hung up at that point.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preceding I/O operation is completed, this new WRITE call may be processed, and a new I/O operation may be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2"/>
          <a:srcRect l="8182" t="21176" r="6364" b="20000"/>
          <a:stretch>
            <a:fillRect/>
          </a:stretch>
        </p:blipFill>
        <p:spPr>
          <a:xfrm>
            <a:off x="1705897" y="1887794"/>
            <a:ext cx="8636173" cy="45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6126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Two approaches can be taken to </a:t>
            </a:r>
            <a:r>
              <a:rPr lang="en-US" b="1" dirty="0" smtClean="0">
                <a:solidFill>
                  <a:srgbClr val="0070C0"/>
                </a:solidFill>
              </a:rPr>
              <a:t>deal </a:t>
            </a:r>
            <a:r>
              <a:rPr lang="en-US" b="1" dirty="0">
                <a:solidFill>
                  <a:srgbClr val="0070C0"/>
                </a:solidFill>
              </a:rPr>
              <a:t>with multiple </a:t>
            </a:r>
            <a:r>
              <a:rPr lang="en-US" b="1" dirty="0" smtClean="0">
                <a:solidFill>
                  <a:srgbClr val="0070C0"/>
                </a:solidFill>
              </a:rPr>
              <a:t>interrupts: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disable interrupts while an interrupt is being </a:t>
            </a:r>
            <a:r>
              <a:rPr lang="en-US" dirty="0" smtClean="0"/>
              <a:t>processed.</a:t>
            </a:r>
          </a:p>
          <a:p>
            <a:pPr marL="800100" lvl="1"/>
            <a:r>
              <a:rPr lang="en-US" sz="2600" dirty="0" smtClean="0"/>
              <a:t>The </a:t>
            </a:r>
            <a:r>
              <a:rPr lang="en-US" sz="2600" dirty="0"/>
              <a:t>processor ignores any new interrupt request </a:t>
            </a:r>
            <a:r>
              <a:rPr lang="en-US" sz="2600" dirty="0" smtClean="0"/>
              <a:t>signal.</a:t>
            </a:r>
          </a:p>
          <a:p>
            <a:pPr marL="800100" lvl="1"/>
            <a:r>
              <a:rPr lang="en-US" sz="2600" dirty="0"/>
              <a:t>If an interrupt </a:t>
            </a:r>
            <a:r>
              <a:rPr lang="en-US" sz="2600" dirty="0" smtClean="0"/>
              <a:t>occurs, </a:t>
            </a:r>
            <a:r>
              <a:rPr lang="en-US" sz="2600" dirty="0"/>
              <a:t>it generally remains pending and will be checked by </a:t>
            </a:r>
            <a:r>
              <a:rPr lang="en-US" sz="2600" dirty="0" smtClean="0"/>
              <a:t>processor </a:t>
            </a:r>
            <a:r>
              <a:rPr lang="en-US" sz="2600" dirty="0"/>
              <a:t>after the processor has </a:t>
            </a:r>
            <a:r>
              <a:rPr lang="en-US" sz="2600" dirty="0" err="1"/>
              <a:t>reenabled</a:t>
            </a:r>
            <a:r>
              <a:rPr lang="en-US" sz="2600" dirty="0"/>
              <a:t> </a:t>
            </a:r>
            <a:r>
              <a:rPr lang="en-US" sz="2600" dirty="0" smtClean="0"/>
              <a:t>interrupts.</a:t>
            </a:r>
          </a:p>
          <a:p>
            <a:pPr marL="800100" lvl="1"/>
            <a:r>
              <a:rPr lang="en-US" sz="2600" dirty="0" smtClean="0"/>
              <a:t>Interrupts </a:t>
            </a:r>
            <a:r>
              <a:rPr lang="en-US" sz="2600" dirty="0"/>
              <a:t>are handled in strict sequential order</a:t>
            </a:r>
            <a:r>
              <a:rPr lang="en-US" sz="2600" dirty="0" smtClean="0"/>
              <a:t>.</a:t>
            </a:r>
          </a:p>
          <a:p>
            <a:pPr marL="800100" lvl="1"/>
            <a:r>
              <a:rPr lang="en-US" sz="2600" dirty="0" smtClean="0"/>
              <a:t>Drawback is the lack of taking </a:t>
            </a:r>
            <a:r>
              <a:rPr lang="en-US" sz="2600" dirty="0"/>
              <a:t>into account relative priority or time-critical needs.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priorities for interrupts and </a:t>
            </a:r>
            <a:r>
              <a:rPr lang="en-US" dirty="0" smtClean="0"/>
              <a:t>allow </a:t>
            </a:r>
            <a:r>
              <a:rPr lang="en-US" dirty="0"/>
              <a:t>an interrupt of higher priority to cause a lower-priority interrupt handler to be </a:t>
            </a:r>
            <a:r>
              <a:rPr lang="en-US" dirty="0" smtClean="0"/>
              <a:t>interrupted.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850</Words>
  <Application>Microsoft Office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Calibri</vt:lpstr>
      <vt:lpstr>Tahoma</vt:lpstr>
      <vt:lpstr>Times New Roman</vt:lpstr>
      <vt:lpstr>Office Theme</vt:lpstr>
      <vt:lpstr>Computer System Overview</vt:lpstr>
      <vt:lpstr>Outline</vt:lpstr>
      <vt:lpstr>Interrupts</vt:lpstr>
      <vt:lpstr>PowerPoint Presentation</vt:lpstr>
      <vt:lpstr>Interrupts (Cont.)</vt:lpstr>
      <vt:lpstr>Interrupts (Cont.)</vt:lpstr>
      <vt:lpstr>Interrupts (Cont.)</vt:lpstr>
      <vt:lpstr>Interrupts (Cont.)</vt:lpstr>
      <vt:lpstr>Multiple Interrupts</vt:lpstr>
      <vt:lpstr>Multiple Interrupts (Cont.)</vt:lpstr>
      <vt:lpstr>PowerPoint Presentation</vt:lpstr>
      <vt:lpstr>The Memory Hierarchy</vt:lpstr>
      <vt:lpstr>The Memory Hierarchy (Cont.)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222</cp:revision>
  <dcterms:created xsi:type="dcterms:W3CDTF">2017-01-29T14:04:38Z</dcterms:created>
  <dcterms:modified xsi:type="dcterms:W3CDTF">2023-02-22T09:36:19Z</dcterms:modified>
</cp:coreProperties>
</file>