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4" r:id="rId10"/>
    <p:sldId id="281" r:id="rId11"/>
    <p:sldId id="282" r:id="rId12"/>
    <p:sldId id="286" r:id="rId13"/>
    <p:sldId id="287" r:id="rId14"/>
    <p:sldId id="288" r:id="rId15"/>
    <p:sldId id="289" r:id="rId16"/>
    <p:sldId id="29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4BFAF-5F38-467D-AFF1-45D197BF21B6}" type="datetimeFigureOut">
              <a:rPr lang="en-US" smtClean="0"/>
              <a:t>2023-03-13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0458-D6CD-483D-A297-CB2BF6A2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8F66-0191-4567-84E6-3E7B511B9BBD}" type="datetime1">
              <a:rPr lang="en-US" smtClean="0"/>
              <a:t>2023-03-13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55C9-83B5-47C1-B621-51EC075EC1B4}" type="datetime1">
              <a:rPr lang="en-US" smtClean="0"/>
              <a:t>2023-03-13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20C6-9CEE-4807-A3C7-C66F6AC7EA78}" type="datetime1">
              <a:rPr lang="en-US" smtClean="0"/>
              <a:t>2023-03-13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C56F-699A-4489-94C3-55C90372A7FA}" type="datetime1">
              <a:rPr lang="en-US" smtClean="0"/>
              <a:t>2023-03-13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417-E3C6-4E9F-BE02-C9DA17FB75C6}" type="datetime1">
              <a:rPr lang="en-US" smtClean="0"/>
              <a:t>2023-03-13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88AD-63D6-40FE-8650-8DC7B3EE4280}" type="datetime1">
              <a:rPr lang="en-US" smtClean="0"/>
              <a:t>2023-03-13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4AB-2925-4A32-8F51-640C545B7590}" type="datetime1">
              <a:rPr lang="en-US" smtClean="0"/>
              <a:t>2023-03-13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3CE-062E-4E21-8147-506ACBF62E17}" type="datetime1">
              <a:rPr lang="en-US" smtClean="0"/>
              <a:t>2023-03-13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6C2-30E9-466C-86A2-0F6BCD0D4FCA}" type="datetime1">
              <a:rPr lang="en-US" smtClean="0"/>
              <a:t>2023-03-13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1632-79B7-4FFB-9014-EBA4AFC8BBA1}" type="datetime1">
              <a:rPr lang="en-US" smtClean="0"/>
              <a:t>2023-03-13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E29D-F7B6-4174-B822-541289D75FD5}" type="datetime1">
              <a:rPr lang="en-US" smtClean="0"/>
              <a:t>2023-03-13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26504"/>
            <a:ext cx="2412005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A798-9C94-422D-B6C9-7619864F2046}" type="datetime1">
              <a:rPr lang="en-US" smtClean="0"/>
              <a:t>2023-03-13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5972" y="6426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1433A5C-A324-44F3-9AD9-9CE9975D1B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Systems </a:t>
            </a:r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800" dirty="0" smtClean="0"/>
              <a:t>Covers Chapter#02 from Textbook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5858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System: Resource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90007" cy="4351338"/>
          </a:xfrm>
        </p:spPr>
        <p:txBody>
          <a:bodyPr/>
          <a:lstStyle/>
          <a:p>
            <a:r>
              <a:rPr lang="en-US" dirty="0"/>
              <a:t>A computer is a set of resources and the </a:t>
            </a:r>
            <a:r>
              <a:rPr lang="en-US" dirty="0" smtClean="0"/>
              <a:t>OS </a:t>
            </a:r>
            <a:r>
              <a:rPr lang="en-US" dirty="0"/>
              <a:t>is responsible for </a:t>
            </a:r>
            <a:r>
              <a:rPr lang="en-US" dirty="0" smtClean="0"/>
              <a:t>managing/controlling </a:t>
            </a:r>
            <a:r>
              <a:rPr lang="en-US" dirty="0"/>
              <a:t>these resources</a:t>
            </a:r>
            <a:r>
              <a:rPr lang="en-US" dirty="0" smtClean="0"/>
              <a:t>.</a:t>
            </a:r>
          </a:p>
          <a:p>
            <a:r>
              <a:rPr lang="en-US" dirty="0"/>
              <a:t>However, </a:t>
            </a:r>
            <a:r>
              <a:rPr lang="en-US" dirty="0" smtClean="0"/>
              <a:t>the </a:t>
            </a:r>
            <a:r>
              <a:rPr lang="en-US" dirty="0"/>
              <a:t>control mechanism </a:t>
            </a:r>
            <a:r>
              <a:rPr lang="en-US" dirty="0" smtClean="0"/>
              <a:t>in the OS is </a:t>
            </a:r>
            <a:r>
              <a:rPr lang="en-US" dirty="0"/>
              <a:t>unusual in two </a:t>
            </a:r>
            <a:r>
              <a:rPr lang="en-US" dirty="0" smtClean="0"/>
              <a:t>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OS functions in the same way as ordinary computer software; that is, it is a program or suite of programs executed by the processor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OS frequently relinquishes control and must depend on the processor to allow it to regain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OS: Resource </a:t>
            </a:r>
            <a:br>
              <a:rPr lang="en-US" dirty="0" smtClean="0"/>
            </a:br>
            <a:r>
              <a:rPr lang="en-US" dirty="0" smtClean="0"/>
              <a:t>Manager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53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Portion </a:t>
            </a:r>
            <a:r>
              <a:rPr lang="en-US" dirty="0"/>
              <a:t>of </a:t>
            </a:r>
            <a:r>
              <a:rPr lang="en-US" dirty="0" smtClean="0"/>
              <a:t>OS </a:t>
            </a:r>
            <a:r>
              <a:rPr lang="en-US" dirty="0"/>
              <a:t>is in main </a:t>
            </a:r>
            <a:r>
              <a:rPr lang="en-US" dirty="0" smtClean="0"/>
              <a:t>memory, including the kernel </a:t>
            </a:r>
            <a:r>
              <a:rPr lang="en-US" dirty="0"/>
              <a:t>which contains the most frequently used functions in </a:t>
            </a:r>
            <a:r>
              <a:rPr lang="en-US" dirty="0" smtClean="0"/>
              <a:t>OS.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remainder of main memory contains user programs and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f2.pdf"/>
          <p:cNvPicPr>
            <a:picLocks noChangeAspect="1"/>
          </p:cNvPicPr>
          <p:nvPr/>
        </p:nvPicPr>
        <p:blipFill rotWithShape="1">
          <a:blip r:embed="rId2"/>
          <a:srcRect l="12499" t="3126" r="7975" b="5416"/>
          <a:stretch/>
        </p:blipFill>
        <p:spPr>
          <a:xfrm>
            <a:off x="5100647" y="350837"/>
            <a:ext cx="7058025" cy="62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2659"/>
          </a:xfrm>
        </p:spPr>
        <p:txBody>
          <a:bodyPr>
            <a:normAutofit/>
          </a:bodyPr>
          <a:lstStyle/>
          <a:p>
            <a:r>
              <a:rPr lang="en-US" dirty="0"/>
              <a:t>A major OS will evolve over time for a number of </a:t>
            </a:r>
            <a:r>
              <a:rPr lang="en-US" dirty="0" smtClean="0"/>
              <a:t>reasons: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Hardware </a:t>
            </a:r>
            <a:r>
              <a:rPr lang="en-US" dirty="0" smtClean="0"/>
              <a:t>upgrades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/>
              <a:t>types of </a:t>
            </a:r>
            <a:r>
              <a:rPr lang="en-US" dirty="0" smtClean="0"/>
              <a:t>hardware.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 </a:t>
            </a:r>
            <a:r>
              <a:rPr lang="en-US" dirty="0" smtClean="0"/>
              <a:t>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Fixes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regular need </a:t>
            </a:r>
            <a:r>
              <a:rPr lang="en-US" dirty="0"/>
              <a:t>to change an OS </a:t>
            </a:r>
            <a:r>
              <a:rPr lang="en-US" dirty="0" smtClean="0"/>
              <a:t>places </a:t>
            </a:r>
            <a:r>
              <a:rPr lang="en-US" dirty="0"/>
              <a:t>certain requirements on its </a:t>
            </a:r>
            <a:r>
              <a:rPr lang="en-US" dirty="0" smtClean="0"/>
              <a:t>design</a:t>
            </a:r>
            <a:r>
              <a:rPr lang="en-US" dirty="0"/>
              <a:t>. </a:t>
            </a:r>
            <a:r>
              <a:rPr lang="en-US" dirty="0" smtClean="0"/>
              <a:t>Obviously, the </a:t>
            </a:r>
            <a:r>
              <a:rPr lang="en-US" dirty="0"/>
              <a:t>system should be modular in construction, </a:t>
            </a:r>
            <a:r>
              <a:rPr lang="en-US" dirty="0" smtClean="0"/>
              <a:t>with clearly </a:t>
            </a:r>
            <a:r>
              <a:rPr lang="en-US" dirty="0"/>
              <a:t>defined interfaces between the modules, and </a:t>
            </a:r>
            <a:r>
              <a:rPr lang="en-US" dirty="0" smtClean="0"/>
              <a:t>it </a:t>
            </a:r>
            <a:r>
              <a:rPr lang="en-US" dirty="0"/>
              <a:t>should be well documented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Operating </a:t>
            </a:r>
            <a:r>
              <a:rPr lang="en-US" dirty="0" smtClean="0"/>
              <a:t>Systems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To understand </a:t>
            </a:r>
            <a:r>
              <a:rPr lang="en-US" dirty="0"/>
              <a:t>the key requirements for an OS and </a:t>
            </a:r>
            <a:r>
              <a:rPr lang="en-US" dirty="0" smtClean="0"/>
              <a:t>significance </a:t>
            </a:r>
            <a:r>
              <a:rPr lang="en-US" dirty="0"/>
              <a:t>of </a:t>
            </a:r>
            <a:r>
              <a:rPr lang="en-US" dirty="0" smtClean="0"/>
              <a:t> the major </a:t>
            </a:r>
            <a:r>
              <a:rPr lang="en-US" dirty="0"/>
              <a:t>features of a </a:t>
            </a:r>
            <a:r>
              <a:rPr lang="en-US" dirty="0" smtClean="0"/>
              <a:t>modern OS</a:t>
            </a:r>
            <a:r>
              <a:rPr lang="en-US" dirty="0"/>
              <a:t>, it is useful to consider how </a:t>
            </a:r>
            <a:r>
              <a:rPr lang="en-US" dirty="0" smtClean="0"/>
              <a:t>operating systems </a:t>
            </a:r>
            <a:r>
              <a:rPr lang="en-US" dirty="0"/>
              <a:t>have evolved over the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674365" y="1801016"/>
            <a:ext cx="6990080" cy="4368800"/>
            <a:chOff x="3450254" y="2232822"/>
            <a:chExt cx="6990080" cy="4368800"/>
          </a:xfrm>
        </p:grpSpPr>
        <p:sp>
          <p:nvSpPr>
            <p:cNvPr id="6" name="Shape 5"/>
            <p:cNvSpPr/>
            <p:nvPr/>
          </p:nvSpPr>
          <p:spPr>
            <a:xfrm>
              <a:off x="3450254" y="2232822"/>
              <a:ext cx="6990080" cy="4368800"/>
            </a:xfrm>
            <a:prstGeom prst="swooshArrow">
              <a:avLst>
                <a:gd name="adj1" fmla="val 25000"/>
                <a:gd name="adj2" fmla="val 25000"/>
              </a:avLst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Oval 6"/>
            <p:cNvSpPr/>
            <p:nvPr/>
          </p:nvSpPr>
          <p:spPr>
            <a:xfrm>
              <a:off x="4138777" y="5481461"/>
              <a:ext cx="160771" cy="16077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8" name="Group 7"/>
            <p:cNvGrpSpPr/>
            <p:nvPr/>
          </p:nvGrpSpPr>
          <p:grpSpPr>
            <a:xfrm>
              <a:off x="4219163" y="5815848"/>
              <a:ext cx="1195303" cy="531771"/>
              <a:chOff x="931468" y="3583026"/>
              <a:chExt cx="1195303" cy="53177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931468" y="3583026"/>
                <a:ext cx="1195303" cy="531771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Rectangle 21"/>
              <p:cNvSpPr/>
              <p:nvPr/>
            </p:nvSpPr>
            <p:spPr>
              <a:xfrm>
                <a:off x="931468" y="3583026"/>
                <a:ext cx="1195303" cy="5317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5190" tIns="0" rIns="0" bIns="0" numCol="1" spcCol="1270" anchor="t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800" kern="1200" dirty="0" smtClean="0">
                    <a:latin typeface="Book Antiqua" pitchFamily="18" charset="0"/>
                  </a:rPr>
                  <a:t>Serial Processing</a:t>
                </a:r>
                <a:endParaRPr lang="en-US" sz="1800" kern="1200" dirty="0">
                  <a:latin typeface="Book Antiqua" pitchFamily="18" charset="0"/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5274665" y="4465278"/>
              <a:ext cx="279603" cy="27960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0" name="Group 9"/>
            <p:cNvGrpSpPr/>
            <p:nvPr/>
          </p:nvGrpSpPr>
          <p:grpSpPr>
            <a:xfrm>
              <a:off x="5345093" y="5128413"/>
              <a:ext cx="1467916" cy="797458"/>
              <a:chOff x="2057398" y="2895591"/>
              <a:chExt cx="1467916" cy="797458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057398" y="2895591"/>
                <a:ext cx="1467916" cy="797458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Rectangle 19"/>
              <p:cNvSpPr/>
              <p:nvPr/>
            </p:nvSpPr>
            <p:spPr>
              <a:xfrm>
                <a:off x="2057398" y="2895591"/>
                <a:ext cx="1467916" cy="7974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8156" tIns="0" rIns="0" bIns="0" numCol="1" spcCol="1270" anchor="t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800" kern="1200" dirty="0" smtClean="0">
                    <a:latin typeface="Book Antiqua" pitchFamily="18" charset="0"/>
                  </a:rPr>
                  <a:t>Simple Batch Systems</a:t>
                </a: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6725107" y="3716466"/>
              <a:ext cx="370474" cy="37047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2" name="Group 11"/>
            <p:cNvGrpSpPr/>
            <p:nvPr/>
          </p:nvGrpSpPr>
          <p:grpSpPr>
            <a:xfrm>
              <a:off x="6488098" y="4442618"/>
              <a:ext cx="2107194" cy="703679"/>
              <a:chOff x="3200403" y="2209796"/>
              <a:chExt cx="2107194" cy="703679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200403" y="2209796"/>
                <a:ext cx="2107194" cy="70367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Rectangle 17"/>
              <p:cNvSpPr/>
              <p:nvPr/>
            </p:nvSpPr>
            <p:spPr>
              <a:xfrm>
                <a:off x="3200403" y="2209796"/>
                <a:ext cx="2107194" cy="70367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6307" tIns="0" rIns="0" bIns="0" numCol="1" spcCol="1270" anchor="t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800" kern="1200" dirty="0" smtClean="0">
                    <a:latin typeface="Book Antiqua" pitchFamily="18" charset="0"/>
                  </a:rPr>
                  <a:t>Multiprogrammed Batch Systems</a:t>
                </a: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8304865" y="3221044"/>
              <a:ext cx="496295" cy="4962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4" name="Group 13"/>
            <p:cNvGrpSpPr/>
            <p:nvPr/>
          </p:nvGrpSpPr>
          <p:grpSpPr>
            <a:xfrm>
              <a:off x="8393091" y="3985416"/>
              <a:ext cx="1275282" cy="998869"/>
              <a:chOff x="5105396" y="1752594"/>
              <a:chExt cx="1275282" cy="998869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105396" y="1752594"/>
                <a:ext cx="1275282" cy="99886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Rectangle 15"/>
              <p:cNvSpPr/>
              <p:nvPr/>
            </p:nvSpPr>
            <p:spPr>
              <a:xfrm>
                <a:off x="5105396" y="1752594"/>
                <a:ext cx="1275282" cy="9988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62977" tIns="0" rIns="0" bIns="0" numCol="1" spcCol="1270" anchor="t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800" kern="1200" dirty="0" smtClean="0">
                    <a:latin typeface="Book Antiqua" pitchFamily="18" charset="0"/>
                  </a:rPr>
                  <a:t>Time Sharing Systems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64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026" cy="4351338"/>
          </a:xfrm>
        </p:spPr>
        <p:txBody>
          <a:bodyPr/>
          <a:lstStyle/>
          <a:p>
            <a:r>
              <a:rPr lang="en-US" dirty="0" smtClean="0"/>
              <a:t>Initially, programmer </a:t>
            </a:r>
            <a:r>
              <a:rPr lang="en-US" dirty="0"/>
              <a:t>interacted directly with the computer hardware; </a:t>
            </a:r>
            <a:r>
              <a:rPr lang="en-US" dirty="0" smtClean="0"/>
              <a:t>i.e., there </a:t>
            </a:r>
            <a:r>
              <a:rPr lang="en-US" dirty="0"/>
              <a:t>was no </a:t>
            </a:r>
            <a:r>
              <a:rPr lang="en-US" dirty="0" smtClean="0"/>
              <a:t>OS.</a:t>
            </a:r>
          </a:p>
          <a:p>
            <a:r>
              <a:rPr lang="en-US" dirty="0"/>
              <a:t>These computers were run from a console.</a:t>
            </a:r>
          </a:p>
          <a:p>
            <a:r>
              <a:rPr lang="en-US" dirty="0"/>
              <a:t>Programs </a:t>
            </a:r>
            <a:r>
              <a:rPr lang="en-US" dirty="0" smtClean="0"/>
              <a:t>were </a:t>
            </a:r>
            <a:r>
              <a:rPr lang="en-US" dirty="0"/>
              <a:t>loaded via the input device.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mode of operation could be termed serial processing, reflecting the fact that users have access to the computer in series</a:t>
            </a:r>
            <a:r>
              <a:rPr lang="en-US" dirty="0" smtClean="0"/>
              <a:t>.</a:t>
            </a:r>
          </a:p>
          <a:p>
            <a:r>
              <a:rPr lang="en-US" dirty="0"/>
              <a:t>These early systems presented two main problems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Scheduling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Setup time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791826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To </a:t>
            </a:r>
            <a:r>
              <a:rPr lang="en-US" dirty="0" smtClean="0"/>
              <a:t>improve processor </a:t>
            </a:r>
            <a:r>
              <a:rPr lang="en-US" dirty="0"/>
              <a:t>utilization, </a:t>
            </a:r>
            <a:r>
              <a:rPr lang="en-US" dirty="0" smtClean="0"/>
              <a:t>batch </a:t>
            </a:r>
            <a:r>
              <a:rPr lang="en-US" dirty="0"/>
              <a:t>OS was developed (and first OS of any kind</a:t>
            </a:r>
            <a:r>
              <a:rPr lang="en-US" dirty="0" smtClean="0"/>
              <a:t>) by </a:t>
            </a:r>
            <a:r>
              <a:rPr lang="en-US" dirty="0"/>
              <a:t>General Motors for use on an IBM 701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The central idea behind </a:t>
            </a:r>
            <a:r>
              <a:rPr lang="en-US" dirty="0" smtClean="0"/>
              <a:t>simple batch system is </a:t>
            </a:r>
            <a:r>
              <a:rPr lang="en-US" dirty="0"/>
              <a:t>the use of a piece of software known as the </a:t>
            </a:r>
            <a:r>
              <a:rPr lang="en-US" b="1" dirty="0">
                <a:solidFill>
                  <a:srgbClr val="0070C0"/>
                </a:solidFill>
              </a:rPr>
              <a:t>monitor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User </a:t>
            </a:r>
            <a:r>
              <a:rPr lang="en-US" dirty="0"/>
              <a:t>submits the job </a:t>
            </a:r>
            <a:r>
              <a:rPr lang="en-US" dirty="0" smtClean="0"/>
              <a:t>to </a:t>
            </a:r>
            <a:r>
              <a:rPr lang="en-US" dirty="0"/>
              <a:t>a computer operator, who batches the jobs together sequentially and places the entire batch on an input device, for use by the monitor.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Each </a:t>
            </a:r>
            <a:r>
              <a:rPr lang="en-US" dirty="0"/>
              <a:t>program is constructed to branch back to the monitor when it completes processing, at which point the monitor automatically begins loading the next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Batch </a:t>
            </a:r>
            <a:r>
              <a:rPr lang="en-US" dirty="0" smtClean="0"/>
              <a:t>Systems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concepts used in </a:t>
            </a:r>
            <a:r>
              <a:rPr lang="en-US" dirty="0" smtClean="0"/>
              <a:t>monitor </a:t>
            </a:r>
            <a:r>
              <a:rPr lang="en-US" dirty="0"/>
              <a:t>lead to the concept of modes of </a:t>
            </a:r>
            <a:r>
              <a:rPr lang="en-US" dirty="0" smtClean="0"/>
              <a:t>operation that is currently used in modern OS. 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User mode:</a:t>
            </a:r>
            <a:r>
              <a:rPr lang="en-US" dirty="0" smtClean="0"/>
              <a:t> </a:t>
            </a:r>
            <a:r>
              <a:rPr lang="en-US" dirty="0"/>
              <a:t>A user program executes </a:t>
            </a:r>
            <a:r>
              <a:rPr lang="en-US" dirty="0" smtClean="0"/>
              <a:t>in user mode in </a:t>
            </a:r>
            <a:r>
              <a:rPr lang="en-US" dirty="0"/>
              <a:t>which certain areas of memory are protected from the user’s use and in which certain instructions may not be executed. 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Kernel mode:</a:t>
            </a:r>
            <a:r>
              <a:rPr lang="en-US" dirty="0" smtClean="0"/>
              <a:t> The </a:t>
            </a:r>
            <a:r>
              <a:rPr lang="en-US" dirty="0"/>
              <a:t>monitor executes in a system mode, or what has come to be called kernel mode, in which privileged instructions may be executed and in which protected areas of memory may be accessed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</a:t>
            </a:r>
            <a:r>
              <a:rPr lang="en-US" dirty="0" smtClean="0"/>
              <a:t>System:</a:t>
            </a:r>
            <a:br>
              <a:rPr lang="en-US" dirty="0" smtClean="0"/>
            </a:br>
            <a:r>
              <a:rPr lang="en-US" dirty="0" smtClean="0"/>
              <a:t>Objectives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OS can </a:t>
            </a:r>
            <a:r>
              <a:rPr lang="en-US" dirty="0"/>
              <a:t>be thought of as having three </a:t>
            </a:r>
            <a:r>
              <a:rPr lang="en-US" dirty="0" smtClean="0"/>
              <a:t>objectives: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Convenience: </a:t>
            </a:r>
            <a:r>
              <a:rPr lang="en-US" dirty="0" smtClean="0"/>
              <a:t>OS </a:t>
            </a:r>
            <a:r>
              <a:rPr lang="en-US" dirty="0"/>
              <a:t>makes a computer more convenient to use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Efficiency: </a:t>
            </a:r>
            <a:r>
              <a:rPr lang="en-US" dirty="0" smtClean="0"/>
              <a:t>OS </a:t>
            </a:r>
            <a:r>
              <a:rPr lang="en-US" dirty="0"/>
              <a:t>allows the computer system resources to be used in an efficient manner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Ability to evolve: </a:t>
            </a:r>
            <a:r>
              <a:rPr lang="en-US" dirty="0" smtClean="0"/>
              <a:t>OS </a:t>
            </a:r>
            <a:r>
              <a:rPr lang="en-US" dirty="0"/>
              <a:t>should be constructed in such a way as to permit the effective development, </a:t>
            </a:r>
            <a:r>
              <a:rPr lang="en-US" dirty="0" smtClean="0"/>
              <a:t>testing </a:t>
            </a:r>
            <a:r>
              <a:rPr lang="en-US" dirty="0"/>
              <a:t>and introduction of new system </a:t>
            </a:r>
            <a:r>
              <a:rPr lang="en-US" dirty="0" smtClean="0"/>
              <a:t>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System: an </a:t>
            </a:r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77551" cy="476091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end user views a computer system in terms of a set of </a:t>
            </a:r>
            <a:r>
              <a:rPr lang="en-US" dirty="0" smtClean="0"/>
              <a:t>applications that are </a:t>
            </a:r>
            <a:r>
              <a:rPr lang="en-US" dirty="0"/>
              <a:t>developed </a:t>
            </a:r>
            <a:r>
              <a:rPr lang="en-US" dirty="0" smtClean="0"/>
              <a:t>by </a:t>
            </a:r>
            <a:r>
              <a:rPr lang="en-US" dirty="0"/>
              <a:t>application </a:t>
            </a:r>
            <a:r>
              <a:rPr lang="en-US" dirty="0" smtClean="0"/>
              <a:t>programmers. </a:t>
            </a:r>
          </a:p>
          <a:p>
            <a:pPr>
              <a:lnSpc>
                <a:spcPct val="100000"/>
              </a:lnSpc>
            </a:pPr>
            <a:r>
              <a:rPr lang="en-US" dirty="0"/>
              <a:t>A set of system programs is provided </a:t>
            </a:r>
            <a:r>
              <a:rPr lang="en-US" dirty="0" smtClean="0"/>
              <a:t>to the programmer for </a:t>
            </a:r>
            <a:r>
              <a:rPr lang="en-US" dirty="0"/>
              <a:t>controlling the computer </a:t>
            </a:r>
            <a:r>
              <a:rPr lang="en-US" dirty="0" smtClean="0"/>
              <a:t>hardware. Some </a:t>
            </a:r>
            <a:r>
              <a:rPr lang="en-US" dirty="0"/>
              <a:t>of these programs are referred to as utilities, or library programs.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system programs </a:t>
            </a:r>
            <a:r>
              <a:rPr lang="en-US" dirty="0"/>
              <a:t>implement frequently used functions that assist in program creation, the management of files, and the control of I/O devices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OS masks </a:t>
            </a:r>
            <a:r>
              <a:rPr lang="en-US" dirty="0" smtClean="0"/>
              <a:t>details of </a:t>
            </a:r>
            <a:r>
              <a:rPr lang="en-US" dirty="0"/>
              <a:t>hardware from the programmer and provides the programmer with a convenient interface for using the system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</a:t>
            </a:r>
            <a:r>
              <a:rPr lang="en-US" dirty="0" smtClean="0"/>
              <a:t>System: an Interface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34688" cy="49659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OS typically provides services in the following areas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Program development:</a:t>
            </a:r>
            <a:r>
              <a:rPr lang="en-US" dirty="0"/>
              <a:t> </a:t>
            </a:r>
            <a:r>
              <a:rPr lang="en-US" dirty="0" smtClean="0"/>
              <a:t>OS </a:t>
            </a:r>
            <a:r>
              <a:rPr lang="en-US" dirty="0"/>
              <a:t>provides a variety of facilities &amp;</a:t>
            </a:r>
            <a:r>
              <a:rPr lang="en-US" dirty="0" smtClean="0"/>
              <a:t> services, such as editors and debuggers, to </a:t>
            </a:r>
            <a:r>
              <a:rPr lang="en-US" dirty="0"/>
              <a:t>assist the programmer in creating </a:t>
            </a:r>
            <a:r>
              <a:rPr lang="en-US" dirty="0" smtClean="0"/>
              <a:t>programs, </a:t>
            </a:r>
            <a:r>
              <a:rPr lang="en-US" dirty="0"/>
              <a:t>referred </a:t>
            </a:r>
            <a:r>
              <a:rPr lang="en-US" dirty="0" smtClean="0"/>
              <a:t>to as </a:t>
            </a:r>
            <a:r>
              <a:rPr lang="en-US" dirty="0"/>
              <a:t>application program development tools.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Program execution:</a:t>
            </a:r>
            <a:r>
              <a:rPr lang="en-US" dirty="0" smtClean="0"/>
              <a:t> instructions and data must be loaded into main memory, I/O devices and files must be initialized and other resources must be prepared. The OS handles these scheduling duties for the user.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Access to I/O devices:</a:t>
            </a:r>
            <a:r>
              <a:rPr lang="en-US" dirty="0"/>
              <a:t> Each I/O device requires its own peculiar set of instructions or control signals for operation. The OS provides a uniform interface that hides these details </a:t>
            </a:r>
            <a:r>
              <a:rPr lang="en-US" dirty="0" smtClean="0"/>
              <a:t>from the programmers, hence accessing </a:t>
            </a:r>
            <a:r>
              <a:rPr lang="en-US" dirty="0"/>
              <a:t>such devices using simple reads and writes.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</a:t>
            </a:r>
            <a:r>
              <a:rPr lang="en-US" dirty="0" smtClean="0"/>
              <a:t>System: an Interface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7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>
                <a:solidFill>
                  <a:srgbClr val="0070C0"/>
                </a:solidFill>
              </a:rPr>
              <a:t>Controlled access to </a:t>
            </a:r>
            <a:r>
              <a:rPr lang="en-US" b="1" dirty="0" smtClean="0">
                <a:solidFill>
                  <a:srgbClr val="0070C0"/>
                </a:solidFill>
              </a:rPr>
              <a:t>files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dirty="0" smtClean="0"/>
              <a:t>the </a:t>
            </a:r>
            <a:r>
              <a:rPr lang="en-US" dirty="0"/>
              <a:t>OS must </a:t>
            </a:r>
            <a:r>
              <a:rPr lang="en-US" dirty="0" smtClean="0"/>
              <a:t>have </a:t>
            </a:r>
            <a:r>
              <a:rPr lang="en-US" dirty="0"/>
              <a:t>a detailed understanding of not only the nature of the I/O device (disk drive, tape drive) but also the structure of the data contained in the files on the storage medium. In the case of a system with multiple users, the OS may provide protection mechanisms to control access to the files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>
                <a:solidFill>
                  <a:srgbClr val="0070C0"/>
                </a:solidFill>
              </a:rPr>
              <a:t>System access:</a:t>
            </a:r>
            <a:r>
              <a:rPr lang="en-US" dirty="0"/>
              <a:t> For shared or public systems, the OS controls access to the system as a whole and to specific system resources. The access function must provide protection of resources and data from unauthorized users and must resolve conflicts for resource contention.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System: an Interface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b="1" dirty="0">
                <a:solidFill>
                  <a:srgbClr val="0070C0"/>
                </a:solidFill>
              </a:rPr>
              <a:t>Error detection and response:</a:t>
            </a:r>
            <a:r>
              <a:rPr lang="en-US" dirty="0"/>
              <a:t> </a:t>
            </a:r>
            <a:r>
              <a:rPr lang="en-US" dirty="0" smtClean="0"/>
              <a:t>errors </a:t>
            </a:r>
            <a:r>
              <a:rPr lang="en-US" dirty="0"/>
              <a:t>can </a:t>
            </a:r>
            <a:r>
              <a:rPr lang="en-US" dirty="0" smtClean="0"/>
              <a:t>include </a:t>
            </a:r>
            <a:r>
              <a:rPr lang="en-US" dirty="0"/>
              <a:t>internal and external hardware errors, such as a memory error, or a device failure or malfunction; and various software </a:t>
            </a:r>
            <a:r>
              <a:rPr lang="en-US" dirty="0" smtClean="0"/>
              <a:t>errors. The </a:t>
            </a:r>
            <a:r>
              <a:rPr lang="en-US" dirty="0"/>
              <a:t>OS must provide a response that clears the error condition with the least impact on running applications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b="1" dirty="0">
                <a:solidFill>
                  <a:srgbClr val="0070C0"/>
                </a:solidFill>
              </a:rPr>
              <a:t>Accounting:</a:t>
            </a:r>
            <a:r>
              <a:rPr lang="en-US" dirty="0"/>
              <a:t> </a:t>
            </a:r>
            <a:r>
              <a:rPr lang="en-US" dirty="0" smtClean="0"/>
              <a:t>collect </a:t>
            </a:r>
            <a:r>
              <a:rPr lang="en-US" dirty="0"/>
              <a:t>usage statistics for various resources and monitor performance parameters such as response time. </a:t>
            </a:r>
            <a:r>
              <a:rPr lang="en-US" dirty="0" smtClean="0"/>
              <a:t>This is </a:t>
            </a:r>
            <a:r>
              <a:rPr lang="en-US" dirty="0"/>
              <a:t>useful in anticipating the need for future enhancements and in tuning </a:t>
            </a:r>
            <a:r>
              <a:rPr lang="en-US" dirty="0" smtClean="0"/>
              <a:t>to </a:t>
            </a:r>
            <a:r>
              <a:rPr lang="en-US" dirty="0"/>
              <a:t>improve performance</a:t>
            </a:r>
            <a:r>
              <a:rPr lang="en-US" dirty="0" smtClean="0"/>
              <a:t>. The information can be used for billing purposes.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System: an Interface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58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b="1" dirty="0">
                <a:solidFill>
                  <a:srgbClr val="0070C0"/>
                </a:solidFill>
              </a:rPr>
              <a:t>Instruction set architecture (ISA):</a:t>
            </a:r>
            <a:r>
              <a:rPr lang="en-US" b="1" dirty="0"/>
              <a:t> </a:t>
            </a:r>
            <a:r>
              <a:rPr lang="en-US" dirty="0"/>
              <a:t>The ISA defines the range of machine language instructions that a computer can follow. This interface is the boundary between hardware and software. Note that both application programs and utilities may access the ISA directly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b="1" dirty="0">
                <a:solidFill>
                  <a:srgbClr val="0070C0"/>
                </a:solidFill>
              </a:rPr>
              <a:t>Application binary interface (ABI):</a:t>
            </a:r>
            <a:r>
              <a:rPr lang="en-US" dirty="0"/>
              <a:t> The ABI defines a standard for binary portability across programs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b="1" dirty="0">
                <a:solidFill>
                  <a:srgbClr val="0070C0"/>
                </a:solidFill>
              </a:rPr>
              <a:t>Application programming interface (API):</a:t>
            </a:r>
            <a:r>
              <a:rPr lang="en-US" dirty="0"/>
              <a:t> The API gives a program access to the hardware resources and services available in a system through the </a:t>
            </a:r>
            <a:r>
              <a:rPr lang="en-US" dirty="0" smtClean="0"/>
              <a:t>ISA </a:t>
            </a:r>
            <a:r>
              <a:rPr lang="en-US" dirty="0"/>
              <a:t>supplemented with high-level language (HLL) library calls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3181" y="735282"/>
            <a:ext cx="10485878" cy="5883274"/>
            <a:chOff x="723181" y="921025"/>
            <a:chExt cx="10485878" cy="5883274"/>
          </a:xfrm>
        </p:grpSpPr>
        <p:pic>
          <p:nvPicPr>
            <p:cNvPr id="9" name="Picture 8" descr="f1.pdf"/>
            <p:cNvPicPr>
              <a:picLocks noChangeAspect="1"/>
            </p:cNvPicPr>
            <p:nvPr/>
          </p:nvPicPr>
          <p:blipFill rotWithShape="1">
            <a:blip r:embed="rId2"/>
            <a:srcRect t="20000" b="39429"/>
            <a:stretch/>
          </p:blipFill>
          <p:spPr>
            <a:xfrm>
              <a:off x="723181" y="921025"/>
              <a:ext cx="10485878" cy="5505450"/>
            </a:xfrm>
            <a:prstGeom prst="rect">
              <a:avLst/>
            </a:prstGeom>
          </p:spPr>
        </p:pic>
        <p:pic>
          <p:nvPicPr>
            <p:cNvPr id="10" name="Picture 9" descr="f1.pdf"/>
            <p:cNvPicPr>
              <a:picLocks noChangeAspect="1"/>
            </p:cNvPicPr>
            <p:nvPr/>
          </p:nvPicPr>
          <p:blipFill rotWithShape="1">
            <a:blip r:embed="rId2"/>
            <a:srcRect t="70087" b="25455"/>
            <a:stretch/>
          </p:blipFill>
          <p:spPr>
            <a:xfrm>
              <a:off x="1885885" y="6318524"/>
              <a:ext cx="8420230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0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System: an Interface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u="sng" dirty="0" smtClean="0"/>
              <a:t>Key Interfaces</a:t>
            </a:r>
            <a:r>
              <a:rPr lang="en-US" dirty="0" smtClean="0"/>
              <a:t>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Instruction </a:t>
            </a:r>
            <a:r>
              <a:rPr lang="en-US" dirty="0"/>
              <a:t>set architecture (ISA)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Application binary interface (ABI)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Application programming interface (API)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3605</TotalTime>
  <Words>1197</Words>
  <Application>Microsoft Office PowerPoint</Application>
  <PresentationFormat>Widescreen</PresentationFormat>
  <Paragraphs>88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 Antiqua</vt:lpstr>
      <vt:lpstr>Calibri</vt:lpstr>
      <vt:lpstr>Office Theme</vt:lpstr>
      <vt:lpstr>Operating Systems Overview</vt:lpstr>
      <vt:lpstr>Operating System: Objectives and Functions</vt:lpstr>
      <vt:lpstr>Operating System: an Interface</vt:lpstr>
      <vt:lpstr>Operating System: an Interface (Cont.)</vt:lpstr>
      <vt:lpstr>Operating System: an Interface (Cont.)</vt:lpstr>
      <vt:lpstr>Operating System: an Interface (Cont.)</vt:lpstr>
      <vt:lpstr>Operating System: an Interface (Cont.)</vt:lpstr>
      <vt:lpstr>PowerPoint Presentation</vt:lpstr>
      <vt:lpstr>Operating System: an Interface (Cont.)</vt:lpstr>
      <vt:lpstr>Operating System: Resource Manager</vt:lpstr>
      <vt:lpstr>OS: Resource  Manager (Cont.)</vt:lpstr>
      <vt:lpstr>Evolution of Operating Systems</vt:lpstr>
      <vt:lpstr>Evolution of Operating Systems (Cont.)</vt:lpstr>
      <vt:lpstr>Serial Processing</vt:lpstr>
      <vt:lpstr>Simple Batch Systems</vt:lpstr>
      <vt:lpstr>Simple Batch Systems (Cont.)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Microsoft account</cp:lastModifiedBy>
  <cp:revision>460</cp:revision>
  <dcterms:created xsi:type="dcterms:W3CDTF">2017-01-29T14:04:38Z</dcterms:created>
  <dcterms:modified xsi:type="dcterms:W3CDTF">2023-03-13T07:07:06Z</dcterms:modified>
</cp:coreProperties>
</file>