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92" r:id="rId4"/>
    <p:sldId id="295" r:id="rId5"/>
    <p:sldId id="283" r:id="rId6"/>
    <p:sldId id="28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5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2023-03-13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2023-03-13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2023-03-13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2023-03-13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Operating Systems </a:t>
            </a:r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Chapter#02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br>
              <a:rPr lang="en-US" dirty="0" smtClean="0"/>
            </a:br>
            <a:r>
              <a:rPr lang="en-US" dirty="0" smtClean="0"/>
              <a:t>Management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6" y="1737136"/>
            <a:ext cx="6156450" cy="50898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dirty="0" smtClean="0"/>
              <a:t>Techniques used by OS for achieving memory management requirements: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600" b="1" dirty="0" smtClean="0">
                <a:solidFill>
                  <a:srgbClr val="0070C0"/>
                </a:solidFill>
              </a:rPr>
              <a:t>File </a:t>
            </a:r>
            <a:r>
              <a:rPr lang="en-US" sz="2600" b="1" dirty="0">
                <a:solidFill>
                  <a:srgbClr val="0070C0"/>
                </a:solidFill>
              </a:rPr>
              <a:t>system</a:t>
            </a:r>
            <a:r>
              <a:rPr lang="en-US" sz="2600" dirty="0"/>
              <a:t> implements a long-term </a:t>
            </a:r>
            <a:r>
              <a:rPr lang="en-US" sz="2600" dirty="0" smtClean="0"/>
              <a:t>storage </a:t>
            </a:r>
            <a:r>
              <a:rPr lang="en-US" sz="2600" dirty="0"/>
              <a:t>with information stored in named objects, called files.</a:t>
            </a:r>
          </a:p>
          <a:p>
            <a:pPr>
              <a:spcBef>
                <a:spcPts val="200"/>
              </a:spcBef>
            </a:pPr>
            <a:r>
              <a:rPr lang="en-US" sz="2600" b="1" dirty="0">
                <a:solidFill>
                  <a:srgbClr val="0070C0"/>
                </a:solidFill>
              </a:rPr>
              <a:t>Virtual memory</a:t>
            </a:r>
            <a:r>
              <a:rPr lang="en-US" sz="2600" dirty="0"/>
              <a:t> allows programs to address memory from a logical point of view. It gives an ability to run programs larger than the physical memory by rapidly moving pieces back and forth between RAM and disk.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600" b="1" dirty="0">
                <a:solidFill>
                  <a:srgbClr val="0070C0"/>
                </a:solidFill>
              </a:rPr>
              <a:t>Paging</a:t>
            </a:r>
            <a:r>
              <a:rPr lang="en-US" sz="2600" dirty="0"/>
              <a:t> allows processes to be comprised of a number of fixed-size blocks, called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 rotWithShape="1">
          <a:blip r:embed="rId3"/>
          <a:srcRect l="9036" t="7500" r="4751" b="26128"/>
          <a:stretch/>
        </p:blipFill>
        <p:spPr>
          <a:xfrm>
            <a:off x="6025416" y="-100016"/>
            <a:ext cx="6604750" cy="6580356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 rotWithShape="1">
          <a:blip r:embed="rId3"/>
          <a:srcRect l="24779" t="90849" r="21838" b="4359"/>
          <a:stretch/>
        </p:blipFill>
        <p:spPr>
          <a:xfrm>
            <a:off x="7144572" y="6426475"/>
            <a:ext cx="4209228" cy="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Protection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Work performed in OS </a:t>
            </a:r>
            <a:r>
              <a:rPr lang="en-US" dirty="0"/>
              <a:t>related security and protection </a:t>
            </a:r>
            <a:r>
              <a:rPr lang="en-US" dirty="0" smtClean="0"/>
              <a:t>can </a:t>
            </a:r>
            <a:r>
              <a:rPr lang="en-US" dirty="0"/>
              <a:t>be grouped into four </a:t>
            </a:r>
            <a:r>
              <a:rPr lang="en-US" dirty="0" smtClean="0"/>
              <a:t>categories: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Confidentiality:</a:t>
            </a:r>
            <a:r>
              <a:rPr lang="en-US" dirty="0" smtClean="0"/>
              <a:t> assures </a:t>
            </a:r>
            <a:r>
              <a:rPr lang="en-US" dirty="0"/>
              <a:t>that users cannot read data for which access is unauthorized.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Integrity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protection </a:t>
            </a:r>
            <a:r>
              <a:rPr lang="en-US" dirty="0"/>
              <a:t>of data from unauthorized modification.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Availability:</a:t>
            </a:r>
            <a:r>
              <a:rPr lang="en-US" dirty="0"/>
              <a:t> </a:t>
            </a:r>
            <a:r>
              <a:rPr lang="en-US" dirty="0" smtClean="0"/>
              <a:t>protecting </a:t>
            </a:r>
            <a:r>
              <a:rPr lang="en-US" dirty="0"/>
              <a:t>the system against interruption.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Authenticity:</a:t>
            </a:r>
            <a:r>
              <a:rPr lang="en-US" dirty="0"/>
              <a:t> proper verification of the identity of users and the validity of messages or data.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and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350"/>
          </a:xfrm>
        </p:spPr>
        <p:txBody>
          <a:bodyPr>
            <a:normAutofit/>
          </a:bodyPr>
          <a:lstStyle/>
          <a:p>
            <a:r>
              <a:rPr lang="en-US" dirty="0"/>
              <a:t>Any resource allocation and scheduling policy must consider three factors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Fairness:</a:t>
            </a:r>
            <a:r>
              <a:rPr lang="en-US" dirty="0"/>
              <a:t> </a:t>
            </a:r>
            <a:r>
              <a:rPr lang="en-US" dirty="0" smtClean="0"/>
              <a:t>to facilitate </a:t>
            </a:r>
            <a:r>
              <a:rPr lang="en-US" dirty="0"/>
              <a:t>all processes that are competing for the use of a particular resource to be given approximately equal and fair access to that resource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Differential responsiveness: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discriminate among different classes of jobs with different service requirements. The OS should attempt to make </a:t>
            </a:r>
            <a:r>
              <a:rPr lang="en-US" dirty="0" smtClean="0"/>
              <a:t>dynamic allocation </a:t>
            </a:r>
            <a:r>
              <a:rPr lang="en-US" dirty="0"/>
              <a:t>and scheduling </a:t>
            </a:r>
            <a:r>
              <a:rPr lang="en-US" dirty="0" smtClean="0"/>
              <a:t>to </a:t>
            </a:r>
            <a:r>
              <a:rPr lang="en-US" dirty="0"/>
              <a:t>meet the total set of requirements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Efficiency: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maximize throughput, minimize response </a:t>
            </a:r>
            <a:r>
              <a:rPr lang="en-US" dirty="0" smtClean="0"/>
              <a:t>time and accommodate </a:t>
            </a:r>
            <a:r>
              <a:rPr lang="en-US" dirty="0"/>
              <a:t>as many </a:t>
            </a:r>
            <a:r>
              <a:rPr lang="en-US" dirty="0" smtClean="0"/>
              <a:t>users possible (time sharing).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Architectural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5981" cy="491438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Monolithic </a:t>
            </a:r>
            <a:r>
              <a:rPr lang="en-US" b="1" dirty="0" smtClean="0">
                <a:solidFill>
                  <a:srgbClr val="0070C0"/>
                </a:solidFill>
              </a:rPr>
              <a:t>kernel:</a:t>
            </a:r>
            <a:r>
              <a:rPr lang="en-US" dirty="0" smtClean="0"/>
              <a:t> </a:t>
            </a:r>
            <a:r>
              <a:rPr lang="en-US" dirty="0"/>
              <a:t>the entire operating system runs as a single program in kernel mode. OS functionality is provided in these large kernels, including scheduling, file system, networking, device drivers, memory management, and </a:t>
            </a:r>
            <a:r>
              <a:rPr lang="en-US" dirty="0" smtClean="0"/>
              <a:t>more. </a:t>
            </a:r>
            <a:r>
              <a:rPr lang="en-US" b="1" i="1" dirty="0" smtClean="0">
                <a:solidFill>
                  <a:srgbClr val="FF0000"/>
                </a:solidFill>
              </a:rPr>
              <a:t>E.g. Linux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Microkernel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putting as little as possible in kernel mode because bugs in the kernel can bring down the system instantly. </a:t>
            </a:r>
            <a:r>
              <a:rPr lang="en-US" b="1" i="1" dirty="0">
                <a:solidFill>
                  <a:srgbClr val="FF0000"/>
                </a:solidFill>
              </a:rPr>
              <a:t>E.g. </a:t>
            </a:r>
            <a:r>
              <a:rPr lang="en-US" b="1" i="1" dirty="0" err="1" smtClean="0">
                <a:solidFill>
                  <a:srgbClr val="FF0000"/>
                </a:solidFill>
              </a:rPr>
              <a:t>Minix</a:t>
            </a:r>
            <a:r>
              <a:rPr lang="en-US" dirty="0" smtClean="0"/>
              <a:t>.</a:t>
            </a:r>
          </a:p>
          <a:p>
            <a:pPr marL="512064" indent="-512064"/>
            <a:r>
              <a:rPr lang="en-US" dirty="0" smtClean="0"/>
              <a:t>Only </a:t>
            </a:r>
            <a:r>
              <a:rPr lang="en-US" dirty="0"/>
              <a:t>few essential functions are assigned to the kernel, including address spaces, </a:t>
            </a:r>
            <a:r>
              <a:rPr lang="en-US" dirty="0" err="1"/>
              <a:t>interprocess</a:t>
            </a:r>
            <a:r>
              <a:rPr lang="en-US" dirty="0"/>
              <a:t> communication (IPC), and basic scheduling. </a:t>
            </a:r>
            <a:endParaRPr lang="en-US" dirty="0" smtClean="0"/>
          </a:p>
          <a:p>
            <a:pPr marL="512064" indent="-512064"/>
            <a:r>
              <a:rPr lang="en-US" dirty="0" smtClean="0"/>
              <a:t>Other </a:t>
            </a:r>
            <a:r>
              <a:rPr lang="en-US" dirty="0"/>
              <a:t>OS services are provided by processes that run in user mode and are treated like any other application (well suited to a distributed environment</a:t>
            </a:r>
            <a:r>
              <a:rPr lang="en-US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Architectural </a:t>
            </a:r>
            <a:r>
              <a:rPr lang="en-US" dirty="0" smtClean="0"/>
              <a:t>Approaches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54032" cy="479640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500"/>
              </a:spcAft>
              <a:buFont typeface="+mj-lt"/>
              <a:buAutoNum type="arabicPeriod" startAt="3"/>
            </a:pPr>
            <a:r>
              <a:rPr lang="en-US" b="1" dirty="0">
                <a:solidFill>
                  <a:srgbClr val="0070C0"/>
                </a:solidFill>
              </a:rPr>
              <a:t>Symmetric multiprocessing (SMP):</a:t>
            </a:r>
            <a:r>
              <a:rPr lang="en-US" dirty="0"/>
              <a:t> The OS of an SMP schedules processes or threads across all of the processors.</a:t>
            </a:r>
          </a:p>
          <a:p>
            <a:pPr marL="463550" lvl="1">
              <a:lnSpc>
                <a:spcPct val="100000"/>
              </a:lnSpc>
              <a:spcAft>
                <a:spcPts val="500"/>
              </a:spcAft>
            </a:pPr>
            <a:r>
              <a:rPr lang="en-US" dirty="0" smtClean="0"/>
              <a:t>SMP </a:t>
            </a:r>
            <a:r>
              <a:rPr lang="en-US" dirty="0"/>
              <a:t>has a number of potential advantages over uniprocessor </a:t>
            </a:r>
            <a:r>
              <a:rPr lang="en-US" dirty="0" smtClean="0"/>
              <a:t>architecture:</a:t>
            </a:r>
          </a:p>
          <a:p>
            <a:pPr marL="692150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600" b="1" dirty="0" smtClean="0">
                <a:solidFill>
                  <a:srgbClr val="C00000"/>
                </a:solidFill>
              </a:rPr>
              <a:t>Performance</a:t>
            </a:r>
          </a:p>
          <a:p>
            <a:pPr marL="692150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600" b="1" dirty="0" smtClean="0">
                <a:solidFill>
                  <a:srgbClr val="C00000"/>
                </a:solidFill>
              </a:rPr>
              <a:t>Availability</a:t>
            </a:r>
          </a:p>
          <a:p>
            <a:pPr marL="692150" lvl="1" indent="-4572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</a:pPr>
            <a:r>
              <a:rPr lang="en-US" sz="2600" b="1" dirty="0" smtClean="0">
                <a:solidFill>
                  <a:srgbClr val="C00000"/>
                </a:solidFill>
              </a:rPr>
              <a:t>Incremental growth</a:t>
            </a:r>
          </a:p>
          <a:p>
            <a:pPr>
              <a:lnSpc>
                <a:spcPct val="100000"/>
              </a:lnSpc>
              <a:spcAft>
                <a:spcPts val="500"/>
              </a:spcAft>
            </a:pPr>
            <a:r>
              <a:rPr lang="en-US" dirty="0"/>
              <a:t>Multithreading and SMP are often discussed together, but the two are independent facilities</a:t>
            </a:r>
            <a:r>
              <a:rPr lang="en-US" dirty="0" smtClean="0"/>
              <a:t>. </a:t>
            </a:r>
            <a:r>
              <a:rPr lang="en-US" dirty="0"/>
              <a:t>However, the two facilities complement each other and can be used effectively together.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Architectural Approaches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1" dirty="0">
                <a:solidFill>
                  <a:srgbClr val="0070C0"/>
                </a:solidFill>
              </a:rPr>
              <a:t>Multithreading:</a:t>
            </a:r>
            <a:r>
              <a:rPr lang="en-US" dirty="0"/>
              <a:t> is a technique in which a process is divided into threads that can run concurrently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1" dirty="0" smtClean="0">
                <a:solidFill>
                  <a:srgbClr val="0070C0"/>
                </a:solidFill>
              </a:rPr>
              <a:t>Distributed </a:t>
            </a:r>
            <a:r>
              <a:rPr lang="en-US" b="1" dirty="0">
                <a:solidFill>
                  <a:srgbClr val="0070C0"/>
                </a:solidFill>
              </a:rPr>
              <a:t>operating </a:t>
            </a:r>
            <a:r>
              <a:rPr lang="en-US" b="1" dirty="0" smtClean="0">
                <a:solidFill>
                  <a:srgbClr val="0070C0"/>
                </a:solidFill>
              </a:rPr>
              <a:t>system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the illusion of </a:t>
            </a:r>
            <a:r>
              <a:rPr lang="en-US" dirty="0" smtClean="0"/>
              <a:t>single main/secondary memory space, </a:t>
            </a:r>
            <a:r>
              <a:rPr lang="en-US" dirty="0"/>
              <a:t>plus other unified access facilities, such as a distributed file </a:t>
            </a:r>
            <a:r>
              <a:rPr lang="en-US" dirty="0" smtClean="0"/>
              <a:t>system.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1" dirty="0" smtClean="0">
                <a:solidFill>
                  <a:srgbClr val="0070C0"/>
                </a:solidFill>
              </a:rPr>
              <a:t>Object-oriented design:</a:t>
            </a:r>
            <a:r>
              <a:rPr lang="en-US" dirty="0" smtClean="0"/>
              <a:t> </a:t>
            </a:r>
            <a:r>
              <a:rPr lang="en-US" dirty="0"/>
              <a:t>lends discipline to the process </a:t>
            </a:r>
            <a:r>
              <a:rPr lang="en-US" dirty="0" smtClean="0"/>
              <a:t>by </a:t>
            </a:r>
            <a:r>
              <a:rPr lang="en-US" dirty="0"/>
              <a:t>adding modular </a:t>
            </a:r>
            <a:r>
              <a:rPr lang="en-US" dirty="0" smtClean="0"/>
              <a:t>extensions to </a:t>
            </a:r>
            <a:r>
              <a:rPr lang="en-US" dirty="0"/>
              <a:t>a small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Multiprogrammed</a:t>
            </a:r>
            <a:r>
              <a:rPr lang="en-US" dirty="0"/>
              <a:t> 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528" cy="47180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Even </a:t>
            </a:r>
            <a:r>
              <a:rPr lang="en-US" dirty="0" smtClean="0"/>
              <a:t>with the </a:t>
            </a:r>
            <a:r>
              <a:rPr lang="en-US" dirty="0"/>
              <a:t>automatic job sequencing provided by a simple batch OS, the </a:t>
            </a:r>
            <a:r>
              <a:rPr lang="en-US" dirty="0" smtClean="0"/>
              <a:t>processor </a:t>
            </a:r>
            <a:r>
              <a:rPr lang="en-US" dirty="0"/>
              <a:t>is often </a:t>
            </a:r>
            <a:r>
              <a:rPr lang="en-US" dirty="0" smtClean="0"/>
              <a:t>idle due to </a:t>
            </a:r>
            <a:r>
              <a:rPr lang="en-US" dirty="0"/>
              <a:t>I/O devices </a:t>
            </a:r>
            <a:r>
              <a:rPr lang="en-US" dirty="0" smtClean="0"/>
              <a:t>being slow compared to the processor.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Multiprogramming </a:t>
            </a:r>
            <a:r>
              <a:rPr lang="en-US" dirty="0"/>
              <a:t>was designed to keep </a:t>
            </a:r>
            <a:r>
              <a:rPr lang="en-US" dirty="0" smtClean="0"/>
              <a:t>processor </a:t>
            </a:r>
            <a:r>
              <a:rPr lang="en-US" dirty="0"/>
              <a:t>and I/O </a:t>
            </a:r>
            <a:r>
              <a:rPr lang="en-US" dirty="0" smtClean="0"/>
              <a:t>devices, busy </a:t>
            </a:r>
            <a:r>
              <a:rPr lang="en-US" dirty="0"/>
              <a:t>simultaneously </a:t>
            </a:r>
            <a:r>
              <a:rPr lang="en-US" dirty="0" smtClean="0"/>
              <a:t>to </a:t>
            </a:r>
            <a:r>
              <a:rPr lang="en-US" dirty="0"/>
              <a:t>achieve maximum efficiency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29245" y="5494841"/>
            <a:ext cx="684371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70C0"/>
                </a:solidFill>
                <a:latin typeface="Book Antiqua" pitchFamily="18" charset="0"/>
              </a:rPr>
              <a:t>Multiprogramming</a:t>
            </a:r>
            <a:r>
              <a:rPr lang="en-US" sz="2600" dirty="0" smtClean="0">
                <a:latin typeface="Book Antiqua" pitchFamily="18" charset="0"/>
              </a:rPr>
              <a:t> </a:t>
            </a:r>
            <a:r>
              <a:rPr lang="en-US" sz="2600" dirty="0">
                <a:latin typeface="Book Antiqua" pitchFamily="18" charset="0"/>
              </a:rPr>
              <a:t>or </a:t>
            </a:r>
            <a:r>
              <a:rPr lang="en-US" sz="2600" dirty="0">
                <a:solidFill>
                  <a:srgbClr val="0070C0"/>
                </a:solidFill>
                <a:latin typeface="Book Antiqua" pitchFamily="18" charset="0"/>
              </a:rPr>
              <a:t>multitasking</a:t>
            </a:r>
            <a:r>
              <a:rPr lang="en-US" sz="2600" dirty="0">
                <a:latin typeface="Book Antiqua" pitchFamily="18" charset="0"/>
              </a:rPr>
              <a:t>, </a:t>
            </a:r>
            <a:r>
              <a:rPr lang="en-US" sz="2600" dirty="0" smtClean="0">
                <a:latin typeface="Book Antiqua" pitchFamily="18" charset="0"/>
              </a:rPr>
              <a:t>is </a:t>
            </a:r>
            <a:r>
              <a:rPr lang="en-US" sz="2600" dirty="0">
                <a:latin typeface="Book Antiqua" pitchFamily="18" charset="0"/>
              </a:rPr>
              <a:t>the central theme of modern operating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86444" y="1689609"/>
            <a:ext cx="6400796" cy="3469227"/>
            <a:chOff x="5786444" y="1618169"/>
            <a:chExt cx="6400796" cy="3469227"/>
          </a:xfrm>
        </p:grpSpPr>
        <p:pic>
          <p:nvPicPr>
            <p:cNvPr id="5" name="Content Placeholder 3" descr="Fig02_04.gif"/>
            <p:cNvPicPr>
              <a:picLocks noChangeAspect="1"/>
            </p:cNvPicPr>
            <p:nvPr/>
          </p:nvPicPr>
          <p:blipFill rotWithShape="1">
            <a:blip r:embed="rId2" cstate="print"/>
            <a:srcRect l="3823" r="7046" b="27617"/>
            <a:stretch/>
          </p:blipFill>
          <p:spPr bwMode="auto">
            <a:xfrm>
              <a:off x="5800728" y="1618169"/>
              <a:ext cx="6386512" cy="2868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Content Placeholder 3" descr="Fig02_04.gif"/>
            <p:cNvPicPr>
              <a:picLocks noChangeAspect="1"/>
            </p:cNvPicPr>
            <p:nvPr/>
          </p:nvPicPr>
          <p:blipFill rotWithShape="1">
            <a:blip r:embed="rId2" cstate="print"/>
            <a:srcRect l="3823" t="81397" r="7046"/>
            <a:stretch/>
          </p:blipFill>
          <p:spPr bwMode="auto">
            <a:xfrm>
              <a:off x="5786444" y="4350290"/>
              <a:ext cx="6386512" cy="737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64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Multiprogrammed</a:t>
            </a:r>
            <a:r>
              <a:rPr lang="en-US" dirty="0"/>
              <a:t> Batch </a:t>
            </a:r>
            <a:r>
              <a:rPr lang="en-US" dirty="0" smtClean="0"/>
              <a:t>Systems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103236" y="1833718"/>
            <a:ext cx="12457464" cy="4626292"/>
            <a:chOff x="-103236" y="1833718"/>
            <a:chExt cx="12457464" cy="4626292"/>
          </a:xfrm>
        </p:grpSpPr>
        <p:pic>
          <p:nvPicPr>
            <p:cNvPr id="5" name="Picture 4" descr="f5.pdf"/>
            <p:cNvPicPr>
              <a:picLocks noChangeAspect="1"/>
            </p:cNvPicPr>
            <p:nvPr/>
          </p:nvPicPr>
          <p:blipFill>
            <a:blip r:embed="rId2"/>
            <a:srcRect l="7059" t="6364" r="8235" b="80909"/>
            <a:stretch>
              <a:fillRect/>
            </a:stretch>
          </p:blipFill>
          <p:spPr>
            <a:xfrm>
              <a:off x="3081576" y="1833718"/>
              <a:ext cx="6521247" cy="1268022"/>
            </a:xfrm>
            <a:prstGeom prst="rect">
              <a:avLst/>
            </a:prstGeom>
          </p:spPr>
        </p:pic>
        <p:pic>
          <p:nvPicPr>
            <p:cNvPr id="6" name="Picture 5" descr="f5.pdf"/>
            <p:cNvPicPr>
              <a:picLocks noChangeAspect="1"/>
            </p:cNvPicPr>
            <p:nvPr/>
          </p:nvPicPr>
          <p:blipFill>
            <a:blip r:embed="rId3"/>
            <a:srcRect l="4706" t="23636" r="7059" b="48182"/>
            <a:stretch>
              <a:fillRect/>
            </a:stretch>
          </p:blipFill>
          <p:spPr>
            <a:xfrm>
              <a:off x="-103236" y="3308942"/>
              <a:ext cx="6445436" cy="2664158"/>
            </a:xfrm>
            <a:prstGeom prst="rect">
              <a:avLst/>
            </a:prstGeom>
          </p:spPr>
        </p:pic>
        <p:pic>
          <p:nvPicPr>
            <p:cNvPr id="7" name="Picture 6" descr="f5.pdf"/>
            <p:cNvPicPr>
              <a:picLocks noChangeAspect="1"/>
            </p:cNvPicPr>
            <p:nvPr/>
          </p:nvPicPr>
          <p:blipFill>
            <a:blip r:embed="rId4"/>
            <a:srcRect l="4706" t="53636" r="7059" b="12727"/>
            <a:stretch>
              <a:fillRect/>
            </a:stretch>
          </p:blipFill>
          <p:spPr>
            <a:xfrm>
              <a:off x="6175857" y="3411952"/>
              <a:ext cx="6178371" cy="3048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7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Time-Sharing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27774" cy="4600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Time sharing is a technique in which </a:t>
                </a:r>
                <a:r>
                  <a:rPr lang="en-US" dirty="0"/>
                  <a:t>processor time is shared among multiple </a:t>
                </a:r>
                <a:r>
                  <a:rPr lang="en-US" dirty="0" smtClean="0"/>
                  <a:t>users to provide </a:t>
                </a:r>
                <a:r>
                  <a:rPr lang="en-US" dirty="0"/>
                  <a:t>interactive computing </a:t>
                </a:r>
                <a:r>
                  <a:rPr lang="en-US" dirty="0" smtClean="0"/>
                  <a:t>and minimize </a:t>
                </a:r>
                <a:r>
                  <a:rPr lang="en-US" dirty="0"/>
                  <a:t>response </a:t>
                </a:r>
                <a:r>
                  <a:rPr lang="en-US" dirty="0" smtClean="0"/>
                  <a:t>time.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In </a:t>
                </a:r>
                <a:r>
                  <a:rPr lang="en-US" dirty="0"/>
                  <a:t>a time-sharing system, multiple users simultaneously access the </a:t>
                </a:r>
                <a:r>
                  <a:rPr lang="en-US" dirty="0" smtClean="0"/>
                  <a:t>system, </a:t>
                </a:r>
                <a:r>
                  <a:rPr lang="en-US" dirty="0"/>
                  <a:t>with the OS interleaving the execution of each user program in a short burst </a:t>
                </a:r>
                <a:r>
                  <a:rPr lang="en-US" dirty="0" smtClean="0"/>
                  <a:t>of </a:t>
                </a:r>
                <a:r>
                  <a:rPr lang="en-US" dirty="0"/>
                  <a:t>computation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Thus,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users </a:t>
                </a:r>
                <a:r>
                  <a:rPr lang="en-US" dirty="0"/>
                  <a:t>actively requesting service at one time, each user will only see on the average 1/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of the effective computer capacity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27774" cy="4600850"/>
              </a:xfrm>
              <a:blipFill rotWithShape="0">
                <a:blip r:embed="rId2"/>
                <a:stretch>
                  <a:fillRect l="-1014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1813" cy="4351338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have been four major theoretical advances in </a:t>
            </a:r>
            <a:r>
              <a:rPr lang="en-US" dirty="0" smtClean="0"/>
              <a:t>development </a:t>
            </a:r>
            <a:r>
              <a:rPr lang="en-US" dirty="0"/>
              <a:t>of operating </a:t>
            </a:r>
            <a:r>
              <a:rPr lang="en-US" dirty="0" smtClean="0"/>
              <a:t>systems: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Processes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Memory </a:t>
            </a:r>
            <a:r>
              <a:rPr lang="en-US" dirty="0"/>
              <a:t>management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Information </a:t>
            </a:r>
            <a:r>
              <a:rPr lang="en-US" dirty="0"/>
              <a:t>protection and 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Scheduling </a:t>
            </a:r>
            <a:r>
              <a:rPr lang="en-US" dirty="0"/>
              <a:t>and resource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63275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Process:</a:t>
            </a:r>
            <a:r>
              <a:rPr lang="en-US" dirty="0"/>
              <a:t> is a </a:t>
            </a:r>
            <a:r>
              <a:rPr lang="en-US" dirty="0" smtClean="0"/>
              <a:t>program </a:t>
            </a:r>
            <a:r>
              <a:rPr lang="en-US" dirty="0"/>
              <a:t>in execution </a:t>
            </a:r>
            <a:r>
              <a:rPr lang="en-US" i="1" dirty="0"/>
              <a:t>OR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instance of a program running on a 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There </a:t>
            </a:r>
            <a:r>
              <a:rPr lang="en-US" dirty="0"/>
              <a:t>are four main causes of system programming </a:t>
            </a:r>
            <a:r>
              <a:rPr lang="en-US" dirty="0" smtClean="0"/>
              <a:t>errors: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Improper </a:t>
            </a:r>
            <a:r>
              <a:rPr lang="en-US" b="1" dirty="0" smtClean="0">
                <a:solidFill>
                  <a:srgbClr val="0070C0"/>
                </a:solidFill>
              </a:rPr>
              <a:t>synchronization: </a:t>
            </a:r>
            <a:r>
              <a:rPr lang="en-US" dirty="0" smtClean="0"/>
              <a:t>e.g. improper design of signaling.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Failed mutual </a:t>
            </a:r>
            <a:r>
              <a:rPr lang="en-US" b="1" dirty="0" smtClean="0">
                <a:solidFill>
                  <a:srgbClr val="0070C0"/>
                </a:solidFill>
              </a:rPr>
              <a:t>exclusion:</a:t>
            </a:r>
            <a:r>
              <a:rPr lang="en-US" dirty="0" smtClean="0"/>
              <a:t> e.g. access same file simultaneously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Nondeterminate</a:t>
            </a:r>
            <a:r>
              <a:rPr lang="en-US" b="1" dirty="0">
                <a:solidFill>
                  <a:srgbClr val="0070C0"/>
                </a:solidFill>
              </a:rPr>
              <a:t> program </a:t>
            </a:r>
            <a:r>
              <a:rPr lang="en-US" b="1" dirty="0" smtClean="0">
                <a:solidFill>
                  <a:srgbClr val="0070C0"/>
                </a:solidFill>
              </a:rPr>
              <a:t>operation:</a:t>
            </a:r>
            <a:r>
              <a:rPr lang="en-US" dirty="0" smtClean="0"/>
              <a:t> multiple programs in shared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Deadlocks:</a:t>
            </a:r>
            <a:r>
              <a:rPr lang="en-US" dirty="0" smtClean="0"/>
              <a:t> e.g. two I/O devices waiting for each other.</a:t>
            </a:r>
          </a:p>
          <a:p>
            <a:r>
              <a:rPr lang="en-US" dirty="0" smtClean="0"/>
              <a:t>The </a:t>
            </a:r>
            <a:r>
              <a:rPr lang="en-US" dirty="0"/>
              <a:t>concept of </a:t>
            </a:r>
            <a:r>
              <a:rPr lang="en-US" dirty="0" smtClean="0"/>
              <a:t>process </a:t>
            </a:r>
            <a:r>
              <a:rPr lang="en-US" dirty="0"/>
              <a:t>provides the </a:t>
            </a:r>
            <a:r>
              <a:rPr lang="en-US" dirty="0" smtClean="0"/>
              <a:t>foundation to </a:t>
            </a:r>
            <a:r>
              <a:rPr lang="en-US" dirty="0"/>
              <a:t>tackle </a:t>
            </a:r>
            <a:r>
              <a:rPr lang="en-US" dirty="0" smtClean="0"/>
              <a:t>the above problems as a systematic way to monitor and control the various programs executing on the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process contains three components: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An executable </a:t>
            </a:r>
            <a:r>
              <a:rPr lang="en-US" dirty="0" smtClean="0"/>
              <a:t>program.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associated data needed by the program (variables</a:t>
            </a:r>
            <a:r>
              <a:rPr lang="en-US" dirty="0" smtClean="0"/>
              <a:t>, </a:t>
            </a:r>
            <a:r>
              <a:rPr lang="en-US" dirty="0"/>
              <a:t>buffers,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The execution </a:t>
            </a:r>
            <a:r>
              <a:rPr lang="en-US" dirty="0" smtClean="0"/>
              <a:t>context (i.e. process state) </a:t>
            </a:r>
            <a:r>
              <a:rPr lang="en-US" dirty="0"/>
              <a:t>of the </a:t>
            </a:r>
            <a:r>
              <a:rPr lang="en-US" dirty="0" smtClean="0"/>
              <a:t>program.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Execution </a:t>
            </a:r>
            <a:r>
              <a:rPr lang="en-US" b="1" dirty="0" smtClean="0">
                <a:solidFill>
                  <a:srgbClr val="FF0000"/>
                </a:solidFill>
              </a:rPr>
              <a:t>context:</a:t>
            </a:r>
            <a:r>
              <a:rPr lang="en-US" dirty="0" smtClean="0"/>
              <a:t> </a:t>
            </a:r>
            <a:r>
              <a:rPr lang="en-US" dirty="0"/>
              <a:t>the internal data by which </a:t>
            </a:r>
            <a:r>
              <a:rPr lang="en-US" dirty="0" smtClean="0"/>
              <a:t>the OS </a:t>
            </a:r>
            <a:r>
              <a:rPr lang="en-US" dirty="0"/>
              <a:t>is able to supervise and control the </a:t>
            </a:r>
            <a:r>
              <a:rPr lang="en-US" dirty="0" smtClean="0"/>
              <a:t>process.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execution context include </a:t>
            </a:r>
            <a:r>
              <a:rPr lang="en-US" dirty="0"/>
              <a:t>contents of </a:t>
            </a:r>
            <a:r>
              <a:rPr lang="en-US" dirty="0" smtClean="0"/>
              <a:t>various </a:t>
            </a:r>
            <a:r>
              <a:rPr lang="en-US" dirty="0"/>
              <a:t>processor </a:t>
            </a:r>
            <a:r>
              <a:rPr lang="en-US" dirty="0" smtClean="0"/>
              <a:t>registers </a:t>
            </a:r>
            <a:r>
              <a:rPr lang="en-US" dirty="0"/>
              <a:t>(e.g. program counter and data registers), </a:t>
            </a:r>
            <a:r>
              <a:rPr lang="en-US" dirty="0" smtClean="0"/>
              <a:t>priority </a:t>
            </a:r>
            <a:r>
              <a:rPr lang="en-US" dirty="0"/>
              <a:t>of </a:t>
            </a:r>
            <a:r>
              <a:rPr lang="en-US" dirty="0" smtClean="0"/>
              <a:t>the process </a:t>
            </a:r>
            <a:r>
              <a:rPr lang="en-US" dirty="0"/>
              <a:t>and whether the process is waiting for </a:t>
            </a:r>
            <a:r>
              <a:rPr lang="en-US" dirty="0" smtClean="0"/>
              <a:t>completion </a:t>
            </a:r>
            <a:r>
              <a:rPr lang="en-US" dirty="0"/>
              <a:t>of </a:t>
            </a:r>
            <a:r>
              <a:rPr lang="en-US" dirty="0" smtClean="0"/>
              <a:t>an I/O </a:t>
            </a:r>
            <a:r>
              <a:rPr lang="en-US" dirty="0"/>
              <a:t>event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805488" cy="4486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</a:t>
            </a:r>
            <a:r>
              <a:rPr lang="en-US" dirty="0" smtClean="0"/>
              <a:t>in memory is </a:t>
            </a:r>
            <a:r>
              <a:rPr lang="en-US" dirty="0"/>
              <a:t>recorded in a process </a:t>
            </a:r>
            <a:r>
              <a:rPr lang="en-US" dirty="0" smtClean="0"/>
              <a:t>list. </a:t>
            </a:r>
          </a:p>
          <a:p>
            <a:r>
              <a:rPr lang="en-US" dirty="0" smtClean="0"/>
              <a:t>The </a:t>
            </a:r>
            <a:r>
              <a:rPr lang="en-US" dirty="0"/>
              <a:t>process list contains one entry for each </a:t>
            </a:r>
            <a:r>
              <a:rPr lang="en-US" dirty="0" smtClean="0"/>
              <a:t>process </a:t>
            </a:r>
            <a:r>
              <a:rPr lang="en-US" b="1" i="1" dirty="0" smtClean="0">
                <a:solidFill>
                  <a:srgbClr val="FF0000"/>
                </a:solidFill>
              </a:rPr>
              <a:t>(pointer)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entire state of the process at any instant is contained in its </a:t>
            </a:r>
            <a:r>
              <a:rPr lang="en-US" dirty="0" smtClean="0"/>
              <a:t>context.</a:t>
            </a:r>
          </a:p>
          <a:p>
            <a:r>
              <a:rPr lang="en-US" dirty="0"/>
              <a:t>New features can be </a:t>
            </a:r>
            <a:r>
              <a:rPr lang="en-US" dirty="0" smtClean="0"/>
              <a:t>incorporated in OS </a:t>
            </a:r>
            <a:r>
              <a:rPr lang="en-US" dirty="0"/>
              <a:t>by expanding the </a:t>
            </a:r>
            <a:r>
              <a:rPr lang="en-US" dirty="0" smtClean="0"/>
              <a:t>context </a:t>
            </a:r>
            <a:r>
              <a:rPr lang="en-US" dirty="0"/>
              <a:t>to include any new information needed to support </a:t>
            </a:r>
            <a:r>
              <a:rPr lang="en-US" dirty="0" smtClean="0"/>
              <a:t>that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f8.pdf"/>
          <p:cNvPicPr>
            <a:picLocks noChangeAspect="1"/>
          </p:cNvPicPr>
          <p:nvPr/>
        </p:nvPicPr>
        <p:blipFill rotWithShape="1">
          <a:blip r:embed="rId2"/>
          <a:srcRect l="2353" t="14789" r="24706" b="31511"/>
          <a:stretch/>
        </p:blipFill>
        <p:spPr>
          <a:xfrm>
            <a:off x="5928030" y="0"/>
            <a:ext cx="7224129" cy="6882703"/>
          </a:xfrm>
          <a:prstGeom prst="rect">
            <a:avLst/>
          </a:prstGeom>
        </p:spPr>
      </p:pic>
      <p:pic>
        <p:nvPicPr>
          <p:cNvPr id="7" name="Picture 6" descr="f8.pdf"/>
          <p:cNvPicPr>
            <a:picLocks noChangeAspect="1"/>
          </p:cNvPicPr>
          <p:nvPr/>
        </p:nvPicPr>
        <p:blipFill rotWithShape="1">
          <a:blip r:embed="rId2"/>
          <a:srcRect l="17699" t="72812" r="24706" b="22994"/>
          <a:stretch/>
        </p:blipFill>
        <p:spPr>
          <a:xfrm>
            <a:off x="1843548" y="6200283"/>
            <a:ext cx="5922095" cy="5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136"/>
            <a:ext cx="11120438" cy="49659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OS has </a:t>
            </a:r>
            <a:r>
              <a:rPr lang="en-US" dirty="0"/>
              <a:t>five principal storage management </a:t>
            </a:r>
            <a:r>
              <a:rPr lang="en-US" dirty="0" smtClean="0"/>
              <a:t>responsibilities: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Process </a:t>
            </a:r>
            <a:r>
              <a:rPr lang="en-US" b="1" dirty="0" smtClean="0">
                <a:solidFill>
                  <a:srgbClr val="0070C0"/>
                </a:solidFill>
              </a:rPr>
              <a:t>isolation:</a:t>
            </a:r>
            <a:r>
              <a:rPr lang="en-US" dirty="0"/>
              <a:t> The OS must prevent independent processes from interfering with each other’s memory, both data and </a:t>
            </a:r>
            <a:r>
              <a:rPr lang="en-US" dirty="0" smtClean="0"/>
              <a:t>instructions.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Automatic allocation and management:</a:t>
            </a:r>
            <a:r>
              <a:rPr lang="en-US" dirty="0"/>
              <a:t> Programs should be dynamically allocated across the memory hierarchy as required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Support of modular programming:</a:t>
            </a:r>
            <a:r>
              <a:rPr lang="en-US" dirty="0"/>
              <a:t> Programmers should be able to define program modules, </a:t>
            </a:r>
            <a:r>
              <a:rPr lang="en-US" dirty="0" smtClean="0"/>
              <a:t>create</a:t>
            </a:r>
            <a:r>
              <a:rPr lang="en-US" dirty="0"/>
              <a:t>, </a:t>
            </a:r>
            <a:r>
              <a:rPr lang="en-US" dirty="0" smtClean="0"/>
              <a:t>destroy </a:t>
            </a:r>
            <a:r>
              <a:rPr lang="en-US" dirty="0"/>
              <a:t>and alter </a:t>
            </a:r>
            <a:r>
              <a:rPr lang="en-US" dirty="0" smtClean="0"/>
              <a:t>the </a:t>
            </a:r>
            <a:r>
              <a:rPr lang="en-US" dirty="0"/>
              <a:t>size </a:t>
            </a:r>
            <a:r>
              <a:rPr lang="en-US" dirty="0" smtClean="0"/>
              <a:t>dynamically.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Protection and access control:</a:t>
            </a:r>
            <a:r>
              <a:rPr lang="en-US" dirty="0"/>
              <a:t> OS must allow portions of memory to be accessible in various ways </a:t>
            </a:r>
            <a:r>
              <a:rPr lang="en-US" dirty="0" smtClean="0"/>
              <a:t>(protected and shared).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Long-term storage:</a:t>
            </a:r>
            <a:r>
              <a:rPr lang="en-US" dirty="0"/>
              <a:t> Many application programs require means for storing information for extended periods of </a:t>
            </a:r>
            <a:r>
              <a:rPr lang="en-US" dirty="0" smtClean="0"/>
              <a:t>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1084</Words>
  <Application>Microsoft Office PowerPoint</Application>
  <PresentationFormat>Widescreen</PresentationFormat>
  <Paragraphs>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Calibri</vt:lpstr>
      <vt:lpstr>Cambria Math</vt:lpstr>
      <vt:lpstr>Office Theme</vt:lpstr>
      <vt:lpstr>Operating Systems Overview</vt:lpstr>
      <vt:lpstr>Multiprogrammed Batch Systems</vt:lpstr>
      <vt:lpstr>Multiprogrammed Batch Systems (Cont.)</vt:lpstr>
      <vt:lpstr>Time-Sharing Systems</vt:lpstr>
      <vt:lpstr>Major Achievements</vt:lpstr>
      <vt:lpstr>The Process</vt:lpstr>
      <vt:lpstr>The Process (Cont.)</vt:lpstr>
      <vt:lpstr>The Process (Cont.)</vt:lpstr>
      <vt:lpstr>Memory Management</vt:lpstr>
      <vt:lpstr>Memory  Management (Cont.)</vt:lpstr>
      <vt:lpstr>Information Protection and Security</vt:lpstr>
      <vt:lpstr>Scheduling and Resource Management</vt:lpstr>
      <vt:lpstr>Different Architectural Approaches</vt:lpstr>
      <vt:lpstr>Different Architectural Approaches (Cont.)</vt:lpstr>
      <vt:lpstr>Different Architectural Approaches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460</cp:revision>
  <dcterms:created xsi:type="dcterms:W3CDTF">2017-01-29T14:04:38Z</dcterms:created>
  <dcterms:modified xsi:type="dcterms:W3CDTF">2023-03-13T07:07:38Z</dcterms:modified>
</cp:coreProperties>
</file>