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82" r:id="rId7"/>
    <p:sldId id="278" r:id="rId8"/>
    <p:sldId id="279" r:id="rId9"/>
    <p:sldId id="281" r:id="rId10"/>
    <p:sldId id="283" r:id="rId11"/>
    <p:sldId id="284" r:id="rId12"/>
    <p:sldId id="280" r:id="rId13"/>
    <p:sldId id="285" r:id="rId14"/>
    <p:sldId id="286" r:id="rId15"/>
    <p:sldId id="288" r:id="rId16"/>
    <p:sldId id="289" r:id="rId17"/>
    <p:sldId id="293" r:id="rId18"/>
    <p:sldId id="290" r:id="rId19"/>
    <p:sldId id="291" r:id="rId20"/>
    <p:sldId id="292" r:id="rId21"/>
    <p:sldId id="29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2023-03-27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1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2023-03-27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2023-03-27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2023-03-27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2023-03-27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2023-03-27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Description &amp;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Chapter#03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Creation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8277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Process spawning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the OS creates a process at the explicit request of another </a:t>
            </a:r>
            <a:r>
              <a:rPr lang="en-US" dirty="0" smtClean="0"/>
              <a:t>process.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When one process spawns another, the former is referred to as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0070C0"/>
                </a:solidFill>
              </a:rPr>
              <a:t>parent </a:t>
            </a:r>
            <a:r>
              <a:rPr lang="en-US" b="1" dirty="0" smtClean="0">
                <a:solidFill>
                  <a:srgbClr val="0070C0"/>
                </a:solidFill>
              </a:rPr>
              <a:t>process</a:t>
            </a:r>
            <a:r>
              <a:rPr lang="en-US" dirty="0" smtClean="0"/>
              <a:t>, </a:t>
            </a:r>
            <a:r>
              <a:rPr lang="en-US" dirty="0"/>
              <a:t>and the spawned process is referred to as the </a:t>
            </a:r>
            <a:r>
              <a:rPr lang="en-US" b="1" dirty="0">
                <a:solidFill>
                  <a:srgbClr val="0070C0"/>
                </a:solidFill>
              </a:rPr>
              <a:t>child process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37072"/>
            <a:ext cx="10857272" cy="494071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b="1" dirty="0"/>
              <a:t>Common events that lead to the </a:t>
            </a:r>
            <a:r>
              <a:rPr lang="en-US" b="1" dirty="0" smtClean="0"/>
              <a:t>termination </a:t>
            </a:r>
            <a:r>
              <a:rPr lang="en-US" b="1" dirty="0"/>
              <a:t>of a process</a:t>
            </a:r>
            <a:r>
              <a:rPr lang="en-US" b="1" dirty="0" smtClean="0"/>
              <a:t>: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600" dirty="0" smtClean="0"/>
              <a:t>A </a:t>
            </a:r>
            <a:r>
              <a:rPr lang="en-US" sz="2600" b="1" dirty="0">
                <a:solidFill>
                  <a:srgbClr val="0070C0"/>
                </a:solidFill>
              </a:rPr>
              <a:t>batch job</a:t>
            </a:r>
            <a:r>
              <a:rPr lang="en-US" sz="2600" dirty="0"/>
              <a:t> should include a Halt instruction </a:t>
            </a:r>
            <a:r>
              <a:rPr lang="en-US" sz="2600" dirty="0" smtClean="0"/>
              <a:t>for termination, which will </a:t>
            </a:r>
            <a:r>
              <a:rPr lang="en-US" sz="2600" dirty="0"/>
              <a:t>generate an </a:t>
            </a:r>
            <a:r>
              <a:rPr lang="en-US" sz="2600" dirty="0" smtClean="0"/>
              <a:t>interrupt to </a:t>
            </a:r>
            <a:r>
              <a:rPr lang="en-US" sz="2600" dirty="0"/>
              <a:t>alert the OS that a process has completed</a:t>
            </a:r>
            <a:r>
              <a:rPr lang="en-US" sz="2600" dirty="0" smtClean="0"/>
              <a:t>.</a:t>
            </a:r>
            <a:endParaRPr lang="en-US" sz="2600" dirty="0"/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600" dirty="0"/>
              <a:t>For an </a:t>
            </a:r>
            <a:r>
              <a:rPr lang="en-US" sz="2600" b="1" dirty="0">
                <a:solidFill>
                  <a:srgbClr val="0070C0"/>
                </a:solidFill>
              </a:rPr>
              <a:t>interactive application</a:t>
            </a:r>
            <a:r>
              <a:rPr lang="en-US" sz="2600" dirty="0"/>
              <a:t>, the action of the user will indicate when the process is completed</a:t>
            </a:r>
            <a:r>
              <a:rPr lang="en-US" sz="2600" dirty="0" smtClean="0"/>
              <a:t>. </a:t>
            </a:r>
            <a:r>
              <a:rPr lang="en-US" sz="2600" dirty="0"/>
              <a:t>E.g</a:t>
            </a:r>
            <a:r>
              <a:rPr lang="en-US" sz="2600" dirty="0" smtClean="0"/>
              <a:t>. the </a:t>
            </a:r>
            <a:r>
              <a:rPr lang="en-US" sz="2600" dirty="0"/>
              <a:t>user logs off or turns off </a:t>
            </a:r>
            <a:r>
              <a:rPr lang="en-US" sz="2600" dirty="0" smtClean="0"/>
              <a:t>terminal.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600" dirty="0" smtClean="0"/>
              <a:t>A </a:t>
            </a:r>
            <a:r>
              <a:rPr lang="en-US" sz="2600" dirty="0"/>
              <a:t>user may quit </a:t>
            </a:r>
            <a:r>
              <a:rPr lang="en-US" sz="2600" b="1" dirty="0">
                <a:solidFill>
                  <a:srgbClr val="0070C0"/>
                </a:solidFill>
              </a:rPr>
              <a:t>an </a:t>
            </a:r>
            <a:r>
              <a:rPr lang="en-US" sz="2600" b="1" dirty="0" smtClean="0">
                <a:solidFill>
                  <a:srgbClr val="0070C0"/>
                </a:solidFill>
              </a:rPr>
              <a:t>application</a:t>
            </a:r>
            <a:r>
              <a:rPr lang="en-US" sz="2600" dirty="0" smtClean="0"/>
              <a:t> that would </a:t>
            </a:r>
            <a:r>
              <a:rPr lang="en-US" sz="2600" dirty="0"/>
              <a:t>ultimately result in a service request to the OS to terminate the requesting process.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600" dirty="0"/>
              <a:t>A process may be terminated by the process that created it or when the </a:t>
            </a:r>
            <a:r>
              <a:rPr lang="en-US" sz="2600" b="1" dirty="0">
                <a:solidFill>
                  <a:srgbClr val="0070C0"/>
                </a:solidFill>
              </a:rPr>
              <a:t>parent process</a:t>
            </a:r>
            <a:r>
              <a:rPr lang="en-US" sz="2600" dirty="0"/>
              <a:t> is itself terminated.</a:t>
            </a:r>
            <a:endParaRPr lang="en-US" sz="2600" dirty="0" smtClean="0"/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600" dirty="0" smtClean="0"/>
              <a:t>Additionally</a:t>
            </a:r>
            <a:r>
              <a:rPr lang="en-US" sz="2600" dirty="0"/>
              <a:t>, a number of error and fault conditions can lead to the termination of a process</a:t>
            </a:r>
            <a:r>
              <a:rPr lang="en-US" sz="2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Two-State </a:t>
            </a:r>
            <a:r>
              <a:rPr lang="en-US" dirty="0"/>
              <a:t>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3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 smtClean="0"/>
              <a:t>The </a:t>
            </a:r>
            <a:r>
              <a:rPr lang="en-US" dirty="0"/>
              <a:t>simplest possible model to control processes would be that at any </a:t>
            </a:r>
            <a:r>
              <a:rPr lang="en-US" dirty="0" smtClean="0"/>
              <a:t>time </a:t>
            </a:r>
            <a:r>
              <a:rPr lang="en-US" dirty="0"/>
              <a:t>a process is either being executed by </a:t>
            </a:r>
            <a:r>
              <a:rPr lang="en-US" dirty="0" smtClean="0"/>
              <a:t>or </a:t>
            </a:r>
            <a:r>
              <a:rPr lang="en-US" dirty="0"/>
              <a:t>not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In the two-state model, a process may be in one of two states: </a:t>
            </a:r>
            <a:r>
              <a:rPr lang="en-US" b="1" i="1" dirty="0">
                <a:solidFill>
                  <a:srgbClr val="0070C0"/>
                </a:solidFill>
              </a:rPr>
              <a:t>Running</a:t>
            </a:r>
            <a:r>
              <a:rPr lang="en-US" dirty="0"/>
              <a:t> or </a:t>
            </a:r>
            <a:r>
              <a:rPr lang="en-US" b="1" i="1" dirty="0">
                <a:solidFill>
                  <a:srgbClr val="0070C0"/>
                </a:solidFill>
              </a:rPr>
              <a:t>Not Running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 rotWithShape="1">
          <a:blip r:embed="rId2"/>
          <a:srcRect l="14545" t="7728" r="18154" b="57647"/>
          <a:stretch/>
        </p:blipFill>
        <p:spPr>
          <a:xfrm>
            <a:off x="2654154" y="3864076"/>
            <a:ext cx="7345267" cy="292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Two-State Process </a:t>
            </a:r>
            <a:r>
              <a:rPr lang="en-US" dirty="0" smtClean="0"/>
              <a:t>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2240" cy="4870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the OS creates a new process, it creates a </a:t>
            </a:r>
            <a:r>
              <a:rPr lang="en-US" dirty="0" smtClean="0"/>
              <a:t>PCB </a:t>
            </a:r>
            <a:r>
              <a:rPr lang="en-US" dirty="0"/>
              <a:t>for the process and enters that process into the system in the </a:t>
            </a:r>
            <a:r>
              <a:rPr lang="en-US" b="1" i="1" dirty="0">
                <a:solidFill>
                  <a:srgbClr val="0070C0"/>
                </a:solidFill>
              </a:rPr>
              <a:t>Not Running</a:t>
            </a:r>
            <a:r>
              <a:rPr lang="en-US" dirty="0"/>
              <a:t> state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process </a:t>
            </a:r>
            <a:r>
              <a:rPr lang="en-US" dirty="0" smtClean="0"/>
              <a:t>exists, i.e. it is </a:t>
            </a:r>
            <a:r>
              <a:rPr lang="en-US" dirty="0"/>
              <a:t>known to the </a:t>
            </a:r>
            <a:r>
              <a:rPr lang="en-US" dirty="0" smtClean="0"/>
              <a:t>OS, </a:t>
            </a:r>
            <a:r>
              <a:rPr lang="en-US" dirty="0"/>
              <a:t>and is waiting for an opportunity to execute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From time to time, the currently running process will be interrupted and the dispatcher </a:t>
            </a:r>
            <a:r>
              <a:rPr lang="en-US" dirty="0" smtClean="0"/>
              <a:t>will </a:t>
            </a:r>
            <a:r>
              <a:rPr lang="en-US" dirty="0"/>
              <a:t>select some other process to run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former process moves </a:t>
            </a:r>
            <a:r>
              <a:rPr lang="en-US" dirty="0" smtClean="0"/>
              <a:t>from </a:t>
            </a:r>
            <a:r>
              <a:rPr lang="en-US" b="1" i="1" dirty="0">
                <a:solidFill>
                  <a:srgbClr val="0070C0"/>
                </a:solidFill>
              </a:rPr>
              <a:t>Running</a:t>
            </a:r>
            <a:r>
              <a:rPr lang="en-US" dirty="0"/>
              <a:t> state to </a:t>
            </a:r>
            <a:r>
              <a:rPr lang="en-US" b="1" i="1" dirty="0" smtClean="0">
                <a:solidFill>
                  <a:srgbClr val="0070C0"/>
                </a:solidFill>
              </a:rPr>
              <a:t>Not </a:t>
            </a:r>
            <a:r>
              <a:rPr lang="en-US" b="1" i="1" dirty="0">
                <a:solidFill>
                  <a:srgbClr val="0070C0"/>
                </a:solidFill>
              </a:rPr>
              <a:t>Running</a:t>
            </a:r>
            <a:r>
              <a:rPr lang="en-US" dirty="0"/>
              <a:t> state, and one of the other processes moves to </a:t>
            </a:r>
            <a:r>
              <a:rPr lang="en-US" b="1" i="1" dirty="0" smtClean="0">
                <a:solidFill>
                  <a:srgbClr val="0070C0"/>
                </a:solidFill>
              </a:rPr>
              <a:t>Running</a:t>
            </a:r>
            <a:r>
              <a:rPr lang="en-US" dirty="0" smtClean="0"/>
              <a:t> </a:t>
            </a:r>
            <a:r>
              <a:rPr lang="en-US" dirty="0"/>
              <a:t>state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5.pdf"/>
          <p:cNvPicPr>
            <a:picLocks noChangeAspect="1"/>
          </p:cNvPicPr>
          <p:nvPr/>
        </p:nvPicPr>
        <p:blipFill rotWithShape="1">
          <a:blip r:embed="rId2"/>
          <a:srcRect l="14545" t="45882" r="19091" b="19175"/>
          <a:stretch/>
        </p:blipFill>
        <p:spPr>
          <a:xfrm>
            <a:off x="1504339" y="3078803"/>
            <a:ext cx="9469947" cy="38529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050" y="1796128"/>
            <a:ext cx="11010156" cy="4351338"/>
          </a:xfrm>
        </p:spPr>
        <p:txBody>
          <a:bodyPr/>
          <a:lstStyle/>
          <a:p>
            <a:r>
              <a:rPr lang="en-US" dirty="0" smtClean="0"/>
              <a:t>Processes that are not running must be kept in some sort of </a:t>
            </a:r>
            <a:r>
              <a:rPr lang="en-US" b="1" dirty="0" smtClean="0">
                <a:solidFill>
                  <a:srgbClr val="0070C0"/>
                </a:solidFill>
              </a:rPr>
              <a:t>queue</a:t>
            </a:r>
            <a:r>
              <a:rPr lang="en-US" dirty="0" smtClean="0"/>
              <a:t>, waiting their turn to execute.</a:t>
            </a:r>
          </a:p>
          <a:p>
            <a:r>
              <a:rPr lang="en-US" dirty="0"/>
              <a:t>There is a single queue in which each entry is a </a:t>
            </a:r>
            <a:r>
              <a:rPr lang="en-US" b="1" dirty="0">
                <a:solidFill>
                  <a:srgbClr val="0070C0"/>
                </a:solidFill>
              </a:rPr>
              <a:t>pointer</a:t>
            </a:r>
            <a:r>
              <a:rPr lang="en-US" dirty="0"/>
              <a:t> to the </a:t>
            </a:r>
            <a:r>
              <a:rPr lang="en-US" dirty="0" smtClean="0"/>
              <a:t>PCB </a:t>
            </a:r>
            <a:r>
              <a:rPr lang="en-US" dirty="0"/>
              <a:t>of a particular process.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Two-State Process Model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Five-State </a:t>
            </a:r>
            <a:r>
              <a:rPr lang="en-US" dirty="0"/>
              <a:t>Process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Limitations in Two-state model: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two-state process model </a:t>
            </a:r>
            <a:r>
              <a:rPr lang="en-US" dirty="0"/>
              <a:t>implementation is </a:t>
            </a:r>
            <a:r>
              <a:rPr lang="en-US" dirty="0" smtClean="0"/>
              <a:t>inadequate due to some </a:t>
            </a:r>
            <a:r>
              <a:rPr lang="en-US" dirty="0"/>
              <a:t>processes in the </a:t>
            </a:r>
            <a:r>
              <a:rPr lang="en-US" b="1" i="1" dirty="0">
                <a:solidFill>
                  <a:srgbClr val="0070C0"/>
                </a:solidFill>
              </a:rPr>
              <a:t>Not Running</a:t>
            </a:r>
            <a:r>
              <a:rPr lang="en-US" dirty="0"/>
              <a:t> state </a:t>
            </a:r>
            <a:r>
              <a:rPr lang="en-US" dirty="0" smtClean="0"/>
              <a:t>might be </a:t>
            </a:r>
            <a:r>
              <a:rPr lang="en-US" dirty="0"/>
              <a:t>ready to </a:t>
            </a:r>
            <a:r>
              <a:rPr lang="en-US" dirty="0" smtClean="0"/>
              <a:t>execute </a:t>
            </a:r>
            <a:r>
              <a:rPr lang="en-US" dirty="0"/>
              <a:t>while others </a:t>
            </a:r>
            <a:r>
              <a:rPr lang="en-US" dirty="0" smtClean="0"/>
              <a:t>might be blocked, e.g. </a:t>
            </a:r>
            <a:r>
              <a:rPr lang="en-US" dirty="0"/>
              <a:t>waiting for an I/O operation to complete</a:t>
            </a:r>
            <a:r>
              <a:rPr lang="en-US" dirty="0" smtClean="0"/>
              <a:t>. Hence, dispatcher has </a:t>
            </a:r>
            <a:r>
              <a:rPr lang="en-US" dirty="0"/>
              <a:t>to scan the list looking for the process that is not blocked and </a:t>
            </a:r>
            <a:r>
              <a:rPr lang="en-US" dirty="0" smtClean="0"/>
              <a:t>that has been </a:t>
            </a:r>
            <a:r>
              <a:rPr lang="en-US" dirty="0"/>
              <a:t>in </a:t>
            </a:r>
            <a:r>
              <a:rPr lang="en-US" dirty="0" smtClean="0"/>
              <a:t>queue </a:t>
            </a:r>
            <a:r>
              <a:rPr lang="en-US" dirty="0"/>
              <a:t>the longest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i="1" dirty="0">
                <a:solidFill>
                  <a:srgbClr val="0070C0"/>
                </a:solidFill>
              </a:rPr>
              <a:t>Not Running</a:t>
            </a:r>
            <a:r>
              <a:rPr lang="en-US" dirty="0"/>
              <a:t> state </a:t>
            </a:r>
            <a:r>
              <a:rPr lang="en-US" dirty="0" smtClean="0"/>
              <a:t>is split into </a:t>
            </a:r>
            <a:r>
              <a:rPr lang="en-US" dirty="0"/>
              <a:t>two states: </a:t>
            </a:r>
            <a:r>
              <a:rPr lang="en-US" b="1" i="1" dirty="0">
                <a:solidFill>
                  <a:srgbClr val="0070C0"/>
                </a:solidFill>
              </a:rPr>
              <a:t>Ready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070C0"/>
                </a:solidFill>
              </a:rPr>
              <a:t>Blocked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Five-State Process </a:t>
            </a:r>
            <a:r>
              <a:rPr lang="en-US" dirty="0" smtClean="0"/>
              <a:t>Model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 rotWithShape="1">
          <a:blip r:embed="rId3"/>
          <a:srcRect l="6364" t="24706" r="8182" b="31825"/>
          <a:stretch/>
        </p:blipFill>
        <p:spPr>
          <a:xfrm>
            <a:off x="35141" y="1955008"/>
            <a:ext cx="11085143" cy="4357300"/>
          </a:xfrm>
          <a:prstGeom prst="rect">
            <a:avLst/>
          </a:prstGeom>
        </p:spPr>
      </p:pic>
      <p:pic>
        <p:nvPicPr>
          <p:cNvPr id="6" name="Picture 5" descr="f5.pdf"/>
          <p:cNvPicPr>
            <a:picLocks noChangeAspect="1"/>
          </p:cNvPicPr>
          <p:nvPr/>
        </p:nvPicPr>
        <p:blipFill rotWithShape="1">
          <a:blip r:embed="rId4"/>
          <a:srcRect l="14545" t="7728" r="18154" b="63241"/>
          <a:stretch/>
        </p:blipFill>
        <p:spPr>
          <a:xfrm>
            <a:off x="6268060" y="4549202"/>
            <a:ext cx="5820382" cy="19400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617" y="6371300"/>
            <a:ext cx="3932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Book Antiqua" pitchFamily="18" charset="0"/>
              </a:rPr>
              <a:t>Fig. </a:t>
            </a:r>
            <a:r>
              <a:rPr lang="en-US" sz="2200" b="1" dirty="0" smtClean="0">
                <a:solidFill>
                  <a:srgbClr val="C00000"/>
                </a:solidFill>
                <a:latin typeface="Book Antiqua" pitchFamily="18" charset="0"/>
              </a:rPr>
              <a:t>Five-State Process Model</a:t>
            </a:r>
            <a:endParaRPr lang="en-US" sz="22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8326" y="6375348"/>
            <a:ext cx="4099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Book Antiqua" pitchFamily="18" charset="0"/>
              </a:rPr>
              <a:t>Fig. </a:t>
            </a:r>
            <a:r>
              <a:rPr lang="en-US" sz="2200" b="1" dirty="0" smtClean="0">
                <a:solidFill>
                  <a:srgbClr val="C00000"/>
                </a:solidFill>
                <a:latin typeface="Book Antiqua" pitchFamily="18" charset="0"/>
              </a:rPr>
              <a:t>Two-State Process Model</a:t>
            </a:r>
            <a:endParaRPr lang="en-US" sz="22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9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Five-State Process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7180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Running:</a:t>
            </a:r>
            <a:r>
              <a:rPr lang="en-US" dirty="0"/>
              <a:t> The process that is currently being executed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Ready:</a:t>
            </a:r>
            <a:r>
              <a:rPr lang="en-US" dirty="0"/>
              <a:t> A process </a:t>
            </a:r>
            <a:r>
              <a:rPr lang="en-US" dirty="0" smtClean="0"/>
              <a:t>prepared </a:t>
            </a:r>
            <a:r>
              <a:rPr lang="en-US" dirty="0"/>
              <a:t>to execute when given </a:t>
            </a:r>
            <a:r>
              <a:rPr lang="en-US" dirty="0" smtClean="0"/>
              <a:t>the </a:t>
            </a:r>
            <a:r>
              <a:rPr lang="en-US" dirty="0"/>
              <a:t>opportunity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Blocked/Waiting:</a:t>
            </a:r>
            <a:r>
              <a:rPr lang="en-US" dirty="0"/>
              <a:t> A process that cannot execute until some event occurs, such as </a:t>
            </a:r>
            <a:r>
              <a:rPr lang="en-US" dirty="0" smtClean="0"/>
              <a:t>completion </a:t>
            </a:r>
            <a:r>
              <a:rPr lang="en-US" dirty="0"/>
              <a:t>of an I/O operation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New:</a:t>
            </a:r>
            <a:r>
              <a:rPr lang="en-US" dirty="0"/>
              <a:t> A process that has just been created but has not yet been admitted by the OS </a:t>
            </a:r>
            <a:r>
              <a:rPr lang="en-US" dirty="0" smtClean="0"/>
              <a:t>to the </a:t>
            </a:r>
            <a:r>
              <a:rPr lang="en-US" dirty="0"/>
              <a:t>pool of executable </a:t>
            </a:r>
            <a:r>
              <a:rPr lang="en-US" dirty="0" smtClean="0"/>
              <a:t>processes. </a:t>
            </a:r>
            <a:r>
              <a:rPr lang="en-US" dirty="0"/>
              <a:t>Typically, a new process has not yet been loaded into main </a:t>
            </a:r>
            <a:r>
              <a:rPr lang="en-US" dirty="0" smtClean="0"/>
              <a:t>memory.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Exit:</a:t>
            </a:r>
            <a:r>
              <a:rPr lang="en-US" dirty="0"/>
              <a:t> A process that has been released from the pool of executable processes by the </a:t>
            </a:r>
            <a:r>
              <a:rPr lang="en-US" dirty="0" smtClean="0"/>
              <a:t>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Five-State Process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11" y="1474840"/>
            <a:ext cx="10639657" cy="518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0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Five-State Process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Five-state model queue diagram: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16" y="2492468"/>
            <a:ext cx="10185823" cy="414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0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and 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70973" cy="50323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b="1" dirty="0">
                <a:solidFill>
                  <a:srgbClr val="C00000"/>
                </a:solidFill>
              </a:rPr>
              <a:t>The most central concept in any operating system is the </a:t>
            </a:r>
            <a:r>
              <a:rPr lang="en-US" b="1" dirty="0" smtClean="0">
                <a:solidFill>
                  <a:srgbClr val="C00000"/>
                </a:solidFill>
              </a:rPr>
              <a:t>process</a:t>
            </a:r>
            <a:r>
              <a:rPr lang="en-US" dirty="0" smtClean="0"/>
              <a:t>. 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 smtClean="0"/>
              <a:t>All multiprogramming operating systems are built around the concept of the process </a:t>
            </a:r>
            <a:r>
              <a:rPr lang="en-US" i="1" dirty="0" smtClean="0"/>
              <a:t>(including mainframe computers)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-US" dirty="0"/>
              <a:t>At any given point in </a:t>
            </a:r>
            <a:r>
              <a:rPr lang="en-US" dirty="0" smtClean="0"/>
              <a:t>time, a process </a:t>
            </a:r>
            <a:r>
              <a:rPr lang="en-US" dirty="0"/>
              <a:t>can be uniquely characterized by a number of elements, </a:t>
            </a:r>
            <a:r>
              <a:rPr lang="en-US" dirty="0" smtClean="0"/>
              <a:t>including:</a:t>
            </a:r>
          </a:p>
          <a:p>
            <a:pPr marL="514350" indent="-514350">
              <a:lnSpc>
                <a:spcPct val="100000"/>
              </a:lnSpc>
              <a:spcBef>
                <a:spcPts val="15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Identifier:</a:t>
            </a:r>
            <a:r>
              <a:rPr lang="en-US" dirty="0"/>
              <a:t> A unique </a:t>
            </a:r>
            <a:r>
              <a:rPr lang="en-US" dirty="0" smtClean="0"/>
              <a:t>ID </a:t>
            </a:r>
            <a:r>
              <a:rPr lang="en-US" dirty="0"/>
              <a:t>associated with </a:t>
            </a:r>
            <a:r>
              <a:rPr lang="en-US" dirty="0" smtClean="0"/>
              <a:t>the process.</a:t>
            </a:r>
          </a:p>
          <a:p>
            <a:pPr marL="514350" indent="-514350">
              <a:lnSpc>
                <a:spcPct val="100000"/>
              </a:lnSpc>
              <a:spcBef>
                <a:spcPts val="15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State:</a:t>
            </a:r>
            <a:r>
              <a:rPr lang="en-US" dirty="0"/>
              <a:t> If </a:t>
            </a:r>
            <a:r>
              <a:rPr lang="en-US" dirty="0" smtClean="0"/>
              <a:t>process </a:t>
            </a:r>
            <a:r>
              <a:rPr lang="en-US" dirty="0"/>
              <a:t>is currently executing, it is in the </a:t>
            </a:r>
            <a:r>
              <a:rPr lang="en-US" dirty="0" smtClean="0"/>
              <a:t>“running state”.</a:t>
            </a:r>
          </a:p>
          <a:p>
            <a:pPr marL="514350" indent="-514350">
              <a:lnSpc>
                <a:spcPct val="100000"/>
              </a:lnSpc>
              <a:spcBef>
                <a:spcPts val="15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Priority:</a:t>
            </a:r>
            <a:r>
              <a:rPr lang="en-US" dirty="0"/>
              <a:t> Priority level relative to other processes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spcBef>
                <a:spcPts val="1500"/>
              </a:spcBef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Program counter: </a:t>
            </a:r>
            <a:r>
              <a:rPr lang="en-US" dirty="0" smtClean="0"/>
              <a:t>Address of </a:t>
            </a:r>
            <a:r>
              <a:rPr lang="en-US" dirty="0"/>
              <a:t>next instruction </a:t>
            </a:r>
            <a:r>
              <a:rPr lang="en-US" dirty="0" smtClean="0"/>
              <a:t>to </a:t>
            </a:r>
            <a:r>
              <a:rPr lang="en-US" dirty="0"/>
              <a:t>be executed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i="1" dirty="0" smtClean="0">
                <a:solidFill>
                  <a:srgbClr val="C00000"/>
                </a:solidFill>
              </a:rPr>
              <a:t>The issue:</a:t>
            </a:r>
            <a:r>
              <a:rPr lang="en-US" dirty="0" smtClean="0"/>
              <a:t> the </a:t>
            </a:r>
            <a:r>
              <a:rPr lang="en-US" dirty="0"/>
              <a:t>processor is so much faster than I/O that it will be common for all </a:t>
            </a:r>
            <a:r>
              <a:rPr lang="en-US" dirty="0" smtClean="0"/>
              <a:t>processes </a:t>
            </a:r>
            <a:r>
              <a:rPr lang="en-US" dirty="0"/>
              <a:t>in memory to be waiting for I/O. Thus, even with multiprogramming, a processor could be idle most of the </a:t>
            </a:r>
            <a:r>
              <a:rPr lang="en-US" dirty="0" smtClean="0"/>
              <a:t>time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i="1" dirty="0" smtClean="0">
                <a:solidFill>
                  <a:srgbClr val="C00000"/>
                </a:solidFill>
              </a:rPr>
              <a:t>Solution </a:t>
            </a:r>
            <a:r>
              <a:rPr lang="en-US" b="1" i="1" dirty="0">
                <a:solidFill>
                  <a:srgbClr val="C00000"/>
                </a:solidFill>
              </a:rPr>
              <a:t>is swapping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Swapping:</a:t>
            </a:r>
            <a:r>
              <a:rPr lang="en-US" dirty="0" smtClean="0"/>
              <a:t> moving </a:t>
            </a:r>
            <a:r>
              <a:rPr lang="en-US" dirty="0"/>
              <a:t>part or all of a process from main memory to </a:t>
            </a:r>
            <a:r>
              <a:rPr lang="en-US" dirty="0" smtClean="0"/>
              <a:t>disk </a:t>
            </a:r>
            <a:r>
              <a:rPr lang="en-US" dirty="0"/>
              <a:t>into a suspend queue</a:t>
            </a:r>
            <a:r>
              <a:rPr lang="en-US" dirty="0" smtClean="0"/>
              <a:t> when </a:t>
            </a:r>
            <a:r>
              <a:rPr lang="en-US" dirty="0"/>
              <a:t>none of the processes in main memory is in the </a:t>
            </a:r>
            <a:r>
              <a:rPr lang="en-US" b="1" i="1" dirty="0">
                <a:solidFill>
                  <a:srgbClr val="0070C0"/>
                </a:solidFill>
              </a:rPr>
              <a:t>Ready</a:t>
            </a:r>
            <a:r>
              <a:rPr lang="en-US" dirty="0"/>
              <a:t> </a:t>
            </a:r>
            <a:r>
              <a:rPr lang="en-US" dirty="0" smtClean="0"/>
              <a:t>state.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disk would contain a </a:t>
            </a:r>
            <a:r>
              <a:rPr lang="en-US" dirty="0"/>
              <a:t>queue of existing processes that have been temporarily kicked out of main memory, or suspended.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OS </a:t>
            </a:r>
            <a:r>
              <a:rPr lang="en-US" dirty="0" smtClean="0"/>
              <a:t>brings </a:t>
            </a:r>
            <a:r>
              <a:rPr lang="en-US" dirty="0"/>
              <a:t>in another process from the suspend queue or it honors a new-process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Suspended </a:t>
            </a:r>
            <a:r>
              <a:rPr lang="en-US" dirty="0" smtClean="0"/>
              <a:t>Processes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f9.pdf"/>
          <p:cNvPicPr>
            <a:picLocks noChangeAspect="1"/>
          </p:cNvPicPr>
          <p:nvPr/>
        </p:nvPicPr>
        <p:blipFill rotWithShape="1">
          <a:blip r:embed="rId2"/>
          <a:srcRect l="5412" t="4545" r="9167" b="65455"/>
          <a:stretch/>
        </p:blipFill>
        <p:spPr>
          <a:xfrm>
            <a:off x="1118418" y="1627474"/>
            <a:ext cx="9955161" cy="452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9186" y="6168369"/>
            <a:ext cx="7993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Book Antiqua" pitchFamily="18" charset="0"/>
              </a:rPr>
              <a:t>Fig. </a:t>
            </a:r>
            <a:r>
              <a:rPr lang="en-US" sz="2200" b="1" dirty="0">
                <a:solidFill>
                  <a:srgbClr val="C00000"/>
                </a:solidFill>
                <a:latin typeface="Book Antiqua" pitchFamily="18" charset="0"/>
              </a:rPr>
              <a:t>Process State Transition Diagram with Suspend States</a:t>
            </a:r>
          </a:p>
        </p:txBody>
      </p:sp>
    </p:spTree>
    <p:extLst>
      <p:ext uri="{BB962C8B-B14F-4D97-AF65-F5344CB8AC3E}">
        <p14:creationId xmlns:p14="http://schemas.microsoft.com/office/powerpoint/2010/main" val="12801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Process Control </a:t>
            </a:r>
            <a:r>
              <a:rPr lang="en-US" dirty="0" smtClean="0"/>
              <a:t>Block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96485" cy="4965975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b="1" dirty="0">
                <a:solidFill>
                  <a:srgbClr val="0070C0"/>
                </a:solidFill>
              </a:rPr>
              <a:t>Memory pointers: </a:t>
            </a:r>
            <a:r>
              <a:rPr lang="en-US" dirty="0"/>
              <a:t>Pointers to the program code, data associated with process and any memory blocks shared with other processes.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b="1" dirty="0" smtClean="0">
                <a:solidFill>
                  <a:srgbClr val="0070C0"/>
                </a:solidFill>
              </a:rPr>
              <a:t>Context </a:t>
            </a:r>
            <a:r>
              <a:rPr lang="en-US" b="1" dirty="0">
                <a:solidFill>
                  <a:srgbClr val="0070C0"/>
                </a:solidFill>
              </a:rPr>
              <a:t>data: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that are present in registers in the processor while the process is executing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b="1" dirty="0">
                <a:solidFill>
                  <a:srgbClr val="0070C0"/>
                </a:solidFill>
              </a:rPr>
              <a:t>I/O status information:</a:t>
            </a:r>
            <a:r>
              <a:rPr lang="en-US" dirty="0"/>
              <a:t> </a:t>
            </a:r>
            <a:r>
              <a:rPr lang="en-US" dirty="0" smtClean="0"/>
              <a:t>Outstanding </a:t>
            </a:r>
            <a:r>
              <a:rPr lang="en-US" dirty="0"/>
              <a:t>I/O requests, I/O devices </a:t>
            </a:r>
            <a:r>
              <a:rPr lang="en-US" dirty="0" smtClean="0"/>
              <a:t>assigned </a:t>
            </a:r>
            <a:r>
              <a:rPr lang="en-US" dirty="0"/>
              <a:t>to this process, </a:t>
            </a:r>
            <a:r>
              <a:rPr lang="en-US" dirty="0" smtClean="0"/>
              <a:t>etc.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b="1" dirty="0">
                <a:solidFill>
                  <a:srgbClr val="0070C0"/>
                </a:solidFill>
              </a:rPr>
              <a:t>Accounting information: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amount of processor time and clock time used, time </a:t>
            </a:r>
            <a:r>
              <a:rPr lang="en-US" dirty="0" smtClean="0"/>
              <a:t>limits and </a:t>
            </a:r>
            <a:r>
              <a:rPr lang="en-US" dirty="0"/>
              <a:t>account numbers, </a:t>
            </a:r>
            <a:r>
              <a:rPr lang="en-US" dirty="0" smtClean="0"/>
              <a:t>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These above information is </a:t>
            </a:r>
            <a:r>
              <a:rPr lang="en-US" dirty="0"/>
              <a:t>stored in a data structure, </a:t>
            </a:r>
            <a:r>
              <a:rPr lang="en-US" dirty="0" smtClean="0"/>
              <a:t>called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process control block </a:t>
            </a:r>
            <a:r>
              <a:rPr lang="en-US" b="1" dirty="0" smtClean="0">
                <a:solidFill>
                  <a:srgbClr val="C00000"/>
                </a:solidFill>
              </a:rPr>
              <a:t>(PCB)</a:t>
            </a:r>
            <a:r>
              <a:rPr lang="en-US" dirty="0" smtClean="0"/>
              <a:t>, created </a:t>
            </a:r>
            <a:r>
              <a:rPr lang="en-US" dirty="0"/>
              <a:t>and managed by the OS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Process Control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Block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9963" cy="4351338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Benefits of using PCB: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Possible </a:t>
            </a:r>
            <a:r>
              <a:rPr lang="en-US" dirty="0"/>
              <a:t>to interrupt a running process and later resume execution as if the interruption had not </a:t>
            </a:r>
            <a:r>
              <a:rPr lang="en-US" dirty="0" smtClean="0"/>
              <a:t>occurred.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Key tool that allows support for multiple </a:t>
            </a:r>
            <a:r>
              <a:rPr lang="en-US" dirty="0" smtClean="0"/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p:blipFill rotWithShape="1">
          <a:blip r:embed="rId2"/>
          <a:srcRect l="20000" t="12727" r="20000" b="19137"/>
          <a:stretch/>
        </p:blipFill>
        <p:spPr>
          <a:xfrm>
            <a:off x="7758117" y="-20537"/>
            <a:ext cx="4255924" cy="6254628"/>
          </a:xfrm>
          <a:prstGeom prst="rect">
            <a:avLst/>
          </a:prstGeom>
        </p:spPr>
      </p:pic>
      <p:pic>
        <p:nvPicPr>
          <p:cNvPr id="6" name="Picture 5" descr="f1.pdf"/>
          <p:cNvPicPr>
            <a:picLocks noChangeAspect="1"/>
          </p:cNvPicPr>
          <p:nvPr/>
        </p:nvPicPr>
        <p:blipFill rotWithShape="1">
          <a:blip r:embed="rId2"/>
          <a:srcRect l="20000" t="85779" r="20000" b="9012"/>
          <a:stretch/>
        </p:blipFill>
        <p:spPr>
          <a:xfrm>
            <a:off x="7529513" y="6118060"/>
            <a:ext cx="4676775" cy="52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Process trace:</a:t>
            </a:r>
            <a:r>
              <a:rPr lang="en-US" dirty="0"/>
              <a:t> </a:t>
            </a:r>
            <a:r>
              <a:rPr lang="en-US" dirty="0" smtClean="0"/>
              <a:t>listing </a:t>
            </a:r>
            <a:r>
              <a:rPr lang="en-US" dirty="0"/>
              <a:t>the sequence of instructions that execute for that </a:t>
            </a:r>
            <a:r>
              <a:rPr lang="en-US" dirty="0" smtClean="0"/>
              <a:t>process.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Behavior </a:t>
            </a:r>
            <a:r>
              <a:rPr lang="en-US" dirty="0"/>
              <a:t>of the processor </a:t>
            </a:r>
            <a:r>
              <a:rPr lang="en-US" dirty="0" smtClean="0"/>
              <a:t>can be </a:t>
            </a:r>
            <a:r>
              <a:rPr lang="en-US" dirty="0"/>
              <a:t>characterize </a:t>
            </a:r>
            <a:r>
              <a:rPr lang="en-US" dirty="0" smtClean="0"/>
              <a:t>by </a:t>
            </a:r>
            <a:r>
              <a:rPr lang="en-US" dirty="0"/>
              <a:t>showing how the traces of the various processes are interleaved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Dispatcher:</a:t>
            </a:r>
            <a:r>
              <a:rPr lang="en-US" dirty="0" smtClean="0"/>
              <a:t> a </a:t>
            </a:r>
            <a:r>
              <a:rPr lang="en-US" dirty="0"/>
              <a:t>small </a:t>
            </a:r>
            <a:r>
              <a:rPr lang="en-US" dirty="0" smtClean="0"/>
              <a:t>program </a:t>
            </a:r>
            <a:r>
              <a:rPr lang="en-US" dirty="0"/>
              <a:t>that switches the processor from one process to another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80">
            <a:off x="10962664" y="3472804"/>
            <a:ext cx="1065213" cy="108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638" y="1903017"/>
            <a:ext cx="703263" cy="9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States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928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Example of a three processes that </a:t>
            </a:r>
            <a:r>
              <a:rPr lang="en-US" b="1" dirty="0">
                <a:solidFill>
                  <a:srgbClr val="C00000"/>
                </a:solidFill>
              </a:rPr>
              <a:t>are fully loaded in main </a:t>
            </a:r>
            <a:r>
              <a:rPr lang="en-US" b="1" dirty="0" smtClean="0">
                <a:solidFill>
                  <a:srgbClr val="C00000"/>
                </a:solidFill>
              </a:rPr>
              <a:t>memory (i.e. no virtual memory):</a:t>
            </a:r>
          </a:p>
          <a:p>
            <a:pPr marL="463550" lvl="1">
              <a:lnSpc>
                <a:spcPct val="100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first 12 instructions executed in processes A and </a:t>
            </a:r>
            <a:r>
              <a:rPr lang="en-US" sz="2600" dirty="0" smtClean="0"/>
              <a:t>C. </a:t>
            </a:r>
          </a:p>
          <a:p>
            <a:pPr marL="463550" lvl="1">
              <a:lnSpc>
                <a:spcPct val="100000"/>
              </a:lnSpc>
            </a:pPr>
            <a:r>
              <a:rPr lang="en-US" sz="2600" dirty="0" smtClean="0"/>
              <a:t>Process </a:t>
            </a:r>
            <a:r>
              <a:rPr lang="en-US" sz="2600" dirty="0"/>
              <a:t>B executes four </a:t>
            </a:r>
            <a:r>
              <a:rPr lang="en-US" sz="2600" dirty="0" smtClean="0"/>
              <a:t>instructions </a:t>
            </a:r>
            <a:r>
              <a:rPr lang="en-US" sz="2600" dirty="0"/>
              <a:t>and </a:t>
            </a:r>
            <a:r>
              <a:rPr lang="en-US" sz="2600" dirty="0" smtClean="0"/>
              <a:t>the </a:t>
            </a:r>
            <a:r>
              <a:rPr lang="en-US" sz="2600" dirty="0"/>
              <a:t>fourth instruction invokes an I/O operation for which the process must wait</a:t>
            </a:r>
            <a:r>
              <a:rPr lang="en-US" sz="2600" dirty="0" smtClean="0"/>
              <a:t>.</a:t>
            </a:r>
          </a:p>
          <a:p>
            <a:pPr marL="463550" lvl="1">
              <a:lnSpc>
                <a:spcPct val="100000"/>
              </a:lnSpc>
            </a:pPr>
            <a:r>
              <a:rPr lang="en-US" sz="2600" dirty="0" smtClean="0"/>
              <a:t>We </a:t>
            </a:r>
            <a:r>
              <a:rPr lang="en-US" sz="2600" dirty="0"/>
              <a:t>assume that OS only allows a process to continue execution for a maximum of 6 instruction cycles</a:t>
            </a:r>
            <a:r>
              <a:rPr lang="en-US" sz="2600" dirty="0" smtClean="0"/>
              <a:t>.</a:t>
            </a:r>
          </a:p>
          <a:p>
            <a:pPr marL="463550" lvl="1">
              <a:lnSpc>
                <a:spcPct val="100000"/>
              </a:lnSpc>
            </a:pPr>
            <a:r>
              <a:rPr lang="en-US" sz="2600" dirty="0"/>
              <a:t>The same sequence of instructions is executed by </a:t>
            </a:r>
            <a:r>
              <a:rPr lang="en-US" sz="2600" dirty="0" smtClean="0"/>
              <a:t>dispatcher </a:t>
            </a:r>
            <a:r>
              <a:rPr lang="en-US" sz="2600" dirty="0"/>
              <a:t>in each </a:t>
            </a:r>
            <a:r>
              <a:rPr lang="en-US" sz="2600" dirty="0" smtClean="0"/>
              <a:t>instance which </a:t>
            </a:r>
            <a:r>
              <a:rPr lang="en-US" sz="2600" dirty="0"/>
              <a:t>executes </a:t>
            </a:r>
            <a:r>
              <a:rPr lang="en-US" sz="2600" dirty="0" smtClean="0"/>
              <a:t>6 instructions, starting from 100 – 105.</a:t>
            </a:r>
          </a:p>
          <a:p>
            <a:pPr marL="463550" lvl="1"/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f2.pdf"/>
          <p:cNvPicPr>
            <a:picLocks noChangeAspect="1"/>
          </p:cNvPicPr>
          <p:nvPr/>
        </p:nvPicPr>
        <p:blipFill rotWithShape="1">
          <a:blip r:embed="rId2"/>
          <a:srcRect l="4706" t="14806" r="12941" b="22909"/>
          <a:stretch/>
        </p:blipFill>
        <p:spPr>
          <a:xfrm>
            <a:off x="332174" y="191729"/>
            <a:ext cx="6147911" cy="6017341"/>
          </a:xfrm>
          <a:prstGeom prst="rect">
            <a:avLst/>
          </a:prstGeom>
        </p:spPr>
      </p:pic>
      <p:pic>
        <p:nvPicPr>
          <p:cNvPr id="6" name="Picture 5" descr="f2.pdf"/>
          <p:cNvPicPr>
            <a:picLocks noChangeAspect="1"/>
          </p:cNvPicPr>
          <p:nvPr/>
        </p:nvPicPr>
        <p:blipFill rotWithShape="1">
          <a:blip r:embed="rId2"/>
          <a:srcRect l="10819" t="80032" r="15790" b="11645"/>
          <a:stretch/>
        </p:blipFill>
        <p:spPr>
          <a:xfrm>
            <a:off x="306507" y="5957437"/>
            <a:ext cx="6199243" cy="909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767" r="7995" b="16170"/>
          <a:stretch/>
        </p:blipFill>
        <p:spPr>
          <a:xfrm>
            <a:off x="5798940" y="1401103"/>
            <a:ext cx="6363563" cy="4173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0402" t="93207" r="21195"/>
          <a:stretch/>
        </p:blipFill>
        <p:spPr>
          <a:xfrm>
            <a:off x="6415226" y="5442175"/>
            <a:ext cx="5130990" cy="4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States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144"/>
            <a:ext cx="5409051" cy="48960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processor’s point of view, the interleaved traces resulting from the first 52 instruction cycles is shown in the Figure.</a:t>
            </a:r>
          </a:p>
          <a:p>
            <a:pPr>
              <a:lnSpc>
                <a:spcPct val="100000"/>
              </a:lnSpc>
            </a:pPr>
            <a:r>
              <a:rPr lang="en-US" dirty="0"/>
              <a:t>Shaded areas represent code executed by dispatcher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4167"/>
          <a:stretch/>
        </p:blipFill>
        <p:spPr>
          <a:xfrm>
            <a:off x="5855101" y="73742"/>
            <a:ext cx="6329102" cy="6786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6334" r="24855"/>
          <a:stretch/>
        </p:blipFill>
        <p:spPr>
          <a:xfrm>
            <a:off x="457200" y="6283491"/>
            <a:ext cx="5737117" cy="39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1353802" cy="489964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100" b="1" dirty="0" smtClean="0"/>
              <a:t>Common </a:t>
            </a:r>
            <a:r>
              <a:rPr lang="en-US" sz="3100" b="1" dirty="0"/>
              <a:t>events </a:t>
            </a:r>
            <a:r>
              <a:rPr lang="en-US" sz="3100" b="1" dirty="0" smtClean="0"/>
              <a:t>that lead </a:t>
            </a:r>
            <a:r>
              <a:rPr lang="en-US" sz="3100" b="1" dirty="0"/>
              <a:t>to the creation of a </a:t>
            </a:r>
            <a:r>
              <a:rPr lang="en-US" sz="3100" b="1" dirty="0" smtClean="0"/>
              <a:t>process: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System initialization: </a:t>
            </a:r>
            <a:r>
              <a:rPr lang="en-US" dirty="0" smtClean="0"/>
              <a:t>when </a:t>
            </a:r>
            <a:r>
              <a:rPr lang="en-US" dirty="0"/>
              <a:t>an operating system is booted, typically numerous processes are created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Daemons:</a:t>
            </a:r>
            <a:r>
              <a:rPr lang="en-US" sz="2800" dirty="0" smtClean="0"/>
              <a:t> processes </a:t>
            </a:r>
            <a:r>
              <a:rPr lang="en-US" sz="2800" dirty="0"/>
              <a:t>that stay in the background to handle some </a:t>
            </a:r>
            <a:r>
              <a:rPr lang="en-US" sz="2800" dirty="0" smtClean="0"/>
              <a:t>activity.</a:t>
            </a:r>
            <a:endParaRPr lang="en-US" sz="28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New </a:t>
            </a:r>
            <a:r>
              <a:rPr lang="en-US" b="1" dirty="0">
                <a:solidFill>
                  <a:srgbClr val="0070C0"/>
                </a:solidFill>
              </a:rPr>
              <a:t>batch </a:t>
            </a:r>
            <a:r>
              <a:rPr lang="en-US" b="1" dirty="0" smtClean="0">
                <a:solidFill>
                  <a:srgbClr val="0070C0"/>
                </a:solidFill>
              </a:rPr>
              <a:t>job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process is created in response to </a:t>
            </a:r>
            <a:r>
              <a:rPr lang="en-US" dirty="0" smtClean="0"/>
              <a:t>submission </a:t>
            </a:r>
            <a:r>
              <a:rPr lang="en-US" dirty="0"/>
              <a:t>of a </a:t>
            </a:r>
            <a:r>
              <a:rPr lang="en-US" dirty="0" smtClean="0"/>
              <a:t>job </a:t>
            </a:r>
            <a:r>
              <a:rPr lang="en-US" i="1" dirty="0" smtClean="0"/>
              <a:t>(usually found on mainframe computers)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Interactive </a:t>
            </a:r>
            <a:r>
              <a:rPr lang="en-US" b="1" dirty="0" smtClean="0">
                <a:solidFill>
                  <a:srgbClr val="0070C0"/>
                </a:solidFill>
              </a:rPr>
              <a:t>log-on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a process is created when a new user attempts to log on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Created by OS to provide a service:</a:t>
            </a:r>
            <a:r>
              <a:rPr lang="en-US" dirty="0"/>
              <a:t> </a:t>
            </a:r>
            <a:r>
              <a:rPr lang="en-US" dirty="0" smtClean="0"/>
              <a:t>OS </a:t>
            </a:r>
            <a:r>
              <a:rPr lang="en-US" dirty="0"/>
              <a:t>can create a process to perform a function on behalf of a user </a:t>
            </a:r>
            <a:r>
              <a:rPr lang="en-US" dirty="0" smtClean="0"/>
              <a:t>program</a:t>
            </a:r>
            <a:r>
              <a:rPr lang="en-US" dirty="0"/>
              <a:t> </a:t>
            </a:r>
            <a:r>
              <a:rPr lang="en-US" dirty="0" smtClean="0"/>
              <a:t>(e.g</a:t>
            </a:r>
            <a:r>
              <a:rPr lang="en-US" dirty="0"/>
              <a:t>., a process to control printing</a:t>
            </a:r>
            <a:r>
              <a:rPr lang="en-US" dirty="0" smtClean="0"/>
              <a:t>).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Spawned by existing process:</a:t>
            </a:r>
            <a:r>
              <a:rPr lang="en-US" dirty="0"/>
              <a:t> one process to cause the creation of another. For purposes of modularity or to exploit </a:t>
            </a:r>
            <a:r>
              <a:rPr lang="en-US" dirty="0" smtClean="0"/>
              <a:t>parallelism.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</TotalTime>
  <Words>1327</Words>
  <Application>Microsoft Office PowerPoint</Application>
  <PresentationFormat>Widescreen</PresentationFormat>
  <Paragraphs>109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 Antiqua</vt:lpstr>
      <vt:lpstr>Calibri</vt:lpstr>
      <vt:lpstr>Wingdings</vt:lpstr>
      <vt:lpstr>Office Theme</vt:lpstr>
      <vt:lpstr>Process Description &amp; Control</vt:lpstr>
      <vt:lpstr>Process and Process Control Block</vt:lpstr>
      <vt:lpstr>Process and Process Control Block (Cont.)</vt:lpstr>
      <vt:lpstr>Process and Process Control  Block (Cont.)</vt:lpstr>
      <vt:lpstr>Process States</vt:lpstr>
      <vt:lpstr>Process States (Cont.)</vt:lpstr>
      <vt:lpstr>PowerPoint Presentation</vt:lpstr>
      <vt:lpstr>Process States (Cont.)</vt:lpstr>
      <vt:lpstr>Process Creation</vt:lpstr>
      <vt:lpstr>Process Creation (Cont.)</vt:lpstr>
      <vt:lpstr>Process Termination</vt:lpstr>
      <vt:lpstr>Two-State Process Model</vt:lpstr>
      <vt:lpstr>Two-State Process Model (Cont.)</vt:lpstr>
      <vt:lpstr>Two-State Process Model (Cont.)</vt:lpstr>
      <vt:lpstr>Five-State Process Model</vt:lpstr>
      <vt:lpstr>Five-State Process Model (Cont.)</vt:lpstr>
      <vt:lpstr>Five-State Process Model (Cont.)</vt:lpstr>
      <vt:lpstr>Five-State Process Model (Cont.)</vt:lpstr>
      <vt:lpstr>Five-State Process Model (Cont.)</vt:lpstr>
      <vt:lpstr>Suspended Processes</vt:lpstr>
      <vt:lpstr>Suspended Processes (Cont.)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734</cp:revision>
  <dcterms:created xsi:type="dcterms:W3CDTF">2017-01-29T14:04:38Z</dcterms:created>
  <dcterms:modified xsi:type="dcterms:W3CDTF">2023-03-27T04:19:15Z</dcterms:modified>
</cp:coreProperties>
</file>