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6" r:id="rId3"/>
    <p:sldId id="297" r:id="rId4"/>
    <p:sldId id="295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8" r:id="rId14"/>
    <p:sldId id="307" r:id="rId15"/>
    <p:sldId id="309" r:id="rId16"/>
    <p:sldId id="310" r:id="rId17"/>
    <p:sldId id="311" r:id="rId18"/>
    <p:sldId id="314" r:id="rId19"/>
    <p:sldId id="312" r:id="rId20"/>
    <p:sldId id="31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Description &amp;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Chapter#03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518349"/>
              </p:ext>
            </p:extLst>
          </p:nvPr>
        </p:nvGraphicFramePr>
        <p:xfrm>
          <a:off x="2743211" y="338345"/>
          <a:ext cx="9401175" cy="631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Document" r:id="rId3" imgW="22247619" imgH="14933333" progId="Word.Document.12">
                  <p:embed/>
                </p:oleObj>
              </mc:Choice>
              <mc:Fallback>
                <p:oleObj name="Document" r:id="rId3" imgW="22247619" imgH="149333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11" y="338345"/>
                        <a:ext cx="9401175" cy="6310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214" y="3108812"/>
            <a:ext cx="2707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Book Antiqua" panose="02040602050305030304" pitchFamily="18" charset="0"/>
              </a:rPr>
              <a:t>Reasons for process suspension.</a:t>
            </a:r>
            <a:endParaRPr lang="en-US" sz="2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06101" cy="472757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OS constructs and maintains tables of information about each entity that it is </a:t>
            </a:r>
            <a:r>
              <a:rPr lang="en-US" dirty="0" smtClean="0"/>
              <a:t>managing, which mainly include: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Memory </a:t>
            </a:r>
            <a:r>
              <a:rPr lang="en-US" b="1" dirty="0" smtClean="0">
                <a:solidFill>
                  <a:srgbClr val="0070C0"/>
                </a:solidFill>
              </a:rPr>
              <a:t>tables:</a:t>
            </a:r>
            <a:r>
              <a:rPr lang="en-US" dirty="0" smtClean="0"/>
              <a:t> used </a:t>
            </a:r>
            <a:r>
              <a:rPr lang="en-US" dirty="0"/>
              <a:t>to keep track of both main (real) and secondary (virtual) memory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I/O </a:t>
            </a:r>
            <a:r>
              <a:rPr lang="en-US" b="1" dirty="0" smtClean="0">
                <a:solidFill>
                  <a:srgbClr val="0070C0"/>
                </a:solidFill>
              </a:rPr>
              <a:t>tables:</a:t>
            </a:r>
            <a:r>
              <a:rPr lang="en-US" dirty="0" smtClean="0"/>
              <a:t> used </a:t>
            </a:r>
            <a:r>
              <a:rPr lang="en-US" dirty="0"/>
              <a:t>by the OS to manage the I/O devices and channels of the computer system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File tables:</a:t>
            </a:r>
            <a:r>
              <a:rPr lang="en-US" dirty="0" smtClean="0"/>
              <a:t> provide </a:t>
            </a:r>
            <a:r>
              <a:rPr lang="en-US" dirty="0"/>
              <a:t>information about the existence of files, their location on secondary memory, their current status, and other attributes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Process tables:</a:t>
            </a:r>
            <a:r>
              <a:rPr lang="en-US" dirty="0" smtClean="0"/>
              <a:t> manage </a:t>
            </a:r>
            <a:r>
              <a:rPr lang="en-US" dirty="0"/>
              <a:t>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OS must know things regarding the process if it is to manage and control it</a:t>
            </a:r>
            <a:r>
              <a:rPr lang="en-US" dirty="0" smtClean="0"/>
              <a:t>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Where </a:t>
            </a:r>
            <a:r>
              <a:rPr lang="en-US" b="1" dirty="0">
                <a:solidFill>
                  <a:srgbClr val="C00000"/>
                </a:solidFill>
              </a:rPr>
              <a:t>the process is </a:t>
            </a:r>
            <a:r>
              <a:rPr lang="en-US" b="1" dirty="0" smtClean="0">
                <a:solidFill>
                  <a:srgbClr val="C00000"/>
                </a:solidFill>
              </a:rPr>
              <a:t>located.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Attributes </a:t>
            </a:r>
            <a:r>
              <a:rPr lang="en-US" b="1" dirty="0">
                <a:solidFill>
                  <a:srgbClr val="C00000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Modern operating systems presume paging </a:t>
            </a:r>
            <a:r>
              <a:rPr lang="en-US" dirty="0" smtClean="0"/>
              <a:t>concept </a:t>
            </a:r>
            <a:r>
              <a:rPr lang="en-US" dirty="0"/>
              <a:t>that allows </a:t>
            </a:r>
            <a:r>
              <a:rPr lang="en-US" dirty="0" smtClean="0"/>
              <a:t>physical </a:t>
            </a:r>
            <a:r>
              <a:rPr lang="en-US" dirty="0"/>
              <a:t>memory to support partially resident processes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 </a:t>
            </a:r>
            <a:r>
              <a:rPr lang="en-US" dirty="0"/>
              <a:t>any given time, a portion of a </a:t>
            </a:r>
            <a:r>
              <a:rPr lang="en-US" i="1" dirty="0"/>
              <a:t>process image</a:t>
            </a:r>
            <a:r>
              <a:rPr lang="en-US" dirty="0"/>
              <a:t> may be in main memory, with the remainder in secondary memory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Therefore</a:t>
            </a:r>
            <a:r>
              <a:rPr lang="en-US" dirty="0"/>
              <a:t>, process tables maintained by the OS must show the </a:t>
            </a:r>
            <a:r>
              <a:rPr lang="en-US" dirty="0" smtClean="0"/>
              <a:t>location of each </a:t>
            </a:r>
            <a:r>
              <a:rPr lang="en-US" dirty="0"/>
              <a:t>page of each </a:t>
            </a:r>
            <a:r>
              <a:rPr lang="en-US" i="1" dirty="0"/>
              <a:t>process image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Process image:</a:t>
            </a:r>
            <a:r>
              <a:rPr lang="en-US" dirty="0"/>
              <a:t> the collection of program, </a:t>
            </a:r>
            <a:r>
              <a:rPr lang="en-US" dirty="0" smtClean="0"/>
              <a:t>data, </a:t>
            </a:r>
            <a:r>
              <a:rPr lang="en-US" dirty="0"/>
              <a:t>attributes (PCB) and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Location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24"/>
          <a:stretch/>
        </p:blipFill>
        <p:spPr>
          <a:xfrm>
            <a:off x="1259965" y="1825625"/>
            <a:ext cx="9672069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2275" y="6311900"/>
            <a:ext cx="592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Fig. </a:t>
            </a:r>
            <a:r>
              <a:rPr lang="en-US" sz="2400" b="1" dirty="0" smtClean="0">
                <a:latin typeface="Book Antiqua" panose="02040602050305030304" pitchFamily="18" charset="0"/>
              </a:rPr>
              <a:t>Typical </a:t>
            </a:r>
            <a:r>
              <a:rPr lang="en-US" sz="2400" b="1" dirty="0">
                <a:latin typeface="Book Antiqua" panose="02040602050305030304" pitchFamily="18" charset="0"/>
              </a:rPr>
              <a:t>Elements of a Process Image</a:t>
            </a:r>
          </a:p>
        </p:txBody>
      </p:sp>
    </p:spTree>
    <p:extLst>
      <p:ext uri="{BB962C8B-B14F-4D97-AF65-F5344CB8AC3E}">
        <p14:creationId xmlns:p14="http://schemas.microsoft.com/office/powerpoint/2010/main" val="38035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1163301" cy="4351338"/>
          </a:xfrm>
        </p:spPr>
        <p:txBody>
          <a:bodyPr/>
          <a:lstStyle/>
          <a:p>
            <a:r>
              <a:rPr lang="en-US" dirty="0"/>
              <a:t>We can group the </a:t>
            </a:r>
            <a:r>
              <a:rPr lang="en-US" dirty="0" smtClean="0"/>
              <a:t>PCB </a:t>
            </a:r>
            <a:r>
              <a:rPr lang="en-US" dirty="0"/>
              <a:t>information into three general categories</a:t>
            </a:r>
            <a:r>
              <a:rPr lang="en-US" dirty="0" smtClean="0"/>
              <a:t>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Process </a:t>
            </a:r>
            <a:r>
              <a:rPr lang="en-US" b="1" dirty="0" smtClean="0">
                <a:solidFill>
                  <a:srgbClr val="C00000"/>
                </a:solidFill>
              </a:rPr>
              <a:t>identification</a:t>
            </a:r>
          </a:p>
          <a:p>
            <a:pPr marL="10858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600" b="1" dirty="0" smtClean="0"/>
              <a:t>Identifier of this process.</a:t>
            </a:r>
          </a:p>
          <a:p>
            <a:pPr marL="10858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600" b="1" dirty="0"/>
              <a:t>Identifier of </a:t>
            </a:r>
            <a:r>
              <a:rPr lang="en-US" sz="2600" b="1" dirty="0" smtClean="0"/>
              <a:t>the process that created this process (parent process).</a:t>
            </a:r>
          </a:p>
          <a:p>
            <a:pPr marL="10858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600" b="1" dirty="0" smtClean="0"/>
              <a:t>User identifier.</a:t>
            </a:r>
          </a:p>
          <a:p>
            <a:pPr marL="10858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600" b="1" dirty="0"/>
              <a:t>Many of the other tables controlled by </a:t>
            </a:r>
            <a:r>
              <a:rPr lang="en-US" sz="2600" b="1" dirty="0" smtClean="0"/>
              <a:t>OS </a:t>
            </a:r>
            <a:r>
              <a:rPr lang="en-US" sz="2600" b="1" dirty="0"/>
              <a:t>may use process identifiers to cross-reference process tables</a:t>
            </a:r>
            <a:r>
              <a:rPr lang="en-US" sz="2600" b="1" dirty="0" smtClean="0"/>
              <a:t>.</a:t>
            </a:r>
            <a:endParaRPr lang="en-US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Attributes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6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b="1" dirty="0">
                <a:solidFill>
                  <a:srgbClr val="C00000"/>
                </a:solidFill>
              </a:rPr>
              <a:t>Processor state </a:t>
            </a:r>
            <a:r>
              <a:rPr lang="en-US" b="1" dirty="0" smtClean="0">
                <a:solidFill>
                  <a:srgbClr val="C00000"/>
                </a:solidFill>
              </a:rPr>
              <a:t>information: </a:t>
            </a:r>
            <a:r>
              <a:rPr lang="en-US" dirty="0" smtClean="0"/>
              <a:t>Consists </a:t>
            </a:r>
            <a:r>
              <a:rPr lang="en-US" dirty="0"/>
              <a:t>of the contents of processor </a:t>
            </a:r>
            <a:r>
              <a:rPr lang="en-US" dirty="0" smtClean="0"/>
              <a:t>registers.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600" b="1" dirty="0"/>
              <a:t>User-Visible </a:t>
            </a:r>
            <a:r>
              <a:rPr lang="en-US" sz="2600" b="1" dirty="0" smtClean="0"/>
              <a:t>Registers: </a:t>
            </a:r>
            <a:r>
              <a:rPr lang="en-US" sz="2600" dirty="0" smtClean="0"/>
              <a:t>they </a:t>
            </a:r>
            <a:r>
              <a:rPr lang="en-US" sz="2600" dirty="0"/>
              <a:t>may be referenced by means of the machine language that the </a:t>
            </a:r>
            <a:r>
              <a:rPr lang="en-US" sz="2600" dirty="0" smtClean="0"/>
              <a:t>processor executes </a:t>
            </a:r>
            <a:r>
              <a:rPr lang="en-US" sz="2600" dirty="0"/>
              <a:t>while in user mode</a:t>
            </a:r>
            <a:r>
              <a:rPr lang="en-US" sz="2600" dirty="0" smtClean="0"/>
              <a:t>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600" b="1" dirty="0"/>
              <a:t>Control and Status </a:t>
            </a:r>
            <a:r>
              <a:rPr lang="en-US" sz="2600" b="1" dirty="0" smtClean="0"/>
              <a:t>Registers</a:t>
            </a:r>
            <a:r>
              <a:rPr lang="en-US" sz="2600" dirty="0" smtClean="0"/>
              <a:t>, e.g. PC.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600" b="1" dirty="0"/>
              <a:t>Stack </a:t>
            </a:r>
            <a:r>
              <a:rPr lang="en-US" sz="2600" b="1" dirty="0" smtClean="0"/>
              <a:t>Pointers:</a:t>
            </a:r>
            <a:r>
              <a:rPr lang="en-US" sz="2600" dirty="0" smtClean="0"/>
              <a:t> points </a:t>
            </a:r>
            <a:r>
              <a:rPr lang="en-US" sz="2600" dirty="0"/>
              <a:t>to the top of the </a:t>
            </a:r>
            <a:r>
              <a:rPr lang="en-US" sz="2600" dirty="0" smtClean="0"/>
              <a:t>stack.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Attributes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34675" cy="49659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Process control information: </a:t>
            </a:r>
            <a:r>
              <a:rPr lang="en-US" dirty="0" smtClean="0"/>
              <a:t>additional </a:t>
            </a:r>
            <a:r>
              <a:rPr lang="en-US" dirty="0"/>
              <a:t>information needed by </a:t>
            </a:r>
            <a:r>
              <a:rPr lang="en-US" dirty="0" smtClean="0"/>
              <a:t>OS </a:t>
            </a:r>
            <a:r>
              <a:rPr lang="en-US" dirty="0"/>
              <a:t>to control and coordinate the various active processes.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Scheduling and State </a:t>
            </a:r>
            <a:r>
              <a:rPr lang="en-US" sz="2600" b="1" dirty="0" smtClean="0"/>
              <a:t>Information:</a:t>
            </a:r>
            <a:r>
              <a:rPr lang="en-US" sz="2600" dirty="0" smtClean="0"/>
              <a:t> (Process </a:t>
            </a:r>
            <a:r>
              <a:rPr lang="en-US" sz="2600" dirty="0"/>
              <a:t>state, Priority, Scheduling-related information, Event).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Data </a:t>
            </a:r>
            <a:r>
              <a:rPr lang="en-US" sz="2600" b="1" dirty="0" smtClean="0"/>
              <a:t>Structuring:</a:t>
            </a:r>
            <a:r>
              <a:rPr lang="en-US" sz="2600" dirty="0"/>
              <a:t> A process may be linked to other process in a queue, ring, or some other structure</a:t>
            </a:r>
            <a:r>
              <a:rPr lang="en-US" sz="26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600" b="1" dirty="0" err="1"/>
              <a:t>Interprocess</a:t>
            </a:r>
            <a:r>
              <a:rPr lang="en-US" sz="2600" b="1" dirty="0"/>
              <a:t> Communication: </a:t>
            </a:r>
            <a:r>
              <a:rPr lang="en-US" sz="2600" dirty="0"/>
              <a:t>Various flags, signals, and messages </a:t>
            </a:r>
            <a:r>
              <a:rPr lang="en-US" sz="2600" dirty="0" smtClean="0"/>
              <a:t>associated </a:t>
            </a:r>
            <a:r>
              <a:rPr lang="en-US" sz="2600" dirty="0"/>
              <a:t>with communication between two </a:t>
            </a:r>
            <a:r>
              <a:rPr lang="en-US" sz="2600" dirty="0" smtClean="0"/>
              <a:t>independent processes.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Attributes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Process control </a:t>
            </a:r>
            <a:r>
              <a:rPr lang="en-US" b="1" dirty="0" smtClean="0">
                <a:solidFill>
                  <a:srgbClr val="C00000"/>
                </a:solidFill>
              </a:rPr>
              <a:t>information </a:t>
            </a:r>
            <a:r>
              <a:rPr lang="en-US" b="1" i="1" dirty="0" smtClean="0">
                <a:solidFill>
                  <a:srgbClr val="C00000"/>
                </a:solidFill>
              </a:rPr>
              <a:t>(Cont.)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b="1" dirty="0" smtClean="0"/>
          </a:p>
          <a:p>
            <a:pPr lvl="1">
              <a:lnSpc>
                <a:spcPct val="100000"/>
              </a:lnSpc>
            </a:pPr>
            <a:r>
              <a:rPr lang="en-US" sz="2600" b="1" dirty="0" smtClean="0"/>
              <a:t>Process </a:t>
            </a:r>
            <a:r>
              <a:rPr lang="en-US" sz="2600" b="1" dirty="0"/>
              <a:t>Privileges: </a:t>
            </a:r>
            <a:r>
              <a:rPr lang="en-US" sz="2600" dirty="0"/>
              <a:t>Processes are granted privileges in terms of memory access and the types of instructions that may be executed.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Memory Management: </a:t>
            </a:r>
            <a:r>
              <a:rPr lang="en-US" sz="2600" dirty="0"/>
              <a:t>include pointers to segment and/or page tables.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Resource Ownership and Utilization:</a:t>
            </a:r>
            <a:r>
              <a:rPr lang="en-US" sz="2600" dirty="0"/>
              <a:t> Resources controlled by the process may be indicated, such as opened files.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Attributes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8950" cy="4965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PCB </a:t>
            </a:r>
            <a:r>
              <a:rPr lang="en-US" dirty="0"/>
              <a:t>is the most important data structure in an </a:t>
            </a:r>
            <a:r>
              <a:rPr lang="en-US" dirty="0" smtClean="0"/>
              <a:t>OS, where it is read </a:t>
            </a:r>
            <a:r>
              <a:rPr lang="en-US" dirty="0"/>
              <a:t>and/or modified by virtually every module in the </a:t>
            </a:r>
            <a:r>
              <a:rPr lang="en-US" dirty="0" smtClean="0"/>
              <a:t>OS.</a:t>
            </a:r>
          </a:p>
          <a:p>
            <a:pPr>
              <a:lnSpc>
                <a:spcPct val="100000"/>
              </a:lnSpc>
            </a:pPr>
            <a:r>
              <a:rPr lang="en-US" dirty="0"/>
              <a:t>A number of routines within </a:t>
            </a:r>
            <a:r>
              <a:rPr lang="en-US" dirty="0" smtClean="0"/>
              <a:t>OS </a:t>
            </a:r>
            <a:r>
              <a:rPr lang="en-US" dirty="0"/>
              <a:t>will need access to information in </a:t>
            </a:r>
            <a:r>
              <a:rPr lang="en-US" dirty="0" smtClean="0"/>
              <a:t>PCBs, </a:t>
            </a:r>
            <a:r>
              <a:rPr lang="en-US" dirty="0"/>
              <a:t>where </a:t>
            </a:r>
            <a:r>
              <a:rPr lang="en-US" dirty="0" smtClean="0"/>
              <a:t>provision </a:t>
            </a:r>
            <a:r>
              <a:rPr lang="en-US" dirty="0"/>
              <a:t>of direct access to these tables is not difficult</a:t>
            </a:r>
            <a:r>
              <a:rPr lang="en-US" dirty="0" smtClean="0"/>
              <a:t>. The </a:t>
            </a:r>
            <a:r>
              <a:rPr lang="en-US" dirty="0"/>
              <a:t>difficulty is not access but rather protection.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problems present </a:t>
            </a:r>
            <a:r>
              <a:rPr lang="en-US" dirty="0" smtClean="0"/>
              <a:t>themselves w.r.t. PCB: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C00000"/>
                </a:solidFill>
              </a:rPr>
              <a:t>A bug in a single routine, such as an interrupt handler, could damage PCBs</a:t>
            </a:r>
            <a:r>
              <a:rPr lang="en-US" sz="2600" b="1" dirty="0" smtClean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C00000"/>
                </a:solidFill>
              </a:rPr>
              <a:t>A design change in </a:t>
            </a:r>
            <a:r>
              <a:rPr lang="en-US" sz="2600" b="1" dirty="0" smtClean="0">
                <a:solidFill>
                  <a:srgbClr val="C00000"/>
                </a:solidFill>
              </a:rPr>
              <a:t>structure of PCB </a:t>
            </a:r>
            <a:r>
              <a:rPr lang="en-US" sz="2600" b="1" dirty="0">
                <a:solidFill>
                  <a:srgbClr val="C00000"/>
                </a:solidFill>
              </a:rPr>
              <a:t>could affect a number of modules in the OS</a:t>
            </a:r>
            <a:r>
              <a:rPr lang="en-US" sz="2600" b="1" dirty="0" smtClean="0">
                <a:solidFill>
                  <a:srgbClr val="C00000"/>
                </a:solidFill>
              </a:rPr>
              <a:t>.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</a:t>
            </a:r>
            <a:r>
              <a:rPr lang="en-US" dirty="0" smtClean="0"/>
              <a:t>Processes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0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Q) Since swapping is </a:t>
            </a:r>
            <a:r>
              <a:rPr lang="en-US" dirty="0">
                <a:solidFill>
                  <a:srgbClr val="FF0000"/>
                </a:solidFill>
              </a:rPr>
              <a:t>an I/O </a:t>
            </a:r>
            <a:r>
              <a:rPr lang="en-US" dirty="0" smtClean="0">
                <a:solidFill>
                  <a:srgbClr val="FF0000"/>
                </a:solidFill>
              </a:rPr>
              <a:t>operation, could it have the </a:t>
            </a:r>
            <a:r>
              <a:rPr lang="en-US" dirty="0">
                <a:solidFill>
                  <a:srgbClr val="FF0000"/>
                </a:solidFill>
              </a:rPr>
              <a:t>potential for making the problem </a:t>
            </a:r>
            <a:r>
              <a:rPr lang="en-US" dirty="0" smtClean="0">
                <a:solidFill>
                  <a:srgbClr val="FF0000"/>
                </a:solidFill>
              </a:rPr>
              <a:t>worse rather than better?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2000"/>
              </a:spcBef>
              <a:buNone/>
            </a:pPr>
            <a:r>
              <a:rPr lang="en-US" dirty="0" smtClean="0"/>
              <a:t>A) Disk </a:t>
            </a:r>
            <a:r>
              <a:rPr lang="en-US" dirty="0"/>
              <a:t>I/O is generally the fastest I/O on a system (e.g., compared to tape or printer I/O), </a:t>
            </a:r>
            <a:r>
              <a:rPr lang="en-US" dirty="0" smtClean="0"/>
              <a:t>hence swapping </a:t>
            </a:r>
            <a:r>
              <a:rPr lang="en-US" dirty="0"/>
              <a:t>will usually enhance performance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Kernel </a:t>
            </a:r>
            <a:r>
              <a:rPr lang="en-US" smtClean="0"/>
              <a:t>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Functions of an Operating System Kernel, w.r.t.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Process creation and termination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Management of process control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Process </a:t>
            </a:r>
            <a:r>
              <a:rPr lang="en-US" dirty="0">
                <a:solidFill>
                  <a:srgbClr val="C00000"/>
                </a:solidFill>
              </a:rPr>
              <a:t>scheduling and dispatching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Process switching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Process synchronization and support for </a:t>
            </a:r>
            <a:r>
              <a:rPr lang="en-US" dirty="0" err="1">
                <a:solidFill>
                  <a:srgbClr val="C00000"/>
                </a:solidFill>
              </a:rPr>
              <a:t>interprocess</a:t>
            </a:r>
            <a:r>
              <a:rPr lang="en-US" dirty="0">
                <a:solidFill>
                  <a:srgbClr val="C00000"/>
                </a:solidFill>
              </a:rPr>
              <a:t> communication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Processes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0414" cy="4600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OS </a:t>
            </a:r>
            <a:r>
              <a:rPr lang="en-US" dirty="0"/>
              <a:t>has </a:t>
            </a:r>
            <a:r>
              <a:rPr lang="en-US" dirty="0" smtClean="0"/>
              <a:t>two options after performing </a:t>
            </a:r>
            <a:r>
              <a:rPr lang="en-US" dirty="0"/>
              <a:t>a swapping-out </a:t>
            </a:r>
            <a:r>
              <a:rPr lang="en-US" dirty="0" smtClean="0"/>
              <a:t>operation: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Admit </a:t>
            </a:r>
            <a:r>
              <a:rPr lang="en-US" b="1" dirty="0">
                <a:solidFill>
                  <a:srgbClr val="C00000"/>
                </a:solidFill>
              </a:rPr>
              <a:t>a newly created process </a:t>
            </a:r>
            <a:r>
              <a:rPr lang="en-US" b="1" dirty="0" smtClean="0">
                <a:solidFill>
                  <a:srgbClr val="C00000"/>
                </a:solidFill>
              </a:rPr>
              <a:t>into the memory.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Bring </a:t>
            </a:r>
            <a:r>
              <a:rPr lang="en-US" b="1" dirty="0">
                <a:solidFill>
                  <a:srgbClr val="C00000"/>
                </a:solidFill>
              </a:rPr>
              <a:t>in a previously suspended </a:t>
            </a:r>
            <a:r>
              <a:rPr lang="en-US" b="1" dirty="0" smtClean="0">
                <a:solidFill>
                  <a:srgbClr val="C00000"/>
                </a:solidFill>
              </a:rPr>
              <a:t>process into the memory.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Preference </a:t>
            </a:r>
            <a:r>
              <a:rPr lang="en-US" dirty="0"/>
              <a:t>should be to bring in a previously suspended process, to provide it with service rather than increasing </a:t>
            </a:r>
            <a:r>
              <a:rPr lang="en-US" dirty="0" smtClean="0"/>
              <a:t>the total </a:t>
            </a:r>
            <a:r>
              <a:rPr lang="en-US" dirty="0"/>
              <a:t>load on </a:t>
            </a:r>
            <a:r>
              <a:rPr lang="en-US" dirty="0" smtClean="0"/>
              <a:t>the system.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However, it would </a:t>
            </a:r>
            <a:r>
              <a:rPr lang="en-US" dirty="0"/>
              <a:t>not do any good to bring a blocked process back into main memory, </a:t>
            </a:r>
            <a:r>
              <a:rPr lang="en-US" dirty="0" smtClean="0"/>
              <a:t>if </a:t>
            </a:r>
            <a:r>
              <a:rPr lang="en-US" dirty="0"/>
              <a:t>it is still not ready for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Processes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40730" cy="4766905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accommodate </a:t>
            </a:r>
            <a:r>
              <a:rPr lang="en-US" dirty="0" smtClean="0"/>
              <a:t>more possible combinations with the suspended concept, </a:t>
            </a:r>
            <a:r>
              <a:rPr lang="en-US" dirty="0"/>
              <a:t>we need four states</a:t>
            </a:r>
            <a:r>
              <a:rPr lang="en-US" dirty="0" smtClean="0"/>
              <a:t>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Ready:</a:t>
            </a:r>
            <a:r>
              <a:rPr lang="en-US" dirty="0"/>
              <a:t> The process is in main memory and available for </a:t>
            </a:r>
            <a:r>
              <a:rPr lang="en-US" dirty="0" smtClean="0"/>
              <a:t>execution.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Blocked:</a:t>
            </a:r>
            <a:r>
              <a:rPr lang="en-US" dirty="0"/>
              <a:t> The process is in main memory and awaiting an event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Ready/Suspend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The process is in secondary memory but is available for execution as soon as it is loaded into main memory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Blocked/Suspend:</a:t>
            </a:r>
            <a:r>
              <a:rPr lang="en-US" dirty="0"/>
              <a:t> The process is in secondary memory and awaiting an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p:blipFill rotWithShape="1">
          <a:blip r:embed="rId2"/>
          <a:srcRect l="5633" t="34545" r="8621" b="21445"/>
          <a:stretch/>
        </p:blipFill>
        <p:spPr>
          <a:xfrm>
            <a:off x="1561384" y="124534"/>
            <a:ext cx="9202993" cy="6112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6068" y="6296219"/>
            <a:ext cx="7993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Book Antiqua" pitchFamily="18" charset="0"/>
              </a:rPr>
              <a:t>Fig. </a:t>
            </a:r>
            <a:r>
              <a:rPr lang="en-US" sz="2200" b="1" dirty="0">
                <a:solidFill>
                  <a:srgbClr val="C00000"/>
                </a:solidFill>
                <a:latin typeface="Book Antiqua" pitchFamily="18" charset="0"/>
              </a:rPr>
              <a:t>Process State Transition Diagram with Suspend States</a:t>
            </a:r>
          </a:p>
        </p:txBody>
      </p:sp>
    </p:spTree>
    <p:extLst>
      <p:ext uri="{BB962C8B-B14F-4D97-AF65-F5344CB8AC3E}">
        <p14:creationId xmlns:p14="http://schemas.microsoft.com/office/powerpoint/2010/main" val="9356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Processes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new transitions are the following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Blocked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/>
              <a:t>Blocked/Suspend: </a:t>
            </a:r>
            <a:endParaRPr lang="en-US" b="1" dirty="0" smtClean="0"/>
          </a:p>
          <a:p>
            <a:pPr marL="687388"/>
            <a:r>
              <a:rPr lang="en-US" dirty="0" smtClean="0"/>
              <a:t>If </a:t>
            </a:r>
            <a:r>
              <a:rPr lang="en-US" dirty="0"/>
              <a:t>there are no ready processes, then at least one blocked process is swapped out to make room for another process that is not blocked. </a:t>
            </a:r>
            <a:endParaRPr lang="en-US" dirty="0" smtClean="0"/>
          </a:p>
          <a:p>
            <a:pPr marL="687388"/>
            <a:r>
              <a:rPr lang="en-US" dirty="0" smtClean="0"/>
              <a:t>This </a:t>
            </a:r>
            <a:r>
              <a:rPr lang="en-US" dirty="0"/>
              <a:t>transition can be made even if there are ready processes available. In particular, if </a:t>
            </a:r>
            <a:r>
              <a:rPr lang="en-US" dirty="0" smtClean="0"/>
              <a:t>OS </a:t>
            </a:r>
            <a:r>
              <a:rPr lang="en-US" dirty="0"/>
              <a:t>determines that the currently running process or a ready process </a:t>
            </a:r>
            <a:r>
              <a:rPr lang="en-US" dirty="0" smtClean="0"/>
              <a:t>that it would like to dispatch requires </a:t>
            </a:r>
            <a:r>
              <a:rPr lang="en-US" dirty="0"/>
              <a:t>more main memory to maintain adequate performance, a blocked process will be suspended.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Processes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Blocked/Suspend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 smtClean="0"/>
              <a:t>Ready/Suspend</a:t>
            </a:r>
            <a:r>
              <a:rPr lang="en-US" b="1" dirty="0"/>
              <a:t>: </a:t>
            </a:r>
            <a:r>
              <a:rPr lang="en-US" dirty="0"/>
              <a:t>A process in the Blocked/Suspend state is moved to the Ready/Suspend state when the event for which it has been waiting occurs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Ready/Suspend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/>
              <a:t>Ready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endParaRPr lang="en-US" dirty="0" smtClean="0"/>
          </a:p>
          <a:p>
            <a:pPr marL="687388"/>
            <a:r>
              <a:rPr lang="en-US" dirty="0" smtClean="0"/>
              <a:t>When </a:t>
            </a:r>
            <a:r>
              <a:rPr lang="en-US" dirty="0"/>
              <a:t>there are no ready processes in main memory, the OS will need to bring one in to continue execution. </a:t>
            </a:r>
            <a:endParaRPr lang="en-US" dirty="0" smtClean="0"/>
          </a:p>
          <a:p>
            <a:pPr marL="687388"/>
            <a:r>
              <a:rPr lang="en-US" dirty="0" smtClean="0"/>
              <a:t>In </a:t>
            </a:r>
            <a:r>
              <a:rPr lang="en-US" dirty="0"/>
              <a:t>addition, it might be the case that a process in the Ready/Suspend state has higher priority than any of the processes in the Ready state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Processes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Ready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/>
              <a:t>Ready/Suspend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endParaRPr lang="en-US" dirty="0" smtClean="0"/>
          </a:p>
          <a:p>
            <a:pPr marL="687388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may be necessary to suspend a ready process if that is the only way to free up a sufficiently large block of main </a:t>
            </a:r>
            <a:r>
              <a:rPr lang="en-US" dirty="0" smtClean="0"/>
              <a:t>memory.</a:t>
            </a:r>
          </a:p>
          <a:p>
            <a:pPr marL="687388">
              <a:lnSpc>
                <a:spcPct val="100000"/>
              </a:lnSpc>
            </a:pPr>
            <a:r>
              <a:rPr lang="en-US" dirty="0" smtClean="0"/>
              <a:t>Also</a:t>
            </a:r>
            <a:r>
              <a:rPr lang="en-US" dirty="0"/>
              <a:t>, the OS may choose to suspend a lower–priority ready process rather than a higher–priority blocked process if it believes that the blocked process will be ready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Processes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generalize the concept of a suspended </a:t>
            </a:r>
            <a:r>
              <a:rPr lang="en-US" dirty="0" smtClean="0"/>
              <a:t>process </a:t>
            </a:r>
            <a:r>
              <a:rPr lang="en-US" dirty="0"/>
              <a:t>as having the following characteristics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The process is not immediately available for execution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The process may or may not be waiting on an event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The </a:t>
            </a:r>
            <a:r>
              <a:rPr lang="en-US" b="1">
                <a:solidFill>
                  <a:srgbClr val="C00000"/>
                </a:solidFill>
              </a:rPr>
              <a:t>process </a:t>
            </a:r>
            <a:r>
              <a:rPr lang="en-US" b="1" smtClean="0">
                <a:solidFill>
                  <a:srgbClr val="C00000"/>
                </a:solidFill>
              </a:rPr>
              <a:t>is </a:t>
            </a:r>
            <a:r>
              <a:rPr lang="en-US" b="1" dirty="0">
                <a:solidFill>
                  <a:srgbClr val="C00000"/>
                </a:solidFill>
              </a:rPr>
              <a:t>placed in a suspended state by an agent: either itself, a parent process, or the </a:t>
            </a:r>
            <a:r>
              <a:rPr lang="en-US" b="1" dirty="0" smtClean="0">
                <a:solidFill>
                  <a:srgbClr val="C00000"/>
                </a:solidFill>
              </a:rPr>
              <a:t>OS.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The process may not be removed from this state until the agent explicitly orders the removal.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</TotalTime>
  <Words>1213</Words>
  <Application>Microsoft Office PowerPoint</Application>
  <PresentationFormat>Widescreen</PresentationFormat>
  <Paragraphs>113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Calibri</vt:lpstr>
      <vt:lpstr>Wingdings</vt:lpstr>
      <vt:lpstr>Office Theme</vt:lpstr>
      <vt:lpstr>Document</vt:lpstr>
      <vt:lpstr>Process Description &amp; Control</vt:lpstr>
      <vt:lpstr>Suspended Processes (Cont.)</vt:lpstr>
      <vt:lpstr>Suspended Processes (Cont.)</vt:lpstr>
      <vt:lpstr>Suspended Processes (Cont.)</vt:lpstr>
      <vt:lpstr>PowerPoint Presentation</vt:lpstr>
      <vt:lpstr>Suspended Processes (Cont.)</vt:lpstr>
      <vt:lpstr>Suspended Processes (Cont.)</vt:lpstr>
      <vt:lpstr>Suspended Processes (Cont.)</vt:lpstr>
      <vt:lpstr>Suspended Processes (Cont.)</vt:lpstr>
      <vt:lpstr>PowerPoint Presentation</vt:lpstr>
      <vt:lpstr>Operating System Control Structures</vt:lpstr>
      <vt:lpstr>Process Control Structures</vt:lpstr>
      <vt:lpstr>Process Location</vt:lpstr>
      <vt:lpstr>Process Location (Cont.)</vt:lpstr>
      <vt:lpstr>Process Attributes</vt:lpstr>
      <vt:lpstr>Process Attributes (Cont.)</vt:lpstr>
      <vt:lpstr>Process Attributes (Cont.)</vt:lpstr>
      <vt:lpstr>Process Attributes (Cont.)</vt:lpstr>
      <vt:lpstr>Process Attributes (Cont.)</vt:lpstr>
      <vt:lpstr>OS Kernel and Processes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734</cp:revision>
  <dcterms:created xsi:type="dcterms:W3CDTF">2017-01-29T14:04:38Z</dcterms:created>
  <dcterms:modified xsi:type="dcterms:W3CDTF">2023-03-27T04:21:21Z</dcterms:modified>
</cp:coreProperties>
</file>