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2" r:id="rId10"/>
    <p:sldId id="281" r:id="rId11"/>
    <p:sldId id="283" r:id="rId12"/>
    <p:sldId id="285" r:id="rId13"/>
    <p:sldId id="286" r:id="rId14"/>
    <p:sldId id="287" r:id="rId15"/>
    <p:sldId id="288" r:id="rId16"/>
    <p:sldId id="289" r:id="rId17"/>
    <p:sldId id="291" r:id="rId18"/>
    <p:sldId id="29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2023-04-06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2023-04-06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2023-04-06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2023-04-06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2023-04-06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2023-04-06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2023-04-06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2023-04-06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Chapter#09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Scheduling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30" cy="5032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Main </a:t>
            </a:r>
            <a:r>
              <a:rPr lang="en-US" dirty="0"/>
              <a:t>objective of </a:t>
            </a:r>
            <a:r>
              <a:rPr lang="en-US" b="1" dirty="0">
                <a:solidFill>
                  <a:srgbClr val="00B0F0"/>
                </a:solidFill>
              </a:rPr>
              <a:t>short-term scheduling</a:t>
            </a:r>
            <a:r>
              <a:rPr lang="en-US" dirty="0"/>
              <a:t> is to allocate processor time in such a way as to optimize one or more aspects of system </a:t>
            </a:r>
            <a:r>
              <a:rPr lang="en-US" dirty="0" smtClean="0"/>
              <a:t>behavior.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mtClean="0"/>
              <a:t>Generally, </a:t>
            </a:r>
            <a:r>
              <a:rPr lang="en-US" dirty="0"/>
              <a:t>a set of criteria is established </a:t>
            </a:r>
            <a:r>
              <a:rPr lang="en-US" dirty="0" smtClean="0"/>
              <a:t>against </a:t>
            </a:r>
            <a:r>
              <a:rPr lang="en-US" dirty="0"/>
              <a:t>which various scheduling policies may be evaluated</a:t>
            </a:r>
            <a:r>
              <a:rPr lang="en-US" dirty="0" smtClean="0"/>
              <a:t>.</a:t>
            </a:r>
          </a:p>
          <a:p>
            <a:r>
              <a:rPr lang="en-US" dirty="0"/>
              <a:t>Commonly used criteria can be categorized along two dimensions: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User-oriented and system-oriented criteria.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Performance related and not directly performance related criteria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Scheduling </a:t>
            </a:r>
            <a:r>
              <a:rPr lang="en-US" dirty="0" smtClean="0"/>
              <a:t>Criteria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61914" cy="47493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User-oriented </a:t>
            </a:r>
            <a:r>
              <a:rPr lang="en-US" b="1" dirty="0">
                <a:solidFill>
                  <a:srgbClr val="C00000"/>
                </a:solidFill>
              </a:rPr>
              <a:t>criteria:</a:t>
            </a:r>
            <a:r>
              <a:rPr lang="en-US" dirty="0"/>
              <a:t> relate to behavior of the system as perceived by individual user or process. </a:t>
            </a:r>
          </a:p>
          <a:p>
            <a:pPr marL="465138" lvl="1">
              <a:lnSpc>
                <a:spcPct val="100000"/>
              </a:lnSpc>
            </a:pPr>
            <a:r>
              <a:rPr lang="en-US" sz="2600" dirty="0"/>
              <a:t>E.g. response time in an interactive </a:t>
            </a:r>
            <a:r>
              <a:rPr lang="en-US" sz="2600" dirty="0" smtClean="0"/>
              <a:t>system. </a:t>
            </a:r>
          </a:p>
          <a:p>
            <a:pPr marL="465138" lvl="1">
              <a:lnSpc>
                <a:spcPct val="100000"/>
              </a:lnSpc>
            </a:pPr>
            <a:r>
              <a:rPr lang="en-US" sz="2600" b="1" dirty="0" smtClean="0">
                <a:solidFill>
                  <a:srgbClr val="FF0000"/>
                </a:solidFill>
              </a:rPr>
              <a:t>Response time:</a:t>
            </a:r>
            <a:r>
              <a:rPr lang="en-US" sz="2600" dirty="0" smtClean="0"/>
              <a:t> is the </a:t>
            </a:r>
            <a:r>
              <a:rPr lang="en-US" sz="2600" dirty="0"/>
              <a:t>elapsed time between the submission of a request until the response begins to appear as </a:t>
            </a:r>
            <a:r>
              <a:rPr lang="en-US" sz="2600" dirty="0" smtClean="0"/>
              <a:t>output.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System-oriented criteria:</a:t>
            </a:r>
            <a:r>
              <a:rPr lang="en-US" dirty="0"/>
              <a:t> </a:t>
            </a:r>
            <a:r>
              <a:rPr lang="en-US" dirty="0" smtClean="0"/>
              <a:t>focus is </a:t>
            </a:r>
            <a:r>
              <a:rPr lang="en-US" dirty="0"/>
              <a:t>on effective and efficient utilization of the processor</a:t>
            </a:r>
            <a:r>
              <a:rPr lang="en-US" dirty="0" smtClean="0"/>
              <a:t>.</a:t>
            </a:r>
          </a:p>
          <a:p>
            <a:pPr marL="465138" lvl="1">
              <a:lnSpc>
                <a:spcPct val="100000"/>
              </a:lnSpc>
            </a:pPr>
            <a:r>
              <a:rPr lang="en-US" sz="2600" dirty="0" smtClean="0"/>
              <a:t>E.g</a:t>
            </a:r>
            <a:r>
              <a:rPr lang="en-US" sz="2600" dirty="0"/>
              <a:t>. </a:t>
            </a:r>
            <a:r>
              <a:rPr lang="en-US" sz="2600" dirty="0" smtClean="0"/>
              <a:t>throughput</a:t>
            </a:r>
          </a:p>
          <a:p>
            <a:pPr marL="465138" lvl="1">
              <a:lnSpc>
                <a:spcPct val="100000"/>
              </a:lnSpc>
            </a:pPr>
            <a:r>
              <a:rPr lang="en-US" sz="2600" b="1" dirty="0" smtClean="0">
                <a:solidFill>
                  <a:srgbClr val="FF0000"/>
                </a:solidFill>
              </a:rPr>
              <a:t>Throughput:</a:t>
            </a:r>
            <a:r>
              <a:rPr lang="en-US" sz="2600" dirty="0" smtClean="0"/>
              <a:t> is the </a:t>
            </a:r>
            <a:r>
              <a:rPr lang="en-US" sz="2600" dirty="0"/>
              <a:t>rate at which processes are </a:t>
            </a:r>
            <a:r>
              <a:rPr lang="en-US" sz="2600" dirty="0" smtClean="0"/>
              <a:t>completed.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Scheduling </a:t>
            </a:r>
            <a:r>
              <a:rPr lang="en-US" dirty="0" smtClean="0"/>
              <a:t>Criteria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94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Performance related criteria:</a:t>
            </a:r>
            <a:r>
              <a:rPr lang="en-US" dirty="0"/>
              <a:t> quantitative and generally can be </a:t>
            </a:r>
            <a:r>
              <a:rPr lang="en-US" dirty="0" smtClean="0"/>
              <a:t>measured. </a:t>
            </a:r>
          </a:p>
          <a:p>
            <a:pPr marL="465138" lvl="1">
              <a:lnSpc>
                <a:spcPct val="100000"/>
              </a:lnSpc>
            </a:pPr>
            <a:r>
              <a:rPr lang="en-US" sz="2600" dirty="0" smtClean="0"/>
              <a:t>E.g. response time and throughput.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Not </a:t>
            </a:r>
            <a:r>
              <a:rPr lang="en-US" b="1" dirty="0">
                <a:solidFill>
                  <a:srgbClr val="C00000"/>
                </a:solidFill>
              </a:rPr>
              <a:t>performance </a:t>
            </a:r>
            <a:r>
              <a:rPr lang="en-US" b="1" dirty="0" smtClean="0">
                <a:solidFill>
                  <a:srgbClr val="C00000"/>
                </a:solidFill>
              </a:rPr>
              <a:t>related:</a:t>
            </a:r>
            <a:r>
              <a:rPr lang="en-US" dirty="0" smtClean="0"/>
              <a:t> either </a:t>
            </a:r>
            <a:r>
              <a:rPr lang="en-US" dirty="0"/>
              <a:t>qualitative in nature or do not lend themselves </a:t>
            </a:r>
            <a:r>
              <a:rPr lang="en-US" dirty="0" smtClean="0"/>
              <a:t>to </a:t>
            </a:r>
            <a:r>
              <a:rPr lang="en-US" dirty="0"/>
              <a:t>measurement and analysis</a:t>
            </a:r>
            <a:r>
              <a:rPr lang="en-US" dirty="0" smtClean="0"/>
              <a:t>.</a:t>
            </a:r>
          </a:p>
          <a:p>
            <a:pPr marL="465138" lvl="1">
              <a:lnSpc>
                <a:spcPct val="100000"/>
              </a:lnSpc>
            </a:pPr>
            <a:r>
              <a:rPr lang="en-US" sz="2600" dirty="0"/>
              <a:t>E.g. </a:t>
            </a:r>
            <a:r>
              <a:rPr lang="en-US" sz="2600" dirty="0" smtClean="0"/>
              <a:t>predictability.</a:t>
            </a:r>
          </a:p>
          <a:p>
            <a:pPr marL="465138" lvl="1"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</a:rPr>
              <a:t>Predictability:</a:t>
            </a:r>
            <a:r>
              <a:rPr lang="en-US" sz="2600" dirty="0"/>
              <a:t> </a:t>
            </a:r>
            <a:r>
              <a:rPr lang="en-US" sz="2600" dirty="0" smtClean="0"/>
              <a:t>a </a:t>
            </a:r>
            <a:r>
              <a:rPr lang="en-US" sz="2600" dirty="0"/>
              <a:t>given job should run in about the same amount of time and at about the same cost regardless of the load on the system. </a:t>
            </a:r>
            <a:endParaRPr lang="en-US" sz="2600" dirty="0" smtClean="0"/>
          </a:p>
          <a:p>
            <a:pPr marL="465138" lvl="1">
              <a:lnSpc>
                <a:spcPct val="100000"/>
              </a:lnSpc>
            </a:pPr>
            <a:r>
              <a:rPr lang="en-US" sz="2600" b="1" i="1" dirty="0" smtClean="0">
                <a:solidFill>
                  <a:srgbClr val="0070C0"/>
                </a:solidFill>
              </a:rPr>
              <a:t>Scenario example:</a:t>
            </a:r>
            <a:r>
              <a:rPr lang="en-US" sz="2600" dirty="0" smtClean="0"/>
              <a:t> a wide variation in response time is distracting to users, which </a:t>
            </a:r>
            <a:r>
              <a:rPr lang="en-US" sz="2600" dirty="0"/>
              <a:t>may signal a wide swing in system workloads or </a:t>
            </a:r>
            <a:r>
              <a:rPr lang="en-US" sz="2600" dirty="0" smtClean="0"/>
              <a:t>the </a:t>
            </a:r>
            <a:r>
              <a:rPr lang="en-US" sz="2600" dirty="0"/>
              <a:t>need for system tuning to cure instabilities.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of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9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 many systems, each process is assigned a priority and the scheduler will always choose a process of higher priority over one of lower priority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Instead of a single ready queue, we provide a set of </a:t>
            </a:r>
            <a:r>
              <a:rPr lang="en-US" dirty="0" smtClean="0"/>
              <a:t>queues </a:t>
            </a:r>
            <a:r>
              <a:rPr lang="en-US" dirty="0"/>
              <a:t>in descending order of priority. </a:t>
            </a:r>
            <a:r>
              <a:rPr lang="en-US" b="1" i="1" dirty="0">
                <a:solidFill>
                  <a:srgbClr val="C00000"/>
                </a:solidFill>
              </a:rPr>
              <a:t>RQ0, RQ1, . . . , </a:t>
            </a:r>
            <a:r>
              <a:rPr lang="en-US" b="1" i="1" dirty="0" err="1">
                <a:solidFill>
                  <a:srgbClr val="C00000"/>
                </a:solidFill>
              </a:rPr>
              <a:t>RQn</a:t>
            </a:r>
            <a:endParaRPr lang="en-US" b="1" i="1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When </a:t>
            </a:r>
            <a:r>
              <a:rPr lang="en-US" dirty="0"/>
              <a:t>a scheduling selection is to be made, the scheduler will start at the highest-priority ready queue </a:t>
            </a:r>
            <a:r>
              <a:rPr lang="en-US" b="1" i="1" dirty="0">
                <a:solidFill>
                  <a:srgbClr val="C00000"/>
                </a:solidFill>
              </a:rPr>
              <a:t>(RQ0</a:t>
            </a:r>
            <a:r>
              <a:rPr lang="en-US" b="1" i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If there are one or more processes in the queue, a process is selected using some scheduling policy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If </a:t>
            </a:r>
            <a:r>
              <a:rPr lang="en-US" b="1" i="1" dirty="0">
                <a:solidFill>
                  <a:srgbClr val="C00000"/>
                </a:solidFill>
              </a:rPr>
              <a:t>RQ0</a:t>
            </a:r>
            <a:r>
              <a:rPr lang="en-US" dirty="0"/>
              <a:t> is empty, then </a:t>
            </a:r>
            <a:r>
              <a:rPr lang="en-US" b="1" i="1" dirty="0">
                <a:solidFill>
                  <a:srgbClr val="C00000"/>
                </a:solidFill>
              </a:rPr>
              <a:t>RQ1</a:t>
            </a:r>
            <a:r>
              <a:rPr lang="en-US" dirty="0"/>
              <a:t> is examined</a:t>
            </a:r>
            <a:r>
              <a:rPr lang="en-US" dirty="0" smtClean="0"/>
              <a:t>, and </a:t>
            </a:r>
            <a:r>
              <a:rPr lang="en-US" dirty="0"/>
              <a:t>so on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b="1" i="1" dirty="0">
                <a:solidFill>
                  <a:srgbClr val="0070C0"/>
                </a:solidFill>
              </a:rPr>
              <a:t>Note:</a:t>
            </a:r>
            <a:r>
              <a:rPr lang="en-US" dirty="0"/>
              <a:t> in UNIX and many other systems, larger priority values represent lower priority processes (we follow this convention).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Priorities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401457" cy="49659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One problem with a pure priority scheduling scheme is that lower-priority processes may suffer starvation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This will happen if there is always a steady supply of higher-priority ready processes. </a:t>
            </a:r>
          </a:p>
          <a:p>
            <a:pPr>
              <a:lnSpc>
                <a:spcPct val="120000"/>
              </a:lnSpc>
            </a:pPr>
            <a:r>
              <a:rPr lang="en-US" dirty="0"/>
              <a:t>If this behavior is not desirable, the priority of a process can change with its </a:t>
            </a:r>
            <a:r>
              <a:rPr lang="en-US" b="1" dirty="0">
                <a:solidFill>
                  <a:srgbClr val="0070C0"/>
                </a:solidFill>
              </a:rPr>
              <a:t>age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</a:rPr>
              <a:t>execution history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49371" y="572603"/>
            <a:ext cx="7228109" cy="5958825"/>
            <a:chOff x="5123543" y="195230"/>
            <a:chExt cx="7053937" cy="5732178"/>
          </a:xfrm>
        </p:grpSpPr>
        <p:pic>
          <p:nvPicPr>
            <p:cNvPr id="6" name="Picture 5" descr="f4.pdf"/>
            <p:cNvPicPr>
              <a:picLocks noChangeAspect="1"/>
            </p:cNvPicPr>
            <p:nvPr/>
          </p:nvPicPr>
          <p:blipFill rotWithShape="1">
            <a:blip r:embed="rId2"/>
            <a:srcRect l="11203" t="5045" r="16185" b="25241"/>
            <a:stretch/>
          </p:blipFill>
          <p:spPr>
            <a:xfrm>
              <a:off x="5123543" y="195230"/>
              <a:ext cx="7053937" cy="5233113"/>
            </a:xfrm>
            <a:prstGeom prst="rect">
              <a:avLst/>
            </a:prstGeom>
          </p:spPr>
        </p:pic>
        <p:pic>
          <p:nvPicPr>
            <p:cNvPr id="7" name="Picture 6" descr="f4.pdf"/>
            <p:cNvPicPr>
              <a:picLocks noChangeAspect="1"/>
            </p:cNvPicPr>
            <p:nvPr/>
          </p:nvPicPr>
          <p:blipFill rotWithShape="1">
            <a:blip r:embed="rId2"/>
            <a:srcRect l="32717" t="82493" r="35906" b="10353"/>
            <a:stretch/>
          </p:blipFill>
          <p:spPr>
            <a:xfrm>
              <a:off x="7126511" y="5390379"/>
              <a:ext cx="3048000" cy="537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0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Scheduling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48950" cy="49659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i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 determines which process, among ready processes, is selected next for execution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i="1" dirty="0" smtClean="0">
                <a:solidFill>
                  <a:srgbClr val="0070C0"/>
                </a:solidFill>
              </a:rPr>
              <a:t>selection function</a:t>
            </a:r>
            <a:r>
              <a:rPr lang="en-US" dirty="0" smtClean="0"/>
              <a:t> </a:t>
            </a:r>
            <a:r>
              <a:rPr lang="en-US" dirty="0"/>
              <a:t>may be based on </a:t>
            </a:r>
            <a:r>
              <a:rPr lang="en-US" dirty="0" smtClean="0"/>
              <a:t>execution </a:t>
            </a:r>
            <a:r>
              <a:rPr lang="en-US" dirty="0"/>
              <a:t>characteristics of the </a:t>
            </a:r>
            <a:r>
              <a:rPr lang="en-US" dirty="0" smtClean="0"/>
              <a:t>process in which three </a:t>
            </a:r>
            <a:r>
              <a:rPr lang="en-US" dirty="0"/>
              <a:t>quantities are </a:t>
            </a:r>
            <a:r>
              <a:rPr lang="en-US" dirty="0" smtClean="0"/>
              <a:t>significant:</a:t>
            </a:r>
          </a:p>
          <a:p>
            <a:pPr marL="231775" indent="0">
              <a:lnSpc>
                <a:spcPct val="100000"/>
              </a:lnSpc>
              <a:buNone/>
            </a:pPr>
            <a:r>
              <a:rPr lang="en-US" b="1" i="1" dirty="0">
                <a:solidFill>
                  <a:srgbClr val="C00000"/>
                </a:solidFill>
              </a:rPr>
              <a:t>w</a:t>
            </a:r>
            <a:r>
              <a:rPr lang="en-US" dirty="0">
                <a:solidFill>
                  <a:srgbClr val="C00000"/>
                </a:solidFill>
              </a:rPr>
              <a:t> = time spent in system so far, </a:t>
            </a:r>
            <a:r>
              <a:rPr lang="en-US" dirty="0" smtClean="0">
                <a:solidFill>
                  <a:srgbClr val="C00000"/>
                </a:solidFill>
              </a:rPr>
              <a:t>waiting</a:t>
            </a:r>
          </a:p>
          <a:p>
            <a:pPr marL="231775" indent="0">
              <a:lnSpc>
                <a:spcPct val="100000"/>
              </a:lnSpc>
              <a:buNone/>
            </a:pPr>
            <a:r>
              <a:rPr lang="en-US" b="1" i="1" dirty="0">
                <a:solidFill>
                  <a:srgbClr val="C00000"/>
                </a:solidFill>
              </a:rPr>
              <a:t>e</a:t>
            </a:r>
            <a:r>
              <a:rPr lang="en-US" dirty="0">
                <a:solidFill>
                  <a:srgbClr val="C00000"/>
                </a:solidFill>
              </a:rPr>
              <a:t> = time spent in execution so </a:t>
            </a:r>
            <a:r>
              <a:rPr lang="en-US" dirty="0" smtClean="0">
                <a:solidFill>
                  <a:srgbClr val="C00000"/>
                </a:solidFill>
              </a:rPr>
              <a:t>far</a:t>
            </a:r>
          </a:p>
          <a:p>
            <a:pPr marL="231775" indent="0">
              <a:lnSpc>
                <a:spcPct val="100000"/>
              </a:lnSpc>
              <a:buNone/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= total service time required by the </a:t>
            </a:r>
            <a:r>
              <a:rPr lang="en-US" dirty="0" smtClean="0">
                <a:solidFill>
                  <a:srgbClr val="C00000"/>
                </a:solidFill>
              </a:rPr>
              <a:t>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E.g. </a:t>
            </a:r>
            <a:r>
              <a:rPr lang="en-US" dirty="0" smtClean="0"/>
              <a:t>the </a:t>
            </a:r>
            <a:r>
              <a:rPr lang="en-US" b="1" i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 max[</a:t>
            </a:r>
            <a:r>
              <a:rPr lang="en-US" i="1" dirty="0"/>
              <a:t>w</a:t>
            </a:r>
            <a:r>
              <a:rPr lang="en-US" dirty="0"/>
              <a:t>] indicates an FCFS </a:t>
            </a:r>
            <a:r>
              <a:rPr lang="en-US" dirty="0" smtClean="0"/>
              <a:t>discipline.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Scheduling </a:t>
            </a:r>
            <a:r>
              <a:rPr lang="en-US" dirty="0" smtClean="0"/>
              <a:t>Policies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Decision mode:</a:t>
            </a:r>
            <a:r>
              <a:rPr lang="en-US" dirty="0" smtClean="0"/>
              <a:t> </a:t>
            </a:r>
            <a:r>
              <a:rPr lang="en-US" dirty="0"/>
              <a:t>specifies the instants in time at which the selection function is exercised</a:t>
            </a:r>
            <a:r>
              <a:rPr lang="en-US" dirty="0" smtClean="0"/>
              <a:t>.</a:t>
            </a:r>
          </a:p>
          <a:p>
            <a:r>
              <a:rPr lang="en-US" dirty="0"/>
              <a:t>There are two general </a:t>
            </a:r>
            <a:r>
              <a:rPr lang="en-US" dirty="0" smtClean="0"/>
              <a:t>categories for decision mode: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Nonpreemptive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In this case, once a process is in the Running state, it continues to execute until (a) it terminates or (b) it blocks itself to wait for I/O or to request some OS service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Preemptive</a:t>
            </a:r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currently running process may be interrupted and moved to </a:t>
            </a:r>
            <a:r>
              <a:rPr lang="en-US" dirty="0" smtClean="0"/>
              <a:t>Ready </a:t>
            </a:r>
            <a:r>
              <a:rPr lang="en-US" dirty="0"/>
              <a:t>state </a:t>
            </a:r>
            <a:r>
              <a:rPr lang="en-US" dirty="0" smtClean="0"/>
              <a:t>by </a:t>
            </a:r>
            <a:r>
              <a:rPr lang="en-US" dirty="0"/>
              <a:t>OS</a:t>
            </a:r>
            <a:r>
              <a:rPr lang="en-US" dirty="0" smtClean="0"/>
              <a:t>.</a:t>
            </a:r>
          </a:p>
          <a:p>
            <a:pPr lvl="1"/>
            <a:r>
              <a:rPr lang="en-US" sz="2600" b="1" dirty="0" smtClean="0">
                <a:solidFill>
                  <a:srgbClr val="C00000"/>
                </a:solidFill>
              </a:rPr>
              <a:t>Pros</a:t>
            </a:r>
            <a:r>
              <a:rPr lang="en-US" sz="2600" b="1" dirty="0">
                <a:solidFill>
                  <a:srgbClr val="C00000"/>
                </a:solidFill>
              </a:rPr>
              <a:t>:</a:t>
            </a:r>
            <a:r>
              <a:rPr lang="en-US" sz="2600" dirty="0"/>
              <a:t> </a:t>
            </a:r>
            <a:r>
              <a:rPr lang="en-US" sz="2600" dirty="0" smtClean="0"/>
              <a:t>provide </a:t>
            </a:r>
            <a:r>
              <a:rPr lang="en-US" sz="2600" dirty="0"/>
              <a:t>better service to </a:t>
            </a:r>
            <a:r>
              <a:rPr lang="en-US" sz="2600" dirty="0" smtClean="0"/>
              <a:t>total </a:t>
            </a:r>
            <a:r>
              <a:rPr lang="en-US" sz="2600" dirty="0"/>
              <a:t>processes </a:t>
            </a:r>
            <a:r>
              <a:rPr lang="en-US" sz="2600" dirty="0" smtClean="0"/>
              <a:t>population, due to preventing </a:t>
            </a:r>
            <a:r>
              <a:rPr lang="en-US" sz="2600" dirty="0"/>
              <a:t>any </a:t>
            </a:r>
            <a:r>
              <a:rPr lang="en-US" sz="2600" dirty="0" smtClean="0"/>
              <a:t>process </a:t>
            </a:r>
            <a:r>
              <a:rPr lang="en-US" sz="2600" dirty="0"/>
              <a:t>from monopolizing the processor for very long.</a:t>
            </a:r>
          </a:p>
          <a:p>
            <a:pPr lvl="1"/>
            <a:r>
              <a:rPr lang="en-US" sz="2600" b="1" dirty="0" smtClean="0">
                <a:solidFill>
                  <a:srgbClr val="C00000"/>
                </a:solidFill>
              </a:rPr>
              <a:t>Cons</a:t>
            </a:r>
            <a:r>
              <a:rPr lang="en-US" sz="2600" b="1" dirty="0">
                <a:solidFill>
                  <a:srgbClr val="C00000"/>
                </a:solidFill>
              </a:rPr>
              <a:t>:</a:t>
            </a:r>
            <a:r>
              <a:rPr lang="en-US" sz="2600" dirty="0"/>
              <a:t> incur greater overhead than </a:t>
            </a:r>
            <a:r>
              <a:rPr lang="en-US" sz="2600" dirty="0" err="1"/>
              <a:t>nonpreemptive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Scheduling Policies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462463" cy="4351338"/>
          </a:xfrm>
        </p:spPr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time being </a:t>
            </a:r>
            <a:r>
              <a:rPr lang="en-US" dirty="0" smtClean="0"/>
              <a:t>total </a:t>
            </a:r>
            <a:r>
              <a:rPr lang="en-US" dirty="0"/>
              <a:t>execution time required</a:t>
            </a:r>
            <a:r>
              <a:rPr lang="en-US" dirty="0" smtClean="0"/>
              <a:t>.</a:t>
            </a:r>
          </a:p>
          <a:p>
            <a:r>
              <a:rPr lang="en-US" dirty="0"/>
              <a:t>Alternatively, </a:t>
            </a:r>
            <a:r>
              <a:rPr lang="en-US" dirty="0" smtClean="0"/>
              <a:t>the service </a:t>
            </a:r>
            <a:r>
              <a:rPr lang="en-US" dirty="0"/>
              <a:t>times </a:t>
            </a:r>
            <a:r>
              <a:rPr lang="en-US" dirty="0" smtClean="0"/>
              <a:t>represent the </a:t>
            </a:r>
            <a:r>
              <a:rPr lang="en-US" dirty="0"/>
              <a:t>processor time required in one </a:t>
            </a:r>
            <a:r>
              <a:rPr lang="en-US" dirty="0" smtClean="0"/>
              <a:t>cycle.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22642" r="24151" b="10435"/>
          <a:stretch>
            <a:fillRect/>
          </a:stretch>
        </p:blipFill>
        <p:spPr>
          <a:xfrm>
            <a:off x="5300663" y="1825625"/>
            <a:ext cx="6657975" cy="3242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98469" y="5202980"/>
            <a:ext cx="3662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+mn-lt"/>
              </a:rPr>
              <a:t>Table 9.4 </a:t>
            </a:r>
          </a:p>
          <a:p>
            <a:pPr algn="ctr"/>
            <a:r>
              <a:rPr lang="en-US" sz="2200" b="1" dirty="0" smtClean="0">
                <a:latin typeface="+mn-lt"/>
              </a:rPr>
              <a:t>Process Scheduling Example</a:t>
            </a:r>
            <a:r>
              <a:rPr lang="en-US" sz="2200" dirty="0" smtClean="0">
                <a:latin typeface="+mn-lt"/>
              </a:rPr>
              <a:t> 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5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Scheduling Policies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61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Turnaround time (TAT):</a:t>
                </a:r>
                <a:r>
                  <a:rPr lang="en-US" dirty="0" smtClean="0"/>
                  <a:t> the residence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or total time that the item spends in the system (waiting time plus service time</a:t>
                </a:r>
                <a:r>
                  <a:rPr lang="en-US" dirty="0" smtClean="0"/>
                  <a:t>).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Normalized </a:t>
                </a:r>
                <a:r>
                  <a:rPr lang="en-US" b="1" dirty="0">
                    <a:solidFill>
                      <a:srgbClr val="FF0000"/>
                    </a:solidFill>
                  </a:rPr>
                  <a:t>turnaround time:</a:t>
                </a:r>
                <a:r>
                  <a:rPr lang="en-US" dirty="0"/>
                  <a:t> the ratio of turnaround time to service time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Typically</a:t>
                </a:r>
                <a:r>
                  <a:rPr lang="en-US" dirty="0"/>
                  <a:t>, the longer the process execution time, the greater is the absolute amount of delay that can be tolerated. </a:t>
                </a:r>
              </a:p>
              <a:p>
                <a:r>
                  <a:rPr lang="en-US" dirty="0"/>
                  <a:t>The minimum possible value for this ratio is </a:t>
                </a:r>
                <a:r>
                  <a:rPr lang="en-US" dirty="0" smtClean="0"/>
                  <a:t>1.0</a:t>
                </a:r>
              </a:p>
              <a:p>
                <a:r>
                  <a:rPr lang="en-US" dirty="0" smtClean="0"/>
                  <a:t>Increasing </a:t>
                </a:r>
                <a:r>
                  <a:rPr lang="en-US" dirty="0"/>
                  <a:t>values correspond to a decreasing level of service.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6100" cy="4351338"/>
              </a:xfrm>
              <a:blipFill rotWithShape="0">
                <a:blip r:embed="rId2"/>
                <a:stretch>
                  <a:fillRect l="-1025" t="-2521" r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7752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 a multiprogramming system, multiple processes concurrently exist in main memory, </a:t>
            </a:r>
            <a:r>
              <a:rPr lang="en-US" dirty="0" smtClean="0"/>
              <a:t>and </a:t>
            </a:r>
            <a:r>
              <a:rPr lang="en-US" dirty="0"/>
              <a:t>scheduling is the key to multiprogramming.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Processor Scheduling:</a:t>
            </a:r>
            <a:r>
              <a:rPr lang="en-US" dirty="0" smtClean="0"/>
              <a:t> to </a:t>
            </a:r>
            <a:r>
              <a:rPr lang="en-US" dirty="0"/>
              <a:t>assign processes to be executed by the processor </a:t>
            </a:r>
            <a:r>
              <a:rPr lang="en-US" dirty="0" smtClean="0"/>
              <a:t>over </a:t>
            </a:r>
            <a:r>
              <a:rPr lang="en-US" dirty="0"/>
              <a:t>time, in a way that meets system objectives, such as response time, throughput, and processor </a:t>
            </a:r>
            <a:r>
              <a:rPr lang="en-US" dirty="0" smtClean="0"/>
              <a:t>efficiency.</a:t>
            </a:r>
          </a:p>
          <a:p>
            <a:pPr>
              <a:lnSpc>
                <a:spcPct val="110000"/>
              </a:lnSpc>
            </a:pPr>
            <a:r>
              <a:rPr lang="en-US" dirty="0"/>
              <a:t>Three types of processor scheduling are involved: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Long-term scheduling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Medium term scheduling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Short-term scheduling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Scheduling affects system performance because it determines which processes will wait and which will progress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9664" b="9664"/>
          <a:stretch>
            <a:fillRect/>
          </a:stretch>
        </p:blipFill>
        <p:spPr>
          <a:xfrm>
            <a:off x="245159" y="3043228"/>
            <a:ext cx="11701682" cy="30054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71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 rotWithShape="1">
          <a:blip r:embed="rId2"/>
          <a:srcRect l="8149" t="29012" r="6079" b="25202"/>
          <a:stretch/>
        </p:blipFill>
        <p:spPr>
          <a:xfrm>
            <a:off x="1336396" y="198670"/>
            <a:ext cx="9544051" cy="65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14639" y="-200025"/>
            <a:ext cx="9420226" cy="6955135"/>
            <a:chOff x="3920833" y="679866"/>
            <a:chExt cx="8271167" cy="6189548"/>
          </a:xfrm>
        </p:grpSpPr>
        <p:pic>
          <p:nvPicPr>
            <p:cNvPr id="8" name="Picture 7" descr="f3.pdf"/>
            <p:cNvPicPr>
              <a:picLocks noChangeAspect="1"/>
            </p:cNvPicPr>
            <p:nvPr/>
          </p:nvPicPr>
          <p:blipFill rotWithShape="1">
            <a:blip r:embed="rId2"/>
            <a:srcRect l="6061" t="2157" r="7727" b="20327"/>
            <a:stretch/>
          </p:blipFill>
          <p:spPr>
            <a:xfrm>
              <a:off x="3920833" y="679866"/>
              <a:ext cx="8271167" cy="5746609"/>
            </a:xfrm>
            <a:prstGeom prst="rect">
              <a:avLst/>
            </a:prstGeom>
          </p:spPr>
        </p:pic>
        <p:pic>
          <p:nvPicPr>
            <p:cNvPr id="9" name="Picture 8" descr="f3.pdf"/>
            <p:cNvPicPr>
              <a:picLocks noChangeAspect="1"/>
            </p:cNvPicPr>
            <p:nvPr/>
          </p:nvPicPr>
          <p:blipFill rotWithShape="1">
            <a:blip r:embed="rId2"/>
            <a:srcRect l="34126" t="85455" r="18368" b="7646"/>
            <a:stretch/>
          </p:blipFill>
          <p:spPr>
            <a:xfrm>
              <a:off x="6557963" y="6357941"/>
              <a:ext cx="4557712" cy="51147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3799663"/>
            <a:ext cx="4391025" cy="24577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Fundamentally</a:t>
            </a:r>
            <a:r>
              <a:rPr lang="en-US" dirty="0"/>
              <a:t>, scheduling is </a:t>
            </a:r>
            <a:r>
              <a:rPr lang="en-US" dirty="0" smtClean="0"/>
              <a:t>managing </a:t>
            </a:r>
            <a:r>
              <a:rPr lang="en-US" dirty="0"/>
              <a:t>queues to minimize queueing delay </a:t>
            </a:r>
            <a:r>
              <a:rPr lang="en-US" dirty="0" smtClean="0"/>
              <a:t>and  </a:t>
            </a:r>
            <a:r>
              <a:rPr lang="en-US" dirty="0"/>
              <a:t>optimize </a:t>
            </a:r>
            <a:r>
              <a:rPr lang="en-US" dirty="0" smtClean="0"/>
              <a:t>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long-term scheduler</a:t>
            </a:r>
            <a:r>
              <a:rPr lang="en-US" dirty="0"/>
              <a:t> determines which programs are admitted to the system for processing. </a:t>
            </a:r>
            <a:r>
              <a:rPr lang="en-US" dirty="0">
                <a:solidFill>
                  <a:srgbClr val="C00000"/>
                </a:solidFill>
              </a:rPr>
              <a:t>Thus, it controls the degree of multiprogramming.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In the batch portion of an OS, newly submitted jobs are routed to disk and held in a </a:t>
            </a:r>
            <a:r>
              <a:rPr lang="en-US" b="1" dirty="0">
                <a:solidFill>
                  <a:srgbClr val="C00000"/>
                </a:solidFill>
              </a:rPr>
              <a:t>batch queue</a:t>
            </a:r>
            <a:r>
              <a:rPr lang="en-US" dirty="0"/>
              <a:t>. The </a:t>
            </a:r>
            <a:r>
              <a:rPr lang="en-US" b="1" dirty="0">
                <a:solidFill>
                  <a:srgbClr val="0070C0"/>
                </a:solidFill>
              </a:rPr>
              <a:t>long-term scheduler </a:t>
            </a:r>
            <a:r>
              <a:rPr lang="en-US" dirty="0"/>
              <a:t>creates processes from the queue when it can.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long-term scheduler</a:t>
            </a:r>
            <a:r>
              <a:rPr lang="en-US" dirty="0"/>
              <a:t> must decide the following: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When OS can take one or more additional processes.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Which job(s) to accept and turn into processes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terms of frequency of execution, the </a:t>
            </a:r>
            <a:r>
              <a:rPr lang="en-US" dirty="0"/>
              <a:t>long-term scheduler executes relatively </a:t>
            </a:r>
            <a:r>
              <a:rPr lang="en-US" dirty="0" smtClean="0"/>
              <a:t>infrequently.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Medium-Term </a:t>
            </a:r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Part </a:t>
            </a:r>
            <a:r>
              <a:rPr lang="en-US" dirty="0"/>
              <a:t>of the swapping </a:t>
            </a:r>
            <a:r>
              <a:rPr lang="en-US" dirty="0" smtClean="0"/>
              <a:t>function.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Swapping-in decisions are based on the need to manage the </a:t>
            </a:r>
            <a:r>
              <a:rPr lang="en-US" dirty="0">
                <a:solidFill>
                  <a:srgbClr val="C00000"/>
                </a:solidFill>
              </a:rPr>
              <a:t>degree of </a:t>
            </a:r>
            <a:r>
              <a:rPr lang="en-US" dirty="0" smtClean="0">
                <a:solidFill>
                  <a:srgbClr val="C00000"/>
                </a:solidFill>
              </a:rPr>
              <a:t>multiprogramming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The medium-term scheduler is executed somewhat more </a:t>
            </a:r>
            <a:r>
              <a:rPr lang="en-US" dirty="0" smtClean="0"/>
              <a:t>frequently, compared to </a:t>
            </a:r>
            <a:r>
              <a:rPr lang="en-US" b="1" dirty="0">
                <a:solidFill>
                  <a:srgbClr val="0070C0"/>
                </a:solidFill>
              </a:rPr>
              <a:t>long-term </a:t>
            </a:r>
            <a:r>
              <a:rPr lang="en-US" b="1" dirty="0" smtClean="0">
                <a:solidFill>
                  <a:srgbClr val="0070C0"/>
                </a:solidFill>
              </a:rPr>
              <a:t>scheduler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/>
              <a:t>make a swapping decision.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4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Short-Term </a:t>
            </a:r>
            <a:r>
              <a:rPr lang="en-US" dirty="0"/>
              <a:t>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3229" cy="4734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b="1" dirty="0">
                <a:solidFill>
                  <a:srgbClr val="00B0F0"/>
                </a:solidFill>
              </a:rPr>
              <a:t>short-term scheduler</a:t>
            </a:r>
            <a:r>
              <a:rPr lang="en-US" dirty="0"/>
              <a:t>, also known as the dispatcher, </a:t>
            </a:r>
            <a:r>
              <a:rPr lang="en-US" dirty="0" smtClean="0"/>
              <a:t>makes fine-grained </a:t>
            </a:r>
            <a:r>
              <a:rPr lang="en-US" dirty="0"/>
              <a:t>decision of which process to execute next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Invoked </a:t>
            </a:r>
            <a:r>
              <a:rPr lang="en-US" dirty="0"/>
              <a:t>whenever an event occurs that may lead to the blocking of </a:t>
            </a:r>
            <a:r>
              <a:rPr lang="en-US" dirty="0" smtClean="0"/>
              <a:t>current </a:t>
            </a:r>
            <a:r>
              <a:rPr lang="en-US" dirty="0"/>
              <a:t>process or that may provide an opportunity to preempt a currently running process in favor of </a:t>
            </a:r>
            <a:r>
              <a:rPr lang="en-US" dirty="0" smtClean="0"/>
              <a:t>another. E.g.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Executes </a:t>
            </a:r>
            <a:r>
              <a:rPr lang="en-US" dirty="0"/>
              <a:t>most frequently </a:t>
            </a:r>
            <a:r>
              <a:rPr lang="en-US" dirty="0" smtClean="0"/>
              <a:t>as compared to other scheduling.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78236"/>
              </p:ext>
            </p:extLst>
          </p:nvPr>
        </p:nvGraphicFramePr>
        <p:xfrm>
          <a:off x="2032000" y="4532045"/>
          <a:ext cx="8128000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5302254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375439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65138" lvl="1" algn="ctr">
                        <a:lnSpc>
                          <a:spcPct val="100000"/>
                        </a:lnSpc>
                      </a:pPr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Clock interrupts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I/O interrupts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6239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Operating system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Signals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173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2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886" y="399202"/>
            <a:ext cx="3245757" cy="33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3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8758</TotalTime>
  <Words>1045</Words>
  <Application>Microsoft Office PowerPoint</Application>
  <PresentationFormat>Widescreen</PresentationFormat>
  <Paragraphs>111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 Antiqua</vt:lpstr>
      <vt:lpstr>Calibri</vt:lpstr>
      <vt:lpstr>Cambria Math</vt:lpstr>
      <vt:lpstr>Office Theme</vt:lpstr>
      <vt:lpstr>Scheduling</vt:lpstr>
      <vt:lpstr>Scheduling</vt:lpstr>
      <vt:lpstr>Types of Processor Scheduling</vt:lpstr>
      <vt:lpstr>PowerPoint Presentation</vt:lpstr>
      <vt:lpstr>PowerPoint Presentation</vt:lpstr>
      <vt:lpstr>Long-Term Scheduling</vt:lpstr>
      <vt:lpstr>Medium-Term Scheduling</vt:lpstr>
      <vt:lpstr>Short-Term Scheduling</vt:lpstr>
      <vt:lpstr>Scheduling Algorithms</vt:lpstr>
      <vt:lpstr>Short-Term Scheduling Criteria</vt:lpstr>
      <vt:lpstr>Short-Term Scheduling Criteria (Cont.)</vt:lpstr>
      <vt:lpstr>Short-Term Scheduling Criteria (Cont.)</vt:lpstr>
      <vt:lpstr>The Use of Priorities</vt:lpstr>
      <vt:lpstr>The Use of  Priorities (Cont.)</vt:lpstr>
      <vt:lpstr>Alternative Scheduling Policies</vt:lpstr>
      <vt:lpstr>Alternative Scheduling Policies (Cont.)</vt:lpstr>
      <vt:lpstr>Alternative Scheduling Policies (Cont.)</vt:lpstr>
      <vt:lpstr>Alternative Scheduling Policies (Cont.)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1002</cp:revision>
  <dcterms:created xsi:type="dcterms:W3CDTF">2017-01-29T14:04:38Z</dcterms:created>
  <dcterms:modified xsi:type="dcterms:W3CDTF">2023-04-06T05:33:10Z</dcterms:modified>
</cp:coreProperties>
</file>