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92" r:id="rId3"/>
    <p:sldId id="293" r:id="rId4"/>
    <p:sldId id="294" r:id="rId5"/>
    <p:sldId id="296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2023-04-06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2023-04-06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2023-04-06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Chapter#09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0016" y="1100138"/>
            <a:ext cx="12066412" cy="5083307"/>
            <a:chOff x="100016" y="1100138"/>
            <a:chExt cx="12066412" cy="50833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91" y="1100138"/>
              <a:ext cx="12026449" cy="146551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6" y="2565650"/>
              <a:ext cx="12066412" cy="3617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8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Process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28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Shortest Process Next (SPN) is a non-preemptive policy.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SPN, the </a:t>
            </a:r>
            <a:r>
              <a:rPr lang="en-US" dirty="0"/>
              <a:t>process with the shortest expected processing time is selected next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short </a:t>
            </a:r>
            <a:r>
              <a:rPr lang="en-US" dirty="0"/>
              <a:t>process will jump to the head of the queue past longer jobs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Performance </a:t>
            </a:r>
            <a:r>
              <a:rPr lang="en-US" dirty="0"/>
              <a:t>is </a:t>
            </a:r>
            <a:r>
              <a:rPr lang="en-US" dirty="0" smtClean="0"/>
              <a:t>improved </a:t>
            </a:r>
            <a:r>
              <a:rPr lang="en-US" dirty="0"/>
              <a:t>in terms of response </a:t>
            </a:r>
            <a:r>
              <a:rPr lang="en-US" dirty="0" smtClean="0"/>
              <a:t>time, but variability </a:t>
            </a:r>
            <a:r>
              <a:rPr lang="en-US" dirty="0"/>
              <a:t>of response times is </a:t>
            </a:r>
            <a:r>
              <a:rPr lang="en-US" dirty="0" smtClean="0"/>
              <a:t>increased </a:t>
            </a:r>
            <a:r>
              <a:rPr lang="en-US" dirty="0"/>
              <a:t>especially for longer </a:t>
            </a:r>
            <a:r>
              <a:rPr lang="en-US" dirty="0" smtClean="0"/>
              <a:t>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Process </a:t>
            </a:r>
            <a:r>
              <a:rPr lang="en-US" dirty="0" smtClean="0"/>
              <a:t>Next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7237" y="1999797"/>
            <a:ext cx="12026449" cy="3245472"/>
            <a:chOff x="125691" y="1100138"/>
            <a:chExt cx="12026449" cy="32454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91" y="1100138"/>
              <a:ext cx="12026449" cy="14655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747" y="2565650"/>
              <a:ext cx="11863109" cy="1779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86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shortest remaining time (SRT) policy is a preemptive version of </a:t>
            </a:r>
            <a:r>
              <a:rPr lang="en-US" dirty="0" smtClean="0"/>
              <a:t>SPN.</a:t>
            </a:r>
          </a:p>
          <a:p>
            <a:r>
              <a:rPr lang="en-US" dirty="0" smtClean="0"/>
              <a:t>The </a:t>
            </a:r>
            <a:r>
              <a:rPr lang="en-US" dirty="0"/>
              <a:t>scheduler always chooses the process that has the shortest expected remaining processing time</a:t>
            </a:r>
            <a:r>
              <a:rPr lang="en-US" dirty="0" smtClean="0"/>
              <a:t>.</a:t>
            </a:r>
          </a:p>
          <a:p>
            <a:r>
              <a:rPr lang="en-US" dirty="0"/>
              <a:t>When a new process joins the ready queue, it may </a:t>
            </a:r>
            <a:r>
              <a:rPr lang="en-US" dirty="0" smtClean="0"/>
              <a:t>have </a:t>
            </a:r>
            <a:r>
              <a:rPr lang="en-US" dirty="0"/>
              <a:t>a shorter remaining time </a:t>
            </a:r>
            <a:r>
              <a:rPr lang="en-US"/>
              <a:t>than </a:t>
            </a:r>
            <a:r>
              <a:rPr lang="en-US" smtClean="0"/>
              <a:t>the currently </a:t>
            </a:r>
            <a:r>
              <a:rPr lang="en-US" dirty="0"/>
              <a:t>running process. </a:t>
            </a:r>
            <a:r>
              <a:rPr lang="en-US" dirty="0" smtClean="0"/>
              <a:t>Accordingly</a:t>
            </a:r>
            <a:r>
              <a:rPr lang="en-US" dirty="0"/>
              <a:t>, the scheduler may preempt the current process when a new process becomes ready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a risk of starvation of longer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</a:t>
            </a:r>
            <a:r>
              <a:rPr lang="en-US" dirty="0" smtClean="0"/>
              <a:t>Time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751" y="1999797"/>
            <a:ext cx="12026449" cy="3187144"/>
            <a:chOff x="97237" y="1999797"/>
            <a:chExt cx="12026449" cy="31871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37" y="1999797"/>
              <a:ext cx="12026449" cy="14655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79" y="3411563"/>
              <a:ext cx="11877049" cy="1775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2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Response Ratio Next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70972" cy="49659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 smtClean="0"/>
                  <a:t>In the Highest </a:t>
                </a:r>
                <a:r>
                  <a:rPr lang="en-US" dirty="0"/>
                  <a:t>Response Ratio </a:t>
                </a:r>
                <a:r>
                  <a:rPr lang="en-US" dirty="0" smtClean="0"/>
                  <a:t>Next (HRRN), consider </a:t>
                </a:r>
                <a:r>
                  <a:rPr lang="en-US" dirty="0"/>
                  <a:t>the following ratio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b="1" i="1" dirty="0" smtClean="0">
                    <a:solidFill>
                      <a:srgbClr val="C00000"/>
                    </a:solidFill>
                  </a:rPr>
                  <a:t>R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= response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ratio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w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=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waiting time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= expected service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time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In HRRN, we choose </a:t>
                </a:r>
                <a:r>
                  <a:rPr lang="en-US" dirty="0"/>
                  <a:t>the ready process with the greatest value of R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While shorter </a:t>
                </a:r>
                <a:r>
                  <a:rPr lang="en-US" dirty="0"/>
                  <a:t>jobs are </a:t>
                </a:r>
                <a:r>
                  <a:rPr lang="en-US" dirty="0" smtClean="0"/>
                  <a:t>favored, </a:t>
                </a:r>
                <a:r>
                  <a:rPr lang="en-US" dirty="0"/>
                  <a:t>aging without service </a:t>
                </a:r>
                <a:r>
                  <a:rPr lang="en-US" dirty="0" smtClean="0"/>
                  <a:t>increases the </a:t>
                </a:r>
                <a:r>
                  <a:rPr lang="en-US" dirty="0"/>
                  <a:t>ratio so that </a:t>
                </a:r>
                <a:r>
                  <a:rPr lang="en-US" dirty="0" smtClean="0"/>
                  <a:t>longer </a:t>
                </a:r>
                <a:r>
                  <a:rPr lang="en-US" dirty="0"/>
                  <a:t>process will eventually get </a:t>
                </a:r>
                <a:r>
                  <a:rPr lang="en-US" dirty="0" smtClean="0"/>
                  <a:t>past competing shorter jobs.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Hence, it </a:t>
                </a:r>
                <a:r>
                  <a:rPr lang="en-US" dirty="0"/>
                  <a:t>accounts for the process age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70972" cy="4965975"/>
              </a:xfrm>
              <a:blipFill>
                <a:blip r:embed="rId2"/>
                <a:stretch>
                  <a:fillRect l="-974" t="-1227" r="-433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Ratio </a:t>
            </a:r>
            <a:r>
              <a:rPr lang="en-US" dirty="0" smtClean="0"/>
              <a:t>Next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1125" y="2522312"/>
            <a:ext cx="12027075" cy="3270184"/>
            <a:chOff x="111125" y="1999797"/>
            <a:chExt cx="12027075" cy="32701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125" y="3465308"/>
              <a:ext cx="11998047" cy="180467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51" y="1999797"/>
              <a:ext cx="12026449" cy="1465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324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smtClean="0"/>
              <a:t>Time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general, we cannot know ahead of time what the service time is going to be. However, we can approximate it, either based on past history or some input from the user or a configuration manager.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SRT, SPN and HRRN, </a:t>
            </a:r>
            <a:r>
              <a:rPr lang="en-US" dirty="0"/>
              <a:t>the expected service time must be </a:t>
            </a:r>
            <a:r>
              <a:rPr lang="en-US" dirty="0" smtClean="0"/>
              <a:t>estimated.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39896"/>
            <a:ext cx="10791825" cy="51181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Another way of establishing a preference for shorter jobs is to penalize jobs that have been running longer</a:t>
            </a:r>
            <a:r>
              <a:rPr lang="en-US" dirty="0" smtClean="0"/>
              <a:t>.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The multilevel feedback focus </a:t>
            </a:r>
            <a:r>
              <a:rPr lang="en-US" dirty="0"/>
              <a:t>on the time spent in execution so far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Scheduling is done on a preemptive basis, and a dynamic priority mechanism is used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b="1" i="1" dirty="0">
                <a:solidFill>
                  <a:srgbClr val="C00000"/>
                </a:solidFill>
              </a:rPr>
              <a:t>When a process first enters the system, it is placed in </a:t>
            </a:r>
            <a:r>
              <a:rPr lang="en-US" b="1" i="1" dirty="0" smtClean="0">
                <a:solidFill>
                  <a:srgbClr val="C00000"/>
                </a:solidFill>
              </a:rPr>
              <a:t>RQ0.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b="1" i="1" dirty="0" smtClean="0">
                <a:solidFill>
                  <a:srgbClr val="C00000"/>
                </a:solidFill>
              </a:rPr>
              <a:t>After </a:t>
            </a:r>
            <a:r>
              <a:rPr lang="en-US" b="1" i="1" dirty="0">
                <a:solidFill>
                  <a:srgbClr val="C00000"/>
                </a:solidFill>
              </a:rPr>
              <a:t>its first preemption, when it returns to the Ready state, it is placed in RQ1. </a:t>
            </a:r>
            <a:endParaRPr lang="en-US" b="1" i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b="1" i="1" dirty="0" smtClean="0">
                <a:solidFill>
                  <a:srgbClr val="C00000"/>
                </a:solidFill>
              </a:rPr>
              <a:t>Each </a:t>
            </a:r>
            <a:r>
              <a:rPr lang="en-US" b="1" i="1" dirty="0">
                <a:solidFill>
                  <a:srgbClr val="C00000"/>
                </a:solidFill>
              </a:rPr>
              <a:t>subsequent time that it is preempted, it is demoted to the next lower-priority queue</a:t>
            </a:r>
            <a:r>
              <a:rPr lang="en-US" b="1" i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Within each queue, </a:t>
            </a:r>
            <a:r>
              <a:rPr lang="en-US" dirty="0" smtClean="0"/>
              <a:t>a </a:t>
            </a:r>
            <a:r>
              <a:rPr lang="en-US" dirty="0"/>
              <a:t>simple FCFS mechanism is used. </a:t>
            </a:r>
            <a:r>
              <a:rPr lang="en-US" dirty="0" smtClean="0"/>
              <a:t>Except </a:t>
            </a:r>
            <a:r>
              <a:rPr lang="en-US" dirty="0"/>
              <a:t>the lowest-priority </a:t>
            </a:r>
            <a:r>
              <a:rPr lang="en-US" dirty="0" smtClean="0"/>
              <a:t>queue where round-robin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5558" y="-27056"/>
            <a:ext cx="7953376" cy="6732928"/>
            <a:chOff x="4862512" y="109471"/>
            <a:chExt cx="7329488" cy="6147141"/>
          </a:xfrm>
        </p:grpSpPr>
        <p:pic>
          <p:nvPicPr>
            <p:cNvPr id="5" name="Picture 4" descr="f10.pdf"/>
            <p:cNvPicPr>
              <a:picLocks noChangeAspect="1"/>
            </p:cNvPicPr>
            <p:nvPr/>
          </p:nvPicPr>
          <p:blipFill rotWithShape="1">
            <a:blip r:embed="rId2"/>
            <a:srcRect l="6513" t="20909" r="5575" b="26872"/>
            <a:stretch/>
          </p:blipFill>
          <p:spPr>
            <a:xfrm>
              <a:off x="4862512" y="109471"/>
              <a:ext cx="7329488" cy="5634104"/>
            </a:xfrm>
            <a:prstGeom prst="rect">
              <a:avLst/>
            </a:prstGeom>
          </p:spPr>
        </p:pic>
        <p:pic>
          <p:nvPicPr>
            <p:cNvPr id="6" name="Picture 5" descr="f10.pdf"/>
            <p:cNvPicPr>
              <a:picLocks noChangeAspect="1"/>
            </p:cNvPicPr>
            <p:nvPr/>
          </p:nvPicPr>
          <p:blipFill rotWithShape="1">
            <a:blip r:embed="rId2"/>
            <a:srcRect l="28104" t="78512" r="22198" b="16364"/>
            <a:stretch/>
          </p:blipFill>
          <p:spPr>
            <a:xfrm>
              <a:off x="6455568" y="5703822"/>
              <a:ext cx="4143375" cy="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37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First-Come-First-Served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2886" cy="4732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scheduling policy is </a:t>
            </a:r>
            <a:r>
              <a:rPr lang="en-US" b="1" dirty="0" smtClean="0">
                <a:solidFill>
                  <a:srgbClr val="0070C0"/>
                </a:solidFill>
              </a:rPr>
              <a:t>first-come-first-served </a:t>
            </a:r>
            <a:r>
              <a:rPr lang="en-US" b="1" dirty="0">
                <a:solidFill>
                  <a:srgbClr val="0070C0"/>
                </a:solidFill>
              </a:rPr>
              <a:t>(FCFS)</a:t>
            </a:r>
            <a:r>
              <a:rPr lang="en-US" dirty="0"/>
              <a:t>, also known as </a:t>
            </a:r>
            <a:r>
              <a:rPr lang="en-US" b="1" dirty="0">
                <a:solidFill>
                  <a:srgbClr val="0070C0"/>
                </a:solidFill>
              </a:rPr>
              <a:t>first-in-first-out (FIFO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or a </a:t>
            </a:r>
            <a:r>
              <a:rPr lang="en-US" b="1" dirty="0" smtClean="0">
                <a:solidFill>
                  <a:srgbClr val="0070C0"/>
                </a:solidFill>
              </a:rPr>
              <a:t>strict queuing</a:t>
            </a:r>
            <a:r>
              <a:rPr lang="en-US" dirty="0" smtClean="0"/>
              <a:t> scheme.</a:t>
            </a:r>
          </a:p>
          <a:p>
            <a:pPr>
              <a:lnSpc>
                <a:spcPct val="100000"/>
              </a:lnSpc>
            </a:pPr>
            <a:r>
              <a:rPr lang="en-US" dirty="0"/>
              <a:t>As each process becomes ready, it joins the ready queue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When the currently running process ceases to execute, the process that has been in </a:t>
            </a:r>
            <a:r>
              <a:rPr lang="en-US" dirty="0" smtClean="0"/>
              <a:t>ready </a:t>
            </a:r>
            <a:r>
              <a:rPr lang="en-US" dirty="0"/>
              <a:t>queue the </a:t>
            </a:r>
            <a:r>
              <a:rPr lang="en-US" dirty="0" smtClean="0"/>
              <a:t>longest is </a:t>
            </a:r>
            <a:r>
              <a:rPr lang="en-US" dirty="0"/>
              <a:t>selected for running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</a:t>
            </a:r>
            <a:r>
              <a:rPr lang="en-US" dirty="0" smtClean="0"/>
              <a:t>Feedback Variation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632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simple </a:t>
                </a:r>
                <a:r>
                  <a:rPr lang="en-US" dirty="0" smtClean="0"/>
                  <a:t>variation of multilevel feedback algorithms is </a:t>
                </a:r>
                <a:r>
                  <a:rPr lang="en-US" dirty="0"/>
                  <a:t>to perform </a:t>
                </a:r>
                <a:r>
                  <a:rPr lang="en-US" dirty="0" smtClean="0"/>
                  <a:t>round robin preemption for each priority queue.</a:t>
                </a:r>
              </a:p>
              <a:p>
                <a:r>
                  <a:rPr lang="en-US" dirty="0" smtClean="0"/>
                  <a:t>We can also </a:t>
                </a:r>
                <a:r>
                  <a:rPr lang="en-US" dirty="0"/>
                  <a:t>vary the preemption times according to the queue</a:t>
                </a:r>
                <a:r>
                  <a:rPr lang="en-US" dirty="0" smtClean="0"/>
                  <a:t>.</a:t>
                </a:r>
              </a:p>
              <a:p>
                <a:pPr marL="465138" lvl="1"/>
                <a:r>
                  <a:rPr lang="en-US" sz="2600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600" dirty="0">
                    <a:solidFill>
                      <a:srgbClr val="C00000"/>
                    </a:solidFill>
                  </a:rPr>
                  <a:t>process scheduled from RQ0 is allowed to execute for one time unit and then is </a:t>
                </a:r>
                <a:r>
                  <a:rPr lang="en-US" sz="2600" dirty="0" smtClean="0">
                    <a:solidFill>
                      <a:srgbClr val="C00000"/>
                    </a:solidFill>
                  </a:rPr>
                  <a:t>preempted, while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a process scheduled from RQ1 is allowed to execute two time units, and so on. </a:t>
                </a:r>
                <a:endParaRPr lang="en-US" sz="2600" dirty="0" smtClean="0">
                  <a:solidFill>
                    <a:srgbClr val="C00000"/>
                  </a:solidFill>
                </a:endParaRPr>
              </a:p>
              <a:p>
                <a:pPr marL="465138" lvl="1"/>
                <a:r>
                  <a:rPr lang="en-US" sz="2600" dirty="0" smtClean="0">
                    <a:solidFill>
                      <a:srgbClr val="C00000"/>
                    </a:solidFill>
                  </a:rPr>
                  <a:t>In </a:t>
                </a:r>
                <a:r>
                  <a:rPr lang="en-US" sz="2600" dirty="0">
                    <a:solidFill>
                      <a:srgbClr val="C00000"/>
                    </a:solidFill>
                  </a:rPr>
                  <a:t>general, a process scheduled from </a:t>
                </a:r>
                <a:r>
                  <a:rPr lang="en-US" sz="2600" dirty="0" err="1">
                    <a:solidFill>
                      <a:srgbClr val="C00000"/>
                    </a:solidFill>
                  </a:rPr>
                  <a:t>RQi</a:t>
                </a:r>
                <a:r>
                  <a:rPr lang="en-US" sz="2600" dirty="0">
                    <a:solidFill>
                      <a:srgbClr val="C00000"/>
                    </a:solidFill>
                  </a:rPr>
                  <a:t> is allowed to execute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rgbClr val="C00000"/>
                    </a:solidFill>
                  </a:rPr>
                  <a:t> time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units before preemption</a:t>
                </a:r>
                <a:r>
                  <a:rPr lang="en-US" sz="2600" dirty="0" smtClean="0">
                    <a:solidFill>
                      <a:srgbClr val="C00000"/>
                    </a:solidFill>
                  </a:rPr>
                  <a:t>.</a:t>
                </a:r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63238" cy="4351338"/>
              </a:xfrm>
              <a:blipFill>
                <a:blip r:embed="rId2"/>
                <a:stretch>
                  <a:fillRect l="-102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29825" y="2509547"/>
            <a:ext cx="2079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Table 9.3:</a:t>
            </a:r>
          </a:p>
          <a:p>
            <a:pPr algn="ctr"/>
            <a:r>
              <a:rPr lang="en-US" sz="2200" b="1" dirty="0" smtClean="0">
                <a:latin typeface="+mn-lt"/>
              </a:rPr>
              <a:t>Characteristics of Various Scheduling Policies</a:t>
            </a:r>
            <a:endParaRPr lang="en-US" sz="22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3668"/>
          <a:stretch/>
        </p:blipFill>
        <p:spPr>
          <a:xfrm>
            <a:off x="464458" y="1946744"/>
            <a:ext cx="9565367" cy="264619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49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First-Come-First-Served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following example for FCFS.</a:t>
                </a:r>
              </a:p>
              <a:p>
                <a:r>
                  <a:rPr lang="en-US" dirty="0" smtClean="0"/>
                  <a:t>Given in this example is </a:t>
                </a:r>
                <a:r>
                  <a:rPr lang="en-US" i="1" dirty="0" smtClean="0"/>
                  <a:t>Arrival Time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Service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/>
                  <a:t>)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23" y="2909438"/>
            <a:ext cx="11530954" cy="35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First-Come-First-Served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44201" cy="496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 the previous example: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Normalized </a:t>
            </a:r>
            <a:r>
              <a:rPr lang="en-US" dirty="0"/>
              <a:t>turnaround time for process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/>
              <a:t> is way out of line compared to the other </a:t>
            </a:r>
            <a:r>
              <a:rPr lang="en-US" dirty="0" smtClean="0"/>
              <a:t>processes. The </a:t>
            </a:r>
            <a:r>
              <a:rPr lang="en-US" dirty="0"/>
              <a:t>total time that it is in the system is 100 times the required processing time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70C0"/>
                </a:solidFill>
              </a:rPr>
              <a:t>This happens </a:t>
            </a:r>
            <a:r>
              <a:rPr lang="en-US" b="1" dirty="0">
                <a:solidFill>
                  <a:srgbClr val="0070C0"/>
                </a:solidFill>
              </a:rPr>
              <a:t>whenever a short process arrives just after a long process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Long </a:t>
            </a:r>
            <a:r>
              <a:rPr lang="en-US" dirty="0"/>
              <a:t>processes do not fare poorly. Process </a:t>
            </a:r>
            <a:r>
              <a:rPr lang="en-US" b="1" dirty="0">
                <a:solidFill>
                  <a:srgbClr val="C00000"/>
                </a:solidFill>
              </a:rPr>
              <a:t>Z</a:t>
            </a:r>
            <a:r>
              <a:rPr lang="en-US" dirty="0"/>
              <a:t> has a turnaround time that is almost double that of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/>
              <a:t>, but </a:t>
            </a:r>
            <a:r>
              <a:rPr lang="en-US" dirty="0" smtClean="0"/>
              <a:t>its normalized </a:t>
            </a:r>
            <a:r>
              <a:rPr lang="en-US" dirty="0"/>
              <a:t>residence time is under </a:t>
            </a:r>
            <a:r>
              <a:rPr lang="en-US" dirty="0" smtClean="0"/>
              <a:t>2.0.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First-Come-First-Served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7" y="2209800"/>
            <a:ext cx="11877225" cy="35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First-Come-First-Served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0601" cy="496597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General characteristics of FCFS: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FCFS performs much better for long processes than short ones.</a:t>
            </a:r>
          </a:p>
          <a:p>
            <a:pPr>
              <a:lnSpc>
                <a:spcPct val="110000"/>
              </a:lnSpc>
            </a:pPr>
            <a:r>
              <a:rPr lang="en-US" dirty="0"/>
              <a:t>FCFS tends to favor processor-bound processes over I/O-bound processes.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FCFS </a:t>
            </a:r>
            <a:r>
              <a:rPr lang="en-US" dirty="0"/>
              <a:t>is not an attractive alternative on its own for a uniprocessor system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However, it is often combined with a priority scheme to provide an effective scheduler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Thus, the scheduler may maintain a number of queues, one for each priority level, and dispatch within each queue on a first-come-first-served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(RR)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44200" cy="4965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To </a:t>
            </a:r>
            <a:r>
              <a:rPr lang="en-US" dirty="0"/>
              <a:t>reduce the penalty that short jobs suffer with FCFS is to use preemption based on a </a:t>
            </a:r>
            <a:r>
              <a:rPr lang="en-US" dirty="0" smtClean="0"/>
              <a:t>clock, i.e. a </a:t>
            </a:r>
            <a:r>
              <a:rPr lang="en-US" dirty="0"/>
              <a:t>clock interrupt is generated at periodic </a:t>
            </a:r>
            <a:r>
              <a:rPr lang="en-US" dirty="0" smtClean="0"/>
              <a:t>intervals.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Round robin</a:t>
            </a:r>
            <a:r>
              <a:rPr lang="en-US" dirty="0" smtClean="0"/>
              <a:t> uses the above described technique.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interrupt </a:t>
            </a:r>
            <a:r>
              <a:rPr lang="en-US" dirty="0"/>
              <a:t>occurs, </a:t>
            </a:r>
            <a:r>
              <a:rPr lang="en-US" dirty="0" smtClean="0"/>
              <a:t>currently </a:t>
            </a:r>
            <a:r>
              <a:rPr lang="en-US" dirty="0"/>
              <a:t>running process is placed in </a:t>
            </a:r>
            <a:r>
              <a:rPr lang="en-US" dirty="0" smtClean="0"/>
              <a:t>ready </a:t>
            </a:r>
            <a:r>
              <a:rPr lang="en-US" dirty="0"/>
              <a:t>queue, and </a:t>
            </a:r>
            <a:r>
              <a:rPr lang="en-US" dirty="0" smtClean="0"/>
              <a:t>next </a:t>
            </a:r>
            <a:r>
              <a:rPr lang="en-US" dirty="0"/>
              <a:t>ready job is selected on a FCFS basis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This technique is also known as </a:t>
            </a:r>
            <a:r>
              <a:rPr lang="en-US" b="1" dirty="0">
                <a:solidFill>
                  <a:srgbClr val="0070C0"/>
                </a:solidFill>
              </a:rPr>
              <a:t>time slicing</a:t>
            </a:r>
            <a:r>
              <a:rPr lang="en-US" dirty="0"/>
              <a:t>, because each process is given a slice of time before being preempted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0070C0"/>
                </a:solidFill>
              </a:rPr>
              <a:t>round robin</a:t>
            </a:r>
            <a:r>
              <a:rPr lang="en-US" dirty="0"/>
              <a:t>, the principal design issue is length of the time quantum, or slice, to be used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</a:t>
            </a:r>
            <a:r>
              <a:rPr lang="en-US" dirty="0" smtClean="0"/>
              <a:t>Robin: Time Quantum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77538" cy="49659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If quantum </a:t>
            </a:r>
            <a:r>
              <a:rPr lang="en-US" dirty="0"/>
              <a:t>is very short, then short processes will move through the system relatively quickly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 </a:t>
            </a:r>
            <a:r>
              <a:rPr lang="en-US" dirty="0"/>
              <a:t>is processing overhead </a:t>
            </a:r>
            <a:r>
              <a:rPr lang="en-US" dirty="0" smtClean="0"/>
              <a:t>involved in handling the clock interrupt and performing the scheduling and dispatching function. Thus, </a:t>
            </a:r>
            <a:r>
              <a:rPr lang="en-US" dirty="0"/>
              <a:t>very short time quanta should be avoided.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For </a:t>
            </a:r>
            <a:r>
              <a:rPr lang="en-US" dirty="0"/>
              <a:t>time </a:t>
            </a:r>
            <a:r>
              <a:rPr lang="en-US" dirty="0" smtClean="0"/>
              <a:t>quantum </a:t>
            </a:r>
            <a:r>
              <a:rPr lang="en-US" dirty="0"/>
              <a:t>slightly greater than the time required for a typical interaction or process function. </a:t>
            </a:r>
            <a:r>
              <a:rPr lang="en-US" dirty="0" smtClean="0"/>
              <a:t>If </a:t>
            </a:r>
            <a:r>
              <a:rPr lang="en-US" dirty="0"/>
              <a:t>it is less, then most processes will require at least two time quanta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case </a:t>
            </a:r>
            <a:r>
              <a:rPr lang="en-US" dirty="0"/>
              <a:t>of a time </a:t>
            </a:r>
            <a:r>
              <a:rPr lang="en-US" dirty="0" smtClean="0"/>
              <a:t>quantum </a:t>
            </a:r>
            <a:r>
              <a:rPr lang="en-US" dirty="0"/>
              <a:t>longer than the </a:t>
            </a:r>
            <a:r>
              <a:rPr lang="en-US" dirty="0" smtClean="0"/>
              <a:t>longest running </a:t>
            </a:r>
            <a:r>
              <a:rPr lang="en-US" dirty="0"/>
              <a:t>process, round robin degenerates to FCFS.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-1" y="-87079"/>
            <a:ext cx="12508593" cy="6681376"/>
            <a:chOff x="-1" y="-172807"/>
            <a:chExt cx="12508593" cy="6681376"/>
          </a:xfrm>
        </p:grpSpPr>
        <p:grpSp>
          <p:nvGrpSpPr>
            <p:cNvPr id="9" name="Group 8"/>
            <p:cNvGrpSpPr/>
            <p:nvPr/>
          </p:nvGrpSpPr>
          <p:grpSpPr>
            <a:xfrm>
              <a:off x="-1" y="-172807"/>
              <a:ext cx="12508593" cy="6045466"/>
              <a:chOff x="-1" y="-172807"/>
              <a:chExt cx="12508593" cy="6045466"/>
            </a:xfrm>
          </p:grpSpPr>
          <p:pic>
            <p:nvPicPr>
              <p:cNvPr id="5" name="Picture 4" descr="f6.pdf"/>
              <p:cNvPicPr>
                <a:picLocks noChangeAspect="1"/>
              </p:cNvPicPr>
              <p:nvPr/>
            </p:nvPicPr>
            <p:blipFill rotWithShape="1">
              <a:blip r:embed="rId2"/>
              <a:srcRect l="7748" t="5455" r="36379" b="62545"/>
              <a:stretch/>
            </p:blipFill>
            <p:spPr>
              <a:xfrm>
                <a:off x="-1" y="249557"/>
                <a:ext cx="7586664" cy="5623102"/>
              </a:xfrm>
              <a:prstGeom prst="rect">
                <a:avLst/>
              </a:prstGeom>
            </p:spPr>
          </p:pic>
          <p:pic>
            <p:nvPicPr>
              <p:cNvPr id="7" name="Picture 6" descr="f6.pdf"/>
              <p:cNvPicPr>
                <a:picLocks noChangeAspect="1"/>
              </p:cNvPicPr>
              <p:nvPr/>
            </p:nvPicPr>
            <p:blipFill rotWithShape="1">
              <a:blip r:embed="rId2"/>
              <a:srcRect l="4929" t="39047" r="24652" b="30118"/>
              <a:stretch/>
            </p:blipFill>
            <p:spPr>
              <a:xfrm>
                <a:off x="3286791" y="-172807"/>
                <a:ext cx="9221801" cy="5225689"/>
              </a:xfrm>
              <a:prstGeom prst="rect">
                <a:avLst/>
              </a:prstGeom>
            </p:spPr>
          </p:pic>
        </p:grpSp>
        <p:pic>
          <p:nvPicPr>
            <p:cNvPr id="8" name="Picture 7" descr="f6.pdf"/>
            <p:cNvPicPr>
              <a:picLocks noChangeAspect="1"/>
            </p:cNvPicPr>
            <p:nvPr/>
          </p:nvPicPr>
          <p:blipFill rotWithShape="1">
            <a:blip r:embed="rId2"/>
            <a:srcRect l="12205" t="75528" r="13855" b="19939"/>
            <a:stretch/>
          </p:blipFill>
          <p:spPr>
            <a:xfrm>
              <a:off x="2757487" y="5951357"/>
              <a:ext cx="7020882" cy="55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3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965</Words>
  <Application>Microsoft Office PowerPoint</Application>
  <PresentationFormat>Widescreen</PresentationFormat>
  <Paragraphs>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 Antiqua</vt:lpstr>
      <vt:lpstr>Calibri</vt:lpstr>
      <vt:lpstr>Cambria Math</vt:lpstr>
      <vt:lpstr>Office Theme</vt:lpstr>
      <vt:lpstr>Scheduling</vt:lpstr>
      <vt:lpstr>First-Come-First-Served</vt:lpstr>
      <vt:lpstr>First-Come-First-Served (Cont.)</vt:lpstr>
      <vt:lpstr>First-Come-First-Served (Cont.)</vt:lpstr>
      <vt:lpstr>First-Come-First-Served (Cont.)</vt:lpstr>
      <vt:lpstr>First-Come-First-Served (Cont.)</vt:lpstr>
      <vt:lpstr>Round Robin (RR)</vt:lpstr>
      <vt:lpstr>Round Robin: Time Quantum</vt:lpstr>
      <vt:lpstr>PowerPoint Presentation</vt:lpstr>
      <vt:lpstr>PowerPoint Presentation</vt:lpstr>
      <vt:lpstr>Shortest Process Next</vt:lpstr>
      <vt:lpstr>Shortest Process Next (Cont.)</vt:lpstr>
      <vt:lpstr>Shortest Remaining Time</vt:lpstr>
      <vt:lpstr>Shortest Remaining Time (Cont.)</vt:lpstr>
      <vt:lpstr>Highest Response Ratio Next</vt:lpstr>
      <vt:lpstr>Highest Response Ratio Next (Cont.)</vt:lpstr>
      <vt:lpstr>Service Time Estimation</vt:lpstr>
      <vt:lpstr>Multilevel Feedback</vt:lpstr>
      <vt:lpstr>PowerPoint Presentation</vt:lpstr>
      <vt:lpstr>Multilevel Feedback Variation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1002</cp:revision>
  <dcterms:created xsi:type="dcterms:W3CDTF">2017-01-29T14:04:38Z</dcterms:created>
  <dcterms:modified xsi:type="dcterms:W3CDTF">2023-04-06T05:35:01Z</dcterms:modified>
</cp:coreProperties>
</file>