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6" r:id="rId13"/>
    <p:sldId id="28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2023-05-15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2023-05-15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2023-05-15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2023-05-15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2023-05-15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2023-05-15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2023-05-15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2023-05-15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2023-05-15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2023-05-15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2023-05-15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2023-05-15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2023-05-15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 smtClean="0"/>
              <a:t>Covers Chapter#04 from Textbook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smtClean="0"/>
              <a:t>Functionality: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9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 with processes, the key states for a thread are Running, Ready, and Blocked. </a:t>
            </a:r>
          </a:p>
          <a:p>
            <a:pPr>
              <a:lnSpc>
                <a:spcPct val="100000"/>
              </a:lnSpc>
            </a:pPr>
            <a:r>
              <a:rPr lang="en-US" dirty="0"/>
              <a:t>Generally, it does not make sense to associate suspend states with </a:t>
            </a:r>
            <a:r>
              <a:rPr lang="en-US" dirty="0" smtClean="0"/>
              <a:t>threads since if </a:t>
            </a:r>
            <a:r>
              <a:rPr lang="en-US" dirty="0"/>
              <a:t>a process is swapped out, all of its threads are necessarily swapped out because they all share the address space of the process</a:t>
            </a:r>
            <a:r>
              <a:rPr lang="en-US" dirty="0" smtClean="0"/>
              <a:t>.</a:t>
            </a:r>
          </a:p>
          <a:p>
            <a:pPr marL="465138" lvl="1">
              <a:lnSpc>
                <a:spcPct val="100000"/>
              </a:lnSpc>
            </a:pPr>
            <a:r>
              <a:rPr lang="en-US" sz="2600" b="1" dirty="0" smtClean="0">
                <a:solidFill>
                  <a:srgbClr val="C00000"/>
                </a:solidFill>
              </a:rPr>
              <a:t>Note: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smtClean="0"/>
              <a:t>several actions </a:t>
            </a:r>
            <a:r>
              <a:rPr lang="en-US" sz="2600" dirty="0"/>
              <a:t>affect all of the threads in a process and that the OS must manage at the process level</a:t>
            </a:r>
            <a:r>
              <a:rPr lang="en-US" sz="2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four basic thread operations associated with a change in thread state: </a:t>
            </a:r>
            <a:r>
              <a:rPr lang="en-US" b="1" dirty="0">
                <a:solidFill>
                  <a:srgbClr val="C00000"/>
                </a:solidFill>
              </a:rPr>
              <a:t>[Spawn, Block, Unblock and Finish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Functionality: </a:t>
            </a:r>
            <a:r>
              <a:rPr lang="en-US" dirty="0" smtClean="0"/>
              <a:t>States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Spawn:</a:t>
            </a:r>
            <a:r>
              <a:rPr lang="en-US" dirty="0"/>
              <a:t> Typically, when a new process is spawned, a thread for that process is also spawned. Subsequently, a thread within a process may spawn </a:t>
            </a:r>
            <a:r>
              <a:rPr lang="en-US" dirty="0" smtClean="0"/>
              <a:t>another thread </a:t>
            </a:r>
            <a:r>
              <a:rPr lang="en-US" dirty="0"/>
              <a:t>within the same </a:t>
            </a:r>
            <a:r>
              <a:rPr lang="en-US" dirty="0" smtClean="0"/>
              <a:t>process.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Block:</a:t>
            </a:r>
            <a:r>
              <a:rPr lang="en-US" dirty="0"/>
              <a:t> When a thread needs to wait for an event, it will block. The processor may now turn to the execution of another ready thread in the same or a different process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Unblock:</a:t>
            </a:r>
            <a:r>
              <a:rPr lang="en-US" dirty="0"/>
              <a:t> When the event for which a thread is blocked occurs, the thread is moved to the Ready queue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Finish:</a:t>
            </a:r>
            <a:r>
              <a:rPr lang="en-US" dirty="0"/>
              <a:t> When a thread completes, its register context and stacks are deallocated.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f4.pdf"/>
          <p:cNvPicPr>
            <a:picLocks noChangeAspect="1"/>
          </p:cNvPicPr>
          <p:nvPr/>
        </p:nvPicPr>
        <p:blipFill>
          <a:blip r:embed="rId2"/>
          <a:srcRect t="14545" b="36364"/>
          <a:stretch>
            <a:fillRect/>
          </a:stretch>
        </p:blipFill>
        <p:spPr>
          <a:xfrm>
            <a:off x="885371" y="43542"/>
            <a:ext cx="10626522" cy="67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Functionality: </a:t>
            </a:r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5457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All of the threads of a process share the same address space and other resources, such as open files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Any alteration of a resource by one thread affects the environment of the other threads in the same process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Hence, it is </a:t>
            </a:r>
            <a:r>
              <a:rPr lang="en-US" dirty="0"/>
              <a:t>necessary to synchronize the activities of the various threads so that they do not interfere with each other or corrupt data structures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6429" cy="49659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Thread:</a:t>
            </a:r>
            <a:r>
              <a:rPr lang="en-US" dirty="0" smtClean="0"/>
              <a:t> is a </a:t>
            </a:r>
            <a:r>
              <a:rPr lang="en-US" dirty="0"/>
              <a:t>lightweight </a:t>
            </a:r>
            <a:r>
              <a:rPr lang="en-US" dirty="0" smtClean="0"/>
              <a:t>process, used as a process management technique.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Threads are </a:t>
            </a:r>
            <a:r>
              <a:rPr lang="en-US" dirty="0"/>
              <a:t>found in current operating </a:t>
            </a:r>
            <a:r>
              <a:rPr lang="en-US" dirty="0" smtClean="0"/>
              <a:t>systems, as </a:t>
            </a:r>
            <a:r>
              <a:rPr lang="en-US" dirty="0"/>
              <a:t>a basic unit of CPU </a:t>
            </a:r>
            <a:r>
              <a:rPr lang="en-US" dirty="0" smtClean="0"/>
              <a:t>utilization that </a:t>
            </a:r>
            <a:r>
              <a:rPr lang="en-US" dirty="0"/>
              <a:t>comprises a thread ID, a program counter, a register </a:t>
            </a:r>
            <a:r>
              <a:rPr lang="en-US" dirty="0" smtClean="0"/>
              <a:t>set </a:t>
            </a:r>
            <a:r>
              <a:rPr lang="en-US" dirty="0"/>
              <a:t>and a stack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Main benefit:</a:t>
            </a:r>
            <a:r>
              <a:rPr lang="en-US" dirty="0" smtClean="0"/>
              <a:t> in general, threads </a:t>
            </a:r>
            <a:r>
              <a:rPr lang="en-US" dirty="0"/>
              <a:t>provide a way to improve application performance through parallelism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Traditional (or heavyweight) process has a single thread of control. 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Single-threaded approach: </a:t>
            </a:r>
            <a:r>
              <a:rPr lang="en-US" dirty="0"/>
              <a:t>the traditional approach of a single thread of execution per process.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a process has multiple threads of control, it can perform more than one task at a time</a:t>
            </a:r>
            <a:r>
              <a:rPr lang="en-US" dirty="0" smtClean="0"/>
              <a:t>.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Multithreading:</a:t>
            </a:r>
            <a:r>
              <a:rPr lang="en-US" dirty="0" smtClean="0"/>
              <a:t> the </a:t>
            </a:r>
            <a:r>
              <a:rPr lang="en-US" dirty="0"/>
              <a:t>ability of an OS to support multiple, concurrent paths of execution within a single process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04683" y="-22858"/>
            <a:ext cx="9649001" cy="6858000"/>
            <a:chOff x="1465278" y="-66400"/>
            <a:chExt cx="9272294" cy="6408057"/>
          </a:xfrm>
        </p:grpSpPr>
        <p:pic>
          <p:nvPicPr>
            <p:cNvPr id="5" name="Picture 4" descr="f1.pdf"/>
            <p:cNvPicPr>
              <a:picLocks noChangeAspect="1"/>
            </p:cNvPicPr>
            <p:nvPr/>
          </p:nvPicPr>
          <p:blipFill rotWithShape="1">
            <a:blip r:embed="rId2"/>
            <a:srcRect l="5628" t="7012" r="4628" b="28346"/>
            <a:stretch/>
          </p:blipFill>
          <p:spPr>
            <a:xfrm>
              <a:off x="1465278" y="-66400"/>
              <a:ext cx="9272294" cy="5160914"/>
            </a:xfrm>
            <a:prstGeom prst="rect">
              <a:avLst/>
            </a:prstGeom>
          </p:spPr>
        </p:pic>
        <p:pic>
          <p:nvPicPr>
            <p:cNvPr id="6" name="Picture 5" descr="f1.pdf"/>
            <p:cNvPicPr>
              <a:picLocks noChangeAspect="1"/>
            </p:cNvPicPr>
            <p:nvPr/>
          </p:nvPicPr>
          <p:blipFill rotWithShape="1">
            <a:blip r:embed="rId2"/>
            <a:srcRect l="5628" t="77290" r="4628" b="7089"/>
            <a:stretch/>
          </p:blipFill>
          <p:spPr>
            <a:xfrm>
              <a:off x="1465278" y="5094514"/>
              <a:ext cx="9272294" cy="124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96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00658" cy="49659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C00000"/>
                </a:solidFill>
              </a:rPr>
              <a:t>There </a:t>
            </a:r>
            <a:r>
              <a:rPr lang="en-US" dirty="0">
                <a:solidFill>
                  <a:srgbClr val="C00000"/>
                </a:solidFill>
              </a:rPr>
              <a:t>may be one or more threads </a:t>
            </a:r>
            <a:r>
              <a:rPr lang="en-US" dirty="0" smtClean="0">
                <a:solidFill>
                  <a:srgbClr val="C00000"/>
                </a:solidFill>
              </a:rPr>
              <a:t>within </a:t>
            </a:r>
            <a:r>
              <a:rPr lang="en-US" dirty="0">
                <a:solidFill>
                  <a:srgbClr val="C00000"/>
                </a:solidFill>
              </a:rPr>
              <a:t>a </a:t>
            </a:r>
            <a:r>
              <a:rPr lang="en-US" dirty="0" smtClean="0">
                <a:solidFill>
                  <a:srgbClr val="C00000"/>
                </a:solidFill>
              </a:rPr>
              <a:t>process, </a:t>
            </a:r>
            <a:r>
              <a:rPr lang="en-US" dirty="0">
                <a:solidFill>
                  <a:srgbClr val="C00000"/>
                </a:solidFill>
              </a:rPr>
              <a:t>each with the </a:t>
            </a:r>
            <a:r>
              <a:rPr lang="en-US" dirty="0" smtClean="0">
                <a:solidFill>
                  <a:srgbClr val="C00000"/>
                </a:solidFill>
              </a:rPr>
              <a:t>following information: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 thread execution state (Running, Ready, etc.)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 saved thread context when not </a:t>
            </a:r>
            <a:r>
              <a:rPr lang="en-US" dirty="0" smtClean="0"/>
              <a:t>running. One </a:t>
            </a:r>
            <a:r>
              <a:rPr lang="en-US" dirty="0"/>
              <a:t>way to view a thread is as an independent program counter operating within a </a:t>
            </a:r>
            <a:r>
              <a:rPr lang="en-US" dirty="0" smtClean="0"/>
              <a:t>process.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An execution </a:t>
            </a:r>
            <a:r>
              <a:rPr lang="en-US" dirty="0" smtClean="0"/>
              <a:t>stack.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Some per-thread static storage for local </a:t>
            </a:r>
            <a:r>
              <a:rPr lang="en-US" dirty="0" smtClean="0"/>
              <a:t>variables.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Access to the memory and resources of its process, shared with all other threads in that </a:t>
            </a:r>
            <a:r>
              <a:rPr lang="en-US" dirty="0" smtClean="0"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f2.pdf"/>
          <p:cNvPicPr>
            <a:picLocks noChangeAspect="1"/>
          </p:cNvPicPr>
          <p:nvPr/>
        </p:nvPicPr>
        <p:blipFill>
          <a:blip r:embed="rId2"/>
          <a:srcRect l="8182" t="10588" r="6364" b="15294"/>
          <a:stretch>
            <a:fillRect/>
          </a:stretch>
        </p:blipFill>
        <p:spPr>
          <a:xfrm>
            <a:off x="1429800" y="386780"/>
            <a:ext cx="9457275" cy="633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6429" cy="47783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Single Threaded vs Multithreaded Models: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</a:t>
            </a:r>
            <a:r>
              <a:rPr lang="en-US" dirty="0"/>
              <a:t>a single-threaded </a:t>
            </a:r>
            <a:r>
              <a:rPr lang="en-US" dirty="0" smtClean="0"/>
              <a:t>model, </a:t>
            </a:r>
            <a:r>
              <a:rPr lang="en-US" dirty="0"/>
              <a:t>the representation of a process includes its </a:t>
            </a:r>
            <a:r>
              <a:rPr lang="en-US" dirty="0" smtClean="0"/>
              <a:t>PCB, user </a:t>
            </a:r>
            <a:r>
              <a:rPr lang="en-US" dirty="0"/>
              <a:t>address </a:t>
            </a:r>
            <a:r>
              <a:rPr lang="en-US" dirty="0" smtClean="0"/>
              <a:t>space and user/kernel </a:t>
            </a:r>
            <a:r>
              <a:rPr lang="en-US" dirty="0"/>
              <a:t>stacks to manage </a:t>
            </a:r>
            <a:r>
              <a:rPr lang="en-US" dirty="0" smtClean="0"/>
              <a:t>the call/return </a:t>
            </a:r>
            <a:r>
              <a:rPr lang="en-US" dirty="0"/>
              <a:t>behavior of </a:t>
            </a:r>
            <a:r>
              <a:rPr lang="en-US" dirty="0" smtClean="0"/>
              <a:t>process execution.</a:t>
            </a:r>
          </a:p>
          <a:p>
            <a:pPr>
              <a:lnSpc>
                <a:spcPct val="110000"/>
              </a:lnSpc>
            </a:pPr>
            <a:r>
              <a:rPr lang="en-US" dirty="0"/>
              <a:t>In a multithreaded environment, there is still a single PCB and user address </a:t>
            </a:r>
            <a:r>
              <a:rPr lang="en-US" dirty="0" smtClean="0"/>
              <a:t>space. However, there </a:t>
            </a:r>
            <a:r>
              <a:rPr lang="en-US" dirty="0"/>
              <a:t>are separate stacks for each thread, as well as a separate </a:t>
            </a:r>
            <a:r>
              <a:rPr lang="en-US" dirty="0" smtClean="0"/>
              <a:t>thread control </a:t>
            </a:r>
            <a:r>
              <a:rPr lang="en-US" dirty="0"/>
              <a:t>block </a:t>
            </a:r>
            <a:r>
              <a:rPr lang="en-US" dirty="0" smtClean="0"/>
              <a:t>containing </a:t>
            </a:r>
            <a:r>
              <a:rPr lang="en-US" dirty="0"/>
              <a:t>register values, priority, and other thread-related state information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When one thread alters an item of data in memory, other threads see the results if and when they access that 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8934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Key </a:t>
            </a:r>
            <a:r>
              <a:rPr lang="en-US" b="1" dirty="0">
                <a:solidFill>
                  <a:srgbClr val="FF0000"/>
                </a:solidFill>
              </a:rPr>
              <a:t>benefits of </a:t>
            </a:r>
            <a:r>
              <a:rPr lang="en-US" b="1" dirty="0" smtClean="0">
                <a:solidFill>
                  <a:srgbClr val="FF0000"/>
                </a:solidFill>
              </a:rPr>
              <a:t>threads: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It takes far less time to create a new thread in an existing process than to create a brand-new process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It takes less time to terminate a thread than a process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It takes less time to switch between two threads within the same process than to switch between processes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Threads enhance efficiency in communication between different executing programs. </a:t>
            </a:r>
            <a:r>
              <a:rPr lang="en-US" dirty="0" smtClean="0"/>
              <a:t>Threads </a:t>
            </a:r>
            <a:r>
              <a:rPr lang="en-US" dirty="0"/>
              <a:t>within the same process share memory and files, they can communicate with each other without invoking the kernel.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642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Application Design Recommendation: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there is an application </a:t>
            </a:r>
            <a:r>
              <a:rPr lang="en-US" dirty="0" smtClean="0"/>
              <a:t>that </a:t>
            </a:r>
            <a:r>
              <a:rPr lang="en-US" dirty="0"/>
              <a:t>should be implemented as a set of related units of execution, it is </a:t>
            </a:r>
            <a:r>
              <a:rPr lang="en-US" dirty="0" smtClean="0"/>
              <a:t>far </a:t>
            </a:r>
            <a:r>
              <a:rPr lang="en-US" dirty="0"/>
              <a:t>more efficient to do so as a collection of threads rather than a collection of separate processes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Scheduling with Threads: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an OS that supports threads, scheduling and dispatching is done on a thread </a:t>
            </a:r>
            <a:r>
              <a:rPr lang="en-US" dirty="0" smtClean="0"/>
              <a:t>basis. Hence</a:t>
            </a:r>
            <a:r>
              <a:rPr lang="en-US" dirty="0"/>
              <a:t>, most of the state information dealing with execution is maintained in thread-level data structures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9403</TotalTime>
  <Words>827</Words>
  <Application>Microsoft Office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 Antiqua</vt:lpstr>
      <vt:lpstr>Calibri</vt:lpstr>
      <vt:lpstr>Office Theme</vt:lpstr>
      <vt:lpstr>Threads</vt:lpstr>
      <vt:lpstr>Processes and Threads</vt:lpstr>
      <vt:lpstr>Multithreading</vt:lpstr>
      <vt:lpstr>PowerPoint Presentation</vt:lpstr>
      <vt:lpstr>Multithreading (Cont.)</vt:lpstr>
      <vt:lpstr>PowerPoint Presentation</vt:lpstr>
      <vt:lpstr>Multithreading (Cont.)</vt:lpstr>
      <vt:lpstr>Multithreading (Cont.)</vt:lpstr>
      <vt:lpstr>Multithreading (Cont.)</vt:lpstr>
      <vt:lpstr>Thread Functionality: States</vt:lpstr>
      <vt:lpstr>Thread Functionality: States (Cont.)</vt:lpstr>
      <vt:lpstr>PowerPoint Presentation</vt:lpstr>
      <vt:lpstr>Thread Functionality: Synchronization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Microsoft account</cp:lastModifiedBy>
  <cp:revision>1127</cp:revision>
  <dcterms:created xsi:type="dcterms:W3CDTF">2017-01-29T14:04:38Z</dcterms:created>
  <dcterms:modified xsi:type="dcterms:W3CDTF">2023-05-15T06:47:44Z</dcterms:modified>
</cp:coreProperties>
</file>