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159E0-43FE-E847-BD1F-013D39EEF7AD}" type="doc">
      <dgm:prSet loTypeId="urn:microsoft.com/office/officeart/2005/8/layout/arrow6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9D16A-35E0-6740-9B74-8F1C9729CE21}">
      <dgm:prSet/>
      <dgm:spPr/>
      <dgm:t>
        <a:bodyPr/>
        <a:lstStyle/>
        <a:p>
          <a:pPr rtl="0"/>
          <a:r>
            <a:rPr lang="en-US" b="1" dirty="0" smtClean="0">
              <a:latin typeface="Book Antiqua" panose="02040602050305030304" pitchFamily="18" charset="0"/>
            </a:rPr>
            <a:t>User Level Thread (ULT)</a:t>
          </a:r>
          <a:endParaRPr lang="en-US" b="1" dirty="0">
            <a:latin typeface="Book Antiqua" panose="02040602050305030304" pitchFamily="18" charset="0"/>
          </a:endParaRPr>
        </a:p>
      </dgm:t>
    </dgm:pt>
    <dgm:pt modelId="{FDD94F53-35CB-2242-8F4E-828BB85D3FAF}" type="parTrans" cxnId="{6AB236C5-4BDC-1E45-8B59-718C7F7B3667}">
      <dgm:prSet/>
      <dgm:spPr/>
      <dgm:t>
        <a:bodyPr/>
        <a:lstStyle/>
        <a:p>
          <a:endParaRPr lang="en-US"/>
        </a:p>
      </dgm:t>
    </dgm:pt>
    <dgm:pt modelId="{184FBB80-03CA-734D-8281-28A639685E55}" type="sibTrans" cxnId="{6AB236C5-4BDC-1E45-8B59-718C7F7B3667}">
      <dgm:prSet/>
      <dgm:spPr/>
      <dgm:t>
        <a:bodyPr/>
        <a:lstStyle/>
        <a:p>
          <a:endParaRPr lang="en-US"/>
        </a:p>
      </dgm:t>
    </dgm:pt>
    <dgm:pt modelId="{C803ADBF-8CE0-C844-8CEF-99760ABDF659}">
      <dgm:prSet/>
      <dgm:spPr/>
      <dgm:t>
        <a:bodyPr/>
        <a:lstStyle/>
        <a:p>
          <a:pPr rtl="0"/>
          <a:endParaRPr lang="en-NZ" dirty="0"/>
        </a:p>
      </dgm:t>
    </dgm:pt>
    <dgm:pt modelId="{66974104-EED0-1346-B9EA-2004DB459F12}" type="parTrans" cxnId="{6417AEE5-8F4B-4641-99FA-8F439BE8AD4E}">
      <dgm:prSet/>
      <dgm:spPr/>
      <dgm:t>
        <a:bodyPr/>
        <a:lstStyle/>
        <a:p>
          <a:endParaRPr lang="en-US"/>
        </a:p>
      </dgm:t>
    </dgm:pt>
    <dgm:pt modelId="{D9EE15B6-445A-8C46-A10D-7C487F0E2F37}" type="sibTrans" cxnId="{6417AEE5-8F4B-4641-99FA-8F439BE8AD4E}">
      <dgm:prSet/>
      <dgm:spPr/>
      <dgm:t>
        <a:bodyPr/>
        <a:lstStyle/>
        <a:p>
          <a:endParaRPr lang="en-US"/>
        </a:p>
      </dgm:t>
    </dgm:pt>
    <dgm:pt modelId="{DC411167-CC55-CB42-BD03-7807F64D5679}">
      <dgm:prSet/>
      <dgm:spPr/>
      <dgm:t>
        <a:bodyPr/>
        <a:lstStyle/>
        <a:p>
          <a:pPr rtl="0"/>
          <a:r>
            <a:rPr lang="en-NZ" b="1" dirty="0" smtClean="0">
              <a:latin typeface="Book Antiqua" panose="02040602050305030304" pitchFamily="18" charset="0"/>
            </a:rPr>
            <a:t>Kernel Level Thread (KLT) </a:t>
          </a:r>
          <a:endParaRPr lang="en-NZ" b="1" dirty="0">
            <a:latin typeface="Book Antiqua" panose="02040602050305030304" pitchFamily="18" charset="0"/>
          </a:endParaRPr>
        </a:p>
      </dgm:t>
    </dgm:pt>
    <dgm:pt modelId="{98E173CB-7F0A-B344-AD55-CDD680A68ED8}" type="parTrans" cxnId="{2366C24F-60CA-F941-9291-5FE1DC720459}">
      <dgm:prSet/>
      <dgm:spPr/>
      <dgm:t>
        <a:bodyPr/>
        <a:lstStyle/>
        <a:p>
          <a:endParaRPr lang="en-US"/>
        </a:p>
      </dgm:t>
    </dgm:pt>
    <dgm:pt modelId="{3060C359-71F5-1C41-96AA-761973EDE44E}" type="sibTrans" cxnId="{2366C24F-60CA-F941-9291-5FE1DC720459}">
      <dgm:prSet/>
      <dgm:spPr/>
      <dgm:t>
        <a:bodyPr/>
        <a:lstStyle/>
        <a:p>
          <a:endParaRPr lang="en-US"/>
        </a:p>
      </dgm:t>
    </dgm:pt>
    <dgm:pt modelId="{179BE68D-A4BF-DB4D-8129-B93AAA7C285F}" type="pres">
      <dgm:prSet presAssocID="{309159E0-43FE-E847-BD1F-013D39EEF7A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E085AC-6150-B14A-A83D-67F237B285BA}" type="pres">
      <dgm:prSet presAssocID="{309159E0-43FE-E847-BD1F-013D39EEF7AD}" presName="ribbon" presStyleLbl="node1" presStyleIdx="0" presStyleCnt="1"/>
      <dgm:spPr/>
    </dgm:pt>
    <dgm:pt modelId="{14344616-8A66-5441-84C7-1DA3555BB89A}" type="pres">
      <dgm:prSet presAssocID="{309159E0-43FE-E847-BD1F-013D39EEF7AD}" presName="leftArrowText" presStyleLbl="node1" presStyleIdx="0" presStyleCnt="1" custLinFactNeighborX="6329" custLinFactNeighborY="127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499D1-31A4-DF4A-800E-FEE8DE3CF070}" type="pres">
      <dgm:prSet presAssocID="{309159E0-43FE-E847-BD1F-013D39EEF7A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236C5-4BDC-1E45-8B59-718C7F7B3667}" srcId="{309159E0-43FE-E847-BD1F-013D39EEF7AD}" destId="{6799D16A-35E0-6740-9B74-8F1C9729CE21}" srcOrd="0" destOrd="0" parTransId="{FDD94F53-35CB-2242-8F4E-828BB85D3FAF}" sibTransId="{184FBB80-03CA-734D-8281-28A639685E55}"/>
    <dgm:cxn modelId="{6417AEE5-8F4B-4641-99FA-8F439BE8AD4E}" srcId="{6799D16A-35E0-6740-9B74-8F1C9729CE21}" destId="{C803ADBF-8CE0-C844-8CEF-99760ABDF659}" srcOrd="0" destOrd="0" parTransId="{66974104-EED0-1346-B9EA-2004DB459F12}" sibTransId="{D9EE15B6-445A-8C46-A10D-7C487F0E2F37}"/>
    <dgm:cxn modelId="{0D1F2509-7740-411D-A4B9-50028E057588}" type="presOf" srcId="{DC411167-CC55-CB42-BD03-7807F64D5679}" destId="{E8D499D1-31A4-DF4A-800E-FEE8DE3CF070}" srcOrd="0" destOrd="0" presId="urn:microsoft.com/office/officeart/2005/8/layout/arrow6"/>
    <dgm:cxn modelId="{2366C24F-60CA-F941-9291-5FE1DC720459}" srcId="{309159E0-43FE-E847-BD1F-013D39EEF7AD}" destId="{DC411167-CC55-CB42-BD03-7807F64D5679}" srcOrd="1" destOrd="0" parTransId="{98E173CB-7F0A-B344-AD55-CDD680A68ED8}" sibTransId="{3060C359-71F5-1C41-96AA-761973EDE44E}"/>
    <dgm:cxn modelId="{5C4DAF39-8E89-4CB8-9000-44BFE45E565E}" type="presOf" srcId="{C803ADBF-8CE0-C844-8CEF-99760ABDF659}" destId="{14344616-8A66-5441-84C7-1DA3555BB89A}" srcOrd="0" destOrd="1" presId="urn:microsoft.com/office/officeart/2005/8/layout/arrow6"/>
    <dgm:cxn modelId="{B3B6EBF2-EADA-4E9B-9FAC-7E95E738B496}" type="presOf" srcId="{309159E0-43FE-E847-BD1F-013D39EEF7AD}" destId="{179BE68D-A4BF-DB4D-8129-B93AAA7C285F}" srcOrd="0" destOrd="0" presId="urn:microsoft.com/office/officeart/2005/8/layout/arrow6"/>
    <dgm:cxn modelId="{98FF754E-7D8B-4542-ACD4-FCE9A693F22D}" type="presOf" srcId="{6799D16A-35E0-6740-9B74-8F1C9729CE21}" destId="{14344616-8A66-5441-84C7-1DA3555BB89A}" srcOrd="0" destOrd="0" presId="urn:microsoft.com/office/officeart/2005/8/layout/arrow6"/>
    <dgm:cxn modelId="{0ED864D3-3A4F-4801-89C7-7020921278ED}" type="presParOf" srcId="{179BE68D-A4BF-DB4D-8129-B93AAA7C285F}" destId="{7BE085AC-6150-B14A-A83D-67F237B285BA}" srcOrd="0" destOrd="0" presId="urn:microsoft.com/office/officeart/2005/8/layout/arrow6"/>
    <dgm:cxn modelId="{D26692C3-D50F-47D4-9DF3-850F31288935}" type="presParOf" srcId="{179BE68D-A4BF-DB4D-8129-B93AAA7C285F}" destId="{14344616-8A66-5441-84C7-1DA3555BB89A}" srcOrd="1" destOrd="0" presId="urn:microsoft.com/office/officeart/2005/8/layout/arrow6"/>
    <dgm:cxn modelId="{FBDC2124-79EB-435C-A696-3CCCEA424F79}" type="presParOf" srcId="{179BE68D-A4BF-DB4D-8129-B93AAA7C285F}" destId="{E8D499D1-31A4-DF4A-800E-FEE8DE3CF07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085AC-6150-B14A-A83D-67F237B285BA}">
      <dsp:nvSpPr>
        <dsp:cNvPr id="0" name=""/>
        <dsp:cNvSpPr/>
      </dsp:nvSpPr>
      <dsp:spPr>
        <a:xfrm>
          <a:off x="0" y="66335"/>
          <a:ext cx="5895975" cy="235839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44616-8A66-5441-84C7-1DA3555BB89A}">
      <dsp:nvSpPr>
        <dsp:cNvPr id="0" name=""/>
        <dsp:cNvSpPr/>
      </dsp:nvSpPr>
      <dsp:spPr>
        <a:xfrm>
          <a:off x="830658" y="626880"/>
          <a:ext cx="1945671" cy="11556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Book Antiqua" panose="02040602050305030304" pitchFamily="18" charset="0"/>
            </a:rPr>
            <a:t>User Level Thread (ULT)</a:t>
          </a:r>
          <a:endParaRPr lang="en-US" sz="2200" b="1" kern="1200" dirty="0">
            <a:latin typeface="Book Antiqua" panose="02040602050305030304" pitchFamily="18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1700" kern="1200" dirty="0"/>
        </a:p>
      </dsp:txBody>
      <dsp:txXfrm>
        <a:off x="830658" y="626880"/>
        <a:ext cx="1945671" cy="1155611"/>
      </dsp:txXfrm>
    </dsp:sp>
    <dsp:sp modelId="{E8D499D1-31A4-DF4A-800E-FEE8DE3CF070}">
      <dsp:nvSpPr>
        <dsp:cNvPr id="0" name=""/>
        <dsp:cNvSpPr/>
      </dsp:nvSpPr>
      <dsp:spPr>
        <a:xfrm>
          <a:off x="2947987" y="856396"/>
          <a:ext cx="2299430" cy="11556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b="1" kern="1200" dirty="0" smtClean="0">
              <a:latin typeface="Book Antiqua" panose="02040602050305030304" pitchFamily="18" charset="0"/>
            </a:rPr>
            <a:t>Kernel Level Thread (KLT) </a:t>
          </a:r>
          <a:endParaRPr lang="en-NZ" sz="2200" b="1" kern="1200" dirty="0">
            <a:latin typeface="Book Antiqua" panose="02040602050305030304" pitchFamily="18" charset="0"/>
          </a:endParaRPr>
        </a:p>
      </dsp:txBody>
      <dsp:txXfrm>
        <a:off x="2947987" y="856396"/>
        <a:ext cx="2299430" cy="115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Chapter#04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4714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Some </a:t>
            </a:r>
            <a:r>
              <a:rPr lang="en-US" dirty="0" smtClean="0"/>
              <a:t>OS </a:t>
            </a:r>
            <a:r>
              <a:rPr lang="en-US" dirty="0"/>
              <a:t>provide a combined ULT/KLT </a:t>
            </a:r>
            <a:r>
              <a:rPr lang="en-US" dirty="0" smtClean="0"/>
              <a:t>facility.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Thread </a:t>
            </a:r>
            <a:r>
              <a:rPr lang="en-US" dirty="0"/>
              <a:t>creation is done </a:t>
            </a:r>
            <a:r>
              <a:rPr lang="en-US" dirty="0" smtClean="0"/>
              <a:t>in </a:t>
            </a:r>
            <a:r>
              <a:rPr lang="en-US" dirty="0"/>
              <a:t>user </a:t>
            </a:r>
            <a:r>
              <a:rPr lang="en-US" dirty="0" smtClean="0"/>
              <a:t>space.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multiple ULTs from a single application are mapped onto some (smaller or equal) number of KLTs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programmer may adjust the number of KLTs for a particular application and processor to achieve </a:t>
            </a:r>
            <a:r>
              <a:rPr lang="en-US" dirty="0" smtClean="0"/>
              <a:t>best </a:t>
            </a:r>
            <a:r>
              <a:rPr lang="en-US" dirty="0"/>
              <a:t>overall results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In a combined approach, multiple threads within the same application can run in parallel on multiple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 dirty="0" smtClean="0"/>
              <a:t>Approaches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345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Many-to-Many Model</a:t>
            </a:r>
            <a:r>
              <a:rPr lang="en-US" dirty="0" smtClean="0"/>
              <a:t> is adopted in the combined approach which multiplexes </a:t>
            </a:r>
            <a:r>
              <a:rPr lang="en-US" dirty="0"/>
              <a:t>many user-level threads to a smaller or equal number of kernel threads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rcRect l="65455" t="10588" r="2727" b="35294"/>
          <a:stretch>
            <a:fillRect/>
          </a:stretch>
        </p:blipFill>
        <p:spPr>
          <a:xfrm>
            <a:off x="7511143" y="1098687"/>
            <a:ext cx="4192590" cy="55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Advantage:</a:t>
            </a:r>
            <a:r>
              <a:rPr lang="en-US" dirty="0" smtClean="0"/>
              <a:t> developers </a:t>
            </a:r>
            <a:r>
              <a:rPr lang="en-US" dirty="0"/>
              <a:t>can create as many user threads as necessary, and the corresponding kernel threads can run in parallel on a multiprocessor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If properly designed, this approach should combine the advantages of pure ULT and KLT while minimizing the disadvantages.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two broad categories of thread implementation: </a:t>
            </a:r>
            <a:r>
              <a:rPr lang="en-US" b="1" dirty="0">
                <a:solidFill>
                  <a:srgbClr val="0070C0"/>
                </a:solidFill>
              </a:rPr>
              <a:t>user-level threads (ULTs)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kernel-level threads (KLTs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User-level threads </a:t>
            </a:r>
            <a:r>
              <a:rPr lang="en-US" dirty="0"/>
              <a:t>are supported above the kernel and are managed without kernel </a:t>
            </a:r>
            <a:r>
              <a:rPr lang="en-US" dirty="0" smtClean="0"/>
              <a:t>support.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Kernel-level </a:t>
            </a:r>
            <a:r>
              <a:rPr lang="en-US" dirty="0"/>
              <a:t>threads are supported and managed directly by the operating system.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5457825" y="4300539"/>
          <a:ext cx="5895975" cy="249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3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</a:t>
            </a:r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4725" cy="4600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pure ULT, thread </a:t>
            </a:r>
            <a:r>
              <a:rPr lang="en-US" dirty="0"/>
              <a:t>management is </a:t>
            </a:r>
            <a:r>
              <a:rPr lang="en-US" dirty="0" smtClean="0"/>
              <a:t>performed </a:t>
            </a:r>
            <a:r>
              <a:rPr lang="en-US" dirty="0"/>
              <a:t>by the application </a:t>
            </a:r>
            <a:r>
              <a:rPr lang="en-US" dirty="0" smtClean="0"/>
              <a:t>while </a:t>
            </a:r>
            <a:r>
              <a:rPr lang="en-US" dirty="0"/>
              <a:t>the kernel is not aware </a:t>
            </a:r>
            <a:r>
              <a:rPr lang="en-US" dirty="0" smtClean="0"/>
              <a:t>of threads existence.</a:t>
            </a:r>
          </a:p>
          <a:p>
            <a:pPr>
              <a:lnSpc>
                <a:spcPct val="100000"/>
              </a:lnSpc>
            </a:pPr>
            <a:r>
              <a:rPr lang="en-US" dirty="0"/>
              <a:t>Any application can be programmed to be multithreaded by using a </a:t>
            </a:r>
            <a:r>
              <a:rPr lang="en-US" b="1" dirty="0" smtClean="0">
                <a:solidFill>
                  <a:srgbClr val="0070C0"/>
                </a:solidFill>
              </a:rPr>
              <a:t>“threads library”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Threads library: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provides </a:t>
            </a:r>
            <a:r>
              <a:rPr lang="en-US" dirty="0"/>
              <a:t>the programmer with an API for creating and managing </a:t>
            </a:r>
            <a:r>
              <a:rPr lang="en-US" dirty="0" smtClean="0"/>
              <a:t>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 threads library contains code for: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Creating and destroying threads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Passing messages and data between threads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Scheduling thread execution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Saving and restoring thread contexts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The ULT </a:t>
            </a:r>
            <a:r>
              <a:rPr lang="en-US" dirty="0"/>
              <a:t>adopts the </a:t>
            </a:r>
            <a:r>
              <a:rPr lang="en-US" b="1" dirty="0">
                <a:solidFill>
                  <a:srgbClr val="0070C0"/>
                </a:solidFill>
              </a:rPr>
              <a:t>Many-to-One Model</a:t>
            </a:r>
            <a:r>
              <a:rPr lang="en-US" dirty="0"/>
              <a:t>, maps many user-level threads to one kernel </a:t>
            </a:r>
            <a:r>
              <a:rPr lang="en-US" dirty="0" smtClean="0"/>
              <a:t>thread (process).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</a:t>
            </a:r>
            <a:r>
              <a:rPr lang="en-US" dirty="0" smtClean="0"/>
              <a:t>Threads 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7277100" cy="49659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default, an application begins with a single thread and begins running in that thread.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application and its thread are allocated to a single process managed by the kernel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</a:t>
            </a:r>
            <a:r>
              <a:rPr lang="en-US" dirty="0"/>
              <a:t>any time </a:t>
            </a:r>
            <a:r>
              <a:rPr lang="en-US" dirty="0" smtClean="0"/>
              <a:t>when application </a:t>
            </a:r>
            <a:r>
              <a:rPr lang="en-US" dirty="0"/>
              <a:t>is </a:t>
            </a:r>
            <a:r>
              <a:rPr lang="en-US" dirty="0" smtClean="0"/>
              <a:t>running, </a:t>
            </a:r>
            <a:r>
              <a:rPr lang="en-US" dirty="0"/>
              <a:t>the application may spawn a new thread to run within the same process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activities of ULT takes place in user space and within a single process. </a:t>
            </a:r>
            <a:r>
              <a:rPr lang="en-US" dirty="0"/>
              <a:t>The kernel </a:t>
            </a:r>
            <a:r>
              <a:rPr lang="en-US" dirty="0" smtClean="0"/>
              <a:t>continues </a:t>
            </a:r>
            <a:r>
              <a:rPr lang="en-US" dirty="0"/>
              <a:t>to schedule the process as a unit and </a:t>
            </a:r>
            <a:r>
              <a:rPr lang="en-US" dirty="0" smtClean="0"/>
              <a:t>assigns a </a:t>
            </a:r>
            <a:r>
              <a:rPr lang="en-US" dirty="0"/>
              <a:t>single execution </a:t>
            </a:r>
            <a:r>
              <a:rPr lang="en-US" dirty="0" smtClean="0"/>
              <a:t>state </a:t>
            </a:r>
            <a:r>
              <a:rPr lang="en-US" dirty="0"/>
              <a:t>to that process.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rcRect l="2727" t="10588" r="65455" b="35294"/>
          <a:stretch>
            <a:fillRect/>
          </a:stretch>
        </p:blipFill>
        <p:spPr>
          <a:xfrm>
            <a:off x="7729538" y="1035419"/>
            <a:ext cx="4379634" cy="57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There are a number of advantages to the use of ULTs instead of KLTs, including the following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Thread switching does not require kernel mode </a:t>
            </a:r>
            <a:r>
              <a:rPr lang="en-US" dirty="0" smtClean="0"/>
              <a:t>privileges.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Scheduling </a:t>
            </a:r>
            <a:r>
              <a:rPr lang="en-US" dirty="0"/>
              <a:t>algorithm can be </a:t>
            </a:r>
            <a:r>
              <a:rPr lang="en-US" dirty="0" smtClean="0"/>
              <a:t>application specific and without </a:t>
            </a:r>
            <a:r>
              <a:rPr lang="en-US" dirty="0"/>
              <a:t>disturbing the underlying OS scheduler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changes are required to the underlying kernel to support ULTs</a:t>
            </a:r>
            <a:r>
              <a:rPr lang="en-US" dirty="0" smtClean="0"/>
              <a:t>. Hence, </a:t>
            </a:r>
            <a:r>
              <a:rPr lang="en-US" dirty="0"/>
              <a:t>ULTs can run on any OS.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Disadvantages </a:t>
            </a:r>
            <a:r>
              <a:rPr lang="en-US" b="1" dirty="0">
                <a:solidFill>
                  <a:srgbClr val="C00000"/>
                </a:solidFill>
              </a:rPr>
              <a:t>of ULTs compared to KLTs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 a pure ULT strategy, a multithreaded application cannot take advantage of multiprocessing. A kernel assigns one process to only one processor at a time. Therefore, only a single thread within a process can execute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61739" cy="503237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a pure </a:t>
            </a:r>
            <a:r>
              <a:rPr lang="en-US" dirty="0" smtClean="0"/>
              <a:t>KLT, thread </a:t>
            </a:r>
            <a:r>
              <a:rPr lang="en-US" dirty="0"/>
              <a:t>management is </a:t>
            </a:r>
            <a:r>
              <a:rPr lang="en-US" dirty="0" smtClean="0"/>
              <a:t>performed </a:t>
            </a:r>
            <a:r>
              <a:rPr lang="en-US" dirty="0"/>
              <a:t>by the kernel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Scheduling </a:t>
            </a:r>
            <a:r>
              <a:rPr lang="en-US" dirty="0" smtClean="0"/>
              <a:t>by the kernel </a:t>
            </a:r>
            <a:r>
              <a:rPr lang="en-US" dirty="0"/>
              <a:t>is done on a thread basis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kernel </a:t>
            </a:r>
            <a:r>
              <a:rPr lang="en-US" dirty="0"/>
              <a:t>can simultaneously schedule multiple threads </a:t>
            </a:r>
            <a:r>
              <a:rPr lang="en-US" dirty="0" smtClean="0"/>
              <a:t>of the same </a:t>
            </a:r>
            <a:r>
              <a:rPr lang="en-US" dirty="0"/>
              <a:t>process on multiple </a:t>
            </a:r>
            <a:r>
              <a:rPr lang="en-US" dirty="0" smtClean="0"/>
              <a:t>processors, hence overcoming the limitations in ULT.</a:t>
            </a:r>
          </a:p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One-to-One Model</a:t>
            </a:r>
            <a:r>
              <a:rPr lang="en-US" dirty="0" smtClean="0"/>
              <a:t> </a:t>
            </a:r>
            <a:r>
              <a:rPr lang="en-US" dirty="0"/>
              <a:t>is adopted for the KLT that maps each user thread to a kernel thread.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rcRect l="35455" t="14118" r="34545" b="35294"/>
          <a:stretch>
            <a:fillRect/>
          </a:stretch>
        </p:blipFill>
        <p:spPr>
          <a:xfrm>
            <a:off x="8199939" y="1454313"/>
            <a:ext cx="3909233" cy="50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Kernel-level </a:t>
            </a:r>
            <a:r>
              <a:rPr lang="en-US" dirty="0" smtClean="0"/>
              <a:t>Threads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Disadvantage </a:t>
            </a:r>
            <a:r>
              <a:rPr lang="en-US" b="1" dirty="0">
                <a:solidFill>
                  <a:srgbClr val="C00000"/>
                </a:solidFill>
              </a:rPr>
              <a:t>of KLT compared to </a:t>
            </a:r>
            <a:r>
              <a:rPr lang="en-US" b="1" dirty="0" smtClean="0">
                <a:solidFill>
                  <a:srgbClr val="C00000"/>
                </a:solidFill>
              </a:rPr>
              <a:t>ULT: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transfer of control from one thread to another within the same process requires a mode switch to the kernel.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a user thread requires creating the corresponding kernel </a:t>
            </a:r>
            <a:r>
              <a:rPr lang="en-US" dirty="0" smtClean="0"/>
              <a:t>thread</a:t>
            </a:r>
            <a:r>
              <a:rPr lang="en-US" dirty="0"/>
              <a:t>, where </a:t>
            </a:r>
            <a:r>
              <a:rPr lang="en-US" dirty="0" smtClean="0"/>
              <a:t>the overhead </a:t>
            </a:r>
            <a:r>
              <a:rPr lang="en-US" dirty="0"/>
              <a:t>of creating kernel threads can burden the performance of an </a:t>
            </a:r>
            <a:r>
              <a:rPr lang="en-US" dirty="0" smtClean="0"/>
              <a:t>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9406</TotalTime>
  <Words>682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Calibri</vt:lpstr>
      <vt:lpstr>Office Theme</vt:lpstr>
      <vt:lpstr>Threads</vt:lpstr>
      <vt:lpstr>Types of Threads</vt:lpstr>
      <vt:lpstr>User-level Threads</vt:lpstr>
      <vt:lpstr>User-level Threads (Cont.)</vt:lpstr>
      <vt:lpstr>User-level Threads (Cont.)</vt:lpstr>
      <vt:lpstr>User-level Threads (Cont.)</vt:lpstr>
      <vt:lpstr>User-level Threads (Cont.)</vt:lpstr>
      <vt:lpstr>Kernel-level Threads</vt:lpstr>
      <vt:lpstr>Kernel-level Threads (Cont.)</vt:lpstr>
      <vt:lpstr>Combined Approaches</vt:lpstr>
      <vt:lpstr>Combined Approaches (Cont.)</vt:lpstr>
      <vt:lpstr>Combined Approaches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1127</cp:revision>
  <dcterms:created xsi:type="dcterms:W3CDTF">2017-01-29T14:04:38Z</dcterms:created>
  <dcterms:modified xsi:type="dcterms:W3CDTF">2023-05-15T06:52:12Z</dcterms:modified>
</cp:coreProperties>
</file>