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sldIdLst>
    <p:sldId id="256" r:id="rId2"/>
    <p:sldId id="280" r:id="rId3"/>
    <p:sldId id="275" r:id="rId4"/>
    <p:sldId id="276" r:id="rId5"/>
    <p:sldId id="277" r:id="rId6"/>
    <p:sldId id="294" r:id="rId7"/>
    <p:sldId id="278" r:id="rId8"/>
    <p:sldId id="279" r:id="rId9"/>
    <p:sldId id="282" r:id="rId10"/>
    <p:sldId id="283" r:id="rId11"/>
    <p:sldId id="284" r:id="rId12"/>
    <p:sldId id="285" r:id="rId13"/>
    <p:sldId id="286" r:id="rId14"/>
    <p:sldId id="288" r:id="rId15"/>
    <p:sldId id="289" r:id="rId16"/>
    <p:sldId id="291" r:id="rId17"/>
    <p:sldId id="292" r:id="rId18"/>
    <p:sldId id="293" r:id="rId19"/>
    <p:sldId id="287"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24BFAF-5F38-467D-AFF1-45D197BF21B6}" type="datetimeFigureOut">
              <a:rPr lang="en-US" smtClean="0"/>
              <a:t>6/26/2023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30458-D6CD-483D-A297-CB2BF6A22F6F}" type="slidenum">
              <a:rPr lang="en-US" smtClean="0"/>
              <a:t>‹#›</a:t>
            </a:fld>
            <a:endParaRPr lang="en-US"/>
          </a:p>
        </p:txBody>
      </p:sp>
    </p:spTree>
    <p:extLst>
      <p:ext uri="{BB962C8B-B14F-4D97-AF65-F5344CB8AC3E}">
        <p14:creationId xmlns:p14="http://schemas.microsoft.com/office/powerpoint/2010/main" val="943521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630458-D6CD-483D-A297-CB2BF6A22F6F}" type="slidenum">
              <a:rPr lang="en-US" smtClean="0"/>
              <a:t>1</a:t>
            </a:fld>
            <a:endParaRPr lang="en-US"/>
          </a:p>
        </p:txBody>
      </p:sp>
    </p:spTree>
    <p:extLst>
      <p:ext uri="{BB962C8B-B14F-4D97-AF65-F5344CB8AC3E}">
        <p14:creationId xmlns:p14="http://schemas.microsoft.com/office/powerpoint/2010/main" val="1687217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630458-D6CD-483D-A297-CB2BF6A22F6F}" type="slidenum">
              <a:rPr lang="en-US" smtClean="0"/>
              <a:t>5</a:t>
            </a:fld>
            <a:endParaRPr lang="en-US"/>
          </a:p>
        </p:txBody>
      </p:sp>
    </p:spTree>
    <p:extLst>
      <p:ext uri="{BB962C8B-B14F-4D97-AF65-F5344CB8AC3E}">
        <p14:creationId xmlns:p14="http://schemas.microsoft.com/office/powerpoint/2010/main" val="2937668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630458-D6CD-483D-A297-CB2BF6A22F6F}" type="slidenum">
              <a:rPr lang="en-US" smtClean="0"/>
              <a:t>11</a:t>
            </a:fld>
            <a:endParaRPr lang="en-US"/>
          </a:p>
        </p:txBody>
      </p:sp>
    </p:spTree>
    <p:extLst>
      <p:ext uri="{BB962C8B-B14F-4D97-AF65-F5344CB8AC3E}">
        <p14:creationId xmlns:p14="http://schemas.microsoft.com/office/powerpoint/2010/main" val="558772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EB6C8F66-0191-4567-84E6-3E7B511B9BBD}" type="datetime1">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2570032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D955C9-83B5-47C1-B621-51EC075EC1B4}" type="datetime1">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2690349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8820C6-9CEE-4807-A3C7-C66F6AC7EA78}" type="datetime1">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2393168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45C56F-699A-4489-94C3-55C90372A7FA}" type="datetime1">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1783291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4A0417-E3C6-4E9F-BE02-C9DA17FB75C6}" type="datetime1">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2257441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C888AD-63D6-40FE-8650-8DC7B3EE4280}" type="datetime1">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280752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1284AB-2925-4A32-8F51-640C545B7590}" type="datetime1">
              <a:rPr lang="en-US" smtClean="0"/>
              <a:t>6/26/2023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666462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BC03CE-062E-4E21-8147-506ACBF62E17}" type="datetime1">
              <a:rPr lang="en-US" smtClean="0"/>
              <a:t>6/26/2023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3136898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29C6C2-30E9-466C-86A2-0F6BCD0D4FCA}" type="datetime1">
              <a:rPr lang="en-US" smtClean="0"/>
              <a:t>6/26/2023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3562041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261632-79B7-4FFB-9014-EBA4AFC8BBA1}" type="datetime1">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3199585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BBE29D-F7B6-4174-B822-541289D75FD5}" type="datetime1">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85930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6504" y="26504"/>
            <a:ext cx="2412005" cy="681037"/>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89A798-9C94-422D-B6C9-7619864F2046}" type="datetime1">
              <a:rPr lang="en-US" smtClean="0"/>
              <a:t>6/26/2023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65972" y="6426475"/>
            <a:ext cx="2743200" cy="365125"/>
          </a:xfrm>
          <a:prstGeom prst="rect">
            <a:avLst/>
          </a:prstGeom>
        </p:spPr>
        <p:txBody>
          <a:bodyPr vert="horz" lIns="91440" tIns="45720" rIns="91440" bIns="45720" rtlCol="0" anchor="ctr"/>
          <a:lstStyle>
            <a:lvl1pPr algn="r">
              <a:defRPr sz="1600" b="1">
                <a:solidFill>
                  <a:schemeClr val="tx1"/>
                </a:solidFill>
              </a:defRPr>
            </a:lvl1pPr>
          </a:lstStyle>
          <a:p>
            <a:fld id="{01433A5C-A324-44F3-9AD9-9CE9975D1B38}" type="slidenum">
              <a:rPr lang="en-US" smtClean="0"/>
              <a:pPr/>
              <a:t>‹#›</a:t>
            </a:fld>
            <a:endParaRPr lang="en-US" dirty="0"/>
          </a:p>
        </p:txBody>
      </p:sp>
    </p:spTree>
    <p:extLst>
      <p:ext uri="{BB962C8B-B14F-4D97-AF65-F5344CB8AC3E}">
        <p14:creationId xmlns:p14="http://schemas.microsoft.com/office/powerpoint/2010/main" val="2124860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Book Antiqua" panose="0204060205030503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Concurrency: Mutual Exclusion &amp; Synchronization</a:t>
            </a:r>
          </a:p>
        </p:txBody>
      </p:sp>
      <p:sp>
        <p:nvSpPr>
          <p:cNvPr id="3" name="Subtitle 2"/>
          <p:cNvSpPr>
            <a:spLocks noGrp="1"/>
          </p:cNvSpPr>
          <p:nvPr>
            <p:ph type="subTitle" idx="1"/>
          </p:nvPr>
        </p:nvSpPr>
        <p:spPr/>
        <p:txBody>
          <a:bodyPr/>
          <a:lstStyle/>
          <a:p>
            <a:r>
              <a:rPr lang="en-US" sz="3800" dirty="0"/>
              <a:t>Covers Chapter#05 from Textbook</a:t>
            </a:r>
          </a:p>
        </p:txBody>
      </p:sp>
    </p:spTree>
    <p:extLst>
      <p:ext uri="{BB962C8B-B14F-4D97-AF65-F5344CB8AC3E}">
        <p14:creationId xmlns:p14="http://schemas.microsoft.com/office/powerpoint/2010/main" val="2585883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Interaction (Cont.)</a:t>
            </a:r>
          </a:p>
        </p:txBody>
      </p:sp>
      <p:sp>
        <p:nvSpPr>
          <p:cNvPr id="3" name="Content Placeholder 2"/>
          <p:cNvSpPr>
            <a:spLocks noGrp="1"/>
          </p:cNvSpPr>
          <p:nvPr>
            <p:ph idx="1"/>
          </p:nvPr>
        </p:nvSpPr>
        <p:spPr>
          <a:xfrm>
            <a:off x="838200" y="1825624"/>
            <a:ext cx="10515600" cy="4792889"/>
          </a:xfrm>
        </p:spPr>
        <p:txBody>
          <a:bodyPr>
            <a:normAutofit lnSpcReduction="10000"/>
          </a:bodyPr>
          <a:lstStyle/>
          <a:p>
            <a:pPr marL="514350" indent="-514350">
              <a:lnSpc>
                <a:spcPct val="100000"/>
              </a:lnSpc>
              <a:buFont typeface="+mj-lt"/>
              <a:buAutoNum type="arabicPeriod" startAt="2"/>
            </a:pPr>
            <a:r>
              <a:rPr lang="en-US" b="1" dirty="0">
                <a:solidFill>
                  <a:srgbClr val="0070C0"/>
                </a:solidFill>
              </a:rPr>
              <a:t>Processes indirectly aware of each other</a:t>
            </a:r>
            <a:endParaRPr lang="en-US" dirty="0"/>
          </a:p>
          <a:p>
            <a:pPr lvl="1">
              <a:lnSpc>
                <a:spcPct val="100000"/>
              </a:lnSpc>
            </a:pPr>
            <a:r>
              <a:rPr lang="en-US" sz="2600" dirty="0"/>
              <a:t>Processes that are not necessarily aware of each other by their process IDs.</a:t>
            </a:r>
          </a:p>
          <a:p>
            <a:pPr lvl="1">
              <a:lnSpc>
                <a:spcPct val="100000"/>
              </a:lnSpc>
            </a:pPr>
            <a:r>
              <a:rPr lang="en-US" sz="2600" dirty="0"/>
              <a:t>Share access to some object, such as an I/O buffer. </a:t>
            </a:r>
          </a:p>
          <a:p>
            <a:pPr lvl="1">
              <a:lnSpc>
                <a:spcPct val="100000"/>
              </a:lnSpc>
            </a:pPr>
            <a:r>
              <a:rPr lang="en-US" sz="2600" dirty="0"/>
              <a:t>Such processes exhibit </a:t>
            </a:r>
            <a:r>
              <a:rPr lang="en-US" sz="2600" b="1" dirty="0">
                <a:solidFill>
                  <a:srgbClr val="0070C0"/>
                </a:solidFill>
              </a:rPr>
              <a:t>cooperation</a:t>
            </a:r>
            <a:r>
              <a:rPr lang="en-US" sz="2600" dirty="0"/>
              <a:t> in sharing the common object.</a:t>
            </a:r>
            <a:endParaRPr lang="en-US" dirty="0"/>
          </a:p>
          <a:p>
            <a:pPr marL="514350" indent="-514350">
              <a:lnSpc>
                <a:spcPct val="110000"/>
              </a:lnSpc>
              <a:buFont typeface="+mj-lt"/>
              <a:buAutoNum type="arabicPeriod" startAt="2"/>
            </a:pPr>
            <a:r>
              <a:rPr lang="en-US" b="1" dirty="0">
                <a:solidFill>
                  <a:srgbClr val="0070C0"/>
                </a:solidFill>
              </a:rPr>
              <a:t>Processes directly aware of each other</a:t>
            </a:r>
            <a:r>
              <a:rPr lang="en-US" dirty="0"/>
              <a:t> </a:t>
            </a:r>
          </a:p>
          <a:p>
            <a:pPr lvl="1">
              <a:lnSpc>
                <a:spcPct val="110000"/>
              </a:lnSpc>
            </a:pPr>
            <a:r>
              <a:rPr lang="en-US" sz="2600" dirty="0"/>
              <a:t>Processes that are able to communicate with each other by process ID.</a:t>
            </a:r>
          </a:p>
          <a:p>
            <a:pPr lvl="1">
              <a:lnSpc>
                <a:spcPct val="110000"/>
              </a:lnSpc>
            </a:pPr>
            <a:r>
              <a:rPr lang="en-US" sz="2600" dirty="0"/>
              <a:t>Designed to work jointly on some activity.</a:t>
            </a:r>
          </a:p>
          <a:p>
            <a:pPr lvl="1">
              <a:lnSpc>
                <a:spcPct val="110000"/>
              </a:lnSpc>
            </a:pPr>
            <a:r>
              <a:rPr lang="en-US" sz="2600" dirty="0"/>
              <a:t>Such processes exhibit </a:t>
            </a:r>
            <a:r>
              <a:rPr lang="en-US" sz="2600" b="1" dirty="0">
                <a:solidFill>
                  <a:srgbClr val="0070C0"/>
                </a:solidFill>
              </a:rPr>
              <a:t>cooperation</a:t>
            </a:r>
            <a:r>
              <a:rPr lang="en-US" sz="2600" dirty="0"/>
              <a:t>.</a:t>
            </a:r>
          </a:p>
        </p:txBody>
      </p:sp>
      <p:sp>
        <p:nvSpPr>
          <p:cNvPr id="4" name="Slide Number Placeholder 3"/>
          <p:cNvSpPr>
            <a:spLocks noGrp="1"/>
          </p:cNvSpPr>
          <p:nvPr>
            <p:ph type="sldNum" sz="quarter" idx="12"/>
          </p:nvPr>
        </p:nvSpPr>
        <p:spPr/>
        <p:txBody>
          <a:bodyPr/>
          <a:lstStyle/>
          <a:p>
            <a:fld id="{01433A5C-A324-44F3-9AD9-9CE9975D1B38}" type="slidenum">
              <a:rPr lang="en-US" smtClean="0"/>
              <a:t>10</a:t>
            </a:fld>
            <a:endParaRPr lang="en-US"/>
          </a:p>
        </p:txBody>
      </p:sp>
    </p:spTree>
    <p:extLst>
      <p:ext uri="{BB962C8B-B14F-4D97-AF65-F5344CB8AC3E}">
        <p14:creationId xmlns:p14="http://schemas.microsoft.com/office/powerpoint/2010/main" val="3845189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Competition for Resources</a:t>
            </a:r>
          </a:p>
        </p:txBody>
      </p:sp>
      <p:sp>
        <p:nvSpPr>
          <p:cNvPr id="3" name="Content Placeholder 2"/>
          <p:cNvSpPr>
            <a:spLocks noGrp="1"/>
          </p:cNvSpPr>
          <p:nvPr>
            <p:ph idx="1"/>
          </p:nvPr>
        </p:nvSpPr>
        <p:spPr>
          <a:xfrm>
            <a:off x="838198" y="1825625"/>
            <a:ext cx="11270973" cy="4836432"/>
          </a:xfrm>
        </p:spPr>
        <p:txBody>
          <a:bodyPr>
            <a:noAutofit/>
          </a:bodyPr>
          <a:lstStyle/>
          <a:p>
            <a:pPr>
              <a:lnSpc>
                <a:spcPct val="100000"/>
              </a:lnSpc>
              <a:spcBef>
                <a:spcPts val="2000"/>
              </a:spcBef>
            </a:pPr>
            <a:r>
              <a:rPr lang="en-US" dirty="0"/>
              <a:t>Concurrent processes come into conflict with each other when they are </a:t>
            </a:r>
            <a:r>
              <a:rPr lang="en-US" b="1" dirty="0">
                <a:solidFill>
                  <a:srgbClr val="00B0F0"/>
                </a:solidFill>
              </a:rPr>
              <a:t>competing</a:t>
            </a:r>
            <a:r>
              <a:rPr lang="en-US" dirty="0"/>
              <a:t> for the use of same resource.</a:t>
            </a:r>
          </a:p>
          <a:p>
            <a:pPr>
              <a:lnSpc>
                <a:spcPct val="100000"/>
              </a:lnSpc>
              <a:spcBef>
                <a:spcPts val="2000"/>
              </a:spcBef>
            </a:pPr>
            <a:r>
              <a:rPr lang="en-US" dirty="0"/>
              <a:t>Processes are sharing resources without being aware of one another.</a:t>
            </a:r>
          </a:p>
          <a:p>
            <a:pPr>
              <a:lnSpc>
                <a:spcPct val="100000"/>
              </a:lnSpc>
              <a:spcBef>
                <a:spcPts val="2000"/>
              </a:spcBef>
            </a:pPr>
            <a:r>
              <a:rPr lang="en-US" dirty="0"/>
              <a:t>No exchange of information between the competing processes.</a:t>
            </a:r>
          </a:p>
          <a:p>
            <a:pPr>
              <a:lnSpc>
                <a:spcPct val="100000"/>
              </a:lnSpc>
              <a:spcBef>
                <a:spcPts val="2000"/>
              </a:spcBef>
            </a:pPr>
            <a:r>
              <a:rPr lang="en-US" dirty="0"/>
              <a:t>The results of each process is not affected by execution of other processes.</a:t>
            </a:r>
          </a:p>
          <a:p>
            <a:pPr>
              <a:lnSpc>
                <a:spcPct val="100000"/>
              </a:lnSpc>
              <a:spcBef>
                <a:spcPts val="2000"/>
              </a:spcBef>
            </a:pPr>
            <a:r>
              <a:rPr lang="en-US" dirty="0"/>
              <a:t>Execution of one process may affect the behavior of competing processes, such as affecting the waiting time.</a:t>
            </a:r>
          </a:p>
        </p:txBody>
      </p:sp>
      <p:sp>
        <p:nvSpPr>
          <p:cNvPr id="4" name="Slide Number Placeholder 3"/>
          <p:cNvSpPr>
            <a:spLocks noGrp="1"/>
          </p:cNvSpPr>
          <p:nvPr>
            <p:ph type="sldNum" sz="quarter" idx="12"/>
          </p:nvPr>
        </p:nvSpPr>
        <p:spPr/>
        <p:txBody>
          <a:bodyPr/>
          <a:lstStyle/>
          <a:p>
            <a:fld id="{01433A5C-A324-44F3-9AD9-9CE9975D1B38}" type="slidenum">
              <a:rPr lang="en-US" smtClean="0"/>
              <a:t>11</a:t>
            </a:fld>
            <a:endParaRPr lang="en-US"/>
          </a:p>
        </p:txBody>
      </p:sp>
    </p:spTree>
    <p:extLst>
      <p:ext uri="{BB962C8B-B14F-4D97-AF65-F5344CB8AC3E}">
        <p14:creationId xmlns:p14="http://schemas.microsoft.com/office/powerpoint/2010/main" val="1086247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Competition for Resources </a:t>
            </a:r>
            <a:r>
              <a:rPr lang="en-US" i="1" dirty="0"/>
              <a:t>(Cont.)</a:t>
            </a:r>
          </a:p>
        </p:txBody>
      </p:sp>
      <p:sp>
        <p:nvSpPr>
          <p:cNvPr id="3" name="Content Placeholder 2"/>
          <p:cNvSpPr>
            <a:spLocks noGrp="1"/>
          </p:cNvSpPr>
          <p:nvPr>
            <p:ph idx="1"/>
          </p:nvPr>
        </p:nvSpPr>
        <p:spPr>
          <a:xfrm>
            <a:off x="838200" y="1690688"/>
            <a:ext cx="10831286" cy="4942341"/>
          </a:xfrm>
        </p:spPr>
        <p:txBody>
          <a:bodyPr>
            <a:normAutofit fontScale="92500"/>
          </a:bodyPr>
          <a:lstStyle/>
          <a:p>
            <a:pPr marL="0" indent="0">
              <a:buNone/>
            </a:pPr>
            <a:r>
              <a:rPr lang="en-US" b="1" dirty="0">
                <a:solidFill>
                  <a:srgbClr val="C00000"/>
                </a:solidFill>
              </a:rPr>
              <a:t>The control problems in competing processes:</a:t>
            </a:r>
          </a:p>
          <a:p>
            <a:pPr marL="514350" indent="-514350">
              <a:lnSpc>
                <a:spcPct val="100000"/>
              </a:lnSpc>
              <a:buFont typeface="+mj-lt"/>
              <a:buAutoNum type="arabicPeriod"/>
            </a:pPr>
            <a:r>
              <a:rPr lang="en-US" dirty="0"/>
              <a:t>Need for mutual exclusion</a:t>
            </a:r>
            <a:endParaRPr lang="en-US" sz="2600" i="1" dirty="0"/>
          </a:p>
          <a:p>
            <a:pPr marL="514350" indent="-514350">
              <a:lnSpc>
                <a:spcPct val="100000"/>
              </a:lnSpc>
              <a:buFont typeface="+mj-lt"/>
              <a:buAutoNum type="arabicPeriod"/>
            </a:pPr>
            <a:r>
              <a:rPr lang="en-US" dirty="0"/>
              <a:t>Deadlock</a:t>
            </a:r>
          </a:p>
          <a:p>
            <a:pPr marL="514350" indent="-514350">
              <a:lnSpc>
                <a:spcPct val="100000"/>
              </a:lnSpc>
              <a:buFont typeface="+mj-lt"/>
              <a:buAutoNum type="arabicPeriod"/>
            </a:pPr>
            <a:r>
              <a:rPr lang="en-US" dirty="0"/>
              <a:t>Starvation</a:t>
            </a:r>
          </a:p>
          <a:p>
            <a:pPr>
              <a:lnSpc>
                <a:spcPct val="100000"/>
              </a:lnSpc>
            </a:pPr>
            <a:r>
              <a:rPr lang="en-US" dirty="0"/>
              <a:t>Control of </a:t>
            </a:r>
            <a:r>
              <a:rPr lang="en-US" b="1" dirty="0">
                <a:solidFill>
                  <a:srgbClr val="0070C0"/>
                </a:solidFill>
              </a:rPr>
              <a:t>competition</a:t>
            </a:r>
            <a:r>
              <a:rPr lang="en-US" dirty="0"/>
              <a:t> inevitably involves the OS because it is the OS that allocates resources.</a:t>
            </a:r>
          </a:p>
          <a:p>
            <a:pPr>
              <a:lnSpc>
                <a:spcPct val="100000"/>
              </a:lnSpc>
            </a:pPr>
            <a:r>
              <a:rPr lang="en-US" dirty="0"/>
              <a:t>Processes will be required to express the mutual exclusion requirement in some way, such as “locking a resource” prior to its use. </a:t>
            </a:r>
          </a:p>
          <a:p>
            <a:pPr>
              <a:lnSpc>
                <a:spcPct val="100000"/>
              </a:lnSpc>
            </a:pPr>
            <a:r>
              <a:rPr lang="en-US" dirty="0"/>
              <a:t>Any solution will involve some support from OS, such as the provision of locking facility.</a:t>
            </a:r>
          </a:p>
        </p:txBody>
      </p:sp>
      <p:sp>
        <p:nvSpPr>
          <p:cNvPr id="4" name="Slide Number Placeholder 3"/>
          <p:cNvSpPr>
            <a:spLocks noGrp="1"/>
          </p:cNvSpPr>
          <p:nvPr>
            <p:ph type="sldNum" sz="quarter" idx="12"/>
          </p:nvPr>
        </p:nvSpPr>
        <p:spPr/>
        <p:txBody>
          <a:bodyPr/>
          <a:lstStyle/>
          <a:p>
            <a:fld id="{01433A5C-A324-44F3-9AD9-9CE9975D1B38}" type="slidenum">
              <a:rPr lang="en-US" smtClean="0"/>
              <a:t>12</a:t>
            </a:fld>
            <a:endParaRPr lang="en-US"/>
          </a:p>
        </p:txBody>
      </p:sp>
    </p:spTree>
    <p:extLst>
      <p:ext uri="{BB962C8B-B14F-4D97-AF65-F5344CB8AC3E}">
        <p14:creationId xmlns:p14="http://schemas.microsoft.com/office/powerpoint/2010/main" val="1708164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Cooperation by Sharing</a:t>
            </a:r>
          </a:p>
        </p:txBody>
      </p:sp>
      <p:sp>
        <p:nvSpPr>
          <p:cNvPr id="3" name="Content Placeholder 2"/>
          <p:cNvSpPr>
            <a:spLocks noGrp="1"/>
          </p:cNvSpPr>
          <p:nvPr>
            <p:ph idx="1"/>
          </p:nvPr>
        </p:nvSpPr>
        <p:spPr>
          <a:xfrm>
            <a:off x="838200" y="1825624"/>
            <a:ext cx="10515600" cy="4965975"/>
          </a:xfrm>
        </p:spPr>
        <p:txBody>
          <a:bodyPr>
            <a:normAutofit/>
          </a:bodyPr>
          <a:lstStyle/>
          <a:p>
            <a:pPr>
              <a:lnSpc>
                <a:spcPct val="100000"/>
              </a:lnSpc>
            </a:pPr>
            <a:r>
              <a:rPr lang="en-US" dirty="0"/>
              <a:t>These are processes that interact with other processes without being explicitly aware of them.</a:t>
            </a:r>
          </a:p>
          <a:p>
            <a:pPr>
              <a:lnSpc>
                <a:spcPct val="100000"/>
              </a:lnSpc>
            </a:pPr>
            <a:r>
              <a:rPr lang="en-US" dirty="0"/>
              <a:t>The processes must cooperate to ensure that the data they share are properly managed.</a:t>
            </a:r>
          </a:p>
          <a:p>
            <a:pPr>
              <a:lnSpc>
                <a:spcPct val="100000"/>
              </a:lnSpc>
            </a:pPr>
            <a:r>
              <a:rPr lang="en-US" dirty="0"/>
              <a:t>Processes are sharing values and the control mechanisms must ensure integrity of shared data.</a:t>
            </a:r>
          </a:p>
          <a:p>
            <a:pPr>
              <a:lnSpc>
                <a:spcPct val="100000"/>
              </a:lnSpc>
            </a:pPr>
            <a:r>
              <a:rPr lang="en-US" dirty="0">
                <a:solidFill>
                  <a:srgbClr val="C00000"/>
                </a:solidFill>
              </a:rPr>
              <a:t>E.g. multiple processes may have access to shared variables. Processes may use and update the shared data without reference to other processes but know that other processes may have access to the same data.</a:t>
            </a:r>
          </a:p>
        </p:txBody>
      </p:sp>
      <p:sp>
        <p:nvSpPr>
          <p:cNvPr id="4" name="Slide Number Placeholder 3"/>
          <p:cNvSpPr>
            <a:spLocks noGrp="1"/>
          </p:cNvSpPr>
          <p:nvPr>
            <p:ph type="sldNum" sz="quarter" idx="12"/>
          </p:nvPr>
        </p:nvSpPr>
        <p:spPr/>
        <p:txBody>
          <a:bodyPr/>
          <a:lstStyle/>
          <a:p>
            <a:fld id="{01433A5C-A324-44F3-9AD9-9CE9975D1B38}" type="slidenum">
              <a:rPr lang="en-US" smtClean="0"/>
              <a:t>13</a:t>
            </a:fld>
            <a:endParaRPr lang="en-US"/>
          </a:p>
        </p:txBody>
      </p:sp>
    </p:spTree>
    <p:extLst>
      <p:ext uri="{BB962C8B-B14F-4D97-AF65-F5344CB8AC3E}">
        <p14:creationId xmlns:p14="http://schemas.microsoft.com/office/powerpoint/2010/main" val="2532993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Cooperation by Sharing (Cont.)</a:t>
            </a:r>
          </a:p>
        </p:txBody>
      </p:sp>
      <p:sp>
        <p:nvSpPr>
          <p:cNvPr id="3" name="Content Placeholder 2"/>
          <p:cNvSpPr>
            <a:spLocks noGrp="1"/>
          </p:cNvSpPr>
          <p:nvPr>
            <p:ph idx="1"/>
          </p:nvPr>
        </p:nvSpPr>
        <p:spPr>
          <a:xfrm>
            <a:off x="838200" y="1825625"/>
            <a:ext cx="10628086" cy="4351338"/>
          </a:xfrm>
        </p:spPr>
        <p:txBody>
          <a:bodyPr/>
          <a:lstStyle/>
          <a:p>
            <a:pPr marL="0" indent="0">
              <a:buNone/>
            </a:pPr>
            <a:r>
              <a:rPr lang="en-US" b="1" dirty="0">
                <a:solidFill>
                  <a:srgbClr val="C00000"/>
                </a:solidFill>
              </a:rPr>
              <a:t>The control problems in cooperation by sharing:</a:t>
            </a:r>
            <a:endParaRPr lang="en-US" dirty="0"/>
          </a:p>
          <a:p>
            <a:pPr>
              <a:lnSpc>
                <a:spcPct val="100000"/>
              </a:lnSpc>
              <a:spcBef>
                <a:spcPts val="2000"/>
              </a:spcBef>
            </a:pPr>
            <a:r>
              <a:rPr lang="en-US" dirty="0"/>
              <a:t>The control problems of mutual exclusion, deadlock, and starvation are again present.</a:t>
            </a:r>
          </a:p>
          <a:p>
            <a:pPr>
              <a:lnSpc>
                <a:spcPct val="100000"/>
              </a:lnSpc>
              <a:spcBef>
                <a:spcPts val="2000"/>
              </a:spcBef>
            </a:pPr>
            <a:r>
              <a:rPr lang="en-US" dirty="0"/>
              <a:t>Data items may be accessed in two different modes, reading and writing. Only writing operations must be mutually exclusive.</a:t>
            </a:r>
          </a:p>
          <a:p>
            <a:pPr>
              <a:lnSpc>
                <a:spcPct val="100000"/>
              </a:lnSpc>
              <a:spcBef>
                <a:spcPts val="2000"/>
              </a:spcBef>
            </a:pPr>
            <a:r>
              <a:rPr lang="en-US" dirty="0"/>
              <a:t>A new requirement is that of data coherence.</a:t>
            </a:r>
          </a:p>
        </p:txBody>
      </p:sp>
      <p:sp>
        <p:nvSpPr>
          <p:cNvPr id="4" name="Slide Number Placeholder 3"/>
          <p:cNvSpPr>
            <a:spLocks noGrp="1"/>
          </p:cNvSpPr>
          <p:nvPr>
            <p:ph type="sldNum" sz="quarter" idx="12"/>
          </p:nvPr>
        </p:nvSpPr>
        <p:spPr/>
        <p:txBody>
          <a:bodyPr/>
          <a:lstStyle/>
          <a:p>
            <a:fld id="{01433A5C-A324-44F3-9AD9-9CE9975D1B38}" type="slidenum">
              <a:rPr lang="en-US" smtClean="0"/>
              <a:t>14</a:t>
            </a:fld>
            <a:endParaRPr lang="en-US"/>
          </a:p>
        </p:txBody>
      </p:sp>
    </p:spTree>
    <p:extLst>
      <p:ext uri="{BB962C8B-B14F-4D97-AF65-F5344CB8AC3E}">
        <p14:creationId xmlns:p14="http://schemas.microsoft.com/office/powerpoint/2010/main" val="2265854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Cooperation by Sharing (Cont.)</a:t>
            </a:r>
          </a:p>
        </p:txBody>
      </p:sp>
      <p:sp>
        <p:nvSpPr>
          <p:cNvPr id="3" name="Content Placeholder 2"/>
          <p:cNvSpPr>
            <a:spLocks noGrp="1"/>
          </p:cNvSpPr>
          <p:nvPr>
            <p:ph idx="1"/>
          </p:nvPr>
        </p:nvSpPr>
        <p:spPr>
          <a:xfrm>
            <a:off x="838200" y="1825625"/>
            <a:ext cx="10515600" cy="4821918"/>
          </a:xfrm>
        </p:spPr>
        <p:txBody>
          <a:bodyPr>
            <a:normAutofit lnSpcReduction="10000"/>
          </a:bodyPr>
          <a:lstStyle/>
          <a:p>
            <a:pPr marL="0" indent="0">
              <a:buNone/>
            </a:pPr>
            <a:r>
              <a:rPr lang="en-US" b="1" dirty="0">
                <a:solidFill>
                  <a:srgbClr val="C00000"/>
                </a:solidFill>
              </a:rPr>
              <a:t>Example:</a:t>
            </a:r>
          </a:p>
          <a:p>
            <a:pPr>
              <a:lnSpc>
                <a:spcPct val="100000"/>
              </a:lnSpc>
            </a:pPr>
            <a:r>
              <a:rPr lang="en-US" dirty="0"/>
              <a:t>In an application in which various data items may be updated, suppose two items of data </a:t>
            </a:r>
            <a:r>
              <a:rPr lang="en-US" b="1" dirty="0">
                <a:solidFill>
                  <a:srgbClr val="0070C0"/>
                </a:solidFill>
              </a:rPr>
              <a:t>a</a:t>
            </a:r>
            <a:r>
              <a:rPr lang="en-US" dirty="0"/>
              <a:t> and </a:t>
            </a:r>
            <a:r>
              <a:rPr lang="en-US" b="1" dirty="0">
                <a:solidFill>
                  <a:srgbClr val="0070C0"/>
                </a:solidFill>
              </a:rPr>
              <a:t>b</a:t>
            </a:r>
            <a:r>
              <a:rPr lang="en-US" dirty="0"/>
              <a:t> are to be maintained in the relationship </a:t>
            </a:r>
            <a:r>
              <a:rPr lang="en-US" b="1" dirty="0">
                <a:solidFill>
                  <a:srgbClr val="0070C0"/>
                </a:solidFill>
              </a:rPr>
              <a:t>a = b</a:t>
            </a:r>
            <a:r>
              <a:rPr lang="en-US" dirty="0"/>
              <a:t>. That is, any program that updates one value must also update the other to maintain the relationship.</a:t>
            </a:r>
          </a:p>
          <a:p>
            <a:pPr>
              <a:lnSpc>
                <a:spcPct val="100000"/>
              </a:lnSpc>
            </a:pPr>
            <a:r>
              <a:rPr lang="pt-BR" dirty="0"/>
              <a:t>P1: 	a = a + 1; 	b = b + 1;</a:t>
            </a:r>
          </a:p>
          <a:p>
            <a:pPr>
              <a:lnSpc>
                <a:spcPct val="100000"/>
              </a:lnSpc>
              <a:spcAft>
                <a:spcPts val="2000"/>
              </a:spcAft>
            </a:pPr>
            <a:r>
              <a:rPr lang="pt-BR" dirty="0"/>
              <a:t>P2: 	b = 2 * b; 	a = 2 * a;</a:t>
            </a:r>
          </a:p>
          <a:p>
            <a:pPr marL="0" indent="0">
              <a:buNone/>
            </a:pPr>
            <a:r>
              <a:rPr lang="en-US" b="1" dirty="0">
                <a:solidFill>
                  <a:srgbClr val="C00000"/>
                </a:solidFill>
              </a:rPr>
              <a:t>Scenaior#01</a:t>
            </a:r>
          </a:p>
          <a:p>
            <a:r>
              <a:rPr lang="en-US" dirty="0"/>
              <a:t>Each process executed separately will leave the shared data in a consistent state. Hence, relationship is satisfied.</a:t>
            </a:r>
          </a:p>
        </p:txBody>
      </p:sp>
      <p:sp>
        <p:nvSpPr>
          <p:cNvPr id="4" name="Slide Number Placeholder 3"/>
          <p:cNvSpPr>
            <a:spLocks noGrp="1"/>
          </p:cNvSpPr>
          <p:nvPr>
            <p:ph type="sldNum" sz="quarter" idx="12"/>
          </p:nvPr>
        </p:nvSpPr>
        <p:spPr/>
        <p:txBody>
          <a:bodyPr/>
          <a:lstStyle/>
          <a:p>
            <a:fld id="{01433A5C-A324-44F3-9AD9-9CE9975D1B38}" type="slidenum">
              <a:rPr lang="en-US" smtClean="0"/>
              <a:t>15</a:t>
            </a:fld>
            <a:endParaRPr lang="en-US"/>
          </a:p>
        </p:txBody>
      </p:sp>
    </p:spTree>
    <p:extLst>
      <p:ext uri="{BB962C8B-B14F-4D97-AF65-F5344CB8AC3E}">
        <p14:creationId xmlns:p14="http://schemas.microsoft.com/office/powerpoint/2010/main" val="4068156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Cooperation by Sharing (Cont.)</a:t>
            </a:r>
          </a:p>
        </p:txBody>
      </p:sp>
      <p:sp>
        <p:nvSpPr>
          <p:cNvPr id="3" name="Content Placeholder 2"/>
          <p:cNvSpPr>
            <a:spLocks noGrp="1"/>
          </p:cNvSpPr>
          <p:nvPr>
            <p:ph idx="1"/>
          </p:nvPr>
        </p:nvSpPr>
        <p:spPr>
          <a:xfrm>
            <a:off x="838200" y="1825625"/>
            <a:ext cx="10515600" cy="4705804"/>
          </a:xfrm>
        </p:spPr>
        <p:txBody>
          <a:bodyPr>
            <a:normAutofit/>
          </a:bodyPr>
          <a:lstStyle/>
          <a:p>
            <a:pPr marL="0" indent="0">
              <a:buNone/>
            </a:pPr>
            <a:r>
              <a:rPr lang="en-US" b="1" dirty="0">
                <a:solidFill>
                  <a:srgbClr val="C00000"/>
                </a:solidFill>
              </a:rPr>
              <a:t>Scenaior#01</a:t>
            </a:r>
          </a:p>
          <a:p>
            <a:r>
              <a:rPr lang="en-US" dirty="0"/>
              <a:t>The following concurrent execution sequence is adopted, in which the two processes respect mutual exclusion on each individual data item (a and b).</a:t>
            </a:r>
          </a:p>
          <a:p>
            <a:r>
              <a:rPr lang="pt-BR" dirty="0"/>
              <a:t>a = a + 1;</a:t>
            </a:r>
          </a:p>
          <a:p>
            <a:r>
              <a:rPr lang="pt-BR" dirty="0"/>
              <a:t>b = 2 * b;</a:t>
            </a:r>
          </a:p>
          <a:p>
            <a:r>
              <a:rPr lang="pt-BR" dirty="0"/>
              <a:t>b = b + 1;</a:t>
            </a:r>
          </a:p>
          <a:p>
            <a:r>
              <a:rPr lang="pt-BR" dirty="0"/>
              <a:t>a = 2 * a;</a:t>
            </a:r>
          </a:p>
          <a:p>
            <a:r>
              <a:rPr lang="en-US" dirty="0"/>
              <a:t>At the end of this execution sequence, the condition </a:t>
            </a:r>
            <a:r>
              <a:rPr lang="en-US" b="1" dirty="0">
                <a:solidFill>
                  <a:srgbClr val="0070C0"/>
                </a:solidFill>
              </a:rPr>
              <a:t>a = b</a:t>
            </a:r>
            <a:r>
              <a:rPr lang="en-US" dirty="0"/>
              <a:t> no longer holds.</a:t>
            </a:r>
          </a:p>
        </p:txBody>
      </p:sp>
      <p:sp>
        <p:nvSpPr>
          <p:cNvPr id="4" name="Slide Number Placeholder 3"/>
          <p:cNvSpPr>
            <a:spLocks noGrp="1"/>
          </p:cNvSpPr>
          <p:nvPr>
            <p:ph type="sldNum" sz="quarter" idx="12"/>
          </p:nvPr>
        </p:nvSpPr>
        <p:spPr/>
        <p:txBody>
          <a:bodyPr/>
          <a:lstStyle/>
          <a:p>
            <a:fld id="{01433A5C-A324-44F3-9AD9-9CE9975D1B38}" type="slidenum">
              <a:rPr lang="en-US" smtClean="0"/>
              <a:t>16</a:t>
            </a:fld>
            <a:endParaRPr lang="en-US"/>
          </a:p>
        </p:txBody>
      </p:sp>
    </p:spTree>
    <p:extLst>
      <p:ext uri="{BB962C8B-B14F-4D97-AF65-F5344CB8AC3E}">
        <p14:creationId xmlns:p14="http://schemas.microsoft.com/office/powerpoint/2010/main" val="1891028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Cooperation by Communication</a:t>
            </a:r>
          </a:p>
        </p:txBody>
      </p:sp>
      <p:sp>
        <p:nvSpPr>
          <p:cNvPr id="3" name="Content Placeholder 2"/>
          <p:cNvSpPr>
            <a:spLocks noGrp="1"/>
          </p:cNvSpPr>
          <p:nvPr>
            <p:ph idx="1"/>
          </p:nvPr>
        </p:nvSpPr>
        <p:spPr>
          <a:xfrm>
            <a:off x="838199" y="1825625"/>
            <a:ext cx="10918372" cy="4351338"/>
          </a:xfrm>
        </p:spPr>
        <p:txBody>
          <a:bodyPr/>
          <a:lstStyle/>
          <a:p>
            <a:pPr>
              <a:lnSpc>
                <a:spcPct val="100000"/>
              </a:lnSpc>
              <a:spcBef>
                <a:spcPts val="2000"/>
              </a:spcBef>
            </a:pPr>
            <a:r>
              <a:rPr lang="en-US" dirty="0"/>
              <a:t>When processes cooperate by communication, various processes participate in a common effort that links all of the processes. </a:t>
            </a:r>
          </a:p>
          <a:p>
            <a:pPr>
              <a:lnSpc>
                <a:spcPct val="100000"/>
              </a:lnSpc>
              <a:spcBef>
                <a:spcPts val="2000"/>
              </a:spcBef>
            </a:pPr>
            <a:r>
              <a:rPr lang="en-US" dirty="0"/>
              <a:t>The communication provides a way to synchronize or coordinate the various activities.</a:t>
            </a:r>
          </a:p>
          <a:p>
            <a:pPr>
              <a:lnSpc>
                <a:spcPct val="100000"/>
              </a:lnSpc>
              <a:spcBef>
                <a:spcPts val="2000"/>
              </a:spcBef>
            </a:pPr>
            <a:r>
              <a:rPr lang="en-US" dirty="0"/>
              <a:t>Typically, communication can be characterized as consisting of messages of some sort.</a:t>
            </a:r>
          </a:p>
        </p:txBody>
      </p:sp>
      <p:sp>
        <p:nvSpPr>
          <p:cNvPr id="4" name="Slide Number Placeholder 3"/>
          <p:cNvSpPr>
            <a:spLocks noGrp="1"/>
          </p:cNvSpPr>
          <p:nvPr>
            <p:ph type="sldNum" sz="quarter" idx="12"/>
          </p:nvPr>
        </p:nvSpPr>
        <p:spPr/>
        <p:txBody>
          <a:bodyPr/>
          <a:lstStyle/>
          <a:p>
            <a:fld id="{01433A5C-A324-44F3-9AD9-9CE9975D1B38}" type="slidenum">
              <a:rPr lang="en-US" smtClean="0"/>
              <a:t>17</a:t>
            </a:fld>
            <a:endParaRPr lang="en-US"/>
          </a:p>
        </p:txBody>
      </p:sp>
    </p:spTree>
    <p:extLst>
      <p:ext uri="{BB962C8B-B14F-4D97-AF65-F5344CB8AC3E}">
        <p14:creationId xmlns:p14="http://schemas.microsoft.com/office/powerpoint/2010/main" val="2681598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Cooperation by Communication (Cont.)</a:t>
            </a:r>
          </a:p>
        </p:txBody>
      </p:sp>
      <p:sp>
        <p:nvSpPr>
          <p:cNvPr id="3" name="Content Placeholder 2"/>
          <p:cNvSpPr>
            <a:spLocks noGrp="1"/>
          </p:cNvSpPr>
          <p:nvPr>
            <p:ph idx="1"/>
          </p:nvPr>
        </p:nvSpPr>
        <p:spPr/>
        <p:txBody>
          <a:bodyPr/>
          <a:lstStyle/>
          <a:p>
            <a:pPr marL="0" indent="0">
              <a:lnSpc>
                <a:spcPct val="100000"/>
              </a:lnSpc>
              <a:buNone/>
            </a:pPr>
            <a:r>
              <a:rPr lang="en-US" b="1" dirty="0">
                <a:solidFill>
                  <a:srgbClr val="C00000"/>
                </a:solidFill>
              </a:rPr>
              <a:t>The control problems in cooperation by communication:</a:t>
            </a:r>
            <a:endParaRPr lang="en-US" dirty="0"/>
          </a:p>
          <a:p>
            <a:pPr>
              <a:lnSpc>
                <a:spcPct val="100000"/>
              </a:lnSpc>
            </a:pPr>
            <a:r>
              <a:rPr lang="en-US" dirty="0"/>
              <a:t>Since no resource is shared between processes in passing messages, mutual exclusion is not a control requirement.</a:t>
            </a:r>
          </a:p>
          <a:p>
            <a:pPr>
              <a:lnSpc>
                <a:spcPct val="100000"/>
              </a:lnSpc>
            </a:pPr>
            <a:r>
              <a:rPr lang="en-US" dirty="0"/>
              <a:t>However, the problems of deadlock and starvation are still present.</a:t>
            </a:r>
          </a:p>
        </p:txBody>
      </p:sp>
      <p:sp>
        <p:nvSpPr>
          <p:cNvPr id="4" name="Slide Number Placeholder 3"/>
          <p:cNvSpPr>
            <a:spLocks noGrp="1"/>
          </p:cNvSpPr>
          <p:nvPr>
            <p:ph type="sldNum" sz="quarter" idx="12"/>
          </p:nvPr>
        </p:nvSpPr>
        <p:spPr/>
        <p:txBody>
          <a:bodyPr/>
          <a:lstStyle/>
          <a:p>
            <a:fld id="{01433A5C-A324-44F3-9AD9-9CE9975D1B38}" type="slidenum">
              <a:rPr lang="en-US" smtClean="0"/>
              <a:t>18</a:t>
            </a:fld>
            <a:endParaRPr lang="en-US"/>
          </a:p>
        </p:txBody>
      </p:sp>
    </p:spTree>
    <p:extLst>
      <p:ext uri="{BB962C8B-B14F-4D97-AF65-F5344CB8AC3E}">
        <p14:creationId xmlns:p14="http://schemas.microsoft.com/office/powerpoint/2010/main" val="3438129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1433A5C-A324-44F3-9AD9-9CE9975D1B38}" type="slidenum">
              <a:rPr lang="en-US" smtClean="0"/>
              <a:t>19</a:t>
            </a:fld>
            <a:endParaRPr lang="en-US"/>
          </a:p>
        </p:txBody>
      </p:sp>
      <p:pic>
        <p:nvPicPr>
          <p:cNvPr id="5" name="Picture 4"/>
          <p:cNvPicPr>
            <a:picLocks noChangeAspect="1"/>
          </p:cNvPicPr>
          <p:nvPr/>
        </p:nvPicPr>
        <p:blipFill rotWithShape="1">
          <a:blip r:embed="rId2"/>
          <a:srcRect r="25574"/>
          <a:stretch/>
        </p:blipFill>
        <p:spPr>
          <a:xfrm>
            <a:off x="2422069" y="87084"/>
            <a:ext cx="8160658" cy="6689108"/>
          </a:xfrm>
          <a:prstGeom prst="rect">
            <a:avLst/>
          </a:prstGeom>
        </p:spPr>
      </p:pic>
    </p:spTree>
    <p:extLst>
      <p:ext uri="{BB962C8B-B14F-4D97-AF65-F5344CB8AC3E}">
        <p14:creationId xmlns:p14="http://schemas.microsoft.com/office/powerpoint/2010/main" val="3955464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a:t>
            </a:r>
          </a:p>
        </p:txBody>
      </p:sp>
      <p:sp>
        <p:nvSpPr>
          <p:cNvPr id="3" name="Content Placeholder 2"/>
          <p:cNvSpPr>
            <a:spLocks noGrp="1"/>
          </p:cNvSpPr>
          <p:nvPr>
            <p:ph idx="1"/>
          </p:nvPr>
        </p:nvSpPr>
        <p:spPr>
          <a:xfrm>
            <a:off x="838199" y="1825625"/>
            <a:ext cx="10848975" cy="4749346"/>
          </a:xfrm>
        </p:spPr>
        <p:txBody>
          <a:bodyPr>
            <a:normAutofit/>
          </a:bodyPr>
          <a:lstStyle/>
          <a:p>
            <a:pPr>
              <a:lnSpc>
                <a:spcPct val="100000"/>
              </a:lnSpc>
              <a:spcBef>
                <a:spcPts val="1500"/>
              </a:spcBef>
            </a:pPr>
            <a:r>
              <a:rPr lang="en-US" b="1" dirty="0">
                <a:solidFill>
                  <a:srgbClr val="0070C0"/>
                </a:solidFill>
              </a:rPr>
              <a:t>Cooperating process:</a:t>
            </a:r>
            <a:r>
              <a:rPr lang="en-US" dirty="0"/>
              <a:t> is a process that can affect or be affected by other processes executing in the system.</a:t>
            </a:r>
          </a:p>
          <a:p>
            <a:pPr>
              <a:lnSpc>
                <a:spcPct val="100000"/>
              </a:lnSpc>
              <a:spcBef>
                <a:spcPts val="1500"/>
              </a:spcBef>
            </a:pPr>
            <a:r>
              <a:rPr lang="en-US" dirty="0"/>
              <a:t>Cooperating processes can either </a:t>
            </a:r>
            <a:r>
              <a:rPr lang="en-US" b="1" i="1" dirty="0">
                <a:solidFill>
                  <a:srgbClr val="C00000"/>
                </a:solidFill>
              </a:rPr>
              <a:t>directly share a logical address space</a:t>
            </a:r>
            <a:r>
              <a:rPr lang="en-US" dirty="0"/>
              <a:t> or </a:t>
            </a:r>
            <a:r>
              <a:rPr lang="en-US" b="1" i="1" dirty="0">
                <a:solidFill>
                  <a:srgbClr val="C00000"/>
                </a:solidFill>
              </a:rPr>
              <a:t>share data only through files or messages</a:t>
            </a:r>
            <a:r>
              <a:rPr lang="en-US" dirty="0"/>
              <a:t>.</a:t>
            </a:r>
          </a:p>
          <a:p>
            <a:pPr>
              <a:lnSpc>
                <a:spcPct val="100000"/>
              </a:lnSpc>
              <a:spcBef>
                <a:spcPts val="1500"/>
              </a:spcBef>
            </a:pPr>
            <a:r>
              <a:rPr lang="en-US" dirty="0"/>
              <a:t>In this topic, we will discuss various mechanisms to ensure orderly execution of cooperating processes, so that data consistency is maintained.</a:t>
            </a:r>
          </a:p>
          <a:p>
            <a:pPr>
              <a:lnSpc>
                <a:spcPct val="100000"/>
              </a:lnSpc>
              <a:spcBef>
                <a:spcPts val="1500"/>
              </a:spcBef>
            </a:pPr>
            <a:r>
              <a:rPr lang="en-US" dirty="0"/>
              <a:t>For example, concurrent access to shared data may result in data inconsistency.</a:t>
            </a:r>
          </a:p>
        </p:txBody>
      </p:sp>
      <p:sp>
        <p:nvSpPr>
          <p:cNvPr id="4" name="Slide Number Placeholder 3"/>
          <p:cNvSpPr>
            <a:spLocks noGrp="1"/>
          </p:cNvSpPr>
          <p:nvPr>
            <p:ph type="sldNum" sz="quarter" idx="12"/>
          </p:nvPr>
        </p:nvSpPr>
        <p:spPr/>
        <p:txBody>
          <a:bodyPr/>
          <a:lstStyle/>
          <a:p>
            <a:fld id="{01433A5C-A324-44F3-9AD9-9CE9975D1B38}" type="slidenum">
              <a:rPr lang="en-US" smtClean="0"/>
              <a:t>2</a:t>
            </a:fld>
            <a:endParaRPr lang="en-US"/>
          </a:p>
        </p:txBody>
      </p:sp>
    </p:spTree>
    <p:extLst>
      <p:ext uri="{BB962C8B-B14F-4D97-AF65-F5344CB8AC3E}">
        <p14:creationId xmlns:p14="http://schemas.microsoft.com/office/powerpoint/2010/main" val="3425873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t>Thank You!</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01433A5C-A324-44F3-9AD9-9CE9975D1B38}" type="slidenum">
              <a:rPr lang="en-US" smtClean="0"/>
              <a:t>20</a:t>
            </a:fld>
            <a:endParaRPr lang="en-US"/>
          </a:p>
        </p:txBody>
      </p:sp>
    </p:spTree>
    <p:extLst>
      <p:ext uri="{BB962C8B-B14F-4D97-AF65-F5344CB8AC3E}">
        <p14:creationId xmlns:p14="http://schemas.microsoft.com/office/powerpoint/2010/main" val="3489270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(Cont.)</a:t>
            </a:r>
          </a:p>
        </p:txBody>
      </p:sp>
      <p:sp>
        <p:nvSpPr>
          <p:cNvPr id="3" name="Content Placeholder 2"/>
          <p:cNvSpPr>
            <a:spLocks noGrp="1"/>
          </p:cNvSpPr>
          <p:nvPr>
            <p:ph idx="1"/>
          </p:nvPr>
        </p:nvSpPr>
        <p:spPr>
          <a:xfrm>
            <a:off x="838199" y="1825624"/>
            <a:ext cx="10874829" cy="4600851"/>
          </a:xfrm>
        </p:spPr>
        <p:txBody>
          <a:bodyPr>
            <a:normAutofit/>
          </a:bodyPr>
          <a:lstStyle/>
          <a:p>
            <a:pPr>
              <a:lnSpc>
                <a:spcPct val="100000"/>
              </a:lnSpc>
              <a:spcBef>
                <a:spcPts val="1500"/>
              </a:spcBef>
            </a:pPr>
            <a:r>
              <a:rPr lang="en-US" b="1" dirty="0">
                <a:solidFill>
                  <a:srgbClr val="C00000"/>
                </a:solidFill>
              </a:rPr>
              <a:t>Concurrency encompasses several design issues including:</a:t>
            </a:r>
          </a:p>
          <a:p>
            <a:pPr lvl="1" indent="-457200">
              <a:lnSpc>
                <a:spcPct val="100000"/>
              </a:lnSpc>
              <a:spcBef>
                <a:spcPts val="1500"/>
              </a:spcBef>
              <a:buFont typeface="Wingdings" panose="05000000000000000000" pitchFamily="2" charset="2"/>
              <a:buChar char="v"/>
            </a:pPr>
            <a:r>
              <a:rPr lang="en-US" sz="2600" dirty="0"/>
              <a:t>Allocation of processor time to processes.</a:t>
            </a:r>
          </a:p>
          <a:p>
            <a:pPr lvl="1" indent="-457200">
              <a:lnSpc>
                <a:spcPct val="100000"/>
              </a:lnSpc>
              <a:spcBef>
                <a:spcPts val="1500"/>
              </a:spcBef>
              <a:buFont typeface="Wingdings" panose="05000000000000000000" pitchFamily="2" charset="2"/>
              <a:buChar char="v"/>
            </a:pPr>
            <a:r>
              <a:rPr lang="en-US" sz="2600" dirty="0"/>
              <a:t>Sharing of and competing for resources.</a:t>
            </a:r>
          </a:p>
          <a:p>
            <a:pPr lvl="1" indent="-457200">
              <a:lnSpc>
                <a:spcPct val="100000"/>
              </a:lnSpc>
              <a:spcBef>
                <a:spcPts val="1500"/>
              </a:spcBef>
              <a:buFont typeface="Wingdings" panose="05000000000000000000" pitchFamily="2" charset="2"/>
              <a:buChar char="v"/>
            </a:pPr>
            <a:r>
              <a:rPr lang="en-US" sz="2600" dirty="0"/>
              <a:t>Synchronization of multiple processes’ activities.</a:t>
            </a:r>
          </a:p>
          <a:p>
            <a:pPr lvl="1" indent="-457200">
              <a:lnSpc>
                <a:spcPct val="100000"/>
              </a:lnSpc>
              <a:spcBef>
                <a:spcPts val="1500"/>
              </a:spcBef>
              <a:buFont typeface="Wingdings" panose="05000000000000000000" pitchFamily="2" charset="2"/>
              <a:buChar char="v"/>
            </a:pPr>
            <a:r>
              <a:rPr lang="en-US" sz="2600" dirty="0"/>
              <a:t>Communication among processes.</a:t>
            </a:r>
          </a:p>
        </p:txBody>
      </p:sp>
      <p:sp>
        <p:nvSpPr>
          <p:cNvPr id="4" name="Slide Number Placeholder 3"/>
          <p:cNvSpPr>
            <a:spLocks noGrp="1"/>
          </p:cNvSpPr>
          <p:nvPr>
            <p:ph type="sldNum" sz="quarter" idx="12"/>
          </p:nvPr>
        </p:nvSpPr>
        <p:spPr/>
        <p:txBody>
          <a:bodyPr/>
          <a:lstStyle/>
          <a:p>
            <a:fld id="{01433A5C-A324-44F3-9AD9-9CE9975D1B38}" type="slidenum">
              <a:rPr lang="en-US" smtClean="0"/>
              <a:t>3</a:t>
            </a:fld>
            <a:endParaRPr lang="en-US"/>
          </a:p>
        </p:txBody>
      </p:sp>
    </p:spTree>
    <p:extLst>
      <p:ext uri="{BB962C8B-B14F-4D97-AF65-F5344CB8AC3E}">
        <p14:creationId xmlns:p14="http://schemas.microsoft.com/office/powerpoint/2010/main" val="2292485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(Cont.)</a:t>
            </a:r>
          </a:p>
        </p:txBody>
      </p:sp>
      <p:sp>
        <p:nvSpPr>
          <p:cNvPr id="3" name="Content Placeholder 2"/>
          <p:cNvSpPr>
            <a:spLocks noGrp="1"/>
          </p:cNvSpPr>
          <p:nvPr>
            <p:ph idx="1"/>
          </p:nvPr>
        </p:nvSpPr>
        <p:spPr>
          <a:xfrm>
            <a:off x="838200" y="1825625"/>
            <a:ext cx="10515600" cy="4600850"/>
          </a:xfrm>
        </p:spPr>
        <p:txBody>
          <a:bodyPr>
            <a:normAutofit/>
          </a:bodyPr>
          <a:lstStyle/>
          <a:p>
            <a:pPr>
              <a:lnSpc>
                <a:spcPct val="100000"/>
              </a:lnSpc>
              <a:spcBef>
                <a:spcPts val="1500"/>
              </a:spcBef>
            </a:pPr>
            <a:r>
              <a:rPr lang="en-US" dirty="0"/>
              <a:t>The basic requirement for support of concurrent processes is the ability to enforce </a:t>
            </a:r>
            <a:r>
              <a:rPr lang="en-US" b="1" dirty="0">
                <a:solidFill>
                  <a:srgbClr val="0070C0"/>
                </a:solidFill>
              </a:rPr>
              <a:t>“mutual exclusion”</a:t>
            </a:r>
            <a:r>
              <a:rPr lang="en-US" dirty="0"/>
              <a:t>.</a:t>
            </a:r>
            <a:endParaRPr lang="en-US" b="1" dirty="0">
              <a:solidFill>
                <a:srgbClr val="FF0000"/>
              </a:solidFill>
            </a:endParaRPr>
          </a:p>
          <a:p>
            <a:pPr>
              <a:lnSpc>
                <a:spcPct val="100000"/>
              </a:lnSpc>
              <a:spcBef>
                <a:spcPts val="1500"/>
              </a:spcBef>
            </a:pPr>
            <a:r>
              <a:rPr lang="en-US" b="1" dirty="0">
                <a:solidFill>
                  <a:srgbClr val="FF0000"/>
                </a:solidFill>
              </a:rPr>
              <a:t>Mutual Exclusion:</a:t>
            </a:r>
            <a:r>
              <a:rPr lang="en-US" dirty="0"/>
              <a:t> a requirement that when one process is in a </a:t>
            </a:r>
            <a:r>
              <a:rPr lang="en-US" b="1" dirty="0">
                <a:solidFill>
                  <a:srgbClr val="0070C0"/>
                </a:solidFill>
              </a:rPr>
              <a:t>critical section</a:t>
            </a:r>
            <a:r>
              <a:rPr lang="en-US" dirty="0"/>
              <a:t> that accesses shared resources, no other process may be in a </a:t>
            </a:r>
            <a:r>
              <a:rPr lang="en-US" b="1" dirty="0">
                <a:solidFill>
                  <a:srgbClr val="0070C0"/>
                </a:solidFill>
              </a:rPr>
              <a:t>critical section</a:t>
            </a:r>
            <a:r>
              <a:rPr lang="en-US" dirty="0"/>
              <a:t> that accesses any of those shared resources.</a:t>
            </a:r>
          </a:p>
          <a:p>
            <a:pPr>
              <a:lnSpc>
                <a:spcPct val="100000"/>
              </a:lnSpc>
              <a:spcBef>
                <a:spcPts val="1500"/>
              </a:spcBef>
            </a:pPr>
            <a:r>
              <a:rPr lang="en-US" b="1" dirty="0">
                <a:solidFill>
                  <a:srgbClr val="FF0000"/>
                </a:solidFill>
              </a:rPr>
              <a:t>Critical section:</a:t>
            </a:r>
            <a:r>
              <a:rPr lang="en-US" dirty="0"/>
              <a:t> a section of code within a process that requires access to shared resources and that must not be executed while another process is in a corresponding section of code.</a:t>
            </a:r>
          </a:p>
        </p:txBody>
      </p:sp>
      <p:sp>
        <p:nvSpPr>
          <p:cNvPr id="4" name="Slide Number Placeholder 3"/>
          <p:cNvSpPr>
            <a:spLocks noGrp="1"/>
          </p:cNvSpPr>
          <p:nvPr>
            <p:ph type="sldNum" sz="quarter" idx="12"/>
          </p:nvPr>
        </p:nvSpPr>
        <p:spPr/>
        <p:txBody>
          <a:bodyPr/>
          <a:lstStyle/>
          <a:p>
            <a:fld id="{01433A5C-A324-44F3-9AD9-9CE9975D1B38}" type="slidenum">
              <a:rPr lang="en-US" smtClean="0"/>
              <a:t>4</a:t>
            </a:fld>
            <a:endParaRPr lang="en-US"/>
          </a:p>
        </p:txBody>
      </p:sp>
    </p:spTree>
    <p:extLst>
      <p:ext uri="{BB962C8B-B14F-4D97-AF65-F5344CB8AC3E}">
        <p14:creationId xmlns:p14="http://schemas.microsoft.com/office/powerpoint/2010/main" val="2190357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Concurrency</a:t>
            </a:r>
          </a:p>
        </p:txBody>
      </p:sp>
      <p:sp>
        <p:nvSpPr>
          <p:cNvPr id="3" name="Content Placeholder 2"/>
          <p:cNvSpPr>
            <a:spLocks noGrp="1"/>
          </p:cNvSpPr>
          <p:nvPr>
            <p:ph idx="1"/>
          </p:nvPr>
        </p:nvSpPr>
        <p:spPr>
          <a:xfrm>
            <a:off x="838199" y="1825625"/>
            <a:ext cx="10874829" cy="4600850"/>
          </a:xfrm>
        </p:spPr>
        <p:txBody>
          <a:bodyPr>
            <a:normAutofit fontScale="92500"/>
          </a:bodyPr>
          <a:lstStyle/>
          <a:p>
            <a:pPr>
              <a:lnSpc>
                <a:spcPct val="110000"/>
              </a:lnSpc>
            </a:pPr>
            <a:r>
              <a:rPr lang="en-US" b="1" dirty="0">
                <a:solidFill>
                  <a:srgbClr val="C00000"/>
                </a:solidFill>
              </a:rPr>
              <a:t>In </a:t>
            </a:r>
            <a:r>
              <a:rPr lang="en-US" b="1" dirty="0" err="1">
                <a:solidFill>
                  <a:srgbClr val="C00000"/>
                </a:solidFill>
              </a:rPr>
              <a:t>uniprocessing</a:t>
            </a:r>
            <a:r>
              <a:rPr lang="en-US" b="1" dirty="0">
                <a:solidFill>
                  <a:srgbClr val="C00000"/>
                </a:solidFill>
              </a:rPr>
              <a:t> systems, the following difficulties arise w.r.t. concurrency:</a:t>
            </a:r>
          </a:p>
          <a:p>
            <a:pPr marL="514350" indent="-514350">
              <a:lnSpc>
                <a:spcPct val="110000"/>
              </a:lnSpc>
              <a:buFont typeface="+mj-lt"/>
              <a:buAutoNum type="arabicPeriod"/>
            </a:pPr>
            <a:r>
              <a:rPr lang="en-US" dirty="0"/>
              <a:t>The sharing of </a:t>
            </a:r>
            <a:r>
              <a:rPr lang="en-US" b="1" i="1" dirty="0">
                <a:solidFill>
                  <a:srgbClr val="C00000"/>
                </a:solidFill>
              </a:rPr>
              <a:t>global resources</a:t>
            </a:r>
            <a:r>
              <a:rPr lang="en-US" dirty="0"/>
              <a:t> is filled with risk.</a:t>
            </a:r>
          </a:p>
          <a:p>
            <a:pPr marL="514350" indent="-514350">
              <a:lnSpc>
                <a:spcPct val="110000"/>
              </a:lnSpc>
              <a:buFont typeface="+mj-lt"/>
              <a:buAutoNum type="arabicPeriod"/>
            </a:pPr>
            <a:r>
              <a:rPr lang="en-US" dirty="0"/>
              <a:t>It is difficult for the OS to manage allocation of resources optimally.</a:t>
            </a:r>
          </a:p>
          <a:p>
            <a:pPr marL="514350" indent="-514350">
              <a:lnSpc>
                <a:spcPct val="110000"/>
              </a:lnSpc>
              <a:buFont typeface="+mj-lt"/>
              <a:buAutoNum type="arabicPeriod"/>
            </a:pPr>
            <a:r>
              <a:rPr lang="en-US" dirty="0"/>
              <a:t>It becomes very difficult to locate a programming error since results are typically not deterministic and reproducible.</a:t>
            </a:r>
          </a:p>
          <a:p>
            <a:pPr>
              <a:lnSpc>
                <a:spcPct val="110000"/>
              </a:lnSpc>
            </a:pPr>
            <a:r>
              <a:rPr lang="en-US" dirty="0"/>
              <a:t>Both </a:t>
            </a:r>
            <a:r>
              <a:rPr lang="en-US" b="1" dirty="0">
                <a:solidFill>
                  <a:srgbClr val="0070C0"/>
                </a:solidFill>
              </a:rPr>
              <a:t>“processes interleaving”</a:t>
            </a:r>
            <a:r>
              <a:rPr lang="en-US" dirty="0"/>
              <a:t> in a uniprocessor multiprogramming system, and </a:t>
            </a:r>
            <a:r>
              <a:rPr lang="en-US" b="1" dirty="0">
                <a:solidFill>
                  <a:srgbClr val="0070C0"/>
                </a:solidFill>
              </a:rPr>
              <a:t>“processes overlapping”</a:t>
            </a:r>
            <a:r>
              <a:rPr lang="en-US" dirty="0"/>
              <a:t> in a multiprocessor system, can be viewed as examples of concurrent processing.</a:t>
            </a:r>
          </a:p>
          <a:p>
            <a:pPr marL="514350" indent="-514350">
              <a:lnSpc>
                <a:spcPct val="110000"/>
              </a:lnSpc>
              <a:buFont typeface="+mj-lt"/>
              <a:buAutoNum type="arabicPeriod"/>
            </a:pPr>
            <a:endParaRPr lang="en-US" dirty="0"/>
          </a:p>
        </p:txBody>
      </p:sp>
      <p:sp>
        <p:nvSpPr>
          <p:cNvPr id="4" name="Slide Number Placeholder 3"/>
          <p:cNvSpPr>
            <a:spLocks noGrp="1"/>
          </p:cNvSpPr>
          <p:nvPr>
            <p:ph type="sldNum" sz="quarter" idx="12"/>
          </p:nvPr>
        </p:nvSpPr>
        <p:spPr/>
        <p:txBody>
          <a:bodyPr/>
          <a:lstStyle/>
          <a:p>
            <a:fld id="{01433A5C-A324-44F3-9AD9-9CE9975D1B38}" type="slidenum">
              <a:rPr lang="en-US" smtClean="0"/>
              <a:t>5</a:t>
            </a:fld>
            <a:endParaRPr lang="en-US"/>
          </a:p>
        </p:txBody>
      </p:sp>
    </p:spTree>
    <p:extLst>
      <p:ext uri="{BB962C8B-B14F-4D97-AF65-F5344CB8AC3E}">
        <p14:creationId xmlns:p14="http://schemas.microsoft.com/office/powerpoint/2010/main" val="168686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9ADC34-468E-AACD-09AB-DADD7B922440}"/>
              </a:ext>
            </a:extLst>
          </p:cNvPr>
          <p:cNvSpPr>
            <a:spLocks noGrp="1"/>
          </p:cNvSpPr>
          <p:nvPr>
            <p:ph idx="1"/>
          </p:nvPr>
        </p:nvSpPr>
        <p:spPr>
          <a:xfrm>
            <a:off x="838200" y="533400"/>
            <a:ext cx="10515600" cy="6324600"/>
          </a:xfrm>
        </p:spPr>
        <p:txBody>
          <a:bodyPr>
            <a:normAutofit fontScale="92500" lnSpcReduction="10000"/>
          </a:bodyPr>
          <a:lstStyle/>
          <a:p>
            <a:r>
              <a:rPr lang="en-GB" b="0" i="0" dirty="0">
                <a:solidFill>
                  <a:srgbClr val="374151"/>
                </a:solidFill>
                <a:effectLst/>
                <a:latin typeface="Söhne"/>
              </a:rPr>
              <a:t>Process interleaving is the execution of multiple processes or threads in an alternating manner, where each process or thread is given a small time slice to run before switching to another. This technique allows for better resource utilization and the illusion of simultaneous execution, improving multitasking and system performance.</a:t>
            </a:r>
          </a:p>
          <a:p>
            <a:r>
              <a:rPr lang="en-GB" b="0" i="0" dirty="0">
                <a:solidFill>
                  <a:srgbClr val="202124"/>
                </a:solidFill>
                <a:effectLst/>
                <a:latin typeface="Google Sans"/>
              </a:rPr>
              <a:t>The process of development are overlapping as </a:t>
            </a:r>
            <a:r>
              <a:rPr lang="en-GB" b="0" i="0" dirty="0">
                <a:solidFill>
                  <a:srgbClr val="040C28"/>
                </a:solidFill>
                <a:effectLst/>
                <a:latin typeface="Google Sans"/>
              </a:rPr>
              <a:t>the completion of a particular process is not defined</a:t>
            </a:r>
            <a:r>
              <a:rPr lang="en-GB" b="0" i="0" dirty="0">
                <a:solidFill>
                  <a:srgbClr val="202124"/>
                </a:solidFill>
                <a:effectLst/>
                <a:latin typeface="Google Sans"/>
              </a:rPr>
              <a:t>. The steps are progressive. Second may start when the first is still going on. Development involves four overlapping processes.</a:t>
            </a:r>
            <a:endParaRPr lang="en-GB" b="0" i="0" dirty="0">
              <a:solidFill>
                <a:srgbClr val="374151"/>
              </a:solidFill>
              <a:effectLst/>
              <a:latin typeface="Söhne"/>
            </a:endParaRPr>
          </a:p>
          <a:p>
            <a:r>
              <a:rPr lang="en-GB" b="0" i="0" dirty="0">
                <a:solidFill>
                  <a:srgbClr val="202124"/>
                </a:solidFill>
                <a:effectLst/>
                <a:latin typeface="Google Sans"/>
              </a:rPr>
              <a:t>Overlap processing overlaps time records. With overlap processing, a percentage of data from one time record is reused in the next time record.</a:t>
            </a:r>
            <a:endParaRPr lang="en-GB" dirty="0">
              <a:solidFill>
                <a:srgbClr val="374151"/>
              </a:solidFill>
              <a:latin typeface="Söhne"/>
            </a:endParaRPr>
          </a:p>
          <a:p>
            <a:r>
              <a:rPr lang="en-GB" b="0" i="0" dirty="0">
                <a:solidFill>
                  <a:srgbClr val="374151"/>
                </a:solidFill>
                <a:effectLst/>
                <a:latin typeface="Söhne"/>
              </a:rPr>
              <a:t>Processes overlapping refers to the simultaneous execution of multiple processes or threads. It involves running processes or threads concurrently, allowing them to progress simultaneously and potentially perform tasks in parallel. Overlapping processes can help maximize system resources and improve overall performance by taking advantage of available CPU and other resources.</a:t>
            </a:r>
            <a:endParaRPr lang="en-US" dirty="0"/>
          </a:p>
        </p:txBody>
      </p:sp>
      <p:sp>
        <p:nvSpPr>
          <p:cNvPr id="4" name="Slide Number Placeholder 3">
            <a:extLst>
              <a:ext uri="{FF2B5EF4-FFF2-40B4-BE49-F238E27FC236}">
                <a16:creationId xmlns:a16="http://schemas.microsoft.com/office/drawing/2014/main" id="{CC49FCE0-AB52-E1D0-8ECB-53801AA5B2FC}"/>
              </a:ext>
            </a:extLst>
          </p:cNvPr>
          <p:cNvSpPr>
            <a:spLocks noGrp="1"/>
          </p:cNvSpPr>
          <p:nvPr>
            <p:ph type="sldNum" sz="quarter" idx="12"/>
          </p:nvPr>
        </p:nvSpPr>
        <p:spPr/>
        <p:txBody>
          <a:bodyPr/>
          <a:lstStyle/>
          <a:p>
            <a:fld id="{01433A5C-A324-44F3-9AD9-9CE9975D1B38}" type="slidenum">
              <a:rPr lang="en-US" smtClean="0"/>
              <a:t>6</a:t>
            </a:fld>
            <a:endParaRPr lang="en-US"/>
          </a:p>
        </p:txBody>
      </p:sp>
    </p:spTree>
    <p:extLst>
      <p:ext uri="{BB962C8B-B14F-4D97-AF65-F5344CB8AC3E}">
        <p14:creationId xmlns:p14="http://schemas.microsoft.com/office/powerpoint/2010/main" val="3171093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Race Condition</a:t>
            </a:r>
          </a:p>
        </p:txBody>
      </p:sp>
      <p:sp>
        <p:nvSpPr>
          <p:cNvPr id="3" name="Content Placeholder 2"/>
          <p:cNvSpPr>
            <a:spLocks noGrp="1"/>
          </p:cNvSpPr>
          <p:nvPr>
            <p:ph idx="1"/>
          </p:nvPr>
        </p:nvSpPr>
        <p:spPr>
          <a:xfrm>
            <a:off x="838199" y="1825624"/>
            <a:ext cx="10686143" cy="4763861"/>
          </a:xfrm>
        </p:spPr>
        <p:txBody>
          <a:bodyPr>
            <a:normAutofit fontScale="92500" lnSpcReduction="10000"/>
          </a:bodyPr>
          <a:lstStyle/>
          <a:p>
            <a:pPr>
              <a:lnSpc>
                <a:spcPct val="110000"/>
              </a:lnSpc>
            </a:pPr>
            <a:r>
              <a:rPr lang="en-US" b="1" dirty="0">
                <a:solidFill>
                  <a:srgbClr val="FF0000"/>
                </a:solidFill>
              </a:rPr>
              <a:t>Race Condition:</a:t>
            </a:r>
            <a:r>
              <a:rPr lang="en-US" dirty="0"/>
              <a:t> occurs when multiple processes or threads read and write data items so that the final result depends on the order of execution of instructions in the multiple processes.</a:t>
            </a:r>
          </a:p>
          <a:p>
            <a:pPr marL="0" indent="0">
              <a:lnSpc>
                <a:spcPct val="110000"/>
              </a:lnSpc>
              <a:buNone/>
            </a:pPr>
            <a:r>
              <a:rPr lang="en-US" b="1" u="sng" dirty="0">
                <a:solidFill>
                  <a:srgbClr val="C00000"/>
                </a:solidFill>
              </a:rPr>
              <a:t>Example#01</a:t>
            </a:r>
            <a:r>
              <a:rPr lang="en-US" b="1" dirty="0">
                <a:solidFill>
                  <a:srgbClr val="C00000"/>
                </a:solidFill>
              </a:rPr>
              <a:t>:</a:t>
            </a:r>
          </a:p>
          <a:p>
            <a:pPr>
              <a:lnSpc>
                <a:spcPct val="110000"/>
              </a:lnSpc>
            </a:pPr>
            <a:r>
              <a:rPr lang="en-US" dirty="0"/>
              <a:t>Processes, P1 and P2, share the global variable </a:t>
            </a:r>
            <a:r>
              <a:rPr lang="en-US" b="1" dirty="0">
                <a:solidFill>
                  <a:srgbClr val="0070C0"/>
                </a:solidFill>
              </a:rPr>
              <a:t>a</a:t>
            </a:r>
            <a:r>
              <a:rPr lang="en-US" dirty="0"/>
              <a:t>.</a:t>
            </a:r>
          </a:p>
          <a:p>
            <a:pPr>
              <a:lnSpc>
                <a:spcPct val="110000"/>
              </a:lnSpc>
            </a:pPr>
            <a:r>
              <a:rPr lang="en-US" dirty="0"/>
              <a:t>At some point of execution, P1 updates </a:t>
            </a:r>
            <a:r>
              <a:rPr lang="en-US" b="1" dirty="0">
                <a:solidFill>
                  <a:srgbClr val="0070C0"/>
                </a:solidFill>
              </a:rPr>
              <a:t>a</a:t>
            </a:r>
            <a:r>
              <a:rPr lang="en-US" dirty="0"/>
              <a:t> to the value 1, and at some point of execution, P2 updates </a:t>
            </a:r>
            <a:r>
              <a:rPr lang="en-US" b="1" dirty="0">
                <a:solidFill>
                  <a:srgbClr val="0070C0"/>
                </a:solidFill>
              </a:rPr>
              <a:t>a</a:t>
            </a:r>
            <a:r>
              <a:rPr lang="en-US" dirty="0"/>
              <a:t> to the value 2.</a:t>
            </a:r>
          </a:p>
          <a:p>
            <a:pPr>
              <a:lnSpc>
                <a:spcPct val="110000"/>
              </a:lnSpc>
            </a:pPr>
            <a:r>
              <a:rPr lang="en-US" dirty="0"/>
              <a:t>Thus, the two tasks are in a race to write variable </a:t>
            </a:r>
            <a:r>
              <a:rPr lang="en-US" b="1" dirty="0">
                <a:solidFill>
                  <a:srgbClr val="0070C0"/>
                </a:solidFill>
              </a:rPr>
              <a:t>a</a:t>
            </a:r>
            <a:r>
              <a:rPr lang="en-US" dirty="0"/>
              <a:t>.</a:t>
            </a:r>
          </a:p>
          <a:p>
            <a:pPr>
              <a:lnSpc>
                <a:spcPct val="110000"/>
              </a:lnSpc>
            </a:pPr>
            <a:r>
              <a:rPr lang="en-US" dirty="0"/>
              <a:t>The “loser” of the race (the process that updates last) determines the final value of </a:t>
            </a:r>
            <a:r>
              <a:rPr lang="en-US" b="1" dirty="0">
                <a:solidFill>
                  <a:srgbClr val="0070C0"/>
                </a:solidFill>
              </a:rPr>
              <a:t>a</a:t>
            </a:r>
            <a:r>
              <a:rPr lang="en-US" dirty="0"/>
              <a:t>.</a:t>
            </a:r>
          </a:p>
        </p:txBody>
      </p:sp>
      <p:sp>
        <p:nvSpPr>
          <p:cNvPr id="4" name="Slide Number Placeholder 3"/>
          <p:cNvSpPr>
            <a:spLocks noGrp="1"/>
          </p:cNvSpPr>
          <p:nvPr>
            <p:ph type="sldNum" sz="quarter" idx="12"/>
          </p:nvPr>
        </p:nvSpPr>
        <p:spPr/>
        <p:txBody>
          <a:bodyPr/>
          <a:lstStyle/>
          <a:p>
            <a:fld id="{01433A5C-A324-44F3-9AD9-9CE9975D1B38}" type="slidenum">
              <a:rPr lang="en-US" smtClean="0"/>
              <a:t>7</a:t>
            </a:fld>
            <a:endParaRPr lang="en-US"/>
          </a:p>
        </p:txBody>
      </p:sp>
    </p:spTree>
    <p:extLst>
      <p:ext uri="{BB962C8B-B14F-4D97-AF65-F5344CB8AC3E}">
        <p14:creationId xmlns:p14="http://schemas.microsoft.com/office/powerpoint/2010/main" val="3751605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Race Condition (Cont.)</a:t>
            </a:r>
          </a:p>
        </p:txBody>
      </p:sp>
      <p:sp>
        <p:nvSpPr>
          <p:cNvPr id="3" name="Content Placeholder 2"/>
          <p:cNvSpPr>
            <a:spLocks noGrp="1"/>
          </p:cNvSpPr>
          <p:nvPr>
            <p:ph idx="1"/>
          </p:nvPr>
        </p:nvSpPr>
        <p:spPr>
          <a:xfrm>
            <a:off x="838199" y="1825624"/>
            <a:ext cx="10686143" cy="4965975"/>
          </a:xfrm>
        </p:spPr>
        <p:txBody>
          <a:bodyPr>
            <a:normAutofit/>
          </a:bodyPr>
          <a:lstStyle/>
          <a:p>
            <a:pPr marL="0" indent="0">
              <a:buNone/>
            </a:pPr>
            <a:r>
              <a:rPr lang="en-US" b="1" u="sng" dirty="0">
                <a:solidFill>
                  <a:srgbClr val="C00000"/>
                </a:solidFill>
              </a:rPr>
              <a:t>Example#02</a:t>
            </a:r>
            <a:r>
              <a:rPr lang="en-US" b="1" dirty="0">
                <a:solidFill>
                  <a:srgbClr val="C00000"/>
                </a:solidFill>
              </a:rPr>
              <a:t>:</a:t>
            </a:r>
          </a:p>
          <a:p>
            <a:pPr>
              <a:lnSpc>
                <a:spcPct val="100000"/>
              </a:lnSpc>
            </a:pPr>
            <a:r>
              <a:rPr lang="en-US" dirty="0"/>
              <a:t>Processes, P3 and P4, that share global variables b and c, with initial values b = 1 and c = 2.</a:t>
            </a:r>
          </a:p>
          <a:p>
            <a:pPr>
              <a:lnSpc>
                <a:spcPct val="100000"/>
              </a:lnSpc>
            </a:pPr>
            <a:r>
              <a:rPr lang="en-US" dirty="0"/>
              <a:t>At some point of execution, P3 executes the assignment b = b + c, while P4 executes the assignment c = b + c.</a:t>
            </a:r>
          </a:p>
          <a:p>
            <a:pPr>
              <a:lnSpc>
                <a:spcPct val="100000"/>
              </a:lnSpc>
            </a:pPr>
            <a:r>
              <a:rPr lang="en-US" dirty="0"/>
              <a:t>The final values of the two variables depend on the order in which the two processes execute these two assignments.</a:t>
            </a:r>
          </a:p>
          <a:p>
            <a:pPr>
              <a:lnSpc>
                <a:spcPct val="100000"/>
              </a:lnSpc>
            </a:pPr>
            <a:r>
              <a:rPr lang="en-US" dirty="0"/>
              <a:t>If P3 executes first, then the final values are b = 3 and c = 5. </a:t>
            </a:r>
          </a:p>
          <a:p>
            <a:pPr>
              <a:lnSpc>
                <a:spcPct val="100000"/>
              </a:lnSpc>
            </a:pPr>
            <a:r>
              <a:rPr lang="en-US" dirty="0"/>
              <a:t>If P4 executes first, then the final values are b = 4 and c = 3.</a:t>
            </a:r>
          </a:p>
        </p:txBody>
      </p:sp>
      <p:sp>
        <p:nvSpPr>
          <p:cNvPr id="4" name="Slide Number Placeholder 3"/>
          <p:cNvSpPr>
            <a:spLocks noGrp="1"/>
          </p:cNvSpPr>
          <p:nvPr>
            <p:ph type="sldNum" sz="quarter" idx="12"/>
          </p:nvPr>
        </p:nvSpPr>
        <p:spPr/>
        <p:txBody>
          <a:bodyPr/>
          <a:lstStyle/>
          <a:p>
            <a:fld id="{01433A5C-A324-44F3-9AD9-9CE9975D1B38}" type="slidenum">
              <a:rPr lang="en-US" smtClean="0"/>
              <a:t>8</a:t>
            </a:fld>
            <a:endParaRPr lang="en-US"/>
          </a:p>
        </p:txBody>
      </p:sp>
    </p:spTree>
    <p:extLst>
      <p:ext uri="{BB962C8B-B14F-4D97-AF65-F5344CB8AC3E}">
        <p14:creationId xmlns:p14="http://schemas.microsoft.com/office/powerpoint/2010/main" val="947324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Interaction</a:t>
            </a:r>
          </a:p>
        </p:txBody>
      </p:sp>
      <p:sp>
        <p:nvSpPr>
          <p:cNvPr id="3" name="Content Placeholder 2"/>
          <p:cNvSpPr>
            <a:spLocks noGrp="1"/>
          </p:cNvSpPr>
          <p:nvPr>
            <p:ph idx="1"/>
          </p:nvPr>
        </p:nvSpPr>
        <p:spPr>
          <a:xfrm>
            <a:off x="838199" y="1825624"/>
            <a:ext cx="10715171" cy="4473576"/>
          </a:xfrm>
        </p:spPr>
        <p:txBody>
          <a:bodyPr>
            <a:noAutofit/>
          </a:bodyPr>
          <a:lstStyle/>
          <a:p>
            <a:pPr marL="0" indent="0">
              <a:lnSpc>
                <a:spcPct val="100000"/>
              </a:lnSpc>
              <a:buNone/>
            </a:pPr>
            <a:r>
              <a:rPr lang="en-US" b="1" dirty="0">
                <a:solidFill>
                  <a:srgbClr val="C00000"/>
                </a:solidFill>
              </a:rPr>
              <a:t>Processes can be classified w.r.t. the degree to which they are aware of each other’s existence:</a:t>
            </a:r>
          </a:p>
          <a:p>
            <a:pPr marL="514350" indent="-514350">
              <a:lnSpc>
                <a:spcPct val="100000"/>
              </a:lnSpc>
              <a:buFont typeface="+mj-lt"/>
              <a:buAutoNum type="arabicPeriod"/>
            </a:pPr>
            <a:r>
              <a:rPr lang="en-US" b="1" dirty="0">
                <a:solidFill>
                  <a:srgbClr val="0070C0"/>
                </a:solidFill>
              </a:rPr>
              <a:t>Processes unaware of each other</a:t>
            </a:r>
          </a:p>
          <a:p>
            <a:pPr lvl="1">
              <a:lnSpc>
                <a:spcPct val="100000"/>
              </a:lnSpc>
            </a:pPr>
            <a:r>
              <a:rPr lang="en-US" sz="2600" dirty="0"/>
              <a:t>Independent processes that are not intended to work together. </a:t>
            </a:r>
          </a:p>
          <a:p>
            <a:pPr lvl="1">
              <a:lnSpc>
                <a:spcPct val="100000"/>
              </a:lnSpc>
            </a:pPr>
            <a:r>
              <a:rPr lang="en-US" sz="2600" dirty="0"/>
              <a:t>OS needs to be concerned about </a:t>
            </a:r>
            <a:r>
              <a:rPr lang="en-US" sz="2600" b="1" dirty="0">
                <a:solidFill>
                  <a:srgbClr val="0070C0"/>
                </a:solidFill>
              </a:rPr>
              <a:t>competition</a:t>
            </a:r>
            <a:r>
              <a:rPr lang="en-US" sz="2600" dirty="0"/>
              <a:t> for resources.</a:t>
            </a:r>
          </a:p>
          <a:p>
            <a:pPr lvl="1">
              <a:lnSpc>
                <a:spcPct val="100000"/>
              </a:lnSpc>
            </a:pPr>
            <a:r>
              <a:rPr lang="en-US" sz="2600" dirty="0"/>
              <a:t>OS must regulate the access to common resources.</a:t>
            </a:r>
          </a:p>
        </p:txBody>
      </p:sp>
      <p:sp>
        <p:nvSpPr>
          <p:cNvPr id="4" name="Slide Number Placeholder 3"/>
          <p:cNvSpPr>
            <a:spLocks noGrp="1"/>
          </p:cNvSpPr>
          <p:nvPr>
            <p:ph type="sldNum" sz="quarter" idx="12"/>
          </p:nvPr>
        </p:nvSpPr>
        <p:spPr/>
        <p:txBody>
          <a:bodyPr/>
          <a:lstStyle/>
          <a:p>
            <a:fld id="{01433A5C-A324-44F3-9AD9-9CE9975D1B38}" type="slidenum">
              <a:rPr lang="en-US" smtClean="0"/>
              <a:t>9</a:t>
            </a:fld>
            <a:endParaRPr lang="en-US"/>
          </a:p>
        </p:txBody>
      </p:sp>
    </p:spTree>
    <p:extLst>
      <p:ext uri="{BB962C8B-B14F-4D97-AF65-F5344CB8AC3E}">
        <p14:creationId xmlns:p14="http://schemas.microsoft.com/office/powerpoint/2010/main" val="3942525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12901</TotalTime>
  <Words>1458</Words>
  <Application>Microsoft Office PowerPoint</Application>
  <PresentationFormat>Widescreen</PresentationFormat>
  <Paragraphs>126</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Book Antiqua</vt:lpstr>
      <vt:lpstr>Calibri</vt:lpstr>
      <vt:lpstr>Google Sans</vt:lpstr>
      <vt:lpstr>Söhne</vt:lpstr>
      <vt:lpstr>Wingdings</vt:lpstr>
      <vt:lpstr>Office Theme</vt:lpstr>
      <vt:lpstr>Concurrency: Mutual Exclusion &amp; Synchronization</vt:lpstr>
      <vt:lpstr>Concurrency</vt:lpstr>
      <vt:lpstr>Concurrency (Cont.)</vt:lpstr>
      <vt:lpstr>Concurrency (Cont.)</vt:lpstr>
      <vt:lpstr>Principles of Concurrency</vt:lpstr>
      <vt:lpstr>PowerPoint Presentation</vt:lpstr>
      <vt:lpstr>Race Condition</vt:lpstr>
      <vt:lpstr>Race Condition (Cont.)</vt:lpstr>
      <vt:lpstr>Process Interaction</vt:lpstr>
      <vt:lpstr>Process Interaction (Cont.)</vt:lpstr>
      <vt:lpstr>Competition for Resources</vt:lpstr>
      <vt:lpstr>Competition for Resources (Cont.)</vt:lpstr>
      <vt:lpstr>Cooperation by Sharing</vt:lpstr>
      <vt:lpstr>Cooperation by Sharing (Cont.)</vt:lpstr>
      <vt:lpstr>Cooperation by Sharing (Cont.)</vt:lpstr>
      <vt:lpstr>Cooperation by Sharing (Cont.)</vt:lpstr>
      <vt:lpstr>Cooperation by Communication</vt:lpstr>
      <vt:lpstr>Cooperation by Communication (Cont.)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Osama</dc:creator>
  <cp:lastModifiedBy>02-131212-009</cp:lastModifiedBy>
  <cp:revision>1497</cp:revision>
  <dcterms:created xsi:type="dcterms:W3CDTF">2017-01-29T14:04:38Z</dcterms:created>
  <dcterms:modified xsi:type="dcterms:W3CDTF">2023-06-26T08:27:06Z</dcterms:modified>
</cp:coreProperties>
</file>