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7" r:id="rId14"/>
    <p:sldId id="288" r:id="rId15"/>
    <p:sldId id="289" r:id="rId16"/>
    <p:sldId id="285" r:id="rId17"/>
    <p:sldId id="286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67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4BFAF-5F38-467D-AFF1-45D197BF21B6}" type="datetimeFigureOut">
              <a:rPr lang="en-US" smtClean="0"/>
              <a:t>2022-06-13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30458-D6CD-483D-A297-CB2BF6A22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30458-D6CD-483D-A297-CB2BF6A22F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1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8F66-0191-4567-84E6-3E7B511B9BBD}" type="datetime1">
              <a:rPr lang="en-US" smtClean="0"/>
              <a:t>2022-06-13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3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955C9-83B5-47C1-B621-51EC075EC1B4}" type="datetime1">
              <a:rPr lang="en-US" smtClean="0"/>
              <a:t>2022-06-13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4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20C6-9CEE-4807-A3C7-C66F6AC7EA78}" type="datetime1">
              <a:rPr lang="en-US" smtClean="0"/>
              <a:t>2022-06-13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6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C56F-699A-4489-94C3-55C90372A7FA}" type="datetime1">
              <a:rPr lang="en-US" smtClean="0"/>
              <a:t>2022-06-13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9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0417-E3C6-4E9F-BE02-C9DA17FB75C6}" type="datetime1">
              <a:rPr lang="en-US" smtClean="0"/>
              <a:t>2022-06-13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88AD-63D6-40FE-8650-8DC7B3EE4280}" type="datetime1">
              <a:rPr lang="en-US" smtClean="0"/>
              <a:t>2022-06-13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84AB-2925-4A32-8F51-640C545B7590}" type="datetime1">
              <a:rPr lang="en-US" smtClean="0"/>
              <a:t>2022-06-13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6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03CE-062E-4E21-8147-506ACBF62E17}" type="datetime1">
              <a:rPr lang="en-US" smtClean="0"/>
              <a:t>2022-06-13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9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C6C2-30E9-466C-86A2-0F6BCD0D4FCA}" type="datetime1">
              <a:rPr lang="en-US" smtClean="0"/>
              <a:t>2022-06-13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61632-79B7-4FFB-9014-EBA4AFC8BBA1}" type="datetime1">
              <a:rPr lang="en-US" smtClean="0"/>
              <a:t>2022-06-13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8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E29D-F7B6-4174-B822-541289D75FD5}" type="datetime1">
              <a:rPr lang="en-US" smtClean="0"/>
              <a:t>2022-06-13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0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" y="26504"/>
            <a:ext cx="2412005" cy="68103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9A798-9C94-422D-B6C9-7619864F2046}" type="datetime1">
              <a:rPr lang="en-US" smtClean="0"/>
              <a:t>2022-06-13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5972" y="64264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01433A5C-A324-44F3-9AD9-9CE9975D1B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6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Concurrency: Deadlock &amp; Starvation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800" dirty="0" smtClean="0"/>
              <a:t>Covers Chapter#06 from Textbook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5858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Reusable Resources: Deadlock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31286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solidFill>
                  <a:srgbClr val="C00000"/>
                </a:solidFill>
              </a:rPr>
              <a:t>Discussion Points: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the above example, it </a:t>
            </a:r>
            <a:r>
              <a:rPr lang="en-US" dirty="0"/>
              <a:t>may appear that this is a programming </a:t>
            </a:r>
            <a:r>
              <a:rPr lang="en-US" dirty="0" smtClean="0"/>
              <a:t>error. </a:t>
            </a:r>
            <a:r>
              <a:rPr lang="en-US" dirty="0"/>
              <a:t>However, </a:t>
            </a:r>
            <a:r>
              <a:rPr lang="en-US" dirty="0" smtClean="0"/>
              <a:t>concurrent </a:t>
            </a:r>
            <a:r>
              <a:rPr lang="en-US" dirty="0"/>
              <a:t>program design is challenging.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/>
              <a:t>Such deadlocks do occur, and the cause is often embedded in complex program logic, making detection difficult. 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 smtClean="0"/>
              <a:t>One </a:t>
            </a:r>
            <a:r>
              <a:rPr lang="en-US" dirty="0"/>
              <a:t>strategy for dealing with such </a:t>
            </a:r>
            <a:r>
              <a:rPr lang="en-US" dirty="0" smtClean="0"/>
              <a:t>deadlocks </a:t>
            </a:r>
            <a:r>
              <a:rPr lang="en-US" dirty="0"/>
              <a:t>is to impose system design constraints concerning the order in which resources can be requested.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4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Consumable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Consumable Resource:</a:t>
            </a:r>
            <a:r>
              <a:rPr lang="en-US" dirty="0" smtClean="0"/>
              <a:t> one </a:t>
            </a:r>
            <a:r>
              <a:rPr lang="en-US" dirty="0"/>
              <a:t>that can be created (produced) and destroyed (consumed</a:t>
            </a:r>
            <a:r>
              <a:rPr lang="en-US" dirty="0" smtClean="0"/>
              <a:t>).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There </a:t>
            </a:r>
            <a:r>
              <a:rPr lang="en-US" dirty="0"/>
              <a:t>is no limit on the number of consumable resources of a particular type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0070C0"/>
                </a:solidFill>
              </a:rPr>
              <a:t>producing </a:t>
            </a:r>
            <a:r>
              <a:rPr lang="en-US" b="1" dirty="0">
                <a:solidFill>
                  <a:srgbClr val="0070C0"/>
                </a:solidFill>
              </a:rPr>
              <a:t>process</a:t>
            </a:r>
            <a:r>
              <a:rPr lang="en-US" dirty="0"/>
              <a:t> may create any number of such resources. When a resource is acquired by a </a:t>
            </a:r>
            <a:r>
              <a:rPr lang="en-US" b="1" dirty="0">
                <a:solidFill>
                  <a:srgbClr val="0070C0"/>
                </a:solidFill>
              </a:rPr>
              <a:t>consuming process</a:t>
            </a:r>
            <a:r>
              <a:rPr lang="en-US" dirty="0"/>
              <a:t>, the resource ceases to exist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 of consumable resources are </a:t>
            </a:r>
            <a:r>
              <a:rPr lang="en-US" dirty="0" smtClean="0"/>
              <a:t>signals</a:t>
            </a:r>
            <a:r>
              <a:rPr lang="en-US" dirty="0"/>
              <a:t>, messages, and information in I/O buffers.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0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Consumable </a:t>
            </a:r>
            <a:r>
              <a:rPr lang="en-US" dirty="0"/>
              <a:t>Resources: Deadlock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331857" cy="477837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Consider pair </a:t>
            </a:r>
            <a:r>
              <a:rPr lang="en-US" dirty="0"/>
              <a:t>of </a:t>
            </a:r>
            <a:r>
              <a:rPr lang="en-US" dirty="0" smtClean="0"/>
              <a:t>processes </a:t>
            </a:r>
            <a:r>
              <a:rPr lang="en-US" dirty="0"/>
              <a:t>in which each process attempts to receive a message from the other </a:t>
            </a:r>
            <a:r>
              <a:rPr lang="en-US" dirty="0" smtClean="0"/>
              <a:t>and </a:t>
            </a:r>
            <a:r>
              <a:rPr lang="en-US" dirty="0"/>
              <a:t>then send a message to the other </a:t>
            </a:r>
            <a:r>
              <a:rPr lang="en-US" dirty="0" smtClean="0"/>
              <a:t>process.</a:t>
            </a:r>
          </a:p>
          <a:p>
            <a:pPr>
              <a:lnSpc>
                <a:spcPct val="110000"/>
              </a:lnSpc>
            </a:pPr>
            <a:r>
              <a:rPr lang="en-US" dirty="0"/>
              <a:t>Deadlock occurs if </a:t>
            </a:r>
            <a:r>
              <a:rPr lang="en-US" b="1" i="1" dirty="0" smtClean="0">
                <a:solidFill>
                  <a:srgbClr val="0070C0"/>
                </a:solidFill>
              </a:rPr>
              <a:t>Receive</a:t>
            </a:r>
            <a:r>
              <a:rPr lang="en-US" dirty="0" smtClean="0"/>
              <a:t> </a:t>
            </a:r>
            <a:r>
              <a:rPr lang="en-US" dirty="0"/>
              <a:t>is blocking (i.e., the </a:t>
            </a:r>
            <a:r>
              <a:rPr lang="en-US" dirty="0" smtClean="0"/>
              <a:t>process </a:t>
            </a:r>
            <a:r>
              <a:rPr lang="en-US" dirty="0"/>
              <a:t>is blocked until the message is received</a:t>
            </a:r>
            <a:r>
              <a:rPr lang="en-US" dirty="0" smtClean="0"/>
              <a:t>).</a:t>
            </a:r>
          </a:p>
          <a:p>
            <a:pPr>
              <a:lnSpc>
                <a:spcPct val="110000"/>
              </a:lnSpc>
            </a:pPr>
            <a:r>
              <a:rPr lang="en-US" dirty="0"/>
              <a:t>Design error is the cause of the deadlock. Such errors may be quite subtle and difficult to detect.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072999" y="1915297"/>
            <a:ext cx="4789141" cy="2285626"/>
            <a:chOff x="1640688" y="4323411"/>
            <a:chExt cx="4789141" cy="22856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r="69528"/>
            <a:stretch/>
          </p:blipFill>
          <p:spPr>
            <a:xfrm>
              <a:off x="1640688" y="4323412"/>
              <a:ext cx="2423312" cy="228562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63505" r="6746"/>
            <a:stretch/>
          </p:blipFill>
          <p:spPr>
            <a:xfrm>
              <a:off x="4064000" y="4323411"/>
              <a:ext cx="2365829" cy="2285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09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Conditions for 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850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The </a:t>
            </a:r>
            <a:r>
              <a:rPr lang="en-US" b="1" dirty="0">
                <a:solidFill>
                  <a:srgbClr val="C00000"/>
                </a:solidFill>
              </a:rPr>
              <a:t>conditions of policy must be present for a deadlock to </a:t>
            </a:r>
            <a:r>
              <a:rPr lang="en-US" b="1" dirty="0" smtClean="0">
                <a:solidFill>
                  <a:srgbClr val="C00000"/>
                </a:solidFill>
              </a:rPr>
              <a:t>occur: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Mutual </a:t>
            </a:r>
            <a:r>
              <a:rPr lang="en-US" b="1" dirty="0" smtClean="0">
                <a:solidFill>
                  <a:srgbClr val="FF0000"/>
                </a:solidFill>
              </a:rPr>
              <a:t>exclusion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Hold and wait: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process may hold allocated resources while awaiting assignment of other resources.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No </a:t>
            </a:r>
            <a:r>
              <a:rPr lang="en-US" b="1" dirty="0" smtClean="0">
                <a:solidFill>
                  <a:srgbClr val="FF0000"/>
                </a:solidFill>
              </a:rPr>
              <a:t>preemption:</a:t>
            </a:r>
            <a:r>
              <a:rPr lang="en-US" dirty="0" smtClean="0"/>
              <a:t> no </a:t>
            </a:r>
            <a:r>
              <a:rPr lang="en-US" dirty="0"/>
              <a:t>resource can be forcibly removed from a process holding it</a:t>
            </a:r>
            <a:r>
              <a:rPr lang="en-US" dirty="0" smtClean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Circular wait: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closed chain of processes exists, such that each process holds at least one resource needed by the next process in the </a:t>
            </a:r>
            <a:r>
              <a:rPr lang="en-US" dirty="0" smtClean="0"/>
              <a:t>chain.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4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Conditions for </a:t>
            </a:r>
            <a:r>
              <a:rPr lang="en-US" dirty="0" smtClean="0"/>
              <a:t>Deadlock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59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solidFill>
                  <a:srgbClr val="C00000"/>
                </a:solidFill>
              </a:rPr>
              <a:t>Explanation: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Given </a:t>
            </a:r>
            <a:r>
              <a:rPr lang="en-US" dirty="0"/>
              <a:t>that the first three conditions exist, a sequence of events may occur that lead to an unresolvable circular </a:t>
            </a:r>
            <a:r>
              <a:rPr lang="en-US" dirty="0" smtClean="0"/>
              <a:t>wait (deadlock).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fourth condition </a:t>
            </a:r>
            <a:r>
              <a:rPr lang="en-US" dirty="0" smtClean="0"/>
              <a:t>is actually </a:t>
            </a:r>
            <a:r>
              <a:rPr lang="en-US" dirty="0"/>
              <a:t>a potential consequence of the first </a:t>
            </a:r>
            <a:r>
              <a:rPr lang="en-US" dirty="0" smtClean="0"/>
              <a:t>three</a:t>
            </a:r>
            <a:r>
              <a:rPr lang="en-US" dirty="0"/>
              <a:t> because the first three conditions hold.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Thus, the four </a:t>
            </a:r>
            <a:r>
              <a:rPr lang="en-US" dirty="0" smtClean="0"/>
              <a:t>conditions </a:t>
            </a:r>
            <a:r>
              <a:rPr lang="en-US" dirty="0"/>
              <a:t>taken </a:t>
            </a:r>
            <a:r>
              <a:rPr lang="en-US" dirty="0" smtClean="0"/>
              <a:t>together </a:t>
            </a:r>
            <a:r>
              <a:rPr lang="en-US" dirty="0"/>
              <a:t>constitute necessary and sufficient conditions for </a:t>
            </a:r>
            <a:r>
              <a:rPr lang="en-US" dirty="0" smtClean="0"/>
              <a:t>deadlock.</a:t>
            </a:r>
          </a:p>
          <a:p>
            <a:pPr>
              <a:lnSpc>
                <a:spcPct val="100000"/>
              </a:lnSpc>
            </a:pPr>
            <a:r>
              <a:rPr lang="en-US" dirty="0"/>
              <a:t>For deadlock to occur, there must be not only fatal region </a:t>
            </a:r>
            <a:r>
              <a:rPr lang="en-US" b="1" dirty="0" smtClean="0">
                <a:solidFill>
                  <a:srgbClr val="C00000"/>
                </a:solidFill>
              </a:rPr>
              <a:t>(i.e. in joint </a:t>
            </a:r>
            <a:r>
              <a:rPr lang="en-US" b="1" dirty="0">
                <a:solidFill>
                  <a:srgbClr val="C00000"/>
                </a:solidFill>
              </a:rPr>
              <a:t>progress diagram)</a:t>
            </a:r>
            <a:r>
              <a:rPr lang="en-US" dirty="0"/>
              <a:t> but also a sequence of resource requests that has led into the fatal region.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8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Conditions for Deadlock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559" y="2554514"/>
            <a:ext cx="8260085" cy="270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3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Allocation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92543" cy="400911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600" b="1" dirty="0" smtClean="0">
                <a:solidFill>
                  <a:srgbClr val="FF0000"/>
                </a:solidFill>
              </a:rPr>
              <a:t>Resource </a:t>
            </a:r>
            <a:r>
              <a:rPr lang="en-US" sz="2600" b="1" dirty="0">
                <a:solidFill>
                  <a:srgbClr val="FF0000"/>
                </a:solidFill>
              </a:rPr>
              <a:t>allocation </a:t>
            </a:r>
            <a:r>
              <a:rPr lang="en-US" sz="2600" b="1" dirty="0" smtClean="0">
                <a:solidFill>
                  <a:srgbClr val="FF0000"/>
                </a:solidFill>
              </a:rPr>
              <a:t>graph:</a:t>
            </a:r>
            <a:r>
              <a:rPr lang="en-US" sz="2600" dirty="0" smtClean="0"/>
              <a:t> a useful </a:t>
            </a:r>
            <a:r>
              <a:rPr lang="en-US" sz="2600" dirty="0"/>
              <a:t>tool in characterizing the allocation of resources to </a:t>
            </a:r>
            <a:r>
              <a:rPr lang="en-US" sz="2600" dirty="0" smtClean="0"/>
              <a:t>processes.</a:t>
            </a:r>
          </a:p>
          <a:p>
            <a:pPr marL="514350" indent="-514350">
              <a:lnSpc>
                <a:spcPct val="110000"/>
              </a:lnSpc>
              <a:buFont typeface="+mj-lt"/>
              <a:buAutoNum type="alphaLcPeriod"/>
            </a:pPr>
            <a:r>
              <a:rPr lang="en-US" sz="2600" dirty="0" smtClean="0"/>
              <a:t>A graph edge </a:t>
            </a:r>
            <a:r>
              <a:rPr lang="en-US" sz="2600" dirty="0"/>
              <a:t>directed from </a:t>
            </a:r>
            <a:r>
              <a:rPr lang="en-US" sz="2600" dirty="0" smtClean="0"/>
              <a:t>process </a:t>
            </a:r>
            <a:r>
              <a:rPr lang="en-US" sz="2600" dirty="0"/>
              <a:t>to </a:t>
            </a:r>
            <a:r>
              <a:rPr lang="en-US" sz="2600" dirty="0" smtClean="0"/>
              <a:t>resource </a:t>
            </a:r>
            <a:r>
              <a:rPr lang="en-US" sz="2600" dirty="0"/>
              <a:t>indicates a resource that has been requested by the process but not yet </a:t>
            </a:r>
            <a:r>
              <a:rPr lang="en-US" sz="2600" dirty="0" smtClean="0"/>
              <a:t>granted.</a:t>
            </a:r>
          </a:p>
          <a:p>
            <a:pPr marL="514350" indent="-514350">
              <a:lnSpc>
                <a:spcPct val="110000"/>
              </a:lnSpc>
              <a:buFont typeface="+mj-lt"/>
              <a:buAutoNum type="alphaLcPeriod"/>
            </a:pPr>
            <a:r>
              <a:rPr lang="en-US" sz="2600" dirty="0"/>
              <a:t>Within a resource node, a dot is shown for each instance of that resource</a:t>
            </a:r>
            <a:r>
              <a:rPr lang="en-US" sz="2600" dirty="0" smtClean="0"/>
              <a:t>.</a:t>
            </a:r>
          </a:p>
          <a:p>
            <a:pPr marL="514350" indent="-514350">
              <a:lnSpc>
                <a:spcPct val="110000"/>
              </a:lnSpc>
              <a:buFont typeface="+mj-lt"/>
              <a:buAutoNum type="alphaLcPeriod"/>
            </a:pPr>
            <a:r>
              <a:rPr lang="en-US" sz="2600" dirty="0"/>
              <a:t>A graph edge directed from a </a:t>
            </a:r>
            <a:r>
              <a:rPr lang="en-US" sz="2600" b="1" dirty="0" smtClean="0">
                <a:solidFill>
                  <a:srgbClr val="0070C0"/>
                </a:solidFill>
              </a:rPr>
              <a:t>resource</a:t>
            </a:r>
            <a:r>
              <a:rPr lang="en-US" sz="2600" dirty="0" smtClean="0"/>
              <a:t> </a:t>
            </a:r>
            <a:r>
              <a:rPr lang="en-US" sz="2600" dirty="0"/>
              <a:t>node dot to a process indicates a request that has been </a:t>
            </a:r>
            <a:r>
              <a:rPr lang="en-US" sz="2600" dirty="0" smtClean="0"/>
              <a:t>granted.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9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709688" y="182581"/>
            <a:ext cx="8940800" cy="6588335"/>
            <a:chOff x="1978480" y="142842"/>
            <a:chExt cx="8940800" cy="6588335"/>
          </a:xfrm>
        </p:grpSpPr>
        <p:pic>
          <p:nvPicPr>
            <p:cNvPr id="5" name="Picture 4" descr="f5.pdf"/>
            <p:cNvPicPr>
              <a:picLocks noChangeAspect="1"/>
            </p:cNvPicPr>
            <p:nvPr/>
          </p:nvPicPr>
          <p:blipFill rotWithShape="1">
            <a:blip r:embed="rId2"/>
            <a:srcRect l="4724" t="31289" r="5899" b="30375"/>
            <a:stretch/>
          </p:blipFill>
          <p:spPr>
            <a:xfrm>
              <a:off x="1978480" y="1768442"/>
              <a:ext cx="8940800" cy="4962735"/>
            </a:xfrm>
            <a:prstGeom prst="rect">
              <a:avLst/>
            </a:prstGeom>
          </p:spPr>
        </p:pic>
        <p:pic>
          <p:nvPicPr>
            <p:cNvPr id="6" name="Picture 5" descr="f5.pdf"/>
            <p:cNvPicPr>
              <a:picLocks noChangeAspect="1"/>
            </p:cNvPicPr>
            <p:nvPr/>
          </p:nvPicPr>
          <p:blipFill rotWithShape="1">
            <a:blip r:embed="rId2"/>
            <a:srcRect l="3938" t="14065" r="8457" b="72695"/>
            <a:stretch/>
          </p:blipFill>
          <p:spPr>
            <a:xfrm>
              <a:off x="2293256" y="142842"/>
              <a:ext cx="8311247" cy="1625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807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7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706100" cy="48037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Deadlock:</a:t>
            </a:r>
            <a:r>
              <a:rPr lang="en-US" dirty="0" smtClean="0"/>
              <a:t> permanent</a:t>
            </a:r>
            <a:r>
              <a:rPr lang="en-US" i="1" dirty="0" smtClean="0"/>
              <a:t> </a:t>
            </a:r>
            <a:r>
              <a:rPr lang="en-US" dirty="0"/>
              <a:t>blocking of a set of processes that </a:t>
            </a:r>
            <a:r>
              <a:rPr lang="en-US" dirty="0" smtClean="0"/>
              <a:t>either compete </a:t>
            </a:r>
            <a:r>
              <a:rPr lang="en-US" dirty="0"/>
              <a:t>for system resources or communicate with each other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</a:rPr>
              <a:t>Q) Why deadlock is permanent?</a:t>
            </a:r>
            <a:r>
              <a:rPr lang="en-US" dirty="0"/>
              <a:t> Because none of the events is ever triggered.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Deadlock description:</a:t>
            </a:r>
            <a:r>
              <a:rPr lang="en-US" dirty="0" smtClean="0"/>
              <a:t> a </a:t>
            </a:r>
            <a:r>
              <a:rPr lang="en-US" dirty="0"/>
              <a:t>set of processes is deadlocked when each process in the set is blocked awaiting an event (</a:t>
            </a:r>
            <a:r>
              <a:rPr lang="en-US" dirty="0" smtClean="0"/>
              <a:t>typically freeing </a:t>
            </a:r>
            <a:r>
              <a:rPr lang="en-US" dirty="0"/>
              <a:t>up of some requested resource) that can only be triggered by another blocked process in the set.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Unlike </a:t>
            </a:r>
            <a:r>
              <a:rPr lang="en-US" dirty="0"/>
              <a:t>other problems in concurrent process management, there is no efficient solution </a:t>
            </a:r>
            <a:r>
              <a:rPr lang="en-US" dirty="0" smtClean="0"/>
              <a:t>for deadlocks in general.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4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Progress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processes</a:t>
            </a:r>
            <a:r>
              <a:rPr lang="en-US" dirty="0"/>
              <a:t>, P and Q, have </a:t>
            </a:r>
            <a:r>
              <a:rPr lang="en-US" dirty="0" smtClean="0"/>
              <a:t>the following </a:t>
            </a:r>
            <a:r>
              <a:rPr lang="en-US" dirty="0"/>
              <a:t>general form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660" y="2632958"/>
            <a:ext cx="4928680" cy="397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f2.pdf"/>
          <p:cNvPicPr>
            <a:picLocks noChangeAspect="1"/>
          </p:cNvPicPr>
          <p:nvPr/>
        </p:nvPicPr>
        <p:blipFill rotWithShape="1">
          <a:blip r:embed="rId2"/>
          <a:srcRect l="6130" t="3440" r="9649" b="4032"/>
          <a:stretch/>
        </p:blipFill>
        <p:spPr>
          <a:xfrm>
            <a:off x="1957387" y="1"/>
            <a:ext cx="8078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6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Progress </a:t>
            </a:r>
            <a:r>
              <a:rPr lang="en-US" dirty="0" smtClean="0"/>
              <a:t>Diagram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58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sz="3000" dirty="0" smtClean="0"/>
              <a:t>Assuming </a:t>
            </a:r>
            <a:r>
              <a:rPr lang="en-US" sz="3000" dirty="0"/>
              <a:t>that each process requires exclusive control of any resource, </a:t>
            </a:r>
            <a:r>
              <a:rPr lang="en-US" sz="3000" dirty="0" smtClean="0"/>
              <a:t>the tilted-lines regions </a:t>
            </a:r>
            <a:r>
              <a:rPr lang="en-US" sz="3000" dirty="0"/>
              <a:t>are all </a:t>
            </a:r>
            <a:r>
              <a:rPr lang="en-US" sz="3000" b="1" dirty="0">
                <a:solidFill>
                  <a:srgbClr val="FF0000"/>
                </a:solidFill>
              </a:rPr>
              <a:t>forbidden </a:t>
            </a:r>
            <a:r>
              <a:rPr lang="en-US" sz="3000" b="1" dirty="0" smtClean="0">
                <a:solidFill>
                  <a:srgbClr val="FF0000"/>
                </a:solidFill>
              </a:rPr>
              <a:t>regions</a:t>
            </a:r>
            <a:r>
              <a:rPr lang="en-US" sz="3000" dirty="0" smtClean="0"/>
              <a:t>, i.e. </a:t>
            </a:r>
            <a:r>
              <a:rPr lang="en-US" sz="3000" dirty="0"/>
              <a:t>it is impossible for any path </a:t>
            </a:r>
            <a:r>
              <a:rPr lang="en-US" sz="3000" dirty="0" smtClean="0"/>
              <a:t>representing </a:t>
            </a:r>
            <a:r>
              <a:rPr lang="en-US" sz="3000" dirty="0"/>
              <a:t>joint execution progress of P and Q to enter these regions</a:t>
            </a:r>
            <a:r>
              <a:rPr lang="en-US" sz="3000" dirty="0" smtClean="0"/>
              <a:t>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sz="3000" dirty="0"/>
              <a:t>The gray-shaded </a:t>
            </a:r>
            <a:r>
              <a:rPr lang="en-US" sz="3000" dirty="0" smtClean="0"/>
              <a:t>area is referred </a:t>
            </a:r>
            <a:r>
              <a:rPr lang="en-US" sz="3000" dirty="0"/>
              <a:t>to as a </a:t>
            </a:r>
            <a:r>
              <a:rPr lang="en-US" sz="3000" b="1" dirty="0">
                <a:solidFill>
                  <a:srgbClr val="FF0000"/>
                </a:solidFill>
              </a:rPr>
              <a:t>fatal </a:t>
            </a:r>
            <a:r>
              <a:rPr lang="en-US" sz="3000" b="1" dirty="0" smtClean="0">
                <a:solidFill>
                  <a:srgbClr val="FF0000"/>
                </a:solidFill>
              </a:rPr>
              <a:t>region</a:t>
            </a:r>
            <a:r>
              <a:rPr lang="en-US" sz="3000" dirty="0" smtClean="0"/>
              <a:t>. </a:t>
            </a:r>
            <a:r>
              <a:rPr lang="en-US" sz="3000" dirty="0"/>
              <a:t>If an execution path enters this fatal region, then deadlock is inevitable</a:t>
            </a:r>
            <a:r>
              <a:rPr lang="en-US" sz="30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Progress Diagram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uppose </a:t>
            </a:r>
            <a:r>
              <a:rPr lang="en-US" dirty="0"/>
              <a:t>that P </a:t>
            </a:r>
            <a:r>
              <a:rPr lang="en-US" dirty="0" smtClean="0"/>
              <a:t>does not </a:t>
            </a:r>
            <a:r>
              <a:rPr lang="en-US" dirty="0"/>
              <a:t>need both resources at the same time so that the two processes have </a:t>
            </a:r>
            <a:r>
              <a:rPr lang="en-US" dirty="0" smtClean="0"/>
              <a:t>the following </a:t>
            </a:r>
            <a:r>
              <a:rPr lang="en-US" dirty="0"/>
              <a:t>form: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127" y="2745640"/>
            <a:ext cx="5213745" cy="411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6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f3.pdf"/>
          <p:cNvPicPr>
            <a:picLocks noChangeAspect="1"/>
          </p:cNvPicPr>
          <p:nvPr/>
        </p:nvPicPr>
        <p:blipFill rotWithShape="1">
          <a:blip r:embed="rId2"/>
          <a:srcRect l="7119" t="4791" r="4824" b="5000"/>
          <a:stretch/>
        </p:blipFill>
        <p:spPr>
          <a:xfrm>
            <a:off x="1743076" y="38160"/>
            <a:ext cx="8615362" cy="681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3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Reusable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63264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dirty="0"/>
              <a:t>Two general categories of resources can be distinguished: </a:t>
            </a:r>
            <a:r>
              <a:rPr lang="en-US" b="1" dirty="0">
                <a:solidFill>
                  <a:srgbClr val="0070C0"/>
                </a:solidFill>
              </a:rPr>
              <a:t>reusable and consumable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b="1" dirty="0" smtClean="0">
                <a:solidFill>
                  <a:srgbClr val="FF0000"/>
                </a:solidFill>
              </a:rPr>
              <a:t>Reusable resource:</a:t>
            </a:r>
            <a:r>
              <a:rPr lang="en-US" dirty="0" smtClean="0"/>
              <a:t> one </a:t>
            </a:r>
            <a:r>
              <a:rPr lang="en-US" dirty="0"/>
              <a:t>that can be safely used by </a:t>
            </a:r>
            <a:r>
              <a:rPr lang="en-US" dirty="0" smtClean="0"/>
              <a:t>a </a:t>
            </a:r>
            <a:r>
              <a:rPr lang="en-US" dirty="0"/>
              <a:t>process </a:t>
            </a:r>
            <a:r>
              <a:rPr lang="en-US" dirty="0" smtClean="0"/>
              <a:t>and </a:t>
            </a:r>
            <a:r>
              <a:rPr lang="en-US" dirty="0"/>
              <a:t>is not depleted by that use</a:t>
            </a:r>
            <a:r>
              <a:rPr lang="en-US" dirty="0" smtClean="0"/>
              <a:t>. Processes </a:t>
            </a:r>
            <a:r>
              <a:rPr lang="en-US" dirty="0"/>
              <a:t>obtain resource units that they later release for reuse by other processes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b="1" dirty="0" smtClean="0">
                <a:solidFill>
                  <a:srgbClr val="0070C0"/>
                </a:solidFill>
              </a:rPr>
              <a:t>Reusable </a:t>
            </a:r>
            <a:r>
              <a:rPr lang="en-US" b="1" dirty="0">
                <a:solidFill>
                  <a:srgbClr val="0070C0"/>
                </a:solidFill>
              </a:rPr>
              <a:t>resources </a:t>
            </a:r>
            <a:r>
              <a:rPr lang="en-US" b="1" dirty="0" smtClean="0">
                <a:solidFill>
                  <a:srgbClr val="0070C0"/>
                </a:solidFill>
              </a:rPr>
              <a:t>include:</a:t>
            </a:r>
            <a:r>
              <a:rPr lang="en-US" dirty="0" smtClean="0"/>
              <a:t> processors</a:t>
            </a:r>
            <a:r>
              <a:rPr lang="en-US" dirty="0"/>
              <a:t>; I/O channels; main and secondary memory; </a:t>
            </a:r>
            <a:r>
              <a:rPr lang="en-US" dirty="0" smtClean="0"/>
              <a:t>data </a:t>
            </a:r>
            <a:r>
              <a:rPr lang="en-US" dirty="0"/>
              <a:t>structures such as files, databases, and semaphores.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4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Reusable Resources: Deadlock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dirty="0" smtClean="0"/>
              <a:t>Considering </a:t>
            </a:r>
            <a:r>
              <a:rPr lang="en-US" sz="2600" dirty="0"/>
              <a:t>two processes that compete for exclusive access to </a:t>
            </a:r>
            <a:r>
              <a:rPr lang="en-US" sz="2600" dirty="0" smtClean="0"/>
              <a:t>disk </a:t>
            </a:r>
            <a:r>
              <a:rPr lang="en-US" sz="2600" dirty="0"/>
              <a:t>file </a:t>
            </a:r>
            <a:r>
              <a:rPr lang="en-US" sz="2600" b="1" dirty="0">
                <a:solidFill>
                  <a:srgbClr val="C00000"/>
                </a:solidFill>
              </a:rPr>
              <a:t>D</a:t>
            </a:r>
            <a:r>
              <a:rPr lang="en-US" sz="2600" dirty="0"/>
              <a:t> and </a:t>
            </a:r>
            <a:r>
              <a:rPr lang="en-US" sz="2600" dirty="0" smtClean="0"/>
              <a:t>tape </a:t>
            </a:r>
            <a:r>
              <a:rPr lang="en-US" sz="2600" dirty="0"/>
              <a:t>drive </a:t>
            </a:r>
            <a:r>
              <a:rPr lang="en-US" sz="2600" b="1" dirty="0" smtClean="0">
                <a:solidFill>
                  <a:srgbClr val="C00000"/>
                </a:solidFill>
              </a:rPr>
              <a:t>T</a:t>
            </a:r>
            <a:r>
              <a:rPr lang="en-US" sz="2600" dirty="0" smtClean="0"/>
              <a:t>. A </a:t>
            </a:r>
            <a:r>
              <a:rPr lang="en-US" sz="2600" dirty="0"/>
              <a:t>developed </a:t>
            </a:r>
            <a:r>
              <a:rPr lang="en-US" sz="2600" dirty="0" smtClean="0"/>
              <a:t>programs has </a:t>
            </a:r>
            <a:r>
              <a:rPr lang="en-US" sz="2600" dirty="0"/>
              <a:t>the operations </a:t>
            </a:r>
            <a:r>
              <a:rPr lang="en-US" sz="2600" dirty="0" smtClean="0"/>
              <a:t>depicted below. Deadlock situation occurs in </a:t>
            </a:r>
            <a:r>
              <a:rPr lang="en-US" sz="2600" b="1" dirty="0" smtClean="0">
                <a:solidFill>
                  <a:srgbClr val="0070C0"/>
                </a:solidFill>
              </a:rPr>
              <a:t>(</a:t>
            </a:r>
            <a:r>
              <a:rPr lang="fr-FR" sz="2600" b="1" dirty="0" smtClean="0">
                <a:solidFill>
                  <a:srgbClr val="0070C0"/>
                </a:solidFill>
              </a:rPr>
              <a:t>p0 </a:t>
            </a:r>
            <a:r>
              <a:rPr lang="fr-FR" sz="2600" b="1" dirty="0">
                <a:solidFill>
                  <a:srgbClr val="0070C0"/>
                </a:solidFill>
              </a:rPr>
              <a:t>p1 q0 q1 p2 </a:t>
            </a:r>
            <a:r>
              <a:rPr lang="fr-FR" sz="2600" b="1" dirty="0" smtClean="0">
                <a:solidFill>
                  <a:srgbClr val="0070C0"/>
                </a:solidFill>
              </a:rPr>
              <a:t>q2)</a:t>
            </a:r>
            <a:r>
              <a:rPr lang="fr-FR" sz="2600" dirty="0" smtClean="0"/>
              <a:t>.</a:t>
            </a: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3A5C-A324-44F3-9AD9-9CE9975D1B38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42" y="3136463"/>
            <a:ext cx="9361716" cy="365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6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15791</TotalTime>
  <Words>847</Words>
  <Application>Microsoft Office PowerPoint</Application>
  <PresentationFormat>Widescreen</PresentationFormat>
  <Paragraphs>71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Book Antiqua</vt:lpstr>
      <vt:lpstr>Calibri</vt:lpstr>
      <vt:lpstr>Office Theme</vt:lpstr>
      <vt:lpstr>Concurrency: Deadlock &amp; Starvation</vt:lpstr>
      <vt:lpstr>Principles of Deadlock</vt:lpstr>
      <vt:lpstr>Joint Progress Diagram</vt:lpstr>
      <vt:lpstr>PowerPoint Presentation</vt:lpstr>
      <vt:lpstr>Joint Progress Diagram (Cont.)</vt:lpstr>
      <vt:lpstr>Joint Progress Diagram (Cont.)</vt:lpstr>
      <vt:lpstr>PowerPoint Presentation</vt:lpstr>
      <vt:lpstr>Reusable Resources</vt:lpstr>
      <vt:lpstr>Reusable Resources: Deadlock Example</vt:lpstr>
      <vt:lpstr>Reusable Resources: Deadlock Example</vt:lpstr>
      <vt:lpstr>Consumable Resources</vt:lpstr>
      <vt:lpstr>Consumable Resources: Deadlock Example</vt:lpstr>
      <vt:lpstr>The Conditions for Deadlock</vt:lpstr>
      <vt:lpstr>The Conditions for Deadlock (Cont.)</vt:lpstr>
      <vt:lpstr>The Conditions for Deadlock (Cont.)</vt:lpstr>
      <vt:lpstr>Resource Allocation Graphs</vt:lpstr>
      <vt:lpstr>PowerPoint Presentation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Osama</dc:creator>
  <cp:lastModifiedBy>Microsoft account</cp:lastModifiedBy>
  <cp:revision>1838</cp:revision>
  <dcterms:created xsi:type="dcterms:W3CDTF">2017-01-29T14:04:38Z</dcterms:created>
  <dcterms:modified xsi:type="dcterms:W3CDTF">2022-06-13T11:06:21Z</dcterms:modified>
</cp:coreProperties>
</file>