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8" r:id="rId10"/>
    <p:sldId id="301" r:id="rId11"/>
    <p:sldId id="302" r:id="rId12"/>
    <p:sldId id="303" r:id="rId13"/>
    <p:sldId id="304" r:id="rId14"/>
    <p:sldId id="305" r:id="rId15"/>
    <p:sldId id="309" r:id="rId16"/>
    <p:sldId id="310" r:id="rId17"/>
    <p:sldId id="312" r:id="rId18"/>
    <p:sldId id="313" r:id="rId19"/>
    <p:sldId id="314" r:id="rId20"/>
    <p:sldId id="316" r:id="rId21"/>
    <p:sldId id="31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2022-06-13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2022-06-13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2022-06-13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2022-06-13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2022-06-13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2022-06-13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2022-06-13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2022-06-13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2022-06-13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2022-06-13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2022-06-13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2022-06-13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2022-06-13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Concurrency: Deadlock &amp; Starvation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 smtClean="0"/>
              <a:t>Covers Chapter#06 from Textbook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60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Considering </a:t>
            </a:r>
            <a:r>
              <a:rPr lang="en-US" dirty="0"/>
              <a:t>a system of </a:t>
            </a:r>
            <a:r>
              <a:rPr lang="en-US" i="1" dirty="0"/>
              <a:t>n </a:t>
            </a:r>
            <a:r>
              <a:rPr lang="en-US" dirty="0"/>
              <a:t>processes and </a:t>
            </a:r>
            <a:r>
              <a:rPr lang="en-US" i="1" dirty="0"/>
              <a:t>m </a:t>
            </a:r>
            <a:r>
              <a:rPr lang="en-US" dirty="0"/>
              <a:t>different types of </a:t>
            </a:r>
            <a:r>
              <a:rPr lang="en-US" dirty="0" smtClean="0"/>
              <a:t>resources, we define the </a:t>
            </a:r>
            <a:r>
              <a:rPr lang="en-US" dirty="0"/>
              <a:t>following vectors and </a:t>
            </a:r>
            <a:r>
              <a:rPr lang="en-US" dirty="0" smtClean="0"/>
              <a:t>matrices: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Total amount of each resource in </a:t>
            </a:r>
            <a:r>
              <a:rPr lang="en-US" dirty="0" smtClean="0"/>
              <a:t>system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C00000"/>
                </a:solidFill>
              </a:rPr>
              <a:t>Resource = </a:t>
            </a:r>
            <a:r>
              <a:rPr lang="pt-BR" b="1" dirty="0" smtClean="0">
                <a:solidFill>
                  <a:srgbClr val="C00000"/>
                </a:solidFill>
              </a:rPr>
              <a:t>R </a:t>
            </a:r>
            <a:r>
              <a:rPr lang="pt-BR" dirty="0" smtClean="0">
                <a:solidFill>
                  <a:srgbClr val="C00000"/>
                </a:solidFill>
              </a:rPr>
              <a:t>= (</a:t>
            </a:r>
            <a:r>
              <a:rPr lang="pt-BR" i="1" dirty="0" smtClean="0">
                <a:solidFill>
                  <a:srgbClr val="C00000"/>
                </a:solidFill>
              </a:rPr>
              <a:t>R</a:t>
            </a:r>
            <a:r>
              <a:rPr lang="pt-BR" dirty="0" smtClean="0">
                <a:solidFill>
                  <a:srgbClr val="C00000"/>
                </a:solidFill>
              </a:rPr>
              <a:t>1, </a:t>
            </a:r>
            <a:r>
              <a:rPr lang="pt-BR" i="1" dirty="0" smtClean="0">
                <a:solidFill>
                  <a:srgbClr val="C00000"/>
                </a:solidFill>
              </a:rPr>
              <a:t>R</a:t>
            </a:r>
            <a:r>
              <a:rPr lang="pt-BR" dirty="0" smtClean="0">
                <a:solidFill>
                  <a:srgbClr val="C00000"/>
                </a:solidFill>
              </a:rPr>
              <a:t>2, ... , </a:t>
            </a:r>
            <a:r>
              <a:rPr lang="pt-BR" i="1" dirty="0" smtClean="0">
                <a:solidFill>
                  <a:srgbClr val="C00000"/>
                </a:solidFill>
              </a:rPr>
              <a:t>Rm</a:t>
            </a:r>
            <a:r>
              <a:rPr lang="pt-BR" dirty="0" smtClean="0">
                <a:solidFill>
                  <a:srgbClr val="C00000"/>
                </a:solidFill>
              </a:rPr>
              <a:t>)</a:t>
            </a:r>
            <a:r>
              <a:rPr lang="pt-BR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Total amount of each resource not allocated to any </a:t>
            </a:r>
            <a:r>
              <a:rPr lang="en-US" dirty="0" smtClean="0"/>
              <a:t>process, </a:t>
            </a:r>
            <a:r>
              <a:rPr lang="fr-FR" dirty="0" err="1" smtClean="0">
                <a:solidFill>
                  <a:srgbClr val="C00000"/>
                </a:solidFill>
              </a:rPr>
              <a:t>Available</a:t>
            </a:r>
            <a:r>
              <a:rPr lang="fr-FR" dirty="0" smtClean="0">
                <a:solidFill>
                  <a:srgbClr val="C00000"/>
                </a:solidFill>
              </a:rPr>
              <a:t> = </a:t>
            </a:r>
            <a:r>
              <a:rPr lang="fr-FR" b="1" dirty="0" smtClean="0">
                <a:solidFill>
                  <a:srgbClr val="C00000"/>
                </a:solidFill>
              </a:rPr>
              <a:t>V </a:t>
            </a:r>
            <a:r>
              <a:rPr lang="fr-FR" dirty="0" smtClean="0">
                <a:solidFill>
                  <a:srgbClr val="C00000"/>
                </a:solidFill>
              </a:rPr>
              <a:t>= (</a:t>
            </a:r>
            <a:r>
              <a:rPr lang="fr-FR" i="1" dirty="0" smtClean="0">
                <a:solidFill>
                  <a:srgbClr val="C00000"/>
                </a:solidFill>
              </a:rPr>
              <a:t>V</a:t>
            </a:r>
            <a:r>
              <a:rPr lang="fr-FR" dirty="0" smtClean="0">
                <a:solidFill>
                  <a:srgbClr val="C00000"/>
                </a:solidFill>
              </a:rPr>
              <a:t>1, </a:t>
            </a:r>
            <a:r>
              <a:rPr lang="fr-FR" i="1" dirty="0" smtClean="0">
                <a:solidFill>
                  <a:srgbClr val="C00000"/>
                </a:solidFill>
              </a:rPr>
              <a:t>V</a:t>
            </a:r>
            <a:r>
              <a:rPr lang="fr-FR" dirty="0" smtClean="0">
                <a:solidFill>
                  <a:srgbClr val="C00000"/>
                </a:solidFill>
              </a:rPr>
              <a:t>2,</a:t>
            </a:r>
            <a:r>
              <a:rPr lang="pt-BR" dirty="0" smtClean="0">
                <a:solidFill>
                  <a:srgbClr val="C00000"/>
                </a:solidFill>
              </a:rPr>
              <a:t> ... </a:t>
            </a:r>
            <a:r>
              <a:rPr lang="fr-FR" dirty="0" smtClean="0">
                <a:solidFill>
                  <a:srgbClr val="C00000"/>
                </a:solidFill>
              </a:rPr>
              <a:t>, </a:t>
            </a:r>
            <a:r>
              <a:rPr lang="fr-FR" i="1" dirty="0" err="1" smtClean="0">
                <a:solidFill>
                  <a:srgbClr val="C00000"/>
                </a:solidFill>
              </a:rPr>
              <a:t>Vm</a:t>
            </a:r>
            <a:r>
              <a:rPr lang="fr-FR" dirty="0" smtClean="0">
                <a:solidFill>
                  <a:srgbClr val="C00000"/>
                </a:solidFill>
              </a:rPr>
              <a:t>)</a:t>
            </a:r>
            <a:r>
              <a:rPr lang="fr-FR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 smtClean="0"/>
              <a:t>C</a:t>
            </a:r>
            <a:r>
              <a:rPr lang="en-US" i="1" dirty="0" err="1" smtClean="0"/>
              <a:t>ij</a:t>
            </a:r>
            <a:r>
              <a:rPr lang="en-US" i="1" dirty="0" smtClean="0"/>
              <a:t> </a:t>
            </a:r>
            <a:r>
              <a:rPr lang="en-US" dirty="0" smtClean="0"/>
              <a:t>= requirement </a:t>
            </a:r>
            <a:r>
              <a:rPr lang="en-US" dirty="0"/>
              <a:t>of process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for resource </a:t>
            </a:r>
            <a:r>
              <a:rPr lang="en-US" i="1" dirty="0" smtClean="0"/>
              <a:t>j, </a:t>
            </a:r>
            <a:r>
              <a:rPr lang="en-US" dirty="0">
                <a:solidFill>
                  <a:srgbClr val="C00000"/>
                </a:solidFill>
              </a:rPr>
              <a:t>Claim =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A</a:t>
            </a:r>
            <a:r>
              <a:rPr lang="en-US" i="1" dirty="0" err="1"/>
              <a:t>ij</a:t>
            </a:r>
            <a:r>
              <a:rPr lang="en-US" i="1" dirty="0"/>
              <a:t> </a:t>
            </a:r>
            <a:r>
              <a:rPr lang="en-US" dirty="0"/>
              <a:t>= current allocation to process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of resource </a:t>
            </a:r>
            <a:r>
              <a:rPr lang="en-US" i="1" dirty="0" smtClean="0"/>
              <a:t>j, </a:t>
            </a:r>
            <a:r>
              <a:rPr lang="en-US" dirty="0">
                <a:solidFill>
                  <a:srgbClr val="C00000"/>
                </a:solidFill>
              </a:rPr>
              <a:t>Allocation =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.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49" r="2676"/>
          <a:stretch/>
        </p:blipFill>
        <p:spPr>
          <a:xfrm>
            <a:off x="2358570" y="484072"/>
            <a:ext cx="7852229" cy="594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03857" cy="48476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matrix </a:t>
            </a:r>
            <a:r>
              <a:rPr lang="en-US" b="1" dirty="0">
                <a:solidFill>
                  <a:srgbClr val="0070C0"/>
                </a:solidFill>
              </a:rPr>
              <a:t>Claim</a:t>
            </a:r>
            <a:r>
              <a:rPr lang="en-US" dirty="0"/>
              <a:t> gives the maximum requirement of each process </a:t>
            </a:r>
            <a:r>
              <a:rPr lang="en-US" dirty="0" smtClean="0"/>
              <a:t>for each resource. This </a:t>
            </a:r>
            <a:r>
              <a:rPr lang="en-US" dirty="0"/>
              <a:t>information must </a:t>
            </a:r>
            <a:r>
              <a:rPr lang="en-US" dirty="0" smtClean="0"/>
              <a:t>be </a:t>
            </a:r>
            <a:r>
              <a:rPr lang="en-US" dirty="0"/>
              <a:t>declared in advance by a process for deadlock avoidance to work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matrix </a:t>
            </a:r>
            <a:r>
              <a:rPr lang="en-US" b="1" dirty="0">
                <a:solidFill>
                  <a:srgbClr val="0070C0"/>
                </a:solidFill>
              </a:rPr>
              <a:t>Allocation</a:t>
            </a:r>
            <a:r>
              <a:rPr lang="en-US" dirty="0"/>
              <a:t> gives the current allocation to each process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Deadlock </a:t>
            </a:r>
            <a:r>
              <a:rPr lang="en-US" b="1" dirty="0">
                <a:solidFill>
                  <a:srgbClr val="FF0000"/>
                </a:solidFill>
              </a:rPr>
              <a:t>avoidance </a:t>
            </a:r>
            <a:r>
              <a:rPr lang="en-US" b="1" dirty="0" smtClean="0">
                <a:solidFill>
                  <a:srgbClr val="FF0000"/>
                </a:solidFill>
              </a:rPr>
              <a:t>policy:</a:t>
            </a:r>
            <a:r>
              <a:rPr lang="en-US" dirty="0" smtClean="0"/>
              <a:t> the OS refuses </a:t>
            </a:r>
            <a:r>
              <a:rPr lang="en-US" dirty="0"/>
              <a:t>to start a new process if its resource requirements might lead to </a:t>
            </a:r>
            <a:r>
              <a:rPr lang="en-US" dirty="0" smtClean="0"/>
              <a:t>deadlock, i.e., </a:t>
            </a:r>
            <a:r>
              <a:rPr lang="en-US" dirty="0"/>
              <a:t>a process is only started if the maximum claim of all current </a:t>
            </a:r>
            <a:r>
              <a:rPr lang="en-US" dirty="0" smtClean="0"/>
              <a:t>processes plus </a:t>
            </a:r>
            <a:r>
              <a:rPr lang="en-US" dirty="0"/>
              <a:t>those of the new process can be met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787" y="5758679"/>
            <a:ext cx="4928680" cy="9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8988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The </a:t>
            </a:r>
            <a:r>
              <a:rPr lang="en-US" dirty="0"/>
              <a:t>state</a:t>
            </a:r>
            <a:r>
              <a:rPr lang="en-US" b="1" dirty="0"/>
              <a:t> </a:t>
            </a:r>
            <a:r>
              <a:rPr lang="en-US" dirty="0"/>
              <a:t>of the system reflects the current allocation of resources to processes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The </a:t>
            </a:r>
            <a:r>
              <a:rPr lang="en-US" dirty="0"/>
              <a:t>state consists of the two vectors, </a:t>
            </a:r>
            <a:r>
              <a:rPr lang="en-US" b="1" dirty="0">
                <a:solidFill>
                  <a:srgbClr val="0070C0"/>
                </a:solidFill>
              </a:rPr>
              <a:t>Resource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Available</a:t>
            </a:r>
            <a:r>
              <a:rPr lang="en-US" dirty="0"/>
              <a:t>, and the two matrices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Claim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Allocation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Safe state:</a:t>
            </a:r>
            <a:r>
              <a:rPr lang="en-US" b="1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 state </a:t>
            </a:r>
            <a:r>
              <a:rPr lang="en-US" dirty="0"/>
              <a:t>in which there </a:t>
            </a:r>
            <a:r>
              <a:rPr lang="en-US" dirty="0" smtClean="0"/>
              <a:t>is “at-least” </a:t>
            </a:r>
            <a:r>
              <a:rPr lang="en-US" dirty="0"/>
              <a:t>one sequence of resource allocations to processes that does not result in </a:t>
            </a:r>
            <a:r>
              <a:rPr lang="en-US" dirty="0" smtClean="0"/>
              <a:t>a deadlock </a:t>
            </a:r>
            <a:r>
              <a:rPr lang="en-US" dirty="0"/>
              <a:t>(i.e., all of the processes can be run to completion</a:t>
            </a:r>
            <a:r>
              <a:rPr lang="en-US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</a:t>
            </a:r>
            <a:r>
              <a:rPr lang="en-US" dirty="0" smtClean="0"/>
              <a:t>Algorithm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for determining </a:t>
            </a:r>
            <a:r>
              <a:rPr lang="en-US" b="1" dirty="0" smtClean="0">
                <a:solidFill>
                  <a:srgbClr val="0070C0"/>
                </a:solidFill>
              </a:rPr>
              <a:t>safe state</a:t>
            </a:r>
            <a:r>
              <a:rPr lang="en-US" b="1" dirty="0" smtClean="0"/>
              <a:t> sequence</a:t>
            </a:r>
            <a:r>
              <a:rPr lang="en-US" dirty="0" smtClean="0"/>
              <a:t>.</a:t>
            </a:r>
          </a:p>
          <a:p>
            <a:r>
              <a:rPr lang="en-US" dirty="0"/>
              <a:t>At this point, all processes have been run to completion. Hence, the execution sequence for a </a:t>
            </a:r>
            <a:r>
              <a:rPr lang="en-US" b="1" dirty="0"/>
              <a:t>safe state </a:t>
            </a:r>
            <a:r>
              <a:rPr lang="en-US" dirty="0"/>
              <a:t>is </a:t>
            </a:r>
            <a:r>
              <a:rPr lang="en-US" b="1" i="1" dirty="0">
                <a:solidFill>
                  <a:srgbClr val="C00000"/>
                </a:solidFill>
              </a:rPr>
              <a:t>P2, </a:t>
            </a:r>
            <a:r>
              <a:rPr lang="en-US" b="1" i="1" dirty="0" smtClean="0">
                <a:solidFill>
                  <a:srgbClr val="C00000"/>
                </a:solidFill>
              </a:rPr>
              <a:t>P3</a:t>
            </a:r>
            <a:r>
              <a:rPr lang="en-US" b="1" i="1" dirty="0">
                <a:solidFill>
                  <a:srgbClr val="C00000"/>
                </a:solidFill>
              </a:rPr>
              <a:t>, </a:t>
            </a:r>
            <a:r>
              <a:rPr lang="en-US" b="1" i="1" dirty="0" smtClean="0">
                <a:solidFill>
                  <a:srgbClr val="C00000"/>
                </a:solidFill>
              </a:rPr>
              <a:t>P4, P1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5" y="3376888"/>
            <a:ext cx="11542690" cy="34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Deadlock avoidance </a:t>
            </a:r>
            <a:r>
              <a:rPr lang="en-US" b="1" dirty="0" smtClean="0">
                <a:solidFill>
                  <a:srgbClr val="C00000"/>
                </a:solidFill>
              </a:rPr>
              <a:t>have </a:t>
            </a:r>
            <a:r>
              <a:rPr lang="en-US" b="1" dirty="0">
                <a:solidFill>
                  <a:srgbClr val="C00000"/>
                </a:solidFill>
              </a:rPr>
              <a:t>a number of restrictions on its </a:t>
            </a:r>
            <a:r>
              <a:rPr lang="en-US" b="1" dirty="0" smtClean="0">
                <a:solidFill>
                  <a:srgbClr val="C00000"/>
                </a:solidFill>
              </a:rPr>
              <a:t>use: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maximum resource requirement for each process must be stated </a:t>
            </a:r>
            <a:r>
              <a:rPr lang="en-US" dirty="0" smtClean="0"/>
              <a:t>in advance.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processes under consideration must be independent; </a:t>
            </a:r>
            <a:r>
              <a:rPr lang="en-US" dirty="0" smtClean="0"/>
              <a:t>i.e., </a:t>
            </a:r>
            <a:r>
              <a:rPr lang="en-US" dirty="0"/>
              <a:t>the </a:t>
            </a:r>
            <a:r>
              <a:rPr lang="en-US" dirty="0" smtClean="0"/>
              <a:t>order in </a:t>
            </a:r>
            <a:r>
              <a:rPr lang="en-US" dirty="0"/>
              <a:t>which they execute must be unconstrained by any </a:t>
            </a:r>
            <a:r>
              <a:rPr lang="en-US" dirty="0" smtClean="0"/>
              <a:t>synchronization requirements.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There must be a fixed number of resources to allocate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No process may exit while holding resources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06150" cy="49659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Deadlock </a:t>
            </a:r>
            <a:r>
              <a:rPr lang="en-US" b="1" dirty="0">
                <a:solidFill>
                  <a:srgbClr val="FF0000"/>
                </a:solidFill>
              </a:rPr>
              <a:t>detection: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OS p</a:t>
            </a:r>
            <a:r>
              <a:rPr lang="en-US" dirty="0" smtClean="0"/>
              <a:t>eriodically performs </a:t>
            </a:r>
            <a:r>
              <a:rPr lang="en-US" dirty="0"/>
              <a:t>an algorithm that allows it to detect </a:t>
            </a:r>
            <a:r>
              <a:rPr lang="en-US" b="1" dirty="0" smtClean="0">
                <a:solidFill>
                  <a:srgbClr val="0070C0"/>
                </a:solidFill>
              </a:rPr>
              <a:t>circular </a:t>
            </a:r>
            <a:r>
              <a:rPr lang="en-US" b="1" dirty="0">
                <a:solidFill>
                  <a:srgbClr val="0070C0"/>
                </a:solidFill>
              </a:rPr>
              <a:t>wait</a:t>
            </a:r>
            <a:r>
              <a:rPr lang="en-US" dirty="0"/>
              <a:t> </a:t>
            </a:r>
            <a:r>
              <a:rPr lang="en-US" dirty="0" smtClean="0"/>
              <a:t>condition.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Deadlock detection do </a:t>
            </a:r>
            <a:r>
              <a:rPr lang="en-US" dirty="0"/>
              <a:t>not limit resource </a:t>
            </a:r>
            <a:r>
              <a:rPr lang="en-US" dirty="0" smtClean="0"/>
              <a:t>access or process actions, where resources </a:t>
            </a:r>
            <a:r>
              <a:rPr lang="en-US" dirty="0"/>
              <a:t>are </a:t>
            </a:r>
            <a:r>
              <a:rPr lang="en-US" dirty="0" smtClean="0"/>
              <a:t>granted to </a:t>
            </a:r>
            <a:r>
              <a:rPr lang="en-US" dirty="0"/>
              <a:t>processes whenever possible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 </a:t>
            </a:r>
            <a:r>
              <a:rPr lang="en-US" dirty="0"/>
              <a:t>for deadlock can be </a:t>
            </a:r>
            <a:r>
              <a:rPr lang="en-US" dirty="0" smtClean="0"/>
              <a:t>made frequently, such as at </a:t>
            </a:r>
            <a:r>
              <a:rPr lang="en-US" dirty="0"/>
              <a:t>each resource </a:t>
            </a:r>
            <a:r>
              <a:rPr lang="en-US" dirty="0" smtClean="0"/>
              <a:t>request, </a:t>
            </a:r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less </a:t>
            </a:r>
            <a:r>
              <a:rPr lang="en-US" dirty="0" smtClean="0"/>
              <a:t>frequently such as based on the likeliness of </a:t>
            </a:r>
            <a:r>
              <a:rPr lang="en-US" dirty="0"/>
              <a:t>deadlock </a:t>
            </a:r>
            <a:r>
              <a:rPr lang="en-US" dirty="0" smtClean="0"/>
              <a:t>occurrence.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Checking at each resource request has two advantages: </a:t>
            </a:r>
            <a:r>
              <a:rPr lang="en-US" b="1" dirty="0" smtClean="0">
                <a:solidFill>
                  <a:srgbClr val="C00000"/>
                </a:solidFill>
              </a:rPr>
              <a:t>early detection and algorithm is relatively simple</a:t>
            </a:r>
            <a:r>
              <a:rPr lang="en-US" dirty="0" smtClean="0"/>
              <a:t>. However, it consume considerable processor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77525" cy="4965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Following are </a:t>
            </a:r>
            <a:r>
              <a:rPr lang="en-US" b="1" dirty="0">
                <a:solidFill>
                  <a:srgbClr val="C00000"/>
                </a:solidFill>
              </a:rPr>
              <a:t>possible </a:t>
            </a:r>
            <a:r>
              <a:rPr lang="en-US" b="1" dirty="0" smtClean="0">
                <a:solidFill>
                  <a:srgbClr val="C00000"/>
                </a:solidFill>
              </a:rPr>
              <a:t>approaches: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Abort all deadlocked processes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Back up each deadlocked process to some previously defined checkpoint, </a:t>
            </a:r>
            <a:r>
              <a:rPr lang="en-US" dirty="0" smtClean="0"/>
              <a:t>and restart </a:t>
            </a:r>
            <a:r>
              <a:rPr lang="en-US" dirty="0"/>
              <a:t>all processes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Successively abort deadlocked processes until deadlock no longer exists</a:t>
            </a:r>
            <a:r>
              <a:rPr lang="en-US" dirty="0" smtClean="0"/>
              <a:t>. </a:t>
            </a:r>
            <a:r>
              <a:rPr lang="en-US" dirty="0"/>
              <a:t>After each abortion, </a:t>
            </a:r>
            <a:r>
              <a:rPr lang="en-US" dirty="0" smtClean="0"/>
              <a:t>detection algorithm must </a:t>
            </a:r>
            <a:r>
              <a:rPr lang="en-US" dirty="0"/>
              <a:t>be </a:t>
            </a:r>
            <a:r>
              <a:rPr lang="en-US" dirty="0" err="1"/>
              <a:t>reinvoked</a:t>
            </a:r>
            <a:r>
              <a:rPr lang="en-US" dirty="0"/>
              <a:t> to see whether deadlock still exists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Successively preempt resources until deadlock no longer exists</a:t>
            </a:r>
            <a:r>
              <a:rPr lang="en-US" dirty="0" smtClean="0"/>
              <a:t>. After </a:t>
            </a:r>
            <a:r>
              <a:rPr lang="en-US" dirty="0"/>
              <a:t>each </a:t>
            </a:r>
            <a:r>
              <a:rPr lang="en-US" dirty="0" smtClean="0"/>
              <a:t>preemption, </a:t>
            </a:r>
            <a:r>
              <a:rPr lang="en-US" dirty="0"/>
              <a:t>detection algorithm must be </a:t>
            </a:r>
            <a:r>
              <a:rPr lang="en-US" dirty="0" err="1"/>
              <a:t>reinvoked</a:t>
            </a:r>
            <a:r>
              <a:rPr lang="en-US" dirty="0"/>
              <a:t> to see whether deadlock still exists.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 Philosophers</a:t>
            </a:r>
            <a:br>
              <a:rPr lang="en-US" dirty="0" smtClean="0"/>
            </a:b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894943" cy="4351338"/>
          </a:xfrm>
        </p:spPr>
        <p:txBody>
          <a:bodyPr/>
          <a:lstStyle/>
          <a:p>
            <a:r>
              <a:rPr lang="en-US" dirty="0" smtClean="0"/>
              <a:t>Dining philosopher applies: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Mutual exclusion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preemption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Hold &amp; wait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f11.pdf"/>
          <p:cNvPicPr>
            <a:picLocks noChangeAspect="1"/>
          </p:cNvPicPr>
          <p:nvPr/>
        </p:nvPicPr>
        <p:blipFill rotWithShape="1">
          <a:blip r:embed="rId2"/>
          <a:srcRect t="5455" b="15403"/>
          <a:stretch/>
        </p:blipFill>
        <p:spPr>
          <a:xfrm>
            <a:off x="5338762" y="-76041"/>
            <a:ext cx="6770410" cy="69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4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1: Same Execution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825625"/>
            <a:ext cx="3468914" cy="4351338"/>
          </a:xfrm>
        </p:spPr>
        <p:txBody>
          <a:bodyPr/>
          <a:lstStyle/>
          <a:p>
            <a:r>
              <a:rPr lang="en-US" dirty="0" smtClean="0"/>
              <a:t>Deadlock may occur.</a:t>
            </a:r>
          </a:p>
          <a:p>
            <a:r>
              <a:rPr lang="en-US" dirty="0" smtClean="0"/>
              <a:t>If </a:t>
            </a:r>
            <a:r>
              <a:rPr lang="en-US" dirty="0"/>
              <a:t>all </a:t>
            </a:r>
            <a:r>
              <a:rPr lang="en-US" dirty="0" smtClean="0"/>
              <a:t>philosophers attempt to acquire resource at the same time, then all the left forks will be occupied, hence resulting into a deadlock situation.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43" y="1724663"/>
            <a:ext cx="8509629" cy="50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92544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Three general approaches exist for dealing with </a:t>
            </a:r>
            <a:r>
              <a:rPr lang="en-US" b="1" dirty="0" smtClean="0">
                <a:solidFill>
                  <a:srgbClr val="C00000"/>
                </a:solidFill>
              </a:rPr>
              <a:t>deadlock:</a:t>
            </a:r>
          </a:p>
          <a:p>
            <a:pPr marL="514350" indent="-514350">
              <a:lnSpc>
                <a:spcPct val="10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Deadlock </a:t>
            </a:r>
            <a:r>
              <a:rPr lang="en-US" b="1" dirty="0">
                <a:solidFill>
                  <a:srgbClr val="0070C0"/>
                </a:solidFill>
              </a:rPr>
              <a:t>prevention:</a:t>
            </a:r>
            <a:r>
              <a:rPr lang="en-US" dirty="0"/>
              <a:t> adopting a policy that eliminates one of the conditions (conditions 1 through 4</a:t>
            </a:r>
            <a:r>
              <a:rPr lang="en-US" dirty="0" smtClean="0"/>
              <a:t>).</a:t>
            </a:r>
          </a:p>
          <a:p>
            <a:pPr marL="514350" indent="-514350">
              <a:lnSpc>
                <a:spcPct val="10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Deadlock </a:t>
            </a:r>
            <a:r>
              <a:rPr lang="en-US" b="1" dirty="0">
                <a:solidFill>
                  <a:srgbClr val="0070C0"/>
                </a:solidFill>
              </a:rPr>
              <a:t>avoidance:</a:t>
            </a:r>
            <a:r>
              <a:rPr lang="en-US" dirty="0"/>
              <a:t> making the appropriate dynamic choices based on the current state of resource </a:t>
            </a:r>
            <a:r>
              <a:rPr lang="en-US" dirty="0" smtClean="0"/>
              <a:t>allocation.</a:t>
            </a:r>
          </a:p>
          <a:p>
            <a:pPr marL="514350" indent="-514350">
              <a:lnSpc>
                <a:spcPct val="10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Deadlock </a:t>
            </a:r>
            <a:r>
              <a:rPr lang="en-US" b="1" dirty="0">
                <a:solidFill>
                  <a:srgbClr val="0070C0"/>
                </a:solidFill>
              </a:rPr>
              <a:t>detection: </a:t>
            </a:r>
            <a:r>
              <a:rPr lang="en-US" dirty="0"/>
              <a:t>detect the presence of deadlock (conditions 1 through 4 hold) and take action to recover.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2: Different </a:t>
            </a:r>
            <a:r>
              <a:rPr lang="en-US" dirty="0"/>
              <a:t>Execution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20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715657" y="1690688"/>
            <a:ext cx="8393515" cy="5100912"/>
            <a:chOff x="115584" y="1993811"/>
            <a:chExt cx="6935329" cy="4129541"/>
          </a:xfrm>
        </p:grpSpPr>
        <p:grpSp>
          <p:nvGrpSpPr>
            <p:cNvPr id="21" name="Group 20"/>
            <p:cNvGrpSpPr/>
            <p:nvPr/>
          </p:nvGrpSpPr>
          <p:grpSpPr>
            <a:xfrm>
              <a:off x="115584" y="1993811"/>
              <a:ext cx="6935329" cy="4129541"/>
              <a:chOff x="115584" y="1993811"/>
              <a:chExt cx="6935329" cy="4129541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15584" y="1993811"/>
                <a:ext cx="6935329" cy="4129541"/>
                <a:chOff x="173639" y="2290810"/>
                <a:chExt cx="6935329" cy="41295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73640" y="2290810"/>
                  <a:ext cx="6935328" cy="4129541"/>
                  <a:chOff x="173640" y="2290810"/>
                  <a:chExt cx="6935328" cy="4129541"/>
                </a:xfrm>
              </p:grpSpPr>
              <p:pic>
                <p:nvPicPr>
                  <p:cNvPr id="8" name="Picture 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3641" y="2290810"/>
                    <a:ext cx="6935327" cy="4129541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t="38573" b="56858"/>
                  <a:stretch/>
                </p:blipFill>
                <p:spPr>
                  <a:xfrm>
                    <a:off x="173640" y="3673954"/>
                    <a:ext cx="6935327" cy="18868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3801" b="61278"/>
                <a:stretch/>
              </p:blipFill>
              <p:spPr>
                <a:xfrm>
                  <a:off x="173639" y="3855380"/>
                  <a:ext cx="6935328" cy="203201"/>
                </a:xfrm>
                <a:prstGeom prst="rect">
                  <a:avLst/>
                </a:prstGeom>
              </p:spPr>
            </p:pic>
          </p:grpSp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/>
              <a:srcRect t="52534" b="42545"/>
              <a:stretch/>
            </p:blipFill>
            <p:spPr>
              <a:xfrm>
                <a:off x="115585" y="3956981"/>
                <a:ext cx="6935327" cy="203200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/>
            <a:srcRect t="47320" b="47408"/>
            <a:stretch/>
          </p:blipFill>
          <p:spPr>
            <a:xfrm>
              <a:off x="115584" y="4132447"/>
              <a:ext cx="6935328" cy="217714"/>
            </a:xfrm>
            <a:prstGeom prst="rect">
              <a:avLst/>
            </a:prstGeom>
          </p:spPr>
        </p:pic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232229" y="1825625"/>
            <a:ext cx="3483427" cy="4351338"/>
          </a:xfrm>
        </p:spPr>
        <p:txBody>
          <a:bodyPr/>
          <a:lstStyle/>
          <a:p>
            <a:r>
              <a:rPr lang="en-US" dirty="0" smtClean="0"/>
              <a:t>All the resources request will be executed using algorithm 1, except for one (using algorithm 2).</a:t>
            </a:r>
          </a:p>
          <a:p>
            <a:r>
              <a:rPr lang="en-US" dirty="0" smtClean="0"/>
              <a:t>Deadlock will not occur.</a:t>
            </a:r>
          </a:p>
        </p:txBody>
      </p:sp>
    </p:spTree>
    <p:extLst>
      <p:ext uri="{BB962C8B-B14F-4D97-AF65-F5344CB8AC3E}">
        <p14:creationId xmlns:p14="http://schemas.microsoft.com/office/powerpoint/2010/main" val="26065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dirty="0" smtClean="0"/>
              <a:t>2: Attendant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99" y="1825625"/>
            <a:ext cx="3933371" cy="4351338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an </a:t>
            </a:r>
            <a:r>
              <a:rPr lang="en-US" b="1" dirty="0">
                <a:solidFill>
                  <a:srgbClr val="0070C0"/>
                </a:solidFill>
              </a:rPr>
              <a:t>attendant</a:t>
            </a:r>
            <a:r>
              <a:rPr lang="en-US" dirty="0"/>
              <a:t> </a:t>
            </a:r>
            <a:r>
              <a:rPr lang="en-US" dirty="0" smtClean="0"/>
              <a:t>who </a:t>
            </a:r>
            <a:r>
              <a:rPr lang="en-US" dirty="0"/>
              <a:t>only allows four </a:t>
            </a:r>
            <a:r>
              <a:rPr lang="en-US" dirty="0" smtClean="0"/>
              <a:t>philosophers at </a:t>
            </a:r>
            <a:r>
              <a:rPr lang="en-US" dirty="0"/>
              <a:t>a time into the dining </a:t>
            </a:r>
            <a:r>
              <a:rPr lang="en-US" dirty="0" smtClean="0"/>
              <a:t>room.</a:t>
            </a:r>
          </a:p>
          <a:p>
            <a:r>
              <a:rPr lang="en-US" dirty="0" smtClean="0"/>
              <a:t>Hence, </a:t>
            </a:r>
            <a:r>
              <a:rPr lang="en-US" b="1" dirty="0" smtClean="0">
                <a:solidFill>
                  <a:srgbClr val="C00000"/>
                </a:solidFill>
              </a:rPr>
              <a:t>“at-least”</a:t>
            </a:r>
            <a:r>
              <a:rPr lang="en-US" dirty="0" smtClean="0"/>
              <a:t> </a:t>
            </a:r>
            <a:r>
              <a:rPr lang="en-US" dirty="0"/>
              <a:t>one philosopher will have access to two </a:t>
            </a:r>
            <a:r>
              <a:rPr lang="en-US" dirty="0" smtClean="0"/>
              <a:t>forks.</a:t>
            </a:r>
          </a:p>
          <a:p>
            <a:r>
              <a:rPr lang="en-US" dirty="0" smtClean="0"/>
              <a:t>Deadlock will not </a:t>
            </a:r>
            <a:r>
              <a:rPr lang="en-US" dirty="0"/>
              <a:t>occur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72" y="1485804"/>
            <a:ext cx="7848600" cy="51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21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sz="3000" b="1" dirty="0" smtClean="0">
                <a:solidFill>
                  <a:srgbClr val="FF0000"/>
                </a:solidFill>
              </a:rPr>
              <a:t>Deadlock prevention:</a:t>
            </a:r>
            <a:r>
              <a:rPr lang="en-US" sz="3000" dirty="0" smtClean="0"/>
              <a:t> to </a:t>
            </a:r>
            <a:r>
              <a:rPr lang="en-US" sz="3000" dirty="0"/>
              <a:t>design a system in such </a:t>
            </a:r>
            <a:r>
              <a:rPr lang="en-US" sz="3000" dirty="0" smtClean="0"/>
              <a:t>a way </a:t>
            </a:r>
            <a:r>
              <a:rPr lang="en-US" sz="3000" dirty="0"/>
              <a:t>that the possibility of deadlock is excluded</a:t>
            </a:r>
            <a:r>
              <a:rPr lang="en-US" sz="3000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sz="3000" dirty="0" smtClean="0"/>
              <a:t>Deadlock prevention methods fall </a:t>
            </a:r>
            <a:r>
              <a:rPr lang="en-US" sz="3000" dirty="0"/>
              <a:t>into two </a:t>
            </a:r>
            <a:r>
              <a:rPr lang="en-US" sz="3000" dirty="0" smtClean="0"/>
              <a:t>classes:</a:t>
            </a:r>
          </a:p>
          <a:p>
            <a:pPr marL="739775" lvl="1" indent="-514350">
              <a:lnSpc>
                <a:spcPct val="10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en-US" sz="2800" b="1" i="1" dirty="0" smtClean="0">
                <a:solidFill>
                  <a:srgbClr val="0070C0"/>
                </a:solidFill>
              </a:rPr>
              <a:t>Indirect prevention:</a:t>
            </a:r>
            <a:r>
              <a:rPr lang="en-US" sz="2800" dirty="0" smtClean="0"/>
              <a:t> prevent </a:t>
            </a:r>
            <a:r>
              <a:rPr lang="en-US" sz="2800" dirty="0"/>
              <a:t>the occurrence of one of the three necessary </a:t>
            </a:r>
            <a:r>
              <a:rPr lang="en-US" sz="2800" dirty="0" smtClean="0"/>
              <a:t>conditions, i.e. mutual exclusion, hold and wait, no preemption.</a:t>
            </a:r>
          </a:p>
          <a:p>
            <a:pPr marL="739775" lvl="1" indent="-514350">
              <a:lnSpc>
                <a:spcPct val="100000"/>
              </a:lnSpc>
              <a:spcBef>
                <a:spcPts val="2000"/>
              </a:spcBef>
              <a:buFont typeface="+mj-lt"/>
              <a:buAutoNum type="arabicPeriod"/>
            </a:pPr>
            <a:r>
              <a:rPr lang="en-US" sz="2800" b="1" i="1" dirty="0" smtClean="0">
                <a:solidFill>
                  <a:srgbClr val="0070C0"/>
                </a:solidFill>
              </a:rPr>
              <a:t>Direct prevention:</a:t>
            </a:r>
            <a:r>
              <a:rPr lang="en-US" sz="2800" dirty="0" smtClean="0"/>
              <a:t> prevent the occurrence of a circular wait.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</a:t>
            </a:r>
            <a:r>
              <a:rPr lang="en-US" dirty="0" smtClean="0"/>
              <a:t>Prevention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030" cy="479288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Mutual </a:t>
            </a:r>
            <a:r>
              <a:rPr lang="en-US" b="1" dirty="0" smtClean="0">
                <a:solidFill>
                  <a:srgbClr val="C00000"/>
                </a:solidFill>
              </a:rPr>
              <a:t>Exclusion:</a:t>
            </a:r>
          </a:p>
          <a:p>
            <a:pPr>
              <a:lnSpc>
                <a:spcPct val="100000"/>
              </a:lnSpc>
            </a:pPr>
            <a:r>
              <a:rPr lang="en-US" dirty="0"/>
              <a:t>In general, the </a:t>
            </a:r>
            <a:r>
              <a:rPr lang="en-US" dirty="0" smtClean="0"/>
              <a:t>mutual exclusion condition </a:t>
            </a:r>
            <a:r>
              <a:rPr lang="en-US" dirty="0"/>
              <a:t>cannot be disallowed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If access </a:t>
            </a:r>
            <a:r>
              <a:rPr lang="en-US" dirty="0" smtClean="0"/>
              <a:t>to a </a:t>
            </a:r>
            <a:r>
              <a:rPr lang="en-US" dirty="0"/>
              <a:t>resource requires mutual exclusion, then mutual exclusion must be supported </a:t>
            </a:r>
            <a:r>
              <a:rPr lang="en-US" dirty="0" smtClean="0"/>
              <a:t>by the </a:t>
            </a:r>
            <a:r>
              <a:rPr lang="en-US" dirty="0"/>
              <a:t>OS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Hold and </a:t>
            </a:r>
            <a:r>
              <a:rPr lang="en-US" b="1" dirty="0" smtClean="0">
                <a:solidFill>
                  <a:srgbClr val="C00000"/>
                </a:solidFill>
              </a:rPr>
              <a:t>Wait: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Hold-and-wait </a:t>
            </a:r>
            <a:r>
              <a:rPr lang="en-US" dirty="0"/>
              <a:t>condition can be prevented by requiring that a process </a:t>
            </a:r>
            <a:r>
              <a:rPr lang="en-US" dirty="0" smtClean="0"/>
              <a:t>request all </a:t>
            </a:r>
            <a:r>
              <a:rPr lang="en-US" dirty="0"/>
              <a:t>of its required resources at one </a:t>
            </a:r>
            <a:r>
              <a:rPr lang="en-US" dirty="0" smtClean="0"/>
              <a:t>time, and block </a:t>
            </a:r>
            <a:r>
              <a:rPr lang="en-US" dirty="0"/>
              <a:t>the process until </a:t>
            </a:r>
            <a:r>
              <a:rPr lang="en-US" dirty="0" smtClean="0"/>
              <a:t>all requests </a:t>
            </a:r>
            <a:r>
              <a:rPr lang="en-US" dirty="0"/>
              <a:t>can be granted simultaneously.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Hold and </a:t>
            </a:r>
            <a:r>
              <a:rPr lang="en-US" b="1" dirty="0" smtClean="0">
                <a:solidFill>
                  <a:srgbClr val="C00000"/>
                </a:solidFill>
              </a:rPr>
              <a:t>Wait (Cont.):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approach is inefficient in </a:t>
            </a:r>
            <a:r>
              <a:rPr lang="en-US" dirty="0" smtClean="0"/>
              <a:t>these ways</a:t>
            </a:r>
            <a:r>
              <a:rPr lang="en-US" dirty="0"/>
              <a:t>: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process may be held up for a long time waiting for all of its resource requests to be </a:t>
            </a:r>
            <a:r>
              <a:rPr lang="en-US" dirty="0" smtClean="0"/>
              <a:t>filled.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Resources </a:t>
            </a:r>
            <a:r>
              <a:rPr lang="en-US" dirty="0"/>
              <a:t>allocated to a process may remain unused for a </a:t>
            </a:r>
            <a:r>
              <a:rPr lang="en-US" dirty="0" smtClean="0"/>
              <a:t>considerable period</a:t>
            </a:r>
            <a:r>
              <a:rPr lang="en-US" dirty="0"/>
              <a:t>, during which time they are denied to other processes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process may not know in advance all of the resources that </a:t>
            </a:r>
            <a:r>
              <a:rPr lang="en-US" dirty="0" smtClean="0"/>
              <a:t>it will </a:t>
            </a:r>
            <a:r>
              <a:rPr lang="en-US" dirty="0"/>
              <a:t>require.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5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No </a:t>
            </a:r>
            <a:r>
              <a:rPr lang="en-US" b="1" dirty="0" smtClean="0">
                <a:solidFill>
                  <a:srgbClr val="C00000"/>
                </a:solidFill>
              </a:rPr>
              <a:t>Preemption: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prevented using the following techniques: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 process holding certain resources is denied a further request, that process must release its original resources </a:t>
            </a:r>
            <a:r>
              <a:rPr lang="en-US" dirty="0" smtClean="0"/>
              <a:t>and </a:t>
            </a:r>
            <a:r>
              <a:rPr lang="en-US" dirty="0"/>
              <a:t>request them again together with the additional resource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 process requests a resource that is currently held by another process, the OS may preempt the second process and require it to release its resources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</a:t>
            </a:r>
            <a:r>
              <a:rPr lang="en-US" dirty="0"/>
              <a:t>only when applied to resources whose state can be easily saved and restored later, as is the case with a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Circular </a:t>
            </a:r>
            <a:r>
              <a:rPr lang="en-US" b="1" dirty="0" smtClean="0">
                <a:solidFill>
                  <a:srgbClr val="C00000"/>
                </a:solidFill>
              </a:rPr>
              <a:t>Wait:</a:t>
            </a:r>
          </a:p>
          <a:p>
            <a:pPr>
              <a:lnSpc>
                <a:spcPct val="100000"/>
              </a:lnSpc>
            </a:pPr>
            <a:r>
              <a:rPr lang="en-US" dirty="0"/>
              <a:t>The circular-wait condition can be prevented by defining a linear ordering of </a:t>
            </a:r>
            <a:r>
              <a:rPr lang="en-US" dirty="0" smtClean="0"/>
              <a:t>resource types</a:t>
            </a:r>
            <a:r>
              <a:rPr lang="en-US" dirty="0"/>
              <a:t>. If a process has been allocated resources of type </a:t>
            </a:r>
            <a:r>
              <a:rPr lang="en-US" i="1" dirty="0"/>
              <a:t>R</a:t>
            </a:r>
            <a:r>
              <a:rPr lang="en-US" dirty="0"/>
              <a:t>, then it may </a:t>
            </a:r>
            <a:r>
              <a:rPr lang="en-US" dirty="0" smtClean="0"/>
              <a:t>subsequently request </a:t>
            </a:r>
            <a:r>
              <a:rPr lang="en-US" dirty="0"/>
              <a:t>only those resources of types following </a:t>
            </a:r>
            <a:r>
              <a:rPr lang="en-US" i="1" dirty="0"/>
              <a:t>R </a:t>
            </a:r>
            <a:r>
              <a:rPr lang="en-US" dirty="0"/>
              <a:t>in the ordering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resource </a:t>
            </a:r>
            <a:r>
              <a:rPr lang="en-US" i="1" dirty="0" err="1"/>
              <a:t>Ri</a:t>
            </a:r>
            <a:r>
              <a:rPr lang="en-US" i="1" dirty="0"/>
              <a:t> </a:t>
            </a:r>
            <a:r>
              <a:rPr lang="en-US" dirty="0"/>
              <a:t>precedes </a:t>
            </a:r>
            <a:r>
              <a:rPr lang="en-US" i="1" dirty="0" err="1"/>
              <a:t>Rj</a:t>
            </a:r>
            <a:r>
              <a:rPr lang="en-US" i="1" dirty="0"/>
              <a:t> </a:t>
            </a:r>
            <a:r>
              <a:rPr lang="en-US" dirty="0"/>
              <a:t>in the ordering if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&lt; </a:t>
            </a:r>
            <a:r>
              <a:rPr lang="en-US" i="1" dirty="0"/>
              <a:t>j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In two processes, A and B, if A has acquired </a:t>
            </a:r>
            <a:r>
              <a:rPr lang="en-US" i="1" dirty="0" err="1"/>
              <a:t>Ri</a:t>
            </a:r>
            <a:r>
              <a:rPr lang="en-US" i="1" dirty="0"/>
              <a:t> </a:t>
            </a:r>
            <a:r>
              <a:rPr lang="en-US" dirty="0"/>
              <a:t>and requested </a:t>
            </a:r>
            <a:r>
              <a:rPr lang="en-US" i="1" dirty="0" err="1"/>
              <a:t>Rj</a:t>
            </a:r>
            <a:r>
              <a:rPr lang="en-US" dirty="0"/>
              <a:t>, then B that acquired </a:t>
            </a:r>
            <a:r>
              <a:rPr lang="en-US" i="1" dirty="0" err="1"/>
              <a:t>Rj</a:t>
            </a:r>
            <a:r>
              <a:rPr lang="en-US" i="1" dirty="0"/>
              <a:t> </a:t>
            </a:r>
            <a:r>
              <a:rPr lang="en-US" dirty="0"/>
              <a:t>cannot request </a:t>
            </a:r>
            <a:r>
              <a:rPr lang="en-US" i="1" dirty="0" err="1"/>
              <a:t>Ri</a:t>
            </a:r>
            <a:r>
              <a:rPr lang="en-US" dirty="0"/>
              <a:t>, because it will imply that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&lt; </a:t>
            </a:r>
            <a:r>
              <a:rPr lang="en-US" i="1" dirty="0"/>
              <a:t>j </a:t>
            </a:r>
            <a:r>
              <a:rPr lang="en-US" dirty="0"/>
              <a:t>and </a:t>
            </a:r>
            <a:r>
              <a:rPr lang="en-US" i="1" dirty="0"/>
              <a:t>j </a:t>
            </a:r>
            <a:r>
              <a:rPr lang="en-US" dirty="0"/>
              <a:t>&lt; </a:t>
            </a:r>
            <a:r>
              <a:rPr lang="en-US" i="1" dirty="0" err="1"/>
              <a:t>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0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Circular </a:t>
            </a:r>
            <a:r>
              <a:rPr lang="en-US" b="1" dirty="0" smtClean="0">
                <a:solidFill>
                  <a:srgbClr val="C00000"/>
                </a:solidFill>
              </a:rPr>
              <a:t>Wait (Cont.):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approach is inefficient in </a:t>
            </a:r>
            <a:r>
              <a:rPr lang="en-US" dirty="0" smtClean="0"/>
              <a:t>this way:</a:t>
            </a:r>
          </a:p>
          <a:p>
            <a:r>
              <a:rPr lang="en-US" dirty="0" smtClean="0"/>
              <a:t>Circular-wait </a:t>
            </a:r>
            <a:r>
              <a:rPr lang="en-US" dirty="0"/>
              <a:t>prevention may be </a:t>
            </a:r>
            <a:r>
              <a:rPr lang="en-US" dirty="0" smtClean="0"/>
              <a:t>inefficient due to </a:t>
            </a:r>
            <a:r>
              <a:rPr lang="en-US" dirty="0"/>
              <a:t>denying </a:t>
            </a:r>
            <a:r>
              <a:rPr lang="en-US" dirty="0" smtClean="0"/>
              <a:t>resource </a:t>
            </a:r>
            <a:r>
              <a:rPr lang="en-US" dirty="0"/>
              <a:t>access unnecessarily.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10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b="1" dirty="0">
                <a:solidFill>
                  <a:srgbClr val="FF0000"/>
                </a:solidFill>
              </a:rPr>
              <a:t>Deadlock </a:t>
            </a:r>
            <a:r>
              <a:rPr lang="en-US" b="1" dirty="0" smtClean="0">
                <a:solidFill>
                  <a:srgbClr val="FF0000"/>
                </a:solidFill>
              </a:rPr>
              <a:t>avoidance:</a:t>
            </a:r>
            <a:r>
              <a:rPr lang="en-US" dirty="0" smtClean="0"/>
              <a:t> </a:t>
            </a:r>
            <a:r>
              <a:rPr lang="en-US" dirty="0"/>
              <a:t>allows the three necessary </a:t>
            </a:r>
            <a:r>
              <a:rPr lang="en-US" dirty="0" smtClean="0"/>
              <a:t>conditions </a:t>
            </a:r>
            <a:r>
              <a:rPr lang="en-US" b="1" i="1" dirty="0" smtClean="0">
                <a:solidFill>
                  <a:srgbClr val="C00000"/>
                </a:solidFill>
              </a:rPr>
              <a:t>(mutual exclusion, hold &amp; wait, no preemption)</a:t>
            </a:r>
            <a:r>
              <a:rPr lang="en-US" dirty="0" smtClean="0"/>
              <a:t> </a:t>
            </a:r>
            <a:r>
              <a:rPr lang="en-US" dirty="0"/>
              <a:t>but makes </a:t>
            </a:r>
            <a:r>
              <a:rPr lang="en-US" dirty="0" smtClean="0"/>
              <a:t>sensible </a:t>
            </a:r>
            <a:r>
              <a:rPr lang="en-US" dirty="0"/>
              <a:t>choices to assure that </a:t>
            </a:r>
            <a:r>
              <a:rPr lang="en-US" dirty="0" smtClean="0"/>
              <a:t>deadlock </a:t>
            </a:r>
            <a:r>
              <a:rPr lang="en-US" dirty="0"/>
              <a:t>point is never reached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A </a:t>
            </a:r>
            <a:r>
              <a:rPr lang="en-US" dirty="0"/>
              <a:t>decision is made dynamically whether the current resource allocation request </a:t>
            </a:r>
            <a:r>
              <a:rPr lang="en-US" dirty="0" smtClean="0"/>
              <a:t>will potentially </a:t>
            </a:r>
            <a:r>
              <a:rPr lang="en-US" dirty="0"/>
              <a:t>lead to </a:t>
            </a:r>
            <a:r>
              <a:rPr lang="en-US" dirty="0" smtClean="0"/>
              <a:t>deadlock.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The dynamical decision requires </a:t>
            </a:r>
            <a:r>
              <a:rPr lang="en-US" dirty="0"/>
              <a:t>knowledge of future process resource requests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15789</TotalTime>
  <Words>1290</Words>
  <Application>Microsoft Office PowerPoint</Application>
  <PresentationFormat>Widescreen</PresentationFormat>
  <Paragraphs>115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Book Antiqua</vt:lpstr>
      <vt:lpstr>Calibri</vt:lpstr>
      <vt:lpstr>Office Theme</vt:lpstr>
      <vt:lpstr>Concurrency: Deadlock &amp; Starvation</vt:lpstr>
      <vt:lpstr>Dealing with Deadlock</vt:lpstr>
      <vt:lpstr>Deadlock Prevention</vt:lpstr>
      <vt:lpstr>Deadlock Prevention (Cont.)</vt:lpstr>
      <vt:lpstr>Deadlock Prevention (Cont.)</vt:lpstr>
      <vt:lpstr>Deadlock Prevention (Cont.)</vt:lpstr>
      <vt:lpstr>Deadlock Prevention (Cont.)</vt:lpstr>
      <vt:lpstr>Deadlock Prevention (Cont.)</vt:lpstr>
      <vt:lpstr>Deadlock Avoidance</vt:lpstr>
      <vt:lpstr>Deadlock Avoidance (Cont.)</vt:lpstr>
      <vt:lpstr>PowerPoint Presentation</vt:lpstr>
      <vt:lpstr>Deadlock Avoidance (Cont.)</vt:lpstr>
      <vt:lpstr>Banker’s Algorithm</vt:lpstr>
      <vt:lpstr>Banker’s Algorithm (Cont.)</vt:lpstr>
      <vt:lpstr>Banker’s Algorithm (Cont.)</vt:lpstr>
      <vt:lpstr>Deadlock Detection</vt:lpstr>
      <vt:lpstr>Deadlock Recovery</vt:lpstr>
      <vt:lpstr>Dining Philosophers Problem</vt:lpstr>
      <vt:lpstr>Algorithm 1: Same Execution Order</vt:lpstr>
      <vt:lpstr>Algorithm 2: Different Execution Order</vt:lpstr>
      <vt:lpstr>Algorithm 2: Attendant Solution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Microsoft account</cp:lastModifiedBy>
  <cp:revision>1838</cp:revision>
  <dcterms:created xsi:type="dcterms:W3CDTF">2017-01-29T14:04:38Z</dcterms:created>
  <dcterms:modified xsi:type="dcterms:W3CDTF">2022-06-13T11:07:21Z</dcterms:modified>
</cp:coreProperties>
</file>