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sldIdLst>
    <p:sldId id="256" r:id="rId2"/>
    <p:sldId id="274" r:id="rId3"/>
    <p:sldId id="275" r:id="rId4"/>
    <p:sldId id="276" r:id="rId5"/>
    <p:sldId id="279" r:id="rId6"/>
    <p:sldId id="277" r:id="rId7"/>
    <p:sldId id="278" r:id="rId8"/>
    <p:sldId id="282" r:id="rId9"/>
    <p:sldId id="280" r:id="rId10"/>
    <p:sldId id="281" r:id="rId11"/>
    <p:sldId id="283" r:id="rId12"/>
    <p:sldId id="284"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0" d="100"/>
          <a:sy n="70" d="100"/>
        </p:scale>
        <p:origin x="90" y="2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4BFAF-5F38-467D-AFF1-45D197BF21B6}" type="datetimeFigureOut">
              <a:rPr lang="en-US" smtClean="0"/>
              <a:t>2022-07-06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30458-D6CD-483D-A297-CB2BF6A22F6F}" type="slidenum">
              <a:rPr lang="en-US" smtClean="0"/>
              <a:t>‹#›</a:t>
            </a:fld>
            <a:endParaRPr lang="en-US"/>
          </a:p>
        </p:txBody>
      </p:sp>
    </p:spTree>
    <p:extLst>
      <p:ext uri="{BB962C8B-B14F-4D97-AF65-F5344CB8AC3E}">
        <p14:creationId xmlns:p14="http://schemas.microsoft.com/office/powerpoint/2010/main" val="943521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630458-D6CD-483D-A297-CB2BF6A22F6F}" type="slidenum">
              <a:rPr lang="en-US" smtClean="0"/>
              <a:t>1</a:t>
            </a:fld>
            <a:endParaRPr lang="en-US"/>
          </a:p>
        </p:txBody>
      </p:sp>
    </p:spTree>
    <p:extLst>
      <p:ext uri="{BB962C8B-B14F-4D97-AF65-F5344CB8AC3E}">
        <p14:creationId xmlns:p14="http://schemas.microsoft.com/office/powerpoint/2010/main" val="1687217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EB6C8F66-0191-4567-84E6-3E7B511B9BBD}" type="datetime1">
              <a:rPr lang="en-US" smtClean="0"/>
              <a:t>2022-07-06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2570032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D955C9-83B5-47C1-B621-51EC075EC1B4}" type="datetime1">
              <a:rPr lang="en-US" smtClean="0"/>
              <a:t>2022-07-06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2690349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8820C6-9CEE-4807-A3C7-C66F6AC7EA78}" type="datetime1">
              <a:rPr lang="en-US" smtClean="0"/>
              <a:t>2022-07-06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2393168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45C56F-699A-4489-94C3-55C90372A7FA}" type="datetime1">
              <a:rPr lang="en-US" smtClean="0"/>
              <a:t>2022-07-06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1783291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4A0417-E3C6-4E9F-BE02-C9DA17FB75C6}" type="datetime1">
              <a:rPr lang="en-US" smtClean="0"/>
              <a:t>2022-07-06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2257441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C888AD-63D6-40FE-8650-8DC7B3EE4280}" type="datetime1">
              <a:rPr lang="en-US" smtClean="0"/>
              <a:t>2022-07-06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280752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1284AB-2925-4A32-8F51-640C545B7590}" type="datetime1">
              <a:rPr lang="en-US" smtClean="0"/>
              <a:t>2022-07-06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666462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BC03CE-062E-4E21-8147-506ACBF62E17}" type="datetime1">
              <a:rPr lang="en-US" smtClean="0"/>
              <a:t>2022-07-06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3136898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29C6C2-30E9-466C-86A2-0F6BCD0D4FCA}" type="datetime1">
              <a:rPr lang="en-US" smtClean="0"/>
              <a:t>2022-07-06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3562041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261632-79B7-4FFB-9014-EBA4AFC8BBA1}" type="datetime1">
              <a:rPr lang="en-US" smtClean="0"/>
              <a:t>2022-07-06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3199585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BBE29D-F7B6-4174-B822-541289D75FD5}" type="datetime1">
              <a:rPr lang="en-US" smtClean="0"/>
              <a:t>2022-07-06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33A5C-A324-44F3-9AD9-9CE9975D1B38}" type="slidenum">
              <a:rPr lang="en-US" smtClean="0"/>
              <a:t>‹#›</a:t>
            </a:fld>
            <a:endParaRPr lang="en-US"/>
          </a:p>
        </p:txBody>
      </p:sp>
    </p:spTree>
    <p:extLst>
      <p:ext uri="{BB962C8B-B14F-4D97-AF65-F5344CB8AC3E}">
        <p14:creationId xmlns:p14="http://schemas.microsoft.com/office/powerpoint/2010/main" val="85930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6504" y="26504"/>
            <a:ext cx="2412005" cy="681037"/>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89A798-9C94-422D-B6C9-7619864F2046}" type="datetime1">
              <a:rPr lang="en-US" smtClean="0"/>
              <a:t>2022-07-06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65972" y="6426475"/>
            <a:ext cx="2743200" cy="365125"/>
          </a:xfrm>
          <a:prstGeom prst="rect">
            <a:avLst/>
          </a:prstGeom>
        </p:spPr>
        <p:txBody>
          <a:bodyPr vert="horz" lIns="91440" tIns="45720" rIns="91440" bIns="45720" rtlCol="0" anchor="ctr"/>
          <a:lstStyle>
            <a:lvl1pPr algn="r">
              <a:defRPr sz="1600" b="1">
                <a:solidFill>
                  <a:schemeClr val="tx1"/>
                </a:solidFill>
              </a:defRPr>
            </a:lvl1pPr>
          </a:lstStyle>
          <a:p>
            <a:fld id="{01433A5C-A324-44F3-9AD9-9CE9975D1B38}" type="slidenum">
              <a:rPr lang="en-US" smtClean="0"/>
              <a:pPr/>
              <a:t>‹#›</a:t>
            </a:fld>
            <a:endParaRPr lang="en-US" dirty="0"/>
          </a:p>
        </p:txBody>
      </p:sp>
    </p:spTree>
    <p:extLst>
      <p:ext uri="{BB962C8B-B14F-4D97-AF65-F5344CB8AC3E}">
        <p14:creationId xmlns:p14="http://schemas.microsoft.com/office/powerpoint/2010/main" val="2124860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Book Antiqua" panose="0204060205030503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Memory Management</a:t>
            </a:r>
            <a:endParaRPr lang="en-US" dirty="0"/>
          </a:p>
        </p:txBody>
      </p:sp>
      <p:sp>
        <p:nvSpPr>
          <p:cNvPr id="3" name="Subtitle 2"/>
          <p:cNvSpPr>
            <a:spLocks noGrp="1"/>
          </p:cNvSpPr>
          <p:nvPr>
            <p:ph type="subTitle" idx="1"/>
          </p:nvPr>
        </p:nvSpPr>
        <p:spPr/>
        <p:txBody>
          <a:bodyPr/>
          <a:lstStyle/>
          <a:p>
            <a:r>
              <a:rPr lang="en-US" sz="3800" dirty="0" smtClean="0"/>
              <a:t>Covers Chapter#07 from Textbook</a:t>
            </a:r>
            <a:endParaRPr lang="en-US" sz="3800" dirty="0"/>
          </a:p>
        </p:txBody>
      </p:sp>
    </p:spTree>
    <p:extLst>
      <p:ext uri="{BB962C8B-B14F-4D97-AF65-F5344CB8AC3E}">
        <p14:creationId xmlns:p14="http://schemas.microsoft.com/office/powerpoint/2010/main" val="25858832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a:t>
            </a:r>
          </a:p>
        </p:txBody>
      </p:sp>
      <p:sp>
        <p:nvSpPr>
          <p:cNvPr id="3" name="Content Placeholder 2"/>
          <p:cNvSpPr>
            <a:spLocks noGrp="1"/>
          </p:cNvSpPr>
          <p:nvPr>
            <p:ph idx="1"/>
          </p:nvPr>
        </p:nvSpPr>
        <p:spPr>
          <a:xfrm>
            <a:off x="838200" y="1825624"/>
            <a:ext cx="10515600" cy="4803775"/>
          </a:xfrm>
        </p:spPr>
        <p:txBody>
          <a:bodyPr>
            <a:normAutofit/>
          </a:bodyPr>
          <a:lstStyle/>
          <a:p>
            <a:pPr>
              <a:lnSpc>
                <a:spcPct val="100000"/>
              </a:lnSpc>
              <a:spcBef>
                <a:spcPts val="2000"/>
              </a:spcBef>
            </a:pPr>
            <a:r>
              <a:rPr lang="en-US" dirty="0"/>
              <a:t>Any protection mechanism must have the </a:t>
            </a:r>
            <a:r>
              <a:rPr lang="en-US" dirty="0" smtClean="0"/>
              <a:t>“</a:t>
            </a:r>
            <a:r>
              <a:rPr lang="en-US" b="1" dirty="0" smtClean="0">
                <a:solidFill>
                  <a:srgbClr val="0070C0"/>
                </a:solidFill>
              </a:rPr>
              <a:t>flexibility”</a:t>
            </a:r>
            <a:r>
              <a:rPr lang="en-US" dirty="0" smtClean="0"/>
              <a:t> </a:t>
            </a:r>
            <a:r>
              <a:rPr lang="en-US" dirty="0"/>
              <a:t>to allow several </a:t>
            </a:r>
            <a:r>
              <a:rPr lang="en-US" dirty="0" smtClean="0"/>
              <a:t>processes to </a:t>
            </a:r>
            <a:r>
              <a:rPr lang="en-US" dirty="0"/>
              <a:t>access the same portion of main </a:t>
            </a:r>
            <a:r>
              <a:rPr lang="en-US" dirty="0" smtClean="0"/>
              <a:t>memory.</a:t>
            </a:r>
          </a:p>
          <a:p>
            <a:pPr>
              <a:lnSpc>
                <a:spcPct val="100000"/>
              </a:lnSpc>
              <a:spcBef>
                <a:spcPts val="2000"/>
              </a:spcBef>
            </a:pPr>
            <a:r>
              <a:rPr lang="en-US" dirty="0"/>
              <a:t>Processes that are cooperating on some task may need to share access to the same data structure. The memory management system must therefore allow controlled access to shared areas of memory without compromising essential </a:t>
            </a:r>
            <a:r>
              <a:rPr lang="en-US" dirty="0" smtClean="0"/>
              <a:t>protection.</a:t>
            </a:r>
          </a:p>
          <a:p>
            <a:pPr>
              <a:lnSpc>
                <a:spcPct val="100000"/>
              </a:lnSpc>
              <a:spcBef>
                <a:spcPts val="2000"/>
              </a:spcBef>
            </a:pPr>
            <a:r>
              <a:rPr lang="en-US" b="1" dirty="0" smtClean="0">
                <a:solidFill>
                  <a:srgbClr val="FF0000"/>
                </a:solidFill>
              </a:rPr>
              <a:t>E.g.,</a:t>
            </a:r>
            <a:r>
              <a:rPr lang="en-US" dirty="0" smtClean="0"/>
              <a:t> </a:t>
            </a:r>
            <a:r>
              <a:rPr lang="en-US" dirty="0"/>
              <a:t>if a number of </a:t>
            </a:r>
            <a:r>
              <a:rPr lang="en-US" dirty="0" smtClean="0"/>
              <a:t>processes are </a:t>
            </a:r>
            <a:r>
              <a:rPr lang="en-US" dirty="0"/>
              <a:t>executing the same program, it is advantageous to allow each </a:t>
            </a:r>
            <a:r>
              <a:rPr lang="en-US" dirty="0" smtClean="0"/>
              <a:t>process to </a:t>
            </a:r>
            <a:r>
              <a:rPr lang="en-US" dirty="0"/>
              <a:t>access the same copy of the program rather than have its own separate copy</a:t>
            </a:r>
            <a:r>
              <a:rPr lang="en-US" dirty="0" smtClean="0"/>
              <a:t>. </a:t>
            </a:r>
            <a:endParaRPr lang="en-US" dirty="0"/>
          </a:p>
        </p:txBody>
      </p:sp>
      <p:sp>
        <p:nvSpPr>
          <p:cNvPr id="4" name="Slide Number Placeholder 3"/>
          <p:cNvSpPr>
            <a:spLocks noGrp="1"/>
          </p:cNvSpPr>
          <p:nvPr>
            <p:ph type="sldNum" sz="quarter" idx="12"/>
          </p:nvPr>
        </p:nvSpPr>
        <p:spPr/>
        <p:txBody>
          <a:bodyPr/>
          <a:lstStyle/>
          <a:p>
            <a:fld id="{01433A5C-A324-44F3-9AD9-9CE9975D1B38}" type="slidenum">
              <a:rPr lang="en-US" smtClean="0"/>
              <a:t>10</a:t>
            </a:fld>
            <a:endParaRPr lang="en-US"/>
          </a:p>
        </p:txBody>
      </p:sp>
    </p:spTree>
    <p:extLst>
      <p:ext uri="{BB962C8B-B14F-4D97-AF65-F5344CB8AC3E}">
        <p14:creationId xmlns:p14="http://schemas.microsoft.com/office/powerpoint/2010/main" val="2045946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a:t>
            </a:r>
            <a:r>
              <a:rPr lang="en-US" dirty="0" smtClean="0"/>
              <a:t>&amp; Physical Organization</a:t>
            </a:r>
            <a:endParaRPr lang="en-US" dirty="0"/>
          </a:p>
        </p:txBody>
      </p:sp>
      <p:sp>
        <p:nvSpPr>
          <p:cNvPr id="3" name="Content Placeholder 2"/>
          <p:cNvSpPr>
            <a:spLocks noGrp="1"/>
          </p:cNvSpPr>
          <p:nvPr>
            <p:ph idx="1"/>
          </p:nvPr>
        </p:nvSpPr>
        <p:spPr>
          <a:xfrm>
            <a:off x="838200" y="1825624"/>
            <a:ext cx="10515600" cy="4965975"/>
          </a:xfrm>
        </p:spPr>
        <p:txBody>
          <a:bodyPr>
            <a:normAutofit/>
          </a:bodyPr>
          <a:lstStyle/>
          <a:p>
            <a:pPr marL="0" indent="0">
              <a:buNone/>
            </a:pPr>
            <a:r>
              <a:rPr lang="en-US" b="1" dirty="0" smtClean="0">
                <a:solidFill>
                  <a:srgbClr val="0070C0"/>
                </a:solidFill>
              </a:rPr>
              <a:t>Logical Organization:</a:t>
            </a:r>
            <a:endParaRPr lang="en-US" dirty="0" smtClean="0"/>
          </a:p>
          <a:p>
            <a:r>
              <a:rPr lang="en-US" dirty="0" smtClean="0"/>
              <a:t>The main </a:t>
            </a:r>
            <a:r>
              <a:rPr lang="en-US" dirty="0"/>
              <a:t>memory in a computer system is organized as a </a:t>
            </a:r>
            <a:r>
              <a:rPr lang="en-US" dirty="0" smtClean="0"/>
              <a:t>linear or one-dimensional </a:t>
            </a:r>
            <a:r>
              <a:rPr lang="en-US" dirty="0"/>
              <a:t>address space, consisting of a sequence of </a:t>
            </a:r>
            <a:r>
              <a:rPr lang="en-US" b="1" dirty="0">
                <a:solidFill>
                  <a:srgbClr val="C00000"/>
                </a:solidFill>
              </a:rPr>
              <a:t>bytes or words</a:t>
            </a:r>
            <a:r>
              <a:rPr lang="en-US" dirty="0" smtClean="0"/>
              <a:t>.</a:t>
            </a:r>
          </a:p>
          <a:p>
            <a:r>
              <a:rPr lang="en-US" dirty="0" smtClean="0"/>
              <a:t>Secondary memory </a:t>
            </a:r>
            <a:r>
              <a:rPr lang="en-US" dirty="0"/>
              <a:t>is similarly </a:t>
            </a:r>
            <a:r>
              <a:rPr lang="en-US" dirty="0" smtClean="0"/>
              <a:t>organized</a:t>
            </a:r>
          </a:p>
          <a:p>
            <a:pPr marL="0" indent="0">
              <a:buNone/>
            </a:pPr>
            <a:r>
              <a:rPr lang="en-US" b="1" dirty="0" smtClean="0">
                <a:solidFill>
                  <a:srgbClr val="0070C0"/>
                </a:solidFill>
              </a:rPr>
              <a:t>Physical Organization:</a:t>
            </a:r>
            <a:endParaRPr lang="en-US" dirty="0" smtClean="0"/>
          </a:p>
          <a:p>
            <a:r>
              <a:rPr lang="en-US" dirty="0" smtClean="0"/>
              <a:t>The computer memory is organized into at least two levels, referred to as </a:t>
            </a:r>
            <a:r>
              <a:rPr lang="en-US" b="1" dirty="0" smtClean="0">
                <a:solidFill>
                  <a:srgbClr val="C00000"/>
                </a:solidFill>
              </a:rPr>
              <a:t>main memory </a:t>
            </a:r>
            <a:r>
              <a:rPr lang="en-US" dirty="0" smtClean="0"/>
              <a:t>and </a:t>
            </a:r>
            <a:r>
              <a:rPr lang="en-US" b="1" dirty="0" smtClean="0">
                <a:solidFill>
                  <a:srgbClr val="C00000"/>
                </a:solidFill>
              </a:rPr>
              <a:t>secondary memory</a:t>
            </a:r>
            <a:r>
              <a:rPr lang="en-US" dirty="0" smtClean="0"/>
              <a:t>.</a:t>
            </a:r>
          </a:p>
          <a:p>
            <a:r>
              <a:rPr lang="en-US" dirty="0" smtClean="0"/>
              <a:t>In this two-level scheme, the organization of the flow of information between main and secondary memory is a major system concern.</a:t>
            </a:r>
            <a:endParaRPr lang="en-US" dirty="0"/>
          </a:p>
        </p:txBody>
      </p:sp>
      <p:sp>
        <p:nvSpPr>
          <p:cNvPr id="4" name="Slide Number Placeholder 3"/>
          <p:cNvSpPr>
            <a:spLocks noGrp="1"/>
          </p:cNvSpPr>
          <p:nvPr>
            <p:ph type="sldNum" sz="quarter" idx="12"/>
          </p:nvPr>
        </p:nvSpPr>
        <p:spPr/>
        <p:txBody>
          <a:bodyPr/>
          <a:lstStyle/>
          <a:p>
            <a:fld id="{01433A5C-A324-44F3-9AD9-9CE9975D1B38}" type="slidenum">
              <a:rPr lang="en-US" smtClean="0"/>
              <a:t>11</a:t>
            </a:fld>
            <a:endParaRPr lang="en-US"/>
          </a:p>
        </p:txBody>
      </p:sp>
    </p:spTree>
    <p:extLst>
      <p:ext uri="{BB962C8B-B14F-4D97-AF65-F5344CB8AC3E}">
        <p14:creationId xmlns:p14="http://schemas.microsoft.com/office/powerpoint/2010/main" val="18788655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&amp; Physical Organization (Cont.)</a:t>
            </a:r>
            <a:endParaRPr lang="en-US" dirty="0"/>
          </a:p>
        </p:txBody>
      </p:sp>
      <p:sp>
        <p:nvSpPr>
          <p:cNvPr id="3" name="Content Placeholder 2"/>
          <p:cNvSpPr>
            <a:spLocks noGrp="1"/>
          </p:cNvSpPr>
          <p:nvPr>
            <p:ph idx="1"/>
          </p:nvPr>
        </p:nvSpPr>
        <p:spPr>
          <a:xfrm>
            <a:off x="838199" y="1825625"/>
            <a:ext cx="11092543" cy="4775200"/>
          </a:xfrm>
        </p:spPr>
        <p:txBody>
          <a:bodyPr>
            <a:normAutofit/>
          </a:bodyPr>
          <a:lstStyle/>
          <a:p>
            <a:pPr marL="0" indent="0">
              <a:buNone/>
            </a:pPr>
            <a:r>
              <a:rPr lang="en-US" b="1" dirty="0">
                <a:solidFill>
                  <a:srgbClr val="0070C0"/>
                </a:solidFill>
              </a:rPr>
              <a:t>Physical </a:t>
            </a:r>
            <a:r>
              <a:rPr lang="en-US" b="1" dirty="0" smtClean="0">
                <a:solidFill>
                  <a:srgbClr val="0070C0"/>
                </a:solidFill>
              </a:rPr>
              <a:t>Organization (Cont.):</a:t>
            </a:r>
            <a:endParaRPr lang="en-US" dirty="0" smtClean="0"/>
          </a:p>
          <a:p>
            <a:pPr>
              <a:lnSpc>
                <a:spcPct val="100000"/>
              </a:lnSpc>
            </a:pPr>
            <a:r>
              <a:rPr lang="en-US" dirty="0" smtClean="0"/>
              <a:t>Responsibility </a:t>
            </a:r>
            <a:r>
              <a:rPr lang="en-US" dirty="0"/>
              <a:t>for the information flow should be a system level responsibility. </a:t>
            </a:r>
            <a:endParaRPr lang="en-US" dirty="0" smtClean="0"/>
          </a:p>
          <a:p>
            <a:pPr>
              <a:lnSpc>
                <a:spcPct val="100000"/>
              </a:lnSpc>
            </a:pPr>
            <a:r>
              <a:rPr lang="en-US" b="1" dirty="0" smtClean="0">
                <a:solidFill>
                  <a:srgbClr val="C00000"/>
                </a:solidFill>
              </a:rPr>
              <a:t>This responsibility could </a:t>
            </a:r>
            <a:r>
              <a:rPr lang="en-US" b="1" dirty="0">
                <a:solidFill>
                  <a:srgbClr val="C00000"/>
                </a:solidFill>
              </a:rPr>
              <a:t>be assigned to </a:t>
            </a:r>
            <a:r>
              <a:rPr lang="en-US" b="1" dirty="0" smtClean="0">
                <a:solidFill>
                  <a:srgbClr val="C00000"/>
                </a:solidFill>
              </a:rPr>
              <a:t>individual programmers, </a:t>
            </a:r>
            <a:r>
              <a:rPr lang="en-US" b="1" dirty="0">
                <a:solidFill>
                  <a:srgbClr val="C00000"/>
                </a:solidFill>
              </a:rPr>
              <a:t>but this is impractical for two reasons:</a:t>
            </a:r>
          </a:p>
          <a:p>
            <a:pPr marL="514350" indent="-514350">
              <a:lnSpc>
                <a:spcPct val="100000"/>
              </a:lnSpc>
              <a:buFont typeface="+mj-lt"/>
              <a:buAutoNum type="arabicPeriod"/>
            </a:pPr>
            <a:r>
              <a:rPr lang="en-US" dirty="0"/>
              <a:t>The programmer does not know at the time of coding how much space will be available or where that space will be.</a:t>
            </a:r>
          </a:p>
          <a:p>
            <a:pPr marL="514350" indent="-514350">
              <a:lnSpc>
                <a:spcPct val="100000"/>
              </a:lnSpc>
              <a:buFont typeface="+mj-lt"/>
              <a:buAutoNum type="arabicPeriod"/>
            </a:pPr>
            <a:r>
              <a:rPr lang="en-US" dirty="0" smtClean="0"/>
              <a:t>The </a:t>
            </a:r>
            <a:r>
              <a:rPr lang="en-US" dirty="0"/>
              <a:t>main memory available for a program plus its data may be insufficient</a:t>
            </a:r>
            <a:r>
              <a:rPr lang="en-US" dirty="0" smtClean="0"/>
              <a:t>.</a:t>
            </a:r>
            <a:endParaRPr lang="en-US" dirty="0"/>
          </a:p>
        </p:txBody>
      </p:sp>
      <p:sp>
        <p:nvSpPr>
          <p:cNvPr id="4" name="Slide Number Placeholder 3"/>
          <p:cNvSpPr>
            <a:spLocks noGrp="1"/>
          </p:cNvSpPr>
          <p:nvPr>
            <p:ph type="sldNum" sz="quarter" idx="12"/>
          </p:nvPr>
        </p:nvSpPr>
        <p:spPr/>
        <p:txBody>
          <a:bodyPr/>
          <a:lstStyle/>
          <a:p>
            <a:fld id="{01433A5C-A324-44F3-9AD9-9CE9975D1B38}" type="slidenum">
              <a:rPr lang="en-US" smtClean="0"/>
              <a:t>12</a:t>
            </a:fld>
            <a:endParaRPr lang="en-US"/>
          </a:p>
        </p:txBody>
      </p:sp>
    </p:spTree>
    <p:extLst>
      <p:ext uri="{BB962C8B-B14F-4D97-AF65-F5344CB8AC3E}">
        <p14:creationId xmlns:p14="http://schemas.microsoft.com/office/powerpoint/2010/main" val="631743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Thank You!</a:t>
            </a:r>
            <a:endParaRPr lang="en-US"/>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01433A5C-A324-44F3-9AD9-9CE9975D1B38}" type="slidenum">
              <a:rPr lang="en-US" smtClean="0"/>
              <a:t>13</a:t>
            </a:fld>
            <a:endParaRPr lang="en-US"/>
          </a:p>
        </p:txBody>
      </p:sp>
    </p:spTree>
    <p:extLst>
      <p:ext uri="{BB962C8B-B14F-4D97-AF65-F5344CB8AC3E}">
        <p14:creationId xmlns:p14="http://schemas.microsoft.com/office/powerpoint/2010/main" val="3489270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a:xfrm>
            <a:off x="838200" y="1825624"/>
            <a:ext cx="11270972" cy="5032376"/>
          </a:xfrm>
        </p:spPr>
        <p:txBody>
          <a:bodyPr>
            <a:normAutofit fontScale="92500" lnSpcReduction="20000"/>
          </a:bodyPr>
          <a:lstStyle/>
          <a:p>
            <a:pPr marL="0" indent="0">
              <a:lnSpc>
                <a:spcPct val="120000"/>
              </a:lnSpc>
              <a:spcBef>
                <a:spcPts val="500"/>
              </a:spcBef>
              <a:buNone/>
            </a:pPr>
            <a:r>
              <a:rPr lang="en-US" b="1" dirty="0">
                <a:solidFill>
                  <a:srgbClr val="C00000"/>
                </a:solidFill>
              </a:rPr>
              <a:t>The main memory can be divided into two parts</a:t>
            </a:r>
            <a:r>
              <a:rPr lang="en-US" b="1" dirty="0" smtClean="0">
                <a:solidFill>
                  <a:srgbClr val="C00000"/>
                </a:solidFill>
              </a:rPr>
              <a:t>:</a:t>
            </a:r>
          </a:p>
          <a:p>
            <a:pPr marL="514350" indent="-514350">
              <a:lnSpc>
                <a:spcPct val="120000"/>
              </a:lnSpc>
              <a:spcBef>
                <a:spcPts val="500"/>
              </a:spcBef>
              <a:buFont typeface="+mj-lt"/>
              <a:buAutoNum type="arabicPeriod"/>
            </a:pPr>
            <a:r>
              <a:rPr lang="en-US" dirty="0" smtClean="0"/>
              <a:t>Part </a:t>
            </a:r>
            <a:r>
              <a:rPr lang="en-US" dirty="0"/>
              <a:t>for the operating system </a:t>
            </a:r>
            <a:r>
              <a:rPr lang="en-US" dirty="0" smtClean="0"/>
              <a:t>(kernel)</a:t>
            </a:r>
          </a:p>
          <a:p>
            <a:pPr marL="514350" indent="-514350">
              <a:lnSpc>
                <a:spcPct val="120000"/>
              </a:lnSpc>
              <a:spcBef>
                <a:spcPts val="500"/>
              </a:spcBef>
              <a:spcAft>
                <a:spcPts val="2000"/>
              </a:spcAft>
              <a:buFont typeface="+mj-lt"/>
              <a:buAutoNum type="arabicPeriod"/>
            </a:pPr>
            <a:r>
              <a:rPr lang="en-US" dirty="0" smtClean="0"/>
              <a:t>Part </a:t>
            </a:r>
            <a:r>
              <a:rPr lang="en-US" dirty="0"/>
              <a:t>for the program currently being </a:t>
            </a:r>
            <a:r>
              <a:rPr lang="en-US" dirty="0" smtClean="0"/>
              <a:t>executed (user part). The user </a:t>
            </a:r>
            <a:r>
              <a:rPr lang="en-US" dirty="0"/>
              <a:t>part </a:t>
            </a:r>
            <a:r>
              <a:rPr lang="en-US" dirty="0" smtClean="0"/>
              <a:t>must </a:t>
            </a:r>
            <a:r>
              <a:rPr lang="en-US" dirty="0"/>
              <a:t>be further subdivided to accommodate multiple processes.</a:t>
            </a:r>
          </a:p>
          <a:p>
            <a:pPr marL="0" indent="0">
              <a:lnSpc>
                <a:spcPct val="120000"/>
              </a:lnSpc>
              <a:spcBef>
                <a:spcPts val="500"/>
              </a:spcBef>
              <a:buNone/>
            </a:pPr>
            <a:r>
              <a:rPr lang="en-US" b="1" dirty="0" smtClean="0">
                <a:solidFill>
                  <a:srgbClr val="C00000"/>
                </a:solidFill>
              </a:rPr>
              <a:t>Memory management satisfy the following requirements: </a:t>
            </a:r>
          </a:p>
          <a:p>
            <a:pPr marL="514350" indent="-514350">
              <a:lnSpc>
                <a:spcPct val="120000"/>
              </a:lnSpc>
              <a:spcBef>
                <a:spcPts val="500"/>
              </a:spcBef>
              <a:buFont typeface="+mj-lt"/>
              <a:buAutoNum type="arabicPeriod"/>
            </a:pPr>
            <a:r>
              <a:rPr lang="en-US" dirty="0" smtClean="0"/>
              <a:t>Relocation</a:t>
            </a:r>
          </a:p>
          <a:p>
            <a:pPr marL="514350" indent="-514350">
              <a:lnSpc>
                <a:spcPct val="120000"/>
              </a:lnSpc>
              <a:spcBef>
                <a:spcPts val="500"/>
              </a:spcBef>
              <a:buFont typeface="+mj-lt"/>
              <a:buAutoNum type="arabicPeriod"/>
            </a:pPr>
            <a:r>
              <a:rPr lang="en-US" dirty="0" smtClean="0"/>
              <a:t>Protection</a:t>
            </a:r>
            <a:endParaRPr lang="en-US" dirty="0"/>
          </a:p>
          <a:p>
            <a:pPr marL="514350" indent="-514350">
              <a:lnSpc>
                <a:spcPct val="120000"/>
              </a:lnSpc>
              <a:spcBef>
                <a:spcPts val="500"/>
              </a:spcBef>
              <a:buFont typeface="+mj-lt"/>
              <a:buAutoNum type="arabicPeriod"/>
            </a:pPr>
            <a:r>
              <a:rPr lang="en-US" dirty="0" smtClean="0"/>
              <a:t>Sharing</a:t>
            </a:r>
          </a:p>
          <a:p>
            <a:pPr marL="514350" indent="-514350">
              <a:lnSpc>
                <a:spcPct val="120000"/>
              </a:lnSpc>
              <a:spcBef>
                <a:spcPts val="500"/>
              </a:spcBef>
              <a:buFont typeface="+mj-lt"/>
              <a:buAutoNum type="arabicPeriod"/>
            </a:pPr>
            <a:r>
              <a:rPr lang="en-US" dirty="0"/>
              <a:t>Logical </a:t>
            </a:r>
            <a:r>
              <a:rPr lang="en-US" dirty="0" smtClean="0"/>
              <a:t>organization</a:t>
            </a:r>
          </a:p>
          <a:p>
            <a:pPr marL="514350" indent="-514350">
              <a:lnSpc>
                <a:spcPct val="120000"/>
              </a:lnSpc>
              <a:spcBef>
                <a:spcPts val="500"/>
              </a:spcBef>
              <a:buFont typeface="+mj-lt"/>
              <a:buAutoNum type="arabicPeriod"/>
            </a:pPr>
            <a:r>
              <a:rPr lang="en-US" dirty="0"/>
              <a:t>Physical </a:t>
            </a:r>
            <a:r>
              <a:rPr lang="en-US" dirty="0" smtClean="0"/>
              <a:t>organization</a:t>
            </a:r>
          </a:p>
        </p:txBody>
      </p:sp>
      <p:sp>
        <p:nvSpPr>
          <p:cNvPr id="4" name="Slide Number Placeholder 3"/>
          <p:cNvSpPr>
            <a:spLocks noGrp="1"/>
          </p:cNvSpPr>
          <p:nvPr>
            <p:ph type="sldNum" sz="quarter" idx="12"/>
          </p:nvPr>
        </p:nvSpPr>
        <p:spPr/>
        <p:txBody>
          <a:bodyPr/>
          <a:lstStyle/>
          <a:p>
            <a:fld id="{01433A5C-A324-44F3-9AD9-9CE9975D1B38}" type="slidenum">
              <a:rPr lang="en-US" smtClean="0"/>
              <a:t>2</a:t>
            </a:fld>
            <a:endParaRPr lang="en-US"/>
          </a:p>
        </p:txBody>
      </p:sp>
    </p:spTree>
    <p:extLst>
      <p:ext uri="{BB962C8B-B14F-4D97-AF65-F5344CB8AC3E}">
        <p14:creationId xmlns:p14="http://schemas.microsoft.com/office/powerpoint/2010/main" val="635700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Relocation</a:t>
            </a:r>
          </a:p>
        </p:txBody>
      </p:sp>
      <p:sp>
        <p:nvSpPr>
          <p:cNvPr id="3" name="Content Placeholder 2"/>
          <p:cNvSpPr>
            <a:spLocks noGrp="1"/>
          </p:cNvSpPr>
          <p:nvPr>
            <p:ph idx="1"/>
          </p:nvPr>
        </p:nvSpPr>
        <p:spPr/>
        <p:txBody>
          <a:bodyPr/>
          <a:lstStyle/>
          <a:p>
            <a:pPr>
              <a:lnSpc>
                <a:spcPct val="100000"/>
              </a:lnSpc>
              <a:spcBef>
                <a:spcPts val="2000"/>
              </a:spcBef>
            </a:pPr>
            <a:r>
              <a:rPr lang="en-US" dirty="0" smtClean="0"/>
              <a:t>Once </a:t>
            </a:r>
            <a:r>
              <a:rPr lang="en-US" dirty="0"/>
              <a:t>a </a:t>
            </a:r>
            <a:r>
              <a:rPr lang="en-US" dirty="0" smtClean="0"/>
              <a:t>process </a:t>
            </a:r>
            <a:r>
              <a:rPr lang="en-US" dirty="0"/>
              <a:t>is </a:t>
            </a:r>
            <a:r>
              <a:rPr lang="en-US" b="1" dirty="0" smtClean="0">
                <a:solidFill>
                  <a:srgbClr val="0070C0"/>
                </a:solidFill>
              </a:rPr>
              <a:t>“swapped”</a:t>
            </a:r>
            <a:r>
              <a:rPr lang="en-US" dirty="0" smtClean="0"/>
              <a:t> </a:t>
            </a:r>
            <a:r>
              <a:rPr lang="en-US" dirty="0"/>
              <a:t>out to disk, </a:t>
            </a:r>
            <a:r>
              <a:rPr lang="en-US" dirty="0" smtClean="0"/>
              <a:t>we </a:t>
            </a:r>
            <a:r>
              <a:rPr lang="en-US" dirty="0"/>
              <a:t>may need to </a:t>
            </a:r>
            <a:r>
              <a:rPr lang="en-US" b="1" dirty="0" smtClean="0">
                <a:solidFill>
                  <a:srgbClr val="0070C0"/>
                </a:solidFill>
              </a:rPr>
              <a:t>“relocate”</a:t>
            </a:r>
            <a:r>
              <a:rPr lang="en-US" dirty="0" smtClean="0"/>
              <a:t> </a:t>
            </a:r>
            <a:r>
              <a:rPr lang="en-US" dirty="0"/>
              <a:t>the process to a different area of memory</a:t>
            </a:r>
            <a:r>
              <a:rPr lang="en-US" dirty="0" smtClean="0"/>
              <a:t>.</a:t>
            </a:r>
          </a:p>
          <a:p>
            <a:pPr>
              <a:lnSpc>
                <a:spcPct val="100000"/>
              </a:lnSpc>
              <a:spcBef>
                <a:spcPts val="2000"/>
              </a:spcBef>
            </a:pPr>
            <a:r>
              <a:rPr lang="en-US" dirty="0"/>
              <a:t>In a multiprogramming system, the available main memory is generally shared among a number of processes.</a:t>
            </a:r>
          </a:p>
          <a:p>
            <a:pPr>
              <a:lnSpc>
                <a:spcPct val="100000"/>
              </a:lnSpc>
              <a:spcBef>
                <a:spcPts val="2000"/>
              </a:spcBef>
            </a:pPr>
            <a:r>
              <a:rPr lang="en-US" dirty="0" smtClean="0"/>
              <a:t>We </a:t>
            </a:r>
            <a:r>
              <a:rPr lang="en-US" dirty="0"/>
              <a:t>cannot know ahead of time where a program will be placed, and </a:t>
            </a:r>
            <a:r>
              <a:rPr lang="en-US" dirty="0" smtClean="0"/>
              <a:t>we must </a:t>
            </a:r>
            <a:r>
              <a:rPr lang="en-US" dirty="0"/>
              <a:t>allow for the possibility that the program may be moved about in main </a:t>
            </a:r>
            <a:r>
              <a:rPr lang="en-US" dirty="0" smtClean="0"/>
              <a:t>memory due </a:t>
            </a:r>
            <a:r>
              <a:rPr lang="en-US" dirty="0"/>
              <a:t>to swapping</a:t>
            </a:r>
            <a:r>
              <a:rPr lang="en-US" dirty="0" smtClean="0"/>
              <a:t>.</a:t>
            </a:r>
          </a:p>
        </p:txBody>
      </p:sp>
      <p:sp>
        <p:nvSpPr>
          <p:cNvPr id="4" name="Slide Number Placeholder 3"/>
          <p:cNvSpPr>
            <a:spLocks noGrp="1"/>
          </p:cNvSpPr>
          <p:nvPr>
            <p:ph type="sldNum" sz="quarter" idx="12"/>
          </p:nvPr>
        </p:nvSpPr>
        <p:spPr/>
        <p:txBody>
          <a:bodyPr/>
          <a:lstStyle/>
          <a:p>
            <a:fld id="{01433A5C-A324-44F3-9AD9-9CE9975D1B38}" type="slidenum">
              <a:rPr lang="en-US" smtClean="0"/>
              <a:t>3</a:t>
            </a:fld>
            <a:endParaRPr lang="en-US"/>
          </a:p>
        </p:txBody>
      </p:sp>
    </p:spTree>
    <p:extLst>
      <p:ext uri="{BB962C8B-B14F-4D97-AF65-F5344CB8AC3E}">
        <p14:creationId xmlns:p14="http://schemas.microsoft.com/office/powerpoint/2010/main" val="2997263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Relocation (Cont.)</a:t>
            </a:r>
            <a:endParaRPr lang="en-US" dirty="0"/>
          </a:p>
        </p:txBody>
      </p:sp>
      <p:sp>
        <p:nvSpPr>
          <p:cNvPr id="3" name="Content Placeholder 2"/>
          <p:cNvSpPr>
            <a:spLocks noGrp="1"/>
          </p:cNvSpPr>
          <p:nvPr>
            <p:ph idx="1"/>
          </p:nvPr>
        </p:nvSpPr>
        <p:spPr/>
        <p:txBody>
          <a:bodyPr>
            <a:normAutofit/>
          </a:bodyPr>
          <a:lstStyle/>
          <a:p>
            <a:pPr marL="0" indent="0">
              <a:lnSpc>
                <a:spcPct val="100000"/>
              </a:lnSpc>
              <a:buNone/>
            </a:pPr>
            <a:r>
              <a:rPr lang="en-US" b="1" dirty="0" smtClean="0">
                <a:solidFill>
                  <a:srgbClr val="C00000"/>
                </a:solidFill>
              </a:rPr>
              <a:t>The operating </a:t>
            </a:r>
            <a:r>
              <a:rPr lang="en-US" b="1" dirty="0">
                <a:solidFill>
                  <a:srgbClr val="C00000"/>
                </a:solidFill>
              </a:rPr>
              <a:t>system will need to know the location </a:t>
            </a:r>
            <a:r>
              <a:rPr lang="en-US" b="1" dirty="0" smtClean="0">
                <a:solidFill>
                  <a:srgbClr val="C00000"/>
                </a:solidFill>
              </a:rPr>
              <a:t>of:</a:t>
            </a:r>
          </a:p>
          <a:p>
            <a:pPr marL="514350" indent="-514350">
              <a:lnSpc>
                <a:spcPct val="100000"/>
              </a:lnSpc>
              <a:buFont typeface="+mj-lt"/>
              <a:buAutoNum type="arabicPeriod"/>
            </a:pPr>
            <a:r>
              <a:rPr lang="en-US" dirty="0" smtClean="0"/>
              <a:t>Process </a:t>
            </a:r>
            <a:r>
              <a:rPr lang="en-US" dirty="0"/>
              <a:t>control </a:t>
            </a:r>
            <a:r>
              <a:rPr lang="en-US" dirty="0" smtClean="0"/>
              <a:t>information</a:t>
            </a:r>
          </a:p>
          <a:p>
            <a:pPr marL="514350" indent="-514350">
              <a:lnSpc>
                <a:spcPct val="100000"/>
              </a:lnSpc>
              <a:buFont typeface="+mj-lt"/>
              <a:buAutoNum type="arabicPeriod"/>
            </a:pPr>
            <a:r>
              <a:rPr lang="en-US" dirty="0" smtClean="0"/>
              <a:t>Execution stack</a:t>
            </a:r>
          </a:p>
          <a:p>
            <a:pPr marL="514350" indent="-514350">
              <a:lnSpc>
                <a:spcPct val="100000"/>
              </a:lnSpc>
              <a:buFont typeface="+mj-lt"/>
              <a:buAutoNum type="arabicPeriod"/>
            </a:pPr>
            <a:r>
              <a:rPr lang="en-US" dirty="0" smtClean="0"/>
              <a:t>Entry </a:t>
            </a:r>
            <a:r>
              <a:rPr lang="en-US" dirty="0"/>
              <a:t>point to begin execution </a:t>
            </a:r>
            <a:r>
              <a:rPr lang="en-US" dirty="0" smtClean="0"/>
              <a:t>of </a:t>
            </a:r>
            <a:r>
              <a:rPr lang="en-US" dirty="0"/>
              <a:t>program for this </a:t>
            </a:r>
            <a:r>
              <a:rPr lang="en-US" dirty="0" smtClean="0"/>
              <a:t>process</a:t>
            </a:r>
          </a:p>
          <a:p>
            <a:pPr>
              <a:lnSpc>
                <a:spcPct val="100000"/>
              </a:lnSpc>
              <a:spcBef>
                <a:spcPts val="2000"/>
              </a:spcBef>
            </a:pPr>
            <a:r>
              <a:rPr lang="en-US" dirty="0" smtClean="0"/>
              <a:t>Since </a:t>
            </a:r>
            <a:r>
              <a:rPr lang="en-US" dirty="0"/>
              <a:t>the </a:t>
            </a:r>
            <a:r>
              <a:rPr lang="en-US" dirty="0" smtClean="0"/>
              <a:t>OS </a:t>
            </a:r>
            <a:r>
              <a:rPr lang="en-US" dirty="0"/>
              <a:t>is managing memory </a:t>
            </a:r>
            <a:r>
              <a:rPr lang="en-US" dirty="0" smtClean="0"/>
              <a:t>and is </a:t>
            </a:r>
            <a:r>
              <a:rPr lang="en-US" dirty="0"/>
              <a:t>responsible for bringing this process into main memory, </a:t>
            </a:r>
            <a:r>
              <a:rPr lang="en-US" dirty="0" smtClean="0"/>
              <a:t>the above </a:t>
            </a:r>
            <a:r>
              <a:rPr lang="en-US" dirty="0"/>
              <a:t>addresses are </a:t>
            </a:r>
            <a:r>
              <a:rPr lang="en-US" dirty="0" smtClean="0"/>
              <a:t>easy to </a:t>
            </a:r>
            <a:r>
              <a:rPr lang="en-US" dirty="0"/>
              <a:t>come by</a:t>
            </a:r>
            <a:r>
              <a:rPr lang="en-US" dirty="0" smtClean="0"/>
              <a:t>.</a:t>
            </a:r>
          </a:p>
        </p:txBody>
      </p:sp>
      <p:sp>
        <p:nvSpPr>
          <p:cNvPr id="4" name="Slide Number Placeholder 3"/>
          <p:cNvSpPr>
            <a:spLocks noGrp="1"/>
          </p:cNvSpPr>
          <p:nvPr>
            <p:ph type="sldNum" sz="quarter" idx="12"/>
          </p:nvPr>
        </p:nvSpPr>
        <p:spPr/>
        <p:txBody>
          <a:bodyPr/>
          <a:lstStyle/>
          <a:p>
            <a:fld id="{01433A5C-A324-44F3-9AD9-9CE9975D1B38}" type="slidenum">
              <a:rPr lang="en-US" smtClean="0"/>
              <a:t>4</a:t>
            </a:fld>
            <a:endParaRPr lang="en-US"/>
          </a:p>
        </p:txBody>
      </p:sp>
    </p:spTree>
    <p:extLst>
      <p:ext uri="{BB962C8B-B14F-4D97-AF65-F5344CB8AC3E}">
        <p14:creationId xmlns:p14="http://schemas.microsoft.com/office/powerpoint/2010/main" val="1836959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1433A5C-A324-44F3-9AD9-9CE9975D1B38}" type="slidenum">
              <a:rPr lang="en-US" smtClean="0"/>
              <a:t>5</a:t>
            </a:fld>
            <a:endParaRPr lang="en-US"/>
          </a:p>
        </p:txBody>
      </p:sp>
      <p:pic>
        <p:nvPicPr>
          <p:cNvPr id="5" name="Picture 4" descr="f1.pdf"/>
          <p:cNvPicPr>
            <a:picLocks noChangeAspect="1"/>
          </p:cNvPicPr>
          <p:nvPr/>
        </p:nvPicPr>
        <p:blipFill rotWithShape="1">
          <a:blip r:embed="rId2"/>
          <a:srcRect l="7059" t="18182" r="9412" b="36298"/>
          <a:stretch/>
        </p:blipFill>
        <p:spPr>
          <a:xfrm>
            <a:off x="2517497" y="0"/>
            <a:ext cx="9591675" cy="6764573"/>
          </a:xfrm>
          <a:prstGeom prst="rect">
            <a:avLst/>
          </a:prstGeom>
        </p:spPr>
      </p:pic>
      <p:pic>
        <p:nvPicPr>
          <p:cNvPr id="6" name="Picture 5" descr="f1.pdf"/>
          <p:cNvPicPr>
            <a:picLocks noChangeAspect="1"/>
          </p:cNvPicPr>
          <p:nvPr/>
        </p:nvPicPr>
        <p:blipFill rotWithShape="1">
          <a:blip r:embed="rId2"/>
          <a:srcRect l="16415" t="72683" r="14388" b="23099"/>
          <a:stretch/>
        </p:blipFill>
        <p:spPr>
          <a:xfrm>
            <a:off x="653142" y="6147933"/>
            <a:ext cx="5846140" cy="461104"/>
          </a:xfrm>
          <a:prstGeom prst="rect">
            <a:avLst/>
          </a:prstGeom>
        </p:spPr>
      </p:pic>
    </p:spTree>
    <p:extLst>
      <p:ext uri="{BB962C8B-B14F-4D97-AF65-F5344CB8AC3E}">
        <p14:creationId xmlns:p14="http://schemas.microsoft.com/office/powerpoint/2010/main" val="2782837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Relocation (Cont.)</a:t>
            </a:r>
          </a:p>
        </p:txBody>
      </p:sp>
      <p:sp>
        <p:nvSpPr>
          <p:cNvPr id="3" name="Content Placeholder 2"/>
          <p:cNvSpPr>
            <a:spLocks noGrp="1"/>
          </p:cNvSpPr>
          <p:nvPr>
            <p:ph idx="1"/>
          </p:nvPr>
        </p:nvSpPr>
        <p:spPr>
          <a:xfrm>
            <a:off x="838200" y="1825624"/>
            <a:ext cx="11120438" cy="4965975"/>
          </a:xfrm>
        </p:spPr>
        <p:txBody>
          <a:bodyPr>
            <a:normAutofit/>
          </a:bodyPr>
          <a:lstStyle/>
          <a:p>
            <a:pPr>
              <a:lnSpc>
                <a:spcPct val="100000"/>
              </a:lnSpc>
            </a:pPr>
            <a:r>
              <a:rPr lang="en-US" dirty="0" smtClean="0"/>
              <a:t>A </a:t>
            </a:r>
            <a:r>
              <a:rPr lang="en-US" dirty="0"/>
              <a:t>processor must deal with memory references within the program.</a:t>
            </a:r>
          </a:p>
          <a:p>
            <a:pPr>
              <a:lnSpc>
                <a:spcPct val="100000"/>
              </a:lnSpc>
            </a:pPr>
            <a:r>
              <a:rPr lang="en-US" b="1" dirty="0">
                <a:solidFill>
                  <a:srgbClr val="FF0000"/>
                </a:solidFill>
              </a:rPr>
              <a:t>Branch </a:t>
            </a:r>
            <a:r>
              <a:rPr lang="en-US" b="1" dirty="0" smtClean="0">
                <a:solidFill>
                  <a:srgbClr val="FF0000"/>
                </a:solidFill>
              </a:rPr>
              <a:t>instructions:</a:t>
            </a:r>
            <a:r>
              <a:rPr lang="en-US" dirty="0" smtClean="0"/>
              <a:t> </a:t>
            </a:r>
            <a:r>
              <a:rPr lang="en-US" dirty="0"/>
              <a:t>contain an address to reference the instruction to be executed next</a:t>
            </a:r>
            <a:r>
              <a:rPr lang="en-US" dirty="0" smtClean="0"/>
              <a:t>.</a:t>
            </a:r>
          </a:p>
          <a:p>
            <a:pPr>
              <a:lnSpc>
                <a:spcPct val="100000"/>
              </a:lnSpc>
            </a:pPr>
            <a:r>
              <a:rPr lang="en-US" b="1" dirty="0" smtClean="0">
                <a:solidFill>
                  <a:srgbClr val="FF0000"/>
                </a:solidFill>
              </a:rPr>
              <a:t>Data </a:t>
            </a:r>
            <a:r>
              <a:rPr lang="en-US" b="1" dirty="0">
                <a:solidFill>
                  <a:srgbClr val="FF0000"/>
                </a:solidFill>
              </a:rPr>
              <a:t>reference </a:t>
            </a:r>
            <a:r>
              <a:rPr lang="en-US" b="1" dirty="0" smtClean="0">
                <a:solidFill>
                  <a:srgbClr val="FF0000"/>
                </a:solidFill>
              </a:rPr>
              <a:t>instructions:</a:t>
            </a:r>
            <a:r>
              <a:rPr lang="en-US" dirty="0" smtClean="0"/>
              <a:t> </a:t>
            </a:r>
            <a:r>
              <a:rPr lang="en-US" dirty="0"/>
              <a:t>contain the address of </a:t>
            </a:r>
            <a:r>
              <a:rPr lang="en-US" dirty="0" smtClean="0"/>
              <a:t>byte or </a:t>
            </a:r>
            <a:r>
              <a:rPr lang="en-US" dirty="0"/>
              <a:t>word of data referenced</a:t>
            </a:r>
            <a:r>
              <a:rPr lang="en-US" dirty="0" smtClean="0"/>
              <a:t>.</a:t>
            </a:r>
          </a:p>
          <a:p>
            <a:pPr>
              <a:lnSpc>
                <a:spcPct val="100000"/>
              </a:lnSpc>
            </a:pPr>
            <a:r>
              <a:rPr lang="en-US" b="1" dirty="0" smtClean="0">
                <a:solidFill>
                  <a:srgbClr val="0070C0"/>
                </a:solidFill>
              </a:rPr>
              <a:t>Processor </a:t>
            </a:r>
            <a:r>
              <a:rPr lang="en-US" b="1" dirty="0">
                <a:solidFill>
                  <a:srgbClr val="0070C0"/>
                </a:solidFill>
              </a:rPr>
              <a:t>hardware</a:t>
            </a:r>
            <a:r>
              <a:rPr lang="en-US" dirty="0"/>
              <a:t> and </a:t>
            </a:r>
            <a:r>
              <a:rPr lang="en-US" b="1" dirty="0">
                <a:solidFill>
                  <a:srgbClr val="0070C0"/>
                </a:solidFill>
              </a:rPr>
              <a:t>operating </a:t>
            </a:r>
            <a:r>
              <a:rPr lang="en-US" b="1" dirty="0" smtClean="0">
                <a:solidFill>
                  <a:srgbClr val="0070C0"/>
                </a:solidFill>
              </a:rPr>
              <a:t>system software</a:t>
            </a:r>
            <a:r>
              <a:rPr lang="en-US" dirty="0" smtClean="0"/>
              <a:t> </a:t>
            </a:r>
            <a:r>
              <a:rPr lang="en-US" dirty="0"/>
              <a:t>must be able to translate the memory references found </a:t>
            </a:r>
            <a:r>
              <a:rPr lang="en-US" dirty="0" smtClean="0"/>
              <a:t>in </a:t>
            </a:r>
            <a:r>
              <a:rPr lang="en-US" dirty="0"/>
              <a:t>code </a:t>
            </a:r>
            <a:r>
              <a:rPr lang="en-US" dirty="0" smtClean="0"/>
              <a:t>of the program </a:t>
            </a:r>
            <a:r>
              <a:rPr lang="en-US" dirty="0"/>
              <a:t>into actual physical memory addresses, reflecting the current location </a:t>
            </a:r>
            <a:r>
              <a:rPr lang="en-US" dirty="0" smtClean="0"/>
              <a:t>of the </a:t>
            </a:r>
            <a:r>
              <a:rPr lang="en-US" dirty="0"/>
              <a:t>program in main memory.</a:t>
            </a:r>
          </a:p>
        </p:txBody>
      </p:sp>
      <p:sp>
        <p:nvSpPr>
          <p:cNvPr id="4" name="Slide Number Placeholder 3"/>
          <p:cNvSpPr>
            <a:spLocks noGrp="1"/>
          </p:cNvSpPr>
          <p:nvPr>
            <p:ph type="sldNum" sz="quarter" idx="12"/>
          </p:nvPr>
        </p:nvSpPr>
        <p:spPr/>
        <p:txBody>
          <a:bodyPr/>
          <a:lstStyle/>
          <a:p>
            <a:fld id="{01433A5C-A324-44F3-9AD9-9CE9975D1B38}" type="slidenum">
              <a:rPr lang="en-US" smtClean="0"/>
              <a:t>6</a:t>
            </a:fld>
            <a:endParaRPr lang="en-US"/>
          </a:p>
        </p:txBody>
      </p:sp>
    </p:spTree>
    <p:extLst>
      <p:ext uri="{BB962C8B-B14F-4D97-AF65-F5344CB8AC3E}">
        <p14:creationId xmlns:p14="http://schemas.microsoft.com/office/powerpoint/2010/main" val="3026850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a:t>
            </a:r>
            <a:endParaRPr lang="en-US" dirty="0"/>
          </a:p>
        </p:txBody>
      </p:sp>
      <p:sp>
        <p:nvSpPr>
          <p:cNvPr id="3" name="Content Placeholder 2"/>
          <p:cNvSpPr>
            <a:spLocks noGrp="1"/>
          </p:cNvSpPr>
          <p:nvPr>
            <p:ph idx="1"/>
          </p:nvPr>
        </p:nvSpPr>
        <p:spPr>
          <a:xfrm>
            <a:off x="838199" y="1825624"/>
            <a:ext cx="10677525" cy="4965975"/>
          </a:xfrm>
        </p:spPr>
        <p:txBody>
          <a:bodyPr>
            <a:normAutofit/>
          </a:bodyPr>
          <a:lstStyle/>
          <a:p>
            <a:pPr>
              <a:lnSpc>
                <a:spcPct val="110000"/>
              </a:lnSpc>
              <a:spcBef>
                <a:spcPts val="1500"/>
              </a:spcBef>
            </a:pPr>
            <a:r>
              <a:rPr lang="en-US" dirty="0" smtClean="0"/>
              <a:t>A </a:t>
            </a:r>
            <a:r>
              <a:rPr lang="en-US" dirty="0"/>
              <a:t>process should be protected against unwanted interference by other processes</a:t>
            </a:r>
            <a:r>
              <a:rPr lang="en-US" dirty="0" smtClean="0"/>
              <a:t>, whether </a:t>
            </a:r>
            <a:r>
              <a:rPr lang="en-US" dirty="0"/>
              <a:t>accidental or intentional</a:t>
            </a:r>
            <a:r>
              <a:rPr lang="en-US" dirty="0" smtClean="0"/>
              <a:t>.</a:t>
            </a:r>
          </a:p>
          <a:p>
            <a:pPr>
              <a:lnSpc>
                <a:spcPct val="110000"/>
              </a:lnSpc>
              <a:spcBef>
                <a:spcPts val="1500"/>
              </a:spcBef>
            </a:pPr>
            <a:r>
              <a:rPr lang="en-US" dirty="0" smtClean="0"/>
              <a:t>A programs </a:t>
            </a:r>
            <a:r>
              <a:rPr lang="en-US" dirty="0"/>
              <a:t>in other processes should not </a:t>
            </a:r>
            <a:r>
              <a:rPr lang="en-US" dirty="0" smtClean="0"/>
              <a:t>be able </a:t>
            </a:r>
            <a:r>
              <a:rPr lang="en-US" dirty="0"/>
              <a:t>to reference memory locations in a process for reading or writing </a:t>
            </a:r>
            <a:r>
              <a:rPr lang="en-US" dirty="0" smtClean="0"/>
              <a:t>purposes without </a:t>
            </a:r>
            <a:r>
              <a:rPr lang="en-US" dirty="0"/>
              <a:t>permission</a:t>
            </a:r>
            <a:r>
              <a:rPr lang="en-US" dirty="0" smtClean="0"/>
              <a:t>.</a:t>
            </a:r>
          </a:p>
          <a:p>
            <a:pPr>
              <a:lnSpc>
                <a:spcPct val="110000"/>
              </a:lnSpc>
              <a:spcBef>
                <a:spcPts val="1500"/>
              </a:spcBef>
            </a:pPr>
            <a:r>
              <a:rPr lang="en-US" dirty="0" smtClean="0"/>
              <a:t>Memory references generated </a:t>
            </a:r>
            <a:r>
              <a:rPr lang="en-US" dirty="0"/>
              <a:t>by a process must be checked at </a:t>
            </a:r>
            <a:r>
              <a:rPr lang="en-US" b="1" dirty="0" smtClean="0">
                <a:solidFill>
                  <a:srgbClr val="0070C0"/>
                </a:solidFill>
              </a:rPr>
              <a:t>“run time”</a:t>
            </a:r>
            <a:r>
              <a:rPr lang="en-US" dirty="0" smtClean="0"/>
              <a:t> </a:t>
            </a:r>
            <a:r>
              <a:rPr lang="en-US" dirty="0"/>
              <a:t>to ensure that they refer </a:t>
            </a:r>
            <a:r>
              <a:rPr lang="en-US" dirty="0" smtClean="0"/>
              <a:t>only to the memory </a:t>
            </a:r>
            <a:r>
              <a:rPr lang="en-US" dirty="0"/>
              <a:t>space allocated to that process</a:t>
            </a:r>
            <a:r>
              <a:rPr lang="en-US" dirty="0" smtClean="0"/>
              <a:t>.</a:t>
            </a:r>
          </a:p>
        </p:txBody>
      </p:sp>
      <p:sp>
        <p:nvSpPr>
          <p:cNvPr id="4" name="Slide Number Placeholder 3"/>
          <p:cNvSpPr>
            <a:spLocks noGrp="1"/>
          </p:cNvSpPr>
          <p:nvPr>
            <p:ph type="sldNum" sz="quarter" idx="12"/>
          </p:nvPr>
        </p:nvSpPr>
        <p:spPr/>
        <p:txBody>
          <a:bodyPr/>
          <a:lstStyle/>
          <a:p>
            <a:fld id="{01433A5C-A324-44F3-9AD9-9CE9975D1B38}" type="slidenum">
              <a:rPr lang="en-US" smtClean="0"/>
              <a:t>7</a:t>
            </a:fld>
            <a:endParaRPr lang="en-US"/>
          </a:p>
        </p:txBody>
      </p:sp>
    </p:spTree>
    <p:extLst>
      <p:ext uri="{BB962C8B-B14F-4D97-AF65-F5344CB8AC3E}">
        <p14:creationId xmlns:p14="http://schemas.microsoft.com/office/powerpoint/2010/main" val="4006565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 (Cont.)</a:t>
            </a:r>
          </a:p>
        </p:txBody>
      </p:sp>
      <p:sp>
        <p:nvSpPr>
          <p:cNvPr id="3" name="Content Placeholder 2"/>
          <p:cNvSpPr>
            <a:spLocks noGrp="1"/>
          </p:cNvSpPr>
          <p:nvPr>
            <p:ph idx="1"/>
          </p:nvPr>
        </p:nvSpPr>
        <p:spPr>
          <a:xfrm>
            <a:off x="838200" y="1825624"/>
            <a:ext cx="10515600" cy="4760913"/>
          </a:xfrm>
        </p:spPr>
        <p:txBody>
          <a:bodyPr>
            <a:normAutofit/>
          </a:bodyPr>
          <a:lstStyle/>
          <a:p>
            <a:pPr marL="0" indent="0">
              <a:lnSpc>
                <a:spcPct val="100000"/>
              </a:lnSpc>
              <a:buNone/>
            </a:pPr>
            <a:r>
              <a:rPr lang="en-US" b="1" dirty="0" smtClean="0">
                <a:solidFill>
                  <a:srgbClr val="C00000"/>
                </a:solidFill>
              </a:rPr>
              <a:t>Why satisfaction </a:t>
            </a:r>
            <a:r>
              <a:rPr lang="en-US" b="1" dirty="0">
                <a:solidFill>
                  <a:srgbClr val="C00000"/>
                </a:solidFill>
              </a:rPr>
              <a:t>of the relocation requirement </a:t>
            </a:r>
            <a:r>
              <a:rPr lang="en-US" b="1" dirty="0" smtClean="0">
                <a:solidFill>
                  <a:srgbClr val="C00000"/>
                </a:solidFill>
              </a:rPr>
              <a:t>increases the </a:t>
            </a:r>
            <a:r>
              <a:rPr lang="en-US" b="1" dirty="0">
                <a:solidFill>
                  <a:srgbClr val="C00000"/>
                </a:solidFill>
              </a:rPr>
              <a:t>difficulty of satisfying the protection </a:t>
            </a:r>
            <a:r>
              <a:rPr lang="en-US" b="1" dirty="0" smtClean="0">
                <a:solidFill>
                  <a:srgbClr val="C00000"/>
                </a:solidFill>
              </a:rPr>
              <a:t>requirement</a:t>
            </a:r>
            <a:r>
              <a:rPr lang="en-US" b="1" dirty="0">
                <a:solidFill>
                  <a:srgbClr val="C00000"/>
                </a:solidFill>
              </a:rPr>
              <a:t>?</a:t>
            </a:r>
            <a:endParaRPr lang="en-US" b="1" dirty="0" smtClean="0">
              <a:solidFill>
                <a:srgbClr val="C00000"/>
              </a:solidFill>
            </a:endParaRPr>
          </a:p>
          <a:p>
            <a:pPr>
              <a:lnSpc>
                <a:spcPct val="100000"/>
              </a:lnSpc>
            </a:pPr>
            <a:r>
              <a:rPr lang="en-US" dirty="0" smtClean="0"/>
              <a:t>Because </a:t>
            </a:r>
            <a:r>
              <a:rPr lang="en-US" dirty="0"/>
              <a:t>the </a:t>
            </a:r>
            <a:r>
              <a:rPr lang="en-US" dirty="0" smtClean="0"/>
              <a:t>location of </a:t>
            </a:r>
            <a:r>
              <a:rPr lang="en-US" dirty="0"/>
              <a:t>a program in main memory is unpredictable, it is impossible to check </a:t>
            </a:r>
            <a:r>
              <a:rPr lang="en-US" dirty="0" smtClean="0"/>
              <a:t>absolute addresses </a:t>
            </a:r>
            <a:r>
              <a:rPr lang="en-US" dirty="0"/>
              <a:t>at compile time to assure protection. </a:t>
            </a:r>
            <a:endParaRPr lang="en-US" dirty="0" smtClean="0"/>
          </a:p>
          <a:p>
            <a:pPr>
              <a:lnSpc>
                <a:spcPct val="100000"/>
              </a:lnSpc>
            </a:pPr>
            <a:r>
              <a:rPr lang="en-US" dirty="0" smtClean="0"/>
              <a:t>Hence </a:t>
            </a:r>
            <a:r>
              <a:rPr lang="en-US" dirty="0"/>
              <a:t>all memory </a:t>
            </a:r>
            <a:r>
              <a:rPr lang="en-US" dirty="0" smtClean="0"/>
              <a:t>references generated </a:t>
            </a:r>
            <a:r>
              <a:rPr lang="en-US" dirty="0"/>
              <a:t>by a process must be checked at </a:t>
            </a:r>
            <a:r>
              <a:rPr lang="en-US" b="1" dirty="0" smtClean="0">
                <a:solidFill>
                  <a:srgbClr val="0070C0"/>
                </a:solidFill>
              </a:rPr>
              <a:t>“run time”</a:t>
            </a:r>
            <a:r>
              <a:rPr lang="en-US" dirty="0" smtClean="0"/>
              <a:t> </a:t>
            </a:r>
            <a:r>
              <a:rPr lang="en-US" dirty="0"/>
              <a:t>to ensure that they refer </a:t>
            </a:r>
            <a:r>
              <a:rPr lang="en-US" dirty="0" smtClean="0"/>
              <a:t>only to </a:t>
            </a:r>
            <a:r>
              <a:rPr lang="en-US" dirty="0"/>
              <a:t>the memory space allocated to that process.</a:t>
            </a:r>
          </a:p>
        </p:txBody>
      </p:sp>
      <p:sp>
        <p:nvSpPr>
          <p:cNvPr id="4" name="Slide Number Placeholder 3"/>
          <p:cNvSpPr>
            <a:spLocks noGrp="1"/>
          </p:cNvSpPr>
          <p:nvPr>
            <p:ph type="sldNum" sz="quarter" idx="12"/>
          </p:nvPr>
        </p:nvSpPr>
        <p:spPr/>
        <p:txBody>
          <a:bodyPr/>
          <a:lstStyle/>
          <a:p>
            <a:fld id="{01433A5C-A324-44F3-9AD9-9CE9975D1B38}" type="slidenum">
              <a:rPr lang="en-US" smtClean="0"/>
              <a:t>8</a:t>
            </a:fld>
            <a:endParaRPr lang="en-US"/>
          </a:p>
        </p:txBody>
      </p:sp>
    </p:spTree>
    <p:extLst>
      <p:ext uri="{BB962C8B-B14F-4D97-AF65-F5344CB8AC3E}">
        <p14:creationId xmlns:p14="http://schemas.microsoft.com/office/powerpoint/2010/main" val="4269739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(Cont.)</a:t>
            </a:r>
            <a:endParaRPr lang="en-US" dirty="0"/>
          </a:p>
        </p:txBody>
      </p:sp>
      <p:sp>
        <p:nvSpPr>
          <p:cNvPr id="3" name="Content Placeholder 2"/>
          <p:cNvSpPr>
            <a:spLocks noGrp="1"/>
          </p:cNvSpPr>
          <p:nvPr>
            <p:ph idx="1"/>
          </p:nvPr>
        </p:nvSpPr>
        <p:spPr>
          <a:xfrm>
            <a:off x="838199" y="1825624"/>
            <a:ext cx="10874830" cy="5032376"/>
          </a:xfrm>
        </p:spPr>
        <p:txBody>
          <a:bodyPr>
            <a:normAutofit/>
          </a:bodyPr>
          <a:lstStyle/>
          <a:p>
            <a:pPr marL="0" indent="0">
              <a:buNone/>
            </a:pPr>
            <a:r>
              <a:rPr lang="en-US" b="1" dirty="0" smtClean="0">
                <a:solidFill>
                  <a:srgbClr val="C00000"/>
                </a:solidFill>
              </a:rPr>
              <a:t>Why the </a:t>
            </a:r>
            <a:r>
              <a:rPr lang="en-US" b="1" dirty="0">
                <a:solidFill>
                  <a:srgbClr val="C00000"/>
                </a:solidFill>
              </a:rPr>
              <a:t>memory protection requirement must be satisfied by the </a:t>
            </a:r>
            <a:r>
              <a:rPr lang="en-US" b="1" dirty="0" smtClean="0">
                <a:solidFill>
                  <a:srgbClr val="C00000"/>
                </a:solidFill>
              </a:rPr>
              <a:t>processor (hardware</a:t>
            </a:r>
            <a:r>
              <a:rPr lang="en-US" b="1" dirty="0">
                <a:solidFill>
                  <a:srgbClr val="C00000"/>
                </a:solidFill>
              </a:rPr>
              <a:t>) rather than the operating system (software</a:t>
            </a:r>
            <a:r>
              <a:rPr lang="en-US" b="1" dirty="0" smtClean="0">
                <a:solidFill>
                  <a:srgbClr val="C00000"/>
                </a:solidFill>
              </a:rPr>
              <a:t>)?</a:t>
            </a:r>
          </a:p>
          <a:p>
            <a:pPr>
              <a:lnSpc>
                <a:spcPct val="100000"/>
              </a:lnSpc>
            </a:pPr>
            <a:r>
              <a:rPr lang="en-US" dirty="0" smtClean="0"/>
              <a:t>The OS cannot </a:t>
            </a:r>
            <a:r>
              <a:rPr lang="en-US" dirty="0"/>
              <a:t>anticipate all of the memory references that a program will make. Even </a:t>
            </a:r>
            <a:r>
              <a:rPr lang="en-US" dirty="0" smtClean="0"/>
              <a:t>if such </a:t>
            </a:r>
            <a:r>
              <a:rPr lang="en-US" dirty="0"/>
              <a:t>anticipation were possible, it would be prohibitively time consuming to </a:t>
            </a:r>
            <a:r>
              <a:rPr lang="en-US" dirty="0" smtClean="0"/>
              <a:t>screen each </a:t>
            </a:r>
            <a:r>
              <a:rPr lang="en-US" dirty="0"/>
              <a:t>program in advance for possible memory-reference violations. </a:t>
            </a:r>
            <a:endParaRPr lang="en-US" dirty="0" smtClean="0"/>
          </a:p>
          <a:p>
            <a:pPr>
              <a:lnSpc>
                <a:spcPct val="100000"/>
              </a:lnSpc>
            </a:pPr>
            <a:r>
              <a:rPr lang="en-US" dirty="0" smtClean="0"/>
              <a:t>Thus</a:t>
            </a:r>
            <a:r>
              <a:rPr lang="en-US" dirty="0"/>
              <a:t>, it is </a:t>
            </a:r>
            <a:r>
              <a:rPr lang="en-US" dirty="0" smtClean="0"/>
              <a:t>only possible </a:t>
            </a:r>
            <a:r>
              <a:rPr lang="en-US" dirty="0"/>
              <a:t>to assess the permissibility of a memory reference (data access or </a:t>
            </a:r>
            <a:r>
              <a:rPr lang="en-US" dirty="0" smtClean="0"/>
              <a:t>branch) at </a:t>
            </a:r>
            <a:r>
              <a:rPr lang="en-US" dirty="0"/>
              <a:t>the time of execution </a:t>
            </a:r>
            <a:r>
              <a:rPr lang="en-US" dirty="0" smtClean="0"/>
              <a:t>of the </a:t>
            </a:r>
            <a:r>
              <a:rPr lang="en-US" dirty="0"/>
              <a:t>instruction making the reference. To accomplish this</a:t>
            </a:r>
            <a:r>
              <a:rPr lang="en-US" dirty="0" smtClean="0"/>
              <a:t>, the </a:t>
            </a:r>
            <a:r>
              <a:rPr lang="en-US" dirty="0"/>
              <a:t>processor hardware must have that capability.</a:t>
            </a:r>
          </a:p>
        </p:txBody>
      </p:sp>
      <p:sp>
        <p:nvSpPr>
          <p:cNvPr id="4" name="Slide Number Placeholder 3"/>
          <p:cNvSpPr>
            <a:spLocks noGrp="1"/>
          </p:cNvSpPr>
          <p:nvPr>
            <p:ph type="sldNum" sz="quarter" idx="12"/>
          </p:nvPr>
        </p:nvSpPr>
        <p:spPr/>
        <p:txBody>
          <a:bodyPr/>
          <a:lstStyle/>
          <a:p>
            <a:fld id="{01433A5C-A324-44F3-9AD9-9CE9975D1B38}" type="slidenum">
              <a:rPr lang="en-US" smtClean="0"/>
              <a:t>9</a:t>
            </a:fld>
            <a:endParaRPr lang="en-US"/>
          </a:p>
        </p:txBody>
      </p:sp>
    </p:spTree>
    <p:extLst>
      <p:ext uri="{BB962C8B-B14F-4D97-AF65-F5344CB8AC3E}">
        <p14:creationId xmlns:p14="http://schemas.microsoft.com/office/powerpoint/2010/main" val="2699969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16825</TotalTime>
  <Words>811</Words>
  <Application>Microsoft Office PowerPoint</Application>
  <PresentationFormat>Widescreen</PresentationFormat>
  <Paragraphs>70</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 Antiqua</vt:lpstr>
      <vt:lpstr>Calibri</vt:lpstr>
      <vt:lpstr>Office Theme</vt:lpstr>
      <vt:lpstr>Memory Management</vt:lpstr>
      <vt:lpstr>Memory Management</vt:lpstr>
      <vt:lpstr>Relocation</vt:lpstr>
      <vt:lpstr>Relocation (Cont.)</vt:lpstr>
      <vt:lpstr>PowerPoint Presentation</vt:lpstr>
      <vt:lpstr>Relocation (Cont.)</vt:lpstr>
      <vt:lpstr>Protection</vt:lpstr>
      <vt:lpstr>Protection (Cont.)</vt:lpstr>
      <vt:lpstr>Protection (Cont.)</vt:lpstr>
      <vt:lpstr>Sharing</vt:lpstr>
      <vt:lpstr>Logical &amp; Physical Organization</vt:lpstr>
      <vt:lpstr>Logical &amp; Physical Organization (Cont.)</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Osama</dc:creator>
  <cp:lastModifiedBy>Microsoft account</cp:lastModifiedBy>
  <cp:revision>2016</cp:revision>
  <dcterms:created xsi:type="dcterms:W3CDTF">2017-01-29T14:04:38Z</dcterms:created>
  <dcterms:modified xsi:type="dcterms:W3CDTF">2022-07-06T08:20:40Z</dcterms:modified>
</cp:coreProperties>
</file>