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2022-07-06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2022-07-06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2022-07-06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2022-07-06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2022-07-06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2022-07-06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2022-07-06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2022-07-06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2022-07-06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2022-07-06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2022-07-06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2022-07-06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2022-07-06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Chapter#07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Relocation: 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fixed partition scheme </a:t>
            </a:r>
            <a:r>
              <a:rPr lang="en-US" dirty="0" smtClean="0"/>
              <a:t>is </a:t>
            </a:r>
            <a:r>
              <a:rPr lang="en-US" dirty="0"/>
              <a:t>used, we can expect that a </a:t>
            </a:r>
            <a:r>
              <a:rPr lang="en-US" dirty="0" smtClean="0"/>
              <a:t>process will </a:t>
            </a:r>
            <a:r>
              <a:rPr lang="en-US" dirty="0"/>
              <a:t>always be assigned to the same partition.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partition </a:t>
            </a:r>
            <a:r>
              <a:rPr lang="en-US" dirty="0" smtClean="0"/>
              <a:t>selected for </a:t>
            </a:r>
            <a:r>
              <a:rPr lang="en-US" dirty="0"/>
              <a:t>a new process </a:t>
            </a:r>
            <a:r>
              <a:rPr lang="en-US" dirty="0" smtClean="0"/>
              <a:t>to be loaded, </a:t>
            </a:r>
            <a:r>
              <a:rPr lang="en-US" dirty="0"/>
              <a:t>will always be used to swap that process back </a:t>
            </a:r>
            <a:r>
              <a:rPr lang="en-US" dirty="0" smtClean="0"/>
              <a:t>into memory </a:t>
            </a:r>
            <a:r>
              <a:rPr lang="en-US" dirty="0"/>
              <a:t>after it has been swapped out. </a:t>
            </a:r>
            <a:endParaRPr lang="en-US" dirty="0" smtClean="0"/>
          </a:p>
          <a:p>
            <a:r>
              <a:rPr lang="en-US" dirty="0" smtClean="0"/>
              <a:t>In fixed partitioning, </a:t>
            </a:r>
            <a:r>
              <a:rPr lang="en-US" dirty="0"/>
              <a:t>a simple relocating </a:t>
            </a:r>
            <a:r>
              <a:rPr lang="en-US" dirty="0" smtClean="0"/>
              <a:t>loader </a:t>
            </a:r>
            <a:r>
              <a:rPr lang="en-US" dirty="0"/>
              <a:t>can be </a:t>
            </a:r>
            <a:r>
              <a:rPr lang="en-US" dirty="0" smtClean="0"/>
              <a:t>used.</a:t>
            </a:r>
          </a:p>
          <a:p>
            <a:r>
              <a:rPr lang="en-US" dirty="0" smtClean="0"/>
              <a:t>When </a:t>
            </a:r>
            <a:r>
              <a:rPr lang="en-US" dirty="0"/>
              <a:t>the process is first loaded, </a:t>
            </a:r>
            <a:r>
              <a:rPr lang="en-US" dirty="0" smtClean="0"/>
              <a:t>all relative </a:t>
            </a:r>
            <a:r>
              <a:rPr lang="en-US" dirty="0"/>
              <a:t>memory references in the code are replaced by absolute main memory addresses</a:t>
            </a:r>
            <a:r>
              <a:rPr lang="en-US" dirty="0" smtClean="0"/>
              <a:t>, determined </a:t>
            </a:r>
            <a:r>
              <a:rPr lang="en-US" dirty="0"/>
              <a:t>by the base address of the loaded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</a:t>
            </a:r>
            <a:r>
              <a:rPr lang="en-US" dirty="0" smtClean="0"/>
              <a:t>Dynamic </a:t>
            </a:r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dirty="0" smtClean="0"/>
              <a:t>case of </a:t>
            </a:r>
            <a:r>
              <a:rPr lang="en-US" dirty="0"/>
              <a:t>dynamic </a:t>
            </a:r>
            <a:r>
              <a:rPr lang="en-US" dirty="0" smtClean="0"/>
              <a:t>partitioning, </a:t>
            </a:r>
            <a:r>
              <a:rPr lang="en-US" dirty="0"/>
              <a:t>a process may occupy different </a:t>
            </a:r>
            <a:r>
              <a:rPr lang="en-US" dirty="0" smtClean="0"/>
              <a:t>partitions during </a:t>
            </a:r>
            <a:r>
              <a:rPr lang="en-US" dirty="0"/>
              <a:t>the course of its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a process image is first created, it is </a:t>
            </a:r>
            <a:r>
              <a:rPr lang="en-US" dirty="0" smtClean="0"/>
              <a:t>loaded into </a:t>
            </a:r>
            <a:r>
              <a:rPr lang="en-US" dirty="0"/>
              <a:t>some partition in main memory. </a:t>
            </a:r>
            <a:endParaRPr lang="en-US" dirty="0" smtClean="0"/>
          </a:p>
          <a:p>
            <a:r>
              <a:rPr lang="en-US" dirty="0" smtClean="0"/>
              <a:t>Later</a:t>
            </a:r>
            <a:r>
              <a:rPr lang="en-US" dirty="0"/>
              <a:t>, the process may be swapped out; when it </a:t>
            </a:r>
            <a:r>
              <a:rPr lang="en-US" dirty="0" smtClean="0"/>
              <a:t>is subsequently </a:t>
            </a:r>
            <a:r>
              <a:rPr lang="en-US" dirty="0"/>
              <a:t>swapped back in, it may be assigned to a different partition than the </a:t>
            </a:r>
            <a:r>
              <a:rPr lang="en-US" dirty="0" smtClean="0"/>
              <a:t>last time.</a:t>
            </a:r>
          </a:p>
          <a:p>
            <a:r>
              <a:rPr lang="en-US" dirty="0" smtClean="0"/>
              <a:t>The </a:t>
            </a:r>
            <a:r>
              <a:rPr lang="en-US" dirty="0"/>
              <a:t>locations (of instructions and data) referenced by </a:t>
            </a:r>
            <a:r>
              <a:rPr lang="en-US" dirty="0" smtClean="0"/>
              <a:t>a process </a:t>
            </a:r>
            <a:r>
              <a:rPr lang="en-US" dirty="0"/>
              <a:t>are not fixed. They will change each time a process is swapped in or shifted.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rgbClr val="FF0000"/>
                </a:solidFill>
              </a:rPr>
              <a:t>Frame:</a:t>
            </a:r>
            <a:r>
              <a:rPr lang="en-US" sz="3000" b="1" dirty="0" smtClean="0"/>
              <a:t> </a:t>
            </a:r>
            <a:r>
              <a:rPr lang="en-US" sz="3000" dirty="0"/>
              <a:t>A fixed-length block of main memory</a:t>
            </a:r>
            <a:r>
              <a:rPr lang="en-US" sz="3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rgbClr val="FF0000"/>
                </a:solidFill>
              </a:rPr>
              <a:t>Page:</a:t>
            </a:r>
            <a:r>
              <a:rPr lang="en-US" sz="3000" b="1" dirty="0" smtClean="0"/>
              <a:t> </a:t>
            </a:r>
            <a:r>
              <a:rPr lang="en-US" sz="3000" dirty="0"/>
              <a:t>A fixed-length block of data that resides in secondary memory (such as </a:t>
            </a:r>
            <a:r>
              <a:rPr lang="en-US" sz="3000" dirty="0" smtClean="0"/>
              <a:t>hard disk</a:t>
            </a:r>
            <a:r>
              <a:rPr lang="en-US" sz="3000" dirty="0"/>
              <a:t>). </a:t>
            </a:r>
            <a:endParaRPr lang="en-US" sz="3000" dirty="0" smtClean="0"/>
          </a:p>
          <a:p>
            <a:pPr marL="465138" lvl="1">
              <a:lnSpc>
                <a:spcPct val="100000"/>
              </a:lnSpc>
              <a:spcBef>
                <a:spcPts val="1000"/>
              </a:spcBef>
            </a:pPr>
            <a:r>
              <a:rPr lang="en-US" sz="2800" b="1" i="1" dirty="0" smtClean="0">
                <a:solidFill>
                  <a:srgbClr val="0070C0"/>
                </a:solidFill>
              </a:rPr>
              <a:t>A </a:t>
            </a:r>
            <a:r>
              <a:rPr lang="en-US" sz="2800" b="1" i="1" dirty="0">
                <a:solidFill>
                  <a:srgbClr val="0070C0"/>
                </a:solidFill>
              </a:rPr>
              <a:t>page of </a:t>
            </a:r>
            <a:r>
              <a:rPr lang="en-US" sz="2800" b="1" i="1" dirty="0" smtClean="0">
                <a:solidFill>
                  <a:srgbClr val="0070C0"/>
                </a:solidFill>
              </a:rPr>
              <a:t>data may </a:t>
            </a:r>
            <a:r>
              <a:rPr lang="en-US" sz="2800" b="1" i="1" dirty="0">
                <a:solidFill>
                  <a:srgbClr val="0070C0"/>
                </a:solidFill>
              </a:rPr>
              <a:t>temporarily be copied into a frame of main memory</a:t>
            </a:r>
            <a:r>
              <a:rPr lang="en-US" sz="2800" b="1" i="1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FF0000"/>
                </a:solidFill>
              </a:rPr>
              <a:t>Segment:</a:t>
            </a:r>
            <a:r>
              <a:rPr lang="en-US" sz="3000" b="1" dirty="0"/>
              <a:t> </a:t>
            </a:r>
            <a:r>
              <a:rPr lang="en-US" sz="3000" dirty="0"/>
              <a:t>A variable-length block of data that resides in secondary </a:t>
            </a:r>
            <a:r>
              <a:rPr lang="en-US" sz="3000" dirty="0" smtClean="0"/>
              <a:t>memory </a:t>
            </a:r>
            <a:r>
              <a:rPr lang="en-US" sz="3000" dirty="0"/>
              <a:t>(such as </a:t>
            </a:r>
            <a:r>
              <a:rPr lang="en-US" sz="3000" dirty="0" smtClean="0"/>
              <a:t>hard disk</a:t>
            </a:r>
            <a:r>
              <a:rPr lang="en-US" sz="3000" dirty="0"/>
              <a:t>)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6" cy="48466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principal operation of memory management is to bring processes into main memory for execution by the processor.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In </a:t>
            </a:r>
            <a:r>
              <a:rPr lang="en-US" dirty="0"/>
              <a:t>almost all modern multiprogramming systems, memory management</a:t>
            </a:r>
            <a:r>
              <a:rPr lang="en-US" dirty="0" smtClean="0"/>
              <a:t> </a:t>
            </a:r>
            <a:r>
              <a:rPr lang="en-US" dirty="0"/>
              <a:t>involves </a:t>
            </a:r>
            <a:r>
              <a:rPr lang="en-US" dirty="0" smtClean="0"/>
              <a:t>virtual memory, which is </a:t>
            </a:r>
            <a:r>
              <a:rPr lang="en-US" dirty="0"/>
              <a:t>based on </a:t>
            </a:r>
            <a:r>
              <a:rPr lang="en-US" dirty="0" smtClean="0"/>
              <a:t>usage </a:t>
            </a:r>
            <a:r>
              <a:rPr lang="en-US" dirty="0"/>
              <a:t>of one or both of two </a:t>
            </a:r>
            <a:r>
              <a:rPr lang="en-US" dirty="0" smtClean="0"/>
              <a:t>techniques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segmentation and paging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However, we must first </a:t>
            </a:r>
            <a:r>
              <a:rPr lang="en-US" dirty="0"/>
              <a:t>prepare </a:t>
            </a:r>
            <a:r>
              <a:rPr lang="en-US" dirty="0" smtClean="0"/>
              <a:t>the ground </a:t>
            </a:r>
            <a:r>
              <a:rPr lang="en-US" dirty="0"/>
              <a:t>by looking at simpler techniques that do not involve virtual </a:t>
            </a:r>
            <a:r>
              <a:rPr lang="en-US" dirty="0" smtClean="0"/>
              <a:t>memory, including </a:t>
            </a:r>
            <a:r>
              <a:rPr lang="en-US" b="1" dirty="0" smtClean="0">
                <a:solidFill>
                  <a:srgbClr val="0070C0"/>
                </a:solidFill>
              </a:rPr>
              <a:t>partitioning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70C0"/>
                </a:solidFill>
              </a:rPr>
              <a:t>simple paging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simple </a:t>
            </a:r>
            <a:r>
              <a:rPr lang="en-US" b="1" dirty="0" smtClean="0">
                <a:solidFill>
                  <a:srgbClr val="0070C0"/>
                </a:solidFill>
              </a:rPr>
              <a:t>segmentation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66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For OS:</a:t>
            </a:r>
            <a:r>
              <a:rPr lang="en-US" dirty="0" smtClean="0"/>
              <a:t> It can be assumed </a:t>
            </a:r>
            <a:r>
              <a:rPr lang="en-US" dirty="0"/>
              <a:t>that </a:t>
            </a:r>
            <a:r>
              <a:rPr lang="en-US" dirty="0" smtClean="0"/>
              <a:t>OS </a:t>
            </a:r>
            <a:r>
              <a:rPr lang="en-US" dirty="0"/>
              <a:t>occupies some fixed portion of main memory and that </a:t>
            </a:r>
            <a:r>
              <a:rPr lang="en-US" dirty="0" smtClean="0"/>
              <a:t>rest </a:t>
            </a:r>
            <a:r>
              <a:rPr lang="en-US" dirty="0"/>
              <a:t>of main memory is available for use by multiple processes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simplest scheme for managing </a:t>
            </a:r>
            <a:r>
              <a:rPr lang="en-US" dirty="0" smtClean="0"/>
              <a:t>memory </a:t>
            </a:r>
            <a:r>
              <a:rPr lang="en-US" dirty="0"/>
              <a:t>is to partition it into regions with </a:t>
            </a:r>
            <a:r>
              <a:rPr lang="en-US" b="1" dirty="0">
                <a:solidFill>
                  <a:srgbClr val="0070C0"/>
                </a:solidFill>
              </a:rPr>
              <a:t>fixed boundaries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One possibility is to make use of </a:t>
            </a:r>
            <a:r>
              <a:rPr lang="en-US" b="1" dirty="0">
                <a:solidFill>
                  <a:srgbClr val="0070C0"/>
                </a:solidFill>
              </a:rPr>
              <a:t>equal-size </a:t>
            </a:r>
            <a:r>
              <a:rPr lang="en-US" b="1" dirty="0" smtClean="0">
                <a:solidFill>
                  <a:srgbClr val="0070C0"/>
                </a:solidFill>
              </a:rPr>
              <a:t>partitions</a:t>
            </a:r>
            <a:r>
              <a:rPr lang="en-US" dirty="0" smtClean="0"/>
              <a:t>, in which any process with size </a:t>
            </a:r>
            <a:r>
              <a:rPr lang="en-US" dirty="0"/>
              <a:t>less than or equal to the partition size can be loaded into </a:t>
            </a:r>
            <a:r>
              <a:rPr lang="en-US" dirty="0" smtClean="0"/>
              <a:t>any available </a:t>
            </a:r>
            <a:r>
              <a:rPr lang="en-US" dirty="0"/>
              <a:t>partition. If all partitions are </a:t>
            </a:r>
            <a:r>
              <a:rPr lang="en-US" dirty="0" smtClean="0"/>
              <a:t>full, </a:t>
            </a:r>
            <a:r>
              <a:rPr lang="en-US" dirty="0"/>
              <a:t>the </a:t>
            </a:r>
            <a:r>
              <a:rPr lang="en-US" dirty="0" smtClean="0"/>
              <a:t>OS </a:t>
            </a:r>
            <a:r>
              <a:rPr lang="en-US" dirty="0"/>
              <a:t>can swap a process out of any of the partitions and </a:t>
            </a:r>
            <a:r>
              <a:rPr lang="en-US" dirty="0" smtClean="0"/>
              <a:t>load in </a:t>
            </a:r>
            <a:r>
              <a:rPr lang="en-US" dirty="0"/>
              <a:t>another </a:t>
            </a:r>
            <a:r>
              <a:rPr lang="en-US" dirty="0" smtClean="0"/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</a:t>
            </a:r>
            <a:r>
              <a:rPr lang="en-US" dirty="0" smtClean="0"/>
              <a:t>Partitioning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9659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There are two difficulties with the use of equal-size fixed partitions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program may be too big to fit into a partition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Main memory utilization is extremely inefficient</a:t>
            </a:r>
            <a:r>
              <a:rPr lang="en-US" dirty="0" smtClean="0"/>
              <a:t>. </a:t>
            </a:r>
            <a:r>
              <a:rPr lang="en-US" dirty="0"/>
              <a:t>Any program, no matter </a:t>
            </a:r>
            <a:r>
              <a:rPr lang="en-US" dirty="0" smtClean="0"/>
              <a:t>how small</a:t>
            </a:r>
            <a:r>
              <a:rPr lang="en-US" dirty="0"/>
              <a:t>, occupies an entire partition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Internal fragmentation:</a:t>
            </a:r>
            <a:r>
              <a:rPr lang="en-US" sz="2600" dirty="0" smtClean="0"/>
              <a:t> a phenomenon</a:t>
            </a:r>
            <a:r>
              <a:rPr lang="en-US" sz="2600" dirty="0"/>
              <a:t>, in which there is wasted space </a:t>
            </a:r>
            <a:r>
              <a:rPr lang="en-US" sz="2600" dirty="0" smtClean="0"/>
              <a:t>internal to </a:t>
            </a:r>
            <a:r>
              <a:rPr lang="en-US" sz="2600" dirty="0"/>
              <a:t>a partition due to the fact that the block of data loaded is smaller than </a:t>
            </a:r>
            <a:r>
              <a:rPr lang="en-US" sz="2600" dirty="0" smtClean="0"/>
              <a:t>the partition.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Disadvantage:</a:t>
            </a:r>
            <a:r>
              <a:rPr lang="en-US" dirty="0" smtClean="0"/>
              <a:t>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Limits </a:t>
            </a:r>
            <a:r>
              <a:rPr lang="en-US" dirty="0"/>
              <a:t>the number of active </a:t>
            </a:r>
            <a:r>
              <a:rPr lang="en-US" dirty="0" smtClean="0"/>
              <a:t>processes.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May </a:t>
            </a:r>
            <a:r>
              <a:rPr lang="en-US" dirty="0"/>
              <a:t>use space </a:t>
            </a:r>
            <a:r>
              <a:rPr lang="en-US" dirty="0" smtClean="0"/>
              <a:t>inefficiently, in case of poor </a:t>
            </a:r>
            <a:r>
              <a:rPr lang="en-US" dirty="0"/>
              <a:t>match between available partition sizes and process 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overcome some of the difficulties with </a:t>
            </a:r>
            <a:r>
              <a:rPr lang="en-US" b="1" dirty="0">
                <a:solidFill>
                  <a:srgbClr val="0070C0"/>
                </a:solidFill>
              </a:rPr>
              <a:t>fixed partitioning</a:t>
            </a:r>
            <a:r>
              <a:rPr lang="en-US" dirty="0"/>
              <a:t>, an approach </a:t>
            </a:r>
            <a:r>
              <a:rPr lang="en-US" dirty="0" smtClean="0"/>
              <a:t>known as </a:t>
            </a:r>
            <a:r>
              <a:rPr lang="en-US" b="1" dirty="0">
                <a:solidFill>
                  <a:srgbClr val="0070C0"/>
                </a:solidFill>
              </a:rPr>
              <a:t>dynamic partitioning</a:t>
            </a:r>
            <a:r>
              <a:rPr lang="en-US" dirty="0"/>
              <a:t> was developed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With dynamic partitioning, the partitions are of variable length and number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process is brought into main memory, it is allocated exactly as much </a:t>
            </a:r>
            <a:r>
              <a:rPr lang="en-US" dirty="0" smtClean="0"/>
              <a:t>memory as </a:t>
            </a:r>
            <a:r>
              <a:rPr lang="en-US" dirty="0"/>
              <a:t>it requires and no more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 smtClean="0"/>
              <a:t>example of </a:t>
            </a:r>
            <a:r>
              <a:rPr lang="en-US" dirty="0"/>
              <a:t>using 64 Mbytes of main </a:t>
            </a:r>
            <a:r>
              <a:rPr lang="en-US" dirty="0" smtClean="0"/>
              <a:t>memory is shown </a:t>
            </a:r>
            <a:r>
              <a:rPr lang="en-US" dirty="0"/>
              <a:t>in </a:t>
            </a:r>
            <a:r>
              <a:rPr lang="en-US" dirty="0" smtClean="0"/>
              <a:t>Figure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70746" y="-143298"/>
            <a:ext cx="7901288" cy="7001298"/>
            <a:chOff x="2333765" y="-143298"/>
            <a:chExt cx="7901288" cy="7001298"/>
          </a:xfrm>
        </p:grpSpPr>
        <p:pic>
          <p:nvPicPr>
            <p:cNvPr id="5" name="Picture 4" descr="f4.pdf"/>
            <p:cNvPicPr>
              <a:picLocks noChangeAspect="1"/>
            </p:cNvPicPr>
            <p:nvPr/>
          </p:nvPicPr>
          <p:blipFill rotWithShape="1">
            <a:blip r:embed="rId2"/>
            <a:srcRect l="8828" t="8063" r="9071" b="62663"/>
            <a:stretch/>
          </p:blipFill>
          <p:spPr>
            <a:xfrm>
              <a:off x="2333765" y="-143298"/>
              <a:ext cx="7901288" cy="3645960"/>
            </a:xfrm>
            <a:prstGeom prst="rect">
              <a:avLst/>
            </a:prstGeom>
          </p:spPr>
        </p:pic>
        <p:pic>
          <p:nvPicPr>
            <p:cNvPr id="6" name="Picture 5" descr="f4.pdf"/>
            <p:cNvPicPr>
              <a:picLocks noChangeAspect="1"/>
            </p:cNvPicPr>
            <p:nvPr/>
          </p:nvPicPr>
          <p:blipFill rotWithShape="1">
            <a:blip r:embed="rId2"/>
            <a:srcRect l="8828" t="40765" r="9071" b="31125"/>
            <a:stretch/>
          </p:blipFill>
          <p:spPr>
            <a:xfrm>
              <a:off x="2333765" y="3366803"/>
              <a:ext cx="7879307" cy="349119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95627" y="5962706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TenLTStd-Bold"/>
              </a:rPr>
              <a:t>Figure 7.4: </a:t>
            </a:r>
            <a:r>
              <a:rPr lang="en-US" b="1" dirty="0">
                <a:latin typeface="TimesTenLTStd-Bold"/>
              </a:rPr>
              <a:t>The Effect </a:t>
            </a:r>
            <a:endParaRPr lang="en-US" b="1" dirty="0" smtClean="0">
              <a:latin typeface="TimesTenLTStd-Bold"/>
            </a:endParaRPr>
          </a:p>
          <a:p>
            <a:r>
              <a:rPr lang="en-US" b="1" dirty="0" smtClean="0">
                <a:latin typeface="TimesTenLTStd-Bold"/>
              </a:rPr>
              <a:t>of </a:t>
            </a:r>
            <a:r>
              <a:rPr lang="en-US" b="1" dirty="0">
                <a:latin typeface="TimesTenLTStd-Bold"/>
              </a:rPr>
              <a:t>Dynamic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Partitioning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smtClean="0"/>
              <a:t>the previous </a:t>
            </a:r>
            <a:r>
              <a:rPr lang="en-US" dirty="0"/>
              <a:t>example shows, </a:t>
            </a:r>
            <a:r>
              <a:rPr lang="en-US" dirty="0" smtClean="0"/>
              <a:t>dynamic partitioning </a:t>
            </a:r>
            <a:r>
              <a:rPr lang="en-US" dirty="0"/>
              <a:t>method starts out well, but eventually it leads to </a:t>
            </a:r>
            <a:r>
              <a:rPr lang="en-US" dirty="0" smtClean="0"/>
              <a:t>a situation </a:t>
            </a:r>
            <a:r>
              <a:rPr lang="en-US" dirty="0"/>
              <a:t>in which there are a lot of small holes in memory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External fragmentation: </a:t>
            </a:r>
            <a:r>
              <a:rPr lang="en-US" dirty="0" smtClean="0"/>
              <a:t>In dynamic portioning, as </a:t>
            </a:r>
            <a:r>
              <a:rPr lang="en-US" dirty="0"/>
              <a:t>time goes on, </a:t>
            </a:r>
            <a:r>
              <a:rPr lang="en-US" dirty="0" smtClean="0"/>
              <a:t>the memory becomes </a:t>
            </a:r>
            <a:r>
              <a:rPr lang="en-US" dirty="0"/>
              <a:t>more and more </a:t>
            </a:r>
            <a:r>
              <a:rPr lang="en-US" dirty="0" smtClean="0"/>
              <a:t>fragmented </a:t>
            </a:r>
            <a:r>
              <a:rPr lang="en-US" dirty="0"/>
              <a:t>and memory utilization declines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Compaction: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technique </a:t>
            </a:r>
            <a:r>
              <a:rPr lang="en-US" dirty="0" smtClean="0"/>
              <a:t>used for </a:t>
            </a:r>
            <a:r>
              <a:rPr lang="en-US" dirty="0"/>
              <a:t>overcoming external </a:t>
            </a:r>
            <a:r>
              <a:rPr lang="en-US" dirty="0" smtClean="0"/>
              <a:t>fragmentation, where from time </a:t>
            </a:r>
            <a:r>
              <a:rPr lang="en-US" dirty="0"/>
              <a:t>to time, the OS shifts the processes so that they are contiguous and so that </a:t>
            </a:r>
            <a:r>
              <a:rPr lang="en-US" dirty="0" smtClean="0"/>
              <a:t>all of </a:t>
            </a:r>
            <a:r>
              <a:rPr lang="en-US" dirty="0"/>
              <a:t>the free memory is together in one </a:t>
            </a:r>
            <a:r>
              <a:rPr lang="en-US" dirty="0" smtClean="0"/>
              <a:t>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1454" cy="4351338"/>
          </a:xfrm>
        </p:spPr>
        <p:txBody>
          <a:bodyPr/>
          <a:lstStyle/>
          <a:p>
            <a:r>
              <a:rPr lang="en-US" dirty="0"/>
              <a:t>The difficulty with compaction is that it is a </a:t>
            </a:r>
            <a:r>
              <a:rPr lang="en-US" dirty="0" smtClean="0"/>
              <a:t>time consuming procedure </a:t>
            </a:r>
            <a:r>
              <a:rPr lang="en-US" dirty="0"/>
              <a:t>and wasteful of processor time. </a:t>
            </a:r>
            <a:endParaRPr lang="en-US" dirty="0" smtClean="0"/>
          </a:p>
          <a:p>
            <a:r>
              <a:rPr lang="en-US" dirty="0" smtClean="0"/>
              <a:t>Compaction implies the </a:t>
            </a:r>
            <a:r>
              <a:rPr lang="en-US" dirty="0"/>
              <a:t>need for a dynamic </a:t>
            </a:r>
            <a:r>
              <a:rPr lang="en-US" dirty="0" smtClean="0"/>
              <a:t>relocation capability</a:t>
            </a:r>
            <a:r>
              <a:rPr lang="en-US" dirty="0"/>
              <a:t>,</a:t>
            </a:r>
            <a:r>
              <a:rPr lang="en-US" dirty="0" smtClean="0"/>
              <a:t> i.e. </a:t>
            </a:r>
            <a:r>
              <a:rPr lang="en-US" dirty="0"/>
              <a:t>it must be possible to </a:t>
            </a:r>
            <a:r>
              <a:rPr lang="en-US" dirty="0" smtClean="0"/>
              <a:t>move a </a:t>
            </a:r>
            <a:r>
              <a:rPr lang="en-US" dirty="0"/>
              <a:t>program from one region to another in main memory without invalidating </a:t>
            </a:r>
            <a:r>
              <a:rPr lang="en-US" dirty="0" smtClean="0"/>
              <a:t>the memory </a:t>
            </a:r>
            <a:r>
              <a:rPr lang="en-US" dirty="0"/>
              <a:t>references in the </a:t>
            </a:r>
            <a:r>
              <a:rPr lang="en-US" dirty="0" smtClean="0"/>
              <a:t>program.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Disadvantage: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</a:t>
            </a:r>
            <a:r>
              <a:rPr lang="en-US" dirty="0"/>
              <a:t>complex to </a:t>
            </a:r>
            <a:r>
              <a:rPr lang="en-US" dirty="0" smtClean="0"/>
              <a:t>maintain.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Includes </a:t>
            </a:r>
            <a:r>
              <a:rPr lang="en-US" dirty="0"/>
              <a:t>the overhead of compaction.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16824</TotalTime>
  <Words>831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TimesTenLTStd-Bold</vt:lpstr>
      <vt:lpstr>Office Theme</vt:lpstr>
      <vt:lpstr>Memory Management</vt:lpstr>
      <vt:lpstr>Memory Management Terms</vt:lpstr>
      <vt:lpstr>Memory Partitioning</vt:lpstr>
      <vt:lpstr>Fixed Partitioning</vt:lpstr>
      <vt:lpstr>Fixed Partitioning (Cont.)</vt:lpstr>
      <vt:lpstr>Dynamic Partitioning</vt:lpstr>
      <vt:lpstr>PowerPoint Presentation</vt:lpstr>
      <vt:lpstr>Dynamic Partitioning (Cont.)</vt:lpstr>
      <vt:lpstr>Dynamic Partitioning (Cont.)</vt:lpstr>
      <vt:lpstr>Relocation: Fixed Partitioning</vt:lpstr>
      <vt:lpstr>Relocation: Dynamic Partitioning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2016</cp:revision>
  <dcterms:created xsi:type="dcterms:W3CDTF">2017-01-29T14:04:38Z</dcterms:created>
  <dcterms:modified xsi:type="dcterms:W3CDTF">2022-07-06T08:21:10Z</dcterms:modified>
</cp:coreProperties>
</file>