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97" r:id="rId4"/>
    <p:sldId id="258" r:id="rId5"/>
    <p:sldId id="278" r:id="rId6"/>
    <p:sldId id="270" r:id="rId7"/>
    <p:sldId id="271" r:id="rId8"/>
    <p:sldId id="259" r:id="rId9"/>
    <p:sldId id="300" r:id="rId10"/>
    <p:sldId id="299" r:id="rId11"/>
    <p:sldId id="291" r:id="rId12"/>
    <p:sldId id="292" r:id="rId13"/>
    <p:sldId id="294" r:id="rId14"/>
    <p:sldId id="295" r:id="rId15"/>
    <p:sldId id="296" r:id="rId16"/>
    <p:sldId id="301" r:id="rId17"/>
    <p:sldId id="279" r:id="rId18"/>
    <p:sldId id="281" r:id="rId19"/>
    <p:sldId id="282" r:id="rId20"/>
    <p:sldId id="283" r:id="rId21"/>
    <p:sldId id="284" r:id="rId22"/>
    <p:sldId id="280" r:id="rId23"/>
    <p:sldId id="285" r:id="rId24"/>
    <p:sldId id="286" r:id="rId25"/>
    <p:sldId id="287" r:id="rId26"/>
    <p:sldId id="288" r:id="rId27"/>
    <p:sldId id="289" r:id="rId28"/>
    <p:sldId id="290" r:id="rId29"/>
    <p:sldId id="302" r:id="rId30"/>
    <p:sldId id="303" r:id="rId31"/>
    <p:sldId id="304" r:id="rId32"/>
    <p:sldId id="305" r:id="rId33"/>
    <p:sldId id="30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B4AAA-A07D-4C8D-B8AD-9834B9FE0AC9}" type="datetimeFigureOut">
              <a:rPr lang="en-US" smtClean="0"/>
              <a:t>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D964B-90CF-42E6-8C0B-11E42B9523F8}" type="slidenum">
              <a:rPr lang="en-US" smtClean="0"/>
              <a:t>‹#›</a:t>
            </a:fld>
            <a:endParaRPr lang="en-US"/>
          </a:p>
        </p:txBody>
      </p:sp>
    </p:spTree>
    <p:extLst>
      <p:ext uri="{BB962C8B-B14F-4D97-AF65-F5344CB8AC3E}">
        <p14:creationId xmlns:p14="http://schemas.microsoft.com/office/powerpoint/2010/main" val="585793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79F69F-AE55-4DB7-930A-C2B1AFA1C674}"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55DAE14-77C4-4BEF-A0A7-F28681B7740D}" type="slidenum">
              <a:rPr lang="en-US" smtClean="0"/>
              <a:t>‹#›</a:t>
            </a:fld>
            <a:endParaRPr lang="en-US"/>
          </a:p>
        </p:txBody>
      </p:sp>
    </p:spTree>
    <p:extLst>
      <p:ext uri="{BB962C8B-B14F-4D97-AF65-F5344CB8AC3E}">
        <p14:creationId xmlns:p14="http://schemas.microsoft.com/office/powerpoint/2010/main" val="617569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9F69F-AE55-4DB7-930A-C2B1AFA1C674}"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DAE14-77C4-4BEF-A0A7-F28681B7740D}" type="slidenum">
              <a:rPr lang="en-US" smtClean="0"/>
              <a:t>‹#›</a:t>
            </a:fld>
            <a:endParaRPr lang="en-US"/>
          </a:p>
        </p:txBody>
      </p:sp>
    </p:spTree>
    <p:extLst>
      <p:ext uri="{BB962C8B-B14F-4D97-AF65-F5344CB8AC3E}">
        <p14:creationId xmlns:p14="http://schemas.microsoft.com/office/powerpoint/2010/main" val="2623990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9F69F-AE55-4DB7-930A-C2B1AFA1C674}"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DAE14-77C4-4BEF-A0A7-F28681B7740D}" type="slidenum">
              <a:rPr lang="en-US" smtClean="0"/>
              <a:t>‹#›</a:t>
            </a:fld>
            <a:endParaRPr lang="en-US"/>
          </a:p>
        </p:txBody>
      </p:sp>
    </p:spTree>
    <p:extLst>
      <p:ext uri="{BB962C8B-B14F-4D97-AF65-F5344CB8AC3E}">
        <p14:creationId xmlns:p14="http://schemas.microsoft.com/office/powerpoint/2010/main" val="186581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9F69F-AE55-4DB7-930A-C2B1AFA1C674}"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DAE14-77C4-4BEF-A0A7-F28681B7740D}" type="slidenum">
              <a:rPr lang="en-US" smtClean="0"/>
              <a:t>‹#›</a:t>
            </a:fld>
            <a:endParaRPr lang="en-US"/>
          </a:p>
        </p:txBody>
      </p:sp>
    </p:spTree>
    <p:extLst>
      <p:ext uri="{BB962C8B-B14F-4D97-AF65-F5344CB8AC3E}">
        <p14:creationId xmlns:p14="http://schemas.microsoft.com/office/powerpoint/2010/main" val="2539086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779F69F-AE55-4DB7-930A-C2B1AFA1C674}" type="datetimeFigureOut">
              <a:rPr lang="en-US" smtClean="0"/>
              <a:t>2/18/2024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55DAE14-77C4-4BEF-A0A7-F28681B7740D}" type="slidenum">
              <a:rPr lang="en-US" smtClean="0"/>
              <a:t>‹#›</a:t>
            </a:fld>
            <a:endParaRPr lang="en-US"/>
          </a:p>
        </p:txBody>
      </p:sp>
    </p:spTree>
    <p:extLst>
      <p:ext uri="{BB962C8B-B14F-4D97-AF65-F5344CB8AC3E}">
        <p14:creationId xmlns:p14="http://schemas.microsoft.com/office/powerpoint/2010/main" val="419901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69F-AE55-4DB7-930A-C2B1AFA1C674}"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DAE14-77C4-4BEF-A0A7-F28681B7740D}" type="slidenum">
              <a:rPr lang="en-US" smtClean="0"/>
              <a:t>‹#›</a:t>
            </a:fld>
            <a:endParaRPr lang="en-US"/>
          </a:p>
        </p:txBody>
      </p:sp>
    </p:spTree>
    <p:extLst>
      <p:ext uri="{BB962C8B-B14F-4D97-AF65-F5344CB8AC3E}">
        <p14:creationId xmlns:p14="http://schemas.microsoft.com/office/powerpoint/2010/main" val="2118167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79F69F-AE55-4DB7-930A-C2B1AFA1C674}" type="datetimeFigureOut">
              <a:rPr lang="en-US" smtClean="0"/>
              <a:t>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5DAE14-77C4-4BEF-A0A7-F28681B7740D}" type="slidenum">
              <a:rPr lang="en-US" smtClean="0"/>
              <a:t>‹#›</a:t>
            </a:fld>
            <a:endParaRPr lang="en-US"/>
          </a:p>
        </p:txBody>
      </p:sp>
    </p:spTree>
    <p:extLst>
      <p:ext uri="{BB962C8B-B14F-4D97-AF65-F5344CB8AC3E}">
        <p14:creationId xmlns:p14="http://schemas.microsoft.com/office/powerpoint/2010/main" val="114720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F69F-AE55-4DB7-930A-C2B1AFA1C674}" type="datetimeFigureOut">
              <a:rPr lang="en-US" smtClean="0"/>
              <a:t>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5DAE14-77C4-4BEF-A0A7-F28681B7740D}" type="slidenum">
              <a:rPr lang="en-US" smtClean="0"/>
              <a:t>‹#›</a:t>
            </a:fld>
            <a:endParaRPr lang="en-US"/>
          </a:p>
        </p:txBody>
      </p:sp>
    </p:spTree>
    <p:extLst>
      <p:ext uri="{BB962C8B-B14F-4D97-AF65-F5344CB8AC3E}">
        <p14:creationId xmlns:p14="http://schemas.microsoft.com/office/powerpoint/2010/main" val="16198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79F69F-AE55-4DB7-930A-C2B1AFA1C674}" type="datetimeFigureOut">
              <a:rPr lang="en-US" smtClean="0"/>
              <a:t>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5DAE14-77C4-4BEF-A0A7-F28681B7740D}" type="slidenum">
              <a:rPr lang="en-US" smtClean="0"/>
              <a:t>‹#›</a:t>
            </a:fld>
            <a:endParaRPr lang="en-US"/>
          </a:p>
        </p:txBody>
      </p:sp>
    </p:spTree>
    <p:extLst>
      <p:ext uri="{BB962C8B-B14F-4D97-AF65-F5344CB8AC3E}">
        <p14:creationId xmlns:p14="http://schemas.microsoft.com/office/powerpoint/2010/main" val="183682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79F69F-AE55-4DB7-930A-C2B1AFA1C674}"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55DAE14-77C4-4BEF-A0A7-F28681B7740D}" type="slidenum">
              <a:rPr lang="en-US" smtClean="0"/>
              <a:t>‹#›</a:t>
            </a:fld>
            <a:endParaRPr lang="en-US"/>
          </a:p>
        </p:txBody>
      </p:sp>
    </p:spTree>
    <p:extLst>
      <p:ext uri="{BB962C8B-B14F-4D97-AF65-F5344CB8AC3E}">
        <p14:creationId xmlns:p14="http://schemas.microsoft.com/office/powerpoint/2010/main" val="2242631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79F69F-AE55-4DB7-930A-C2B1AFA1C674}" type="datetimeFigureOut">
              <a:rPr lang="en-US" smtClean="0"/>
              <a:t>2/18/2024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55DAE14-77C4-4BEF-A0A7-F28681B7740D}" type="slidenum">
              <a:rPr lang="en-US" smtClean="0"/>
              <a:t>‹#›</a:t>
            </a:fld>
            <a:endParaRPr lang="en-US"/>
          </a:p>
        </p:txBody>
      </p:sp>
    </p:spTree>
    <p:extLst>
      <p:ext uri="{BB962C8B-B14F-4D97-AF65-F5344CB8AC3E}">
        <p14:creationId xmlns:p14="http://schemas.microsoft.com/office/powerpoint/2010/main" val="3224087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779F69F-AE55-4DB7-930A-C2B1AFA1C674}" type="datetimeFigureOut">
              <a:rPr lang="en-US" smtClean="0"/>
              <a:t>2/18/2024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55DAE14-77C4-4BEF-A0A7-F28681B7740D}" type="slidenum">
              <a:rPr lang="en-US" smtClean="0"/>
              <a:t>‹#›</a:t>
            </a:fld>
            <a:endParaRPr lang="en-US"/>
          </a:p>
        </p:txBody>
      </p:sp>
    </p:spTree>
    <p:extLst>
      <p:ext uri="{BB962C8B-B14F-4D97-AF65-F5344CB8AC3E}">
        <p14:creationId xmlns:p14="http://schemas.microsoft.com/office/powerpoint/2010/main" val="2180413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5.jpeg"/></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7.jpeg"/></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8.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9.jpe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0.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9.jpeg"/><Relationship Id="rId1" Type="http://schemas.openxmlformats.org/officeDocument/2006/relationships/slideLayout" Target="../slideLayouts/slideLayout2.xml"/><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1.jpe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jpeg"/><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2011-C79B-C465-1B8A-C2AC3FE9F1A9}"/>
              </a:ext>
            </a:extLst>
          </p:cNvPr>
          <p:cNvSpPr>
            <a:spLocks noGrp="1"/>
          </p:cNvSpPr>
          <p:nvPr>
            <p:ph type="ctrTitle"/>
          </p:nvPr>
        </p:nvSpPr>
        <p:spPr/>
        <p:txBody>
          <a:bodyPr/>
          <a:lstStyle/>
          <a:p>
            <a:r>
              <a:rPr lang="en-US" dirty="0"/>
              <a:t>LECTURE # 02</a:t>
            </a:r>
            <a:br>
              <a:rPr lang="en-US" dirty="0"/>
            </a:br>
            <a:r>
              <a:rPr lang="en-US" dirty="0"/>
              <a:t>PYTHON PACKAGES</a:t>
            </a:r>
          </a:p>
        </p:txBody>
      </p:sp>
      <p:sp>
        <p:nvSpPr>
          <p:cNvPr id="3" name="Subtitle 2">
            <a:extLst>
              <a:ext uri="{FF2B5EF4-FFF2-40B4-BE49-F238E27FC236}">
                <a16:creationId xmlns:a16="http://schemas.microsoft.com/office/drawing/2014/main" id="{584C6F85-1169-594B-9E27-521A508E79F7}"/>
              </a:ext>
            </a:extLst>
          </p:cNvPr>
          <p:cNvSpPr>
            <a:spLocks noGrp="1"/>
          </p:cNvSpPr>
          <p:nvPr>
            <p:ph type="subTitle" idx="1"/>
          </p:nvPr>
        </p:nvSpPr>
        <p:spPr/>
        <p:txBody>
          <a:bodyPr/>
          <a:lstStyle/>
          <a:p>
            <a:r>
              <a:rPr lang="en-US" dirty="0"/>
              <a:t>ARTIFICIAL INTELLIGENCE</a:t>
            </a:r>
          </a:p>
        </p:txBody>
      </p:sp>
    </p:spTree>
    <p:extLst>
      <p:ext uri="{BB962C8B-B14F-4D97-AF65-F5344CB8AC3E}">
        <p14:creationId xmlns:p14="http://schemas.microsoft.com/office/powerpoint/2010/main" val="1022034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F7A0-D642-B5BB-022D-569F716F7716}"/>
              </a:ext>
            </a:extLst>
          </p:cNvPr>
          <p:cNvSpPr>
            <a:spLocks noGrp="1"/>
          </p:cNvSpPr>
          <p:nvPr>
            <p:ph type="title"/>
          </p:nvPr>
        </p:nvSpPr>
        <p:spPr>
          <a:xfrm>
            <a:off x="184023" y="217932"/>
            <a:ext cx="10058400" cy="467868"/>
          </a:xfrm>
        </p:spPr>
        <p:txBody>
          <a:bodyPr>
            <a:normAutofit fontScale="90000"/>
          </a:bodyPr>
          <a:lstStyle/>
          <a:p>
            <a:r>
              <a:rPr lang="en-US" dirty="0"/>
              <a:t>Plotly:</a:t>
            </a:r>
          </a:p>
        </p:txBody>
      </p:sp>
      <p:pic>
        <p:nvPicPr>
          <p:cNvPr id="5" name="Content Placeholder 4">
            <a:extLst>
              <a:ext uri="{FF2B5EF4-FFF2-40B4-BE49-F238E27FC236}">
                <a16:creationId xmlns:a16="http://schemas.microsoft.com/office/drawing/2014/main" id="{E3CD6D6B-BB7F-726C-CAF5-C03B87419FD2}"/>
              </a:ext>
            </a:extLst>
          </p:cNvPr>
          <p:cNvPicPr>
            <a:picLocks noGrp="1" noChangeAspect="1"/>
          </p:cNvPicPr>
          <p:nvPr>
            <p:ph idx="1"/>
          </p:nvPr>
        </p:nvPicPr>
        <p:blipFill>
          <a:blip r:embed="rId2"/>
          <a:stretch>
            <a:fillRect/>
          </a:stretch>
        </p:blipFill>
        <p:spPr>
          <a:xfrm>
            <a:off x="2590800" y="1020590"/>
            <a:ext cx="9410699" cy="5744392"/>
          </a:xfrm>
        </p:spPr>
      </p:pic>
    </p:spTree>
    <p:extLst>
      <p:ext uri="{BB962C8B-B14F-4D97-AF65-F5344CB8AC3E}">
        <p14:creationId xmlns:p14="http://schemas.microsoft.com/office/powerpoint/2010/main" val="2898623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879C2-650D-DC9C-7DC0-AE69CCD44044}"/>
              </a:ext>
            </a:extLst>
          </p:cNvPr>
          <p:cNvSpPr>
            <a:spLocks noGrp="1"/>
          </p:cNvSpPr>
          <p:nvPr>
            <p:ph type="title"/>
          </p:nvPr>
        </p:nvSpPr>
        <p:spPr>
          <a:xfrm>
            <a:off x="6587544" y="1382165"/>
            <a:ext cx="4869179" cy="1517984"/>
          </a:xfrm>
        </p:spPr>
        <p:txBody>
          <a:bodyPr>
            <a:normAutofit/>
          </a:bodyPr>
          <a:lstStyle/>
          <a:p>
            <a:r>
              <a:rPr lang="en-US" sz="4800">
                <a:solidFill>
                  <a:srgbClr val="000000"/>
                </a:solidFill>
              </a:rPr>
              <a:t>PANDAS AI</a:t>
            </a:r>
          </a:p>
        </p:txBody>
      </p:sp>
      <p:pic>
        <p:nvPicPr>
          <p:cNvPr id="6" name="Picture 5" descr="Giant panda">
            <a:extLst>
              <a:ext uri="{FF2B5EF4-FFF2-40B4-BE49-F238E27FC236}">
                <a16:creationId xmlns:a16="http://schemas.microsoft.com/office/drawing/2014/main" id="{C768EEB1-4490-6E5D-AD6E-D187D71D2DDF}"/>
              </a:ext>
            </a:extLst>
          </p:cNvPr>
          <p:cNvPicPr>
            <a:picLocks noChangeAspect="1"/>
          </p:cNvPicPr>
          <p:nvPr/>
        </p:nvPicPr>
        <p:blipFill rotWithShape="1">
          <a:blip r:embed="rId2"/>
          <a:srcRect r="49319"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11"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AFD27D92-E36B-13CF-0B31-2120AAD7FE6B}"/>
              </a:ext>
            </a:extLst>
          </p:cNvPr>
          <p:cNvSpPr>
            <a:spLocks noGrp="1"/>
          </p:cNvSpPr>
          <p:nvPr>
            <p:ph idx="1"/>
          </p:nvPr>
        </p:nvSpPr>
        <p:spPr>
          <a:xfrm>
            <a:off x="6587545" y="3007389"/>
            <a:ext cx="4869179" cy="3065865"/>
          </a:xfrm>
        </p:spPr>
        <p:txBody>
          <a:bodyPr anchor="t">
            <a:normAutofit/>
          </a:bodyPr>
          <a:lstStyle/>
          <a:p>
            <a:r>
              <a:rPr lang="en-US" sz="1800" b="0" i="0">
                <a:solidFill>
                  <a:srgbClr val="000000"/>
                </a:solidFill>
                <a:effectLst/>
                <a:latin typeface="-apple-system"/>
              </a:rPr>
              <a:t>Pandas AI is not a standard library or tool within the Python ecosystem. It seems that the term "Pandas AI" is referring to the combination of using the popular Pandas library in Python for data manipulation and analysis, along with artificial intelligence (AI) techniques such as machine learning or deep learning.</a:t>
            </a:r>
          </a:p>
          <a:p>
            <a:endParaRPr lang="en-US" sz="1800">
              <a:solidFill>
                <a:srgbClr val="000000"/>
              </a:solidFill>
            </a:endParaRPr>
          </a:p>
        </p:txBody>
      </p:sp>
      <p:grpSp>
        <p:nvGrpSpPr>
          <p:cNvPr id="1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2547602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29DE-D01E-8BA9-D816-765DD6B65BE6}"/>
              </a:ext>
            </a:extLst>
          </p:cNvPr>
          <p:cNvSpPr>
            <a:spLocks noGrp="1"/>
          </p:cNvSpPr>
          <p:nvPr>
            <p:ph type="title"/>
          </p:nvPr>
        </p:nvSpPr>
        <p:spPr/>
        <p:txBody>
          <a:bodyPr/>
          <a:lstStyle/>
          <a:p>
            <a:r>
              <a:rPr lang="en-US" dirty="0"/>
              <a:t>Pandas ai</a:t>
            </a:r>
          </a:p>
        </p:txBody>
      </p:sp>
      <p:pic>
        <p:nvPicPr>
          <p:cNvPr id="5" name="Content Placeholder 4">
            <a:extLst>
              <a:ext uri="{FF2B5EF4-FFF2-40B4-BE49-F238E27FC236}">
                <a16:creationId xmlns:a16="http://schemas.microsoft.com/office/drawing/2014/main" id="{DE4A6A2B-6AB6-793A-417D-FDD29D1A24C3}"/>
              </a:ext>
            </a:extLst>
          </p:cNvPr>
          <p:cNvPicPr>
            <a:picLocks noGrp="1" noChangeAspect="1"/>
          </p:cNvPicPr>
          <p:nvPr>
            <p:ph idx="1"/>
          </p:nvPr>
        </p:nvPicPr>
        <p:blipFill>
          <a:blip r:embed="rId2"/>
          <a:stretch>
            <a:fillRect/>
          </a:stretch>
        </p:blipFill>
        <p:spPr>
          <a:xfrm>
            <a:off x="1246187" y="2308225"/>
            <a:ext cx="9705975" cy="3676650"/>
          </a:xfrm>
        </p:spPr>
      </p:pic>
    </p:spTree>
    <p:extLst>
      <p:ext uri="{BB962C8B-B14F-4D97-AF65-F5344CB8AC3E}">
        <p14:creationId xmlns:p14="http://schemas.microsoft.com/office/powerpoint/2010/main" val="3205091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F673B-7B4A-EC40-9873-E6C3ECECC465}"/>
              </a:ext>
            </a:extLst>
          </p:cNvPr>
          <p:cNvSpPr>
            <a:spLocks noGrp="1"/>
          </p:cNvSpPr>
          <p:nvPr>
            <p:ph type="title"/>
          </p:nvPr>
        </p:nvSpPr>
        <p:spPr>
          <a:xfrm>
            <a:off x="6587544" y="1382165"/>
            <a:ext cx="4869179" cy="1517984"/>
          </a:xfrm>
        </p:spPr>
        <p:txBody>
          <a:bodyPr>
            <a:normAutofit/>
          </a:bodyPr>
          <a:lstStyle/>
          <a:p>
            <a:r>
              <a:rPr lang="en-US" sz="4800">
                <a:solidFill>
                  <a:srgbClr val="000000"/>
                </a:solidFill>
              </a:rPr>
              <a:t>OpenCV</a:t>
            </a:r>
          </a:p>
        </p:txBody>
      </p:sp>
      <p:pic>
        <p:nvPicPr>
          <p:cNvPr id="3074" name="Picture 2" descr="OpenCVLogo · opencv/opencv Wiki · GitHub">
            <a:extLst>
              <a:ext uri="{FF2B5EF4-FFF2-40B4-BE49-F238E27FC236}">
                <a16:creationId xmlns:a16="http://schemas.microsoft.com/office/drawing/2014/main" id="{D418B118-7D3D-A5B4-DF99-719F29485B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52" r="6430"/>
          <a:stretch/>
        </p:blipFill>
        <p:spPr bwMode="auto">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noFill/>
          <a:extLst>
            <a:ext uri="{909E8E84-426E-40DD-AFC4-6F175D3DCCD1}">
              <a14:hiddenFill xmlns:a14="http://schemas.microsoft.com/office/drawing/2010/main">
                <a:solidFill>
                  <a:srgbClr val="FFFFFF"/>
                </a:solidFill>
              </a14:hiddenFill>
            </a:ext>
          </a:extLst>
        </p:spPr>
      </p:pic>
      <p:sp>
        <p:nvSpPr>
          <p:cNvPr id="3081" name="Freeform: Shape 308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67FEFCD3-0EA8-09D4-12C4-5A9DF6EECBA0}"/>
              </a:ext>
            </a:extLst>
          </p:cNvPr>
          <p:cNvSpPr>
            <a:spLocks noGrp="1"/>
          </p:cNvSpPr>
          <p:nvPr>
            <p:ph idx="1"/>
          </p:nvPr>
        </p:nvSpPr>
        <p:spPr>
          <a:xfrm>
            <a:off x="6587545" y="3007389"/>
            <a:ext cx="4869179" cy="3065865"/>
          </a:xfrm>
        </p:spPr>
        <p:txBody>
          <a:bodyPr anchor="t">
            <a:normAutofit/>
          </a:bodyPr>
          <a:lstStyle/>
          <a:p>
            <a:r>
              <a:rPr lang="en-US" sz="1800" b="0" i="0">
                <a:solidFill>
                  <a:srgbClr val="000000"/>
                </a:solidFill>
                <a:effectLst/>
                <a:latin typeface="-apple-system"/>
              </a:rPr>
              <a:t>OpenCV (Open-Source Computer Vision Library) is a popular open-source computer vision and machine learning software library. It provides a wide range of tools and algorithms for image and video processing, including object detection, facial recognition, motion tracking, and image segmentation.</a:t>
            </a:r>
            <a:endParaRPr lang="en-US" sz="1800">
              <a:solidFill>
                <a:srgbClr val="000000"/>
              </a:solidFill>
            </a:endParaRPr>
          </a:p>
        </p:txBody>
      </p:sp>
      <p:grpSp>
        <p:nvGrpSpPr>
          <p:cNvPr id="3083" name="Group 308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084" name="Oval 308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3085" name="Oval 308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403810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7898-2A3F-FD19-FC4C-A1AF6907E195}"/>
              </a:ext>
            </a:extLst>
          </p:cNvPr>
          <p:cNvSpPr>
            <a:spLocks noGrp="1"/>
          </p:cNvSpPr>
          <p:nvPr>
            <p:ph type="title"/>
          </p:nvPr>
        </p:nvSpPr>
        <p:spPr>
          <a:xfrm>
            <a:off x="139570" y="0"/>
            <a:ext cx="10058400" cy="705993"/>
          </a:xfrm>
        </p:spPr>
        <p:txBody>
          <a:bodyPr>
            <a:normAutofit fontScale="90000"/>
          </a:bodyPr>
          <a:lstStyle/>
          <a:p>
            <a:r>
              <a:rPr lang="en-US" dirty="0"/>
              <a:t>Picture to sketch using OpenCV</a:t>
            </a:r>
          </a:p>
        </p:txBody>
      </p:sp>
      <p:pic>
        <p:nvPicPr>
          <p:cNvPr id="5" name="Content Placeholder 4">
            <a:extLst>
              <a:ext uri="{FF2B5EF4-FFF2-40B4-BE49-F238E27FC236}">
                <a16:creationId xmlns:a16="http://schemas.microsoft.com/office/drawing/2014/main" id="{EDEEB623-5FB8-F639-DF44-3AB6FC6B1511}"/>
              </a:ext>
            </a:extLst>
          </p:cNvPr>
          <p:cNvPicPr>
            <a:picLocks noGrp="1" noChangeAspect="1"/>
          </p:cNvPicPr>
          <p:nvPr>
            <p:ph idx="1"/>
          </p:nvPr>
        </p:nvPicPr>
        <p:blipFill>
          <a:blip r:embed="rId2"/>
          <a:stretch>
            <a:fillRect/>
          </a:stretch>
        </p:blipFill>
        <p:spPr>
          <a:xfrm>
            <a:off x="139570" y="796924"/>
            <a:ext cx="5590924" cy="4788441"/>
          </a:xfrm>
        </p:spPr>
      </p:pic>
      <p:pic>
        <p:nvPicPr>
          <p:cNvPr id="7" name="Picture 6">
            <a:extLst>
              <a:ext uri="{FF2B5EF4-FFF2-40B4-BE49-F238E27FC236}">
                <a16:creationId xmlns:a16="http://schemas.microsoft.com/office/drawing/2014/main" id="{18B87C06-8CC1-3ECE-6E57-BA5F6BCA5391}"/>
              </a:ext>
            </a:extLst>
          </p:cNvPr>
          <p:cNvPicPr>
            <a:picLocks noChangeAspect="1"/>
          </p:cNvPicPr>
          <p:nvPr/>
        </p:nvPicPr>
        <p:blipFill>
          <a:blip r:embed="rId3"/>
          <a:stretch>
            <a:fillRect/>
          </a:stretch>
        </p:blipFill>
        <p:spPr>
          <a:xfrm>
            <a:off x="6096001" y="796924"/>
            <a:ext cx="3219450" cy="2883924"/>
          </a:xfrm>
          <a:prstGeom prst="rect">
            <a:avLst/>
          </a:prstGeom>
        </p:spPr>
      </p:pic>
      <p:pic>
        <p:nvPicPr>
          <p:cNvPr id="9" name="Picture 8">
            <a:extLst>
              <a:ext uri="{FF2B5EF4-FFF2-40B4-BE49-F238E27FC236}">
                <a16:creationId xmlns:a16="http://schemas.microsoft.com/office/drawing/2014/main" id="{06C4BC32-B9CC-DE69-B779-FD024FC225D0}"/>
              </a:ext>
            </a:extLst>
          </p:cNvPr>
          <p:cNvPicPr>
            <a:picLocks noChangeAspect="1"/>
          </p:cNvPicPr>
          <p:nvPr/>
        </p:nvPicPr>
        <p:blipFill>
          <a:blip r:embed="rId4"/>
          <a:stretch>
            <a:fillRect/>
          </a:stretch>
        </p:blipFill>
        <p:spPr>
          <a:xfrm>
            <a:off x="9315450" y="3429000"/>
            <a:ext cx="2876550" cy="3419475"/>
          </a:xfrm>
          <a:prstGeom prst="rect">
            <a:avLst/>
          </a:prstGeom>
        </p:spPr>
      </p:pic>
    </p:spTree>
    <p:extLst>
      <p:ext uri="{BB962C8B-B14F-4D97-AF65-F5344CB8AC3E}">
        <p14:creationId xmlns:p14="http://schemas.microsoft.com/office/powerpoint/2010/main" val="1928695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E1CD-5110-EBCF-F456-01033F9498FB}"/>
              </a:ext>
            </a:extLst>
          </p:cNvPr>
          <p:cNvSpPr>
            <a:spLocks noGrp="1"/>
          </p:cNvSpPr>
          <p:nvPr>
            <p:ph type="title"/>
          </p:nvPr>
        </p:nvSpPr>
        <p:spPr>
          <a:xfrm>
            <a:off x="260223" y="256032"/>
            <a:ext cx="10058400" cy="429768"/>
          </a:xfrm>
        </p:spPr>
        <p:txBody>
          <a:bodyPr>
            <a:normAutofit fontScale="90000"/>
          </a:bodyPr>
          <a:lstStyle/>
          <a:p>
            <a:r>
              <a:rPr lang="en-US" dirty="0"/>
              <a:t>Transformers: text summarization model</a:t>
            </a:r>
          </a:p>
        </p:txBody>
      </p:sp>
      <p:pic>
        <p:nvPicPr>
          <p:cNvPr id="5" name="Content Placeholder 4">
            <a:extLst>
              <a:ext uri="{FF2B5EF4-FFF2-40B4-BE49-F238E27FC236}">
                <a16:creationId xmlns:a16="http://schemas.microsoft.com/office/drawing/2014/main" id="{52E1873F-AAE7-1A08-A4C1-72127BB0F043}"/>
              </a:ext>
            </a:extLst>
          </p:cNvPr>
          <p:cNvPicPr>
            <a:picLocks noGrp="1" noChangeAspect="1"/>
          </p:cNvPicPr>
          <p:nvPr>
            <p:ph idx="1"/>
          </p:nvPr>
        </p:nvPicPr>
        <p:blipFill>
          <a:blip r:embed="rId2"/>
          <a:stretch>
            <a:fillRect/>
          </a:stretch>
        </p:blipFill>
        <p:spPr>
          <a:xfrm>
            <a:off x="0" y="1147654"/>
            <a:ext cx="12191999" cy="3005245"/>
          </a:xfrm>
        </p:spPr>
      </p:pic>
      <p:pic>
        <p:nvPicPr>
          <p:cNvPr id="7" name="Picture 6">
            <a:extLst>
              <a:ext uri="{FF2B5EF4-FFF2-40B4-BE49-F238E27FC236}">
                <a16:creationId xmlns:a16="http://schemas.microsoft.com/office/drawing/2014/main" id="{DB67E30E-F858-07B6-362A-5F3FC75C82DE}"/>
              </a:ext>
            </a:extLst>
          </p:cNvPr>
          <p:cNvPicPr>
            <a:picLocks noChangeAspect="1"/>
          </p:cNvPicPr>
          <p:nvPr/>
        </p:nvPicPr>
        <p:blipFill>
          <a:blip r:embed="rId3"/>
          <a:stretch>
            <a:fillRect/>
          </a:stretch>
        </p:blipFill>
        <p:spPr>
          <a:xfrm>
            <a:off x="0" y="4371976"/>
            <a:ext cx="12192000" cy="2378560"/>
          </a:xfrm>
          <a:prstGeom prst="rect">
            <a:avLst/>
          </a:prstGeom>
        </p:spPr>
      </p:pic>
    </p:spTree>
    <p:extLst>
      <p:ext uri="{BB962C8B-B14F-4D97-AF65-F5344CB8AC3E}">
        <p14:creationId xmlns:p14="http://schemas.microsoft.com/office/powerpoint/2010/main" val="2853335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7ECD92-BED8-A81D-5709-6695062323CA}"/>
              </a:ext>
            </a:extLst>
          </p:cNvPr>
          <p:cNvSpPr>
            <a:spLocks noGrp="1"/>
          </p:cNvSpPr>
          <p:nvPr>
            <p:ph type="title"/>
          </p:nvPr>
        </p:nvSpPr>
        <p:spPr>
          <a:xfrm>
            <a:off x="382280" y="484632"/>
            <a:ext cx="6743844" cy="1609344"/>
          </a:xfrm>
        </p:spPr>
        <p:txBody>
          <a:bodyPr>
            <a:normAutofit/>
          </a:bodyPr>
          <a:lstStyle/>
          <a:p>
            <a:r>
              <a:rPr lang="en-US" sz="4800"/>
              <a:t>Beautiful soup</a:t>
            </a:r>
          </a:p>
        </p:txBody>
      </p:sp>
      <p:sp>
        <p:nvSpPr>
          <p:cNvPr id="3" name="Content Placeholder 2">
            <a:extLst>
              <a:ext uri="{FF2B5EF4-FFF2-40B4-BE49-F238E27FC236}">
                <a16:creationId xmlns:a16="http://schemas.microsoft.com/office/drawing/2014/main" id="{315ACF9A-3B95-6ECD-6701-911D8C9A291F}"/>
              </a:ext>
            </a:extLst>
          </p:cNvPr>
          <p:cNvSpPr>
            <a:spLocks noGrp="1"/>
          </p:cNvSpPr>
          <p:nvPr>
            <p:ph idx="1"/>
          </p:nvPr>
        </p:nvSpPr>
        <p:spPr>
          <a:xfrm>
            <a:off x="382279" y="2121408"/>
            <a:ext cx="6743845" cy="4050792"/>
          </a:xfrm>
        </p:spPr>
        <p:txBody>
          <a:bodyPr>
            <a:normAutofit/>
          </a:bodyPr>
          <a:lstStyle/>
          <a:p>
            <a:r>
              <a:rPr lang="en-US" sz="1800" b="0" i="0">
                <a:effectLst/>
                <a:latin typeface="Söhne"/>
              </a:rPr>
              <a:t>Beautiful Soup is a Python library used for web scraping, which is the process of extracting data from HTML and XML documents. It provides functions and methods to navigate and search the parse tree created from the HTML or XML content, making it easy to extract specific information such as text, links, and tags from web pages.</a:t>
            </a:r>
            <a:endParaRPr lang="en-US" sz="1800"/>
          </a:p>
        </p:txBody>
      </p:sp>
      <p:pic>
        <p:nvPicPr>
          <p:cNvPr id="5" name="Picture 4" descr="Programming data on computer monitor">
            <a:extLst>
              <a:ext uri="{FF2B5EF4-FFF2-40B4-BE49-F238E27FC236}">
                <a16:creationId xmlns:a16="http://schemas.microsoft.com/office/drawing/2014/main" id="{0E488C10-6D79-D75F-5E29-FC84F0286EF3}"/>
              </a:ext>
            </a:extLst>
          </p:cNvPr>
          <p:cNvPicPr>
            <a:picLocks noChangeAspect="1"/>
          </p:cNvPicPr>
          <p:nvPr/>
        </p:nvPicPr>
        <p:blipFill rotWithShape="1">
          <a:blip r:embed="rId4"/>
          <a:srcRect l="32359" r="22413" b="-1"/>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768376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9991-16ED-AD21-C34C-3D2324D85A96}"/>
              </a:ext>
            </a:extLst>
          </p:cNvPr>
          <p:cNvSpPr>
            <a:spLocks noGrp="1"/>
          </p:cNvSpPr>
          <p:nvPr>
            <p:ph type="title"/>
          </p:nvPr>
        </p:nvSpPr>
        <p:spPr/>
        <p:txBody>
          <a:bodyPr/>
          <a:lstStyle/>
          <a:p>
            <a:r>
              <a:rPr lang="en-US" dirty="0"/>
              <a:t>pywhatkit</a:t>
            </a:r>
          </a:p>
        </p:txBody>
      </p:sp>
      <p:sp>
        <p:nvSpPr>
          <p:cNvPr id="3" name="Content Placeholder 2">
            <a:extLst>
              <a:ext uri="{FF2B5EF4-FFF2-40B4-BE49-F238E27FC236}">
                <a16:creationId xmlns:a16="http://schemas.microsoft.com/office/drawing/2014/main" id="{290F7915-CC73-824A-AA3A-AE552BE08C3F}"/>
              </a:ext>
            </a:extLst>
          </p:cNvPr>
          <p:cNvSpPr>
            <a:spLocks noGrp="1"/>
          </p:cNvSpPr>
          <p:nvPr>
            <p:ph idx="1"/>
          </p:nvPr>
        </p:nvSpPr>
        <p:spPr/>
        <p:txBody>
          <a:bodyPr/>
          <a:lstStyle/>
          <a:p>
            <a:pPr algn="l"/>
            <a:r>
              <a:rPr lang="en-US" b="0" i="0" dirty="0">
                <a:solidFill>
                  <a:srgbClr val="0D0D0D"/>
                </a:solidFill>
                <a:effectLst/>
                <a:latin typeface="Söhne"/>
              </a:rPr>
              <a:t>Pywhatkit is a Python library that provides various utility functions for tasks such as sending WhatsApp messages, searching for information on the web, playing YouTube videos, converting text to handwriting, and more.</a:t>
            </a:r>
          </a:p>
          <a:p>
            <a:pPr algn="l"/>
            <a:r>
              <a:rPr lang="en-US" b="0" i="0" dirty="0">
                <a:solidFill>
                  <a:srgbClr val="0D0D0D"/>
                </a:solidFill>
                <a:effectLst/>
                <a:latin typeface="Söhne"/>
              </a:rPr>
              <a:t>With pywhatkit, you can automate simple tasks and interact with web services using Python code. It simplifies common tasks and provides an easy-to-use interface for performing actions such as sending messages or emails, fetching data from websites, and controlling media playback.</a:t>
            </a:r>
          </a:p>
          <a:p>
            <a:endParaRPr lang="en-US" dirty="0"/>
          </a:p>
        </p:txBody>
      </p:sp>
      <p:pic>
        <p:nvPicPr>
          <p:cNvPr id="5" name="Picture 4">
            <a:extLst>
              <a:ext uri="{FF2B5EF4-FFF2-40B4-BE49-F238E27FC236}">
                <a16:creationId xmlns:a16="http://schemas.microsoft.com/office/drawing/2014/main" id="{325F8AEC-7184-87F3-7E5C-D7748CB4C863}"/>
              </a:ext>
            </a:extLst>
          </p:cNvPr>
          <p:cNvPicPr>
            <a:picLocks noChangeAspect="1"/>
          </p:cNvPicPr>
          <p:nvPr/>
        </p:nvPicPr>
        <p:blipFill>
          <a:blip r:embed="rId2"/>
          <a:stretch>
            <a:fillRect/>
          </a:stretch>
        </p:blipFill>
        <p:spPr>
          <a:xfrm>
            <a:off x="2924175" y="4852987"/>
            <a:ext cx="7200900" cy="600075"/>
          </a:xfrm>
          <a:prstGeom prst="rect">
            <a:avLst/>
          </a:prstGeom>
        </p:spPr>
      </p:pic>
    </p:spTree>
    <p:extLst>
      <p:ext uri="{BB962C8B-B14F-4D97-AF65-F5344CB8AC3E}">
        <p14:creationId xmlns:p14="http://schemas.microsoft.com/office/powerpoint/2010/main" val="3954110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F553-1B4B-7E5A-AB65-A5E703BEF356}"/>
              </a:ext>
            </a:extLst>
          </p:cNvPr>
          <p:cNvSpPr>
            <a:spLocks noGrp="1"/>
          </p:cNvSpPr>
          <p:nvPr>
            <p:ph type="title"/>
          </p:nvPr>
        </p:nvSpPr>
        <p:spPr/>
        <p:txBody>
          <a:bodyPr/>
          <a:lstStyle/>
          <a:p>
            <a:r>
              <a:rPr lang="en-US" dirty="0"/>
              <a:t>Send msg manually</a:t>
            </a:r>
          </a:p>
        </p:txBody>
      </p:sp>
      <p:pic>
        <p:nvPicPr>
          <p:cNvPr id="5" name="Content Placeholder 4">
            <a:extLst>
              <a:ext uri="{FF2B5EF4-FFF2-40B4-BE49-F238E27FC236}">
                <a16:creationId xmlns:a16="http://schemas.microsoft.com/office/drawing/2014/main" id="{6887C7B1-2FDB-5CF6-0661-44FA966CC986}"/>
              </a:ext>
            </a:extLst>
          </p:cNvPr>
          <p:cNvPicPr>
            <a:picLocks noGrp="1" noChangeAspect="1"/>
          </p:cNvPicPr>
          <p:nvPr>
            <p:ph idx="1"/>
          </p:nvPr>
        </p:nvPicPr>
        <p:blipFill>
          <a:blip r:embed="rId2"/>
          <a:stretch>
            <a:fillRect/>
          </a:stretch>
        </p:blipFill>
        <p:spPr>
          <a:xfrm>
            <a:off x="2041525" y="2636837"/>
            <a:ext cx="7848600" cy="1781175"/>
          </a:xfrm>
        </p:spPr>
      </p:pic>
    </p:spTree>
    <p:extLst>
      <p:ext uri="{BB962C8B-B14F-4D97-AF65-F5344CB8AC3E}">
        <p14:creationId xmlns:p14="http://schemas.microsoft.com/office/powerpoint/2010/main" val="1149283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EE78-E747-35B9-0E36-3EF24D749C70}"/>
              </a:ext>
            </a:extLst>
          </p:cNvPr>
          <p:cNvSpPr>
            <a:spLocks noGrp="1"/>
          </p:cNvSpPr>
          <p:nvPr>
            <p:ph type="title"/>
          </p:nvPr>
        </p:nvSpPr>
        <p:spPr/>
        <p:txBody>
          <a:bodyPr/>
          <a:lstStyle/>
          <a:p>
            <a:r>
              <a:rPr lang="en-US" dirty="0"/>
              <a:t>Send msg automatically</a:t>
            </a:r>
          </a:p>
        </p:txBody>
      </p:sp>
      <p:pic>
        <p:nvPicPr>
          <p:cNvPr id="9" name="Picture 8">
            <a:extLst>
              <a:ext uri="{FF2B5EF4-FFF2-40B4-BE49-F238E27FC236}">
                <a16:creationId xmlns:a16="http://schemas.microsoft.com/office/drawing/2014/main" id="{9DC226BB-048F-F118-A4FB-FAFA88F37AF0}"/>
              </a:ext>
            </a:extLst>
          </p:cNvPr>
          <p:cNvPicPr>
            <a:picLocks noChangeAspect="1"/>
          </p:cNvPicPr>
          <p:nvPr/>
        </p:nvPicPr>
        <p:blipFill>
          <a:blip r:embed="rId2"/>
          <a:stretch>
            <a:fillRect/>
          </a:stretch>
        </p:blipFill>
        <p:spPr>
          <a:xfrm>
            <a:off x="2343150" y="2247900"/>
            <a:ext cx="7505700" cy="2362200"/>
          </a:xfrm>
          <a:prstGeom prst="rect">
            <a:avLst/>
          </a:prstGeom>
        </p:spPr>
      </p:pic>
    </p:spTree>
    <p:extLst>
      <p:ext uri="{BB962C8B-B14F-4D97-AF65-F5344CB8AC3E}">
        <p14:creationId xmlns:p14="http://schemas.microsoft.com/office/powerpoint/2010/main" val="4207618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35AC0-80BE-D060-189D-6C20C2629A6C}"/>
              </a:ext>
            </a:extLst>
          </p:cNvPr>
          <p:cNvSpPr>
            <a:spLocks noGrp="1"/>
          </p:cNvSpPr>
          <p:nvPr>
            <p:ph type="title"/>
          </p:nvPr>
        </p:nvSpPr>
        <p:spPr/>
        <p:txBody>
          <a:bodyPr/>
          <a:lstStyle/>
          <a:p>
            <a:r>
              <a:rPr lang="en-US" dirty="0"/>
              <a:t>WHAT ARE PYTHON libraries?</a:t>
            </a:r>
          </a:p>
        </p:txBody>
      </p:sp>
      <p:pic>
        <p:nvPicPr>
          <p:cNvPr id="7" name="Content Placeholder 6">
            <a:extLst>
              <a:ext uri="{FF2B5EF4-FFF2-40B4-BE49-F238E27FC236}">
                <a16:creationId xmlns:a16="http://schemas.microsoft.com/office/drawing/2014/main" id="{4465486B-01B8-A292-ECBA-A4A416F881D5}"/>
              </a:ext>
            </a:extLst>
          </p:cNvPr>
          <p:cNvPicPr>
            <a:picLocks noGrp="1" noChangeAspect="1"/>
          </p:cNvPicPr>
          <p:nvPr>
            <p:ph idx="1"/>
          </p:nvPr>
        </p:nvPicPr>
        <p:blipFill>
          <a:blip r:embed="rId2"/>
          <a:stretch>
            <a:fillRect/>
          </a:stretch>
        </p:blipFill>
        <p:spPr>
          <a:xfrm>
            <a:off x="1643062" y="2258950"/>
            <a:ext cx="8905875" cy="2505075"/>
          </a:xfrm>
        </p:spPr>
      </p:pic>
    </p:spTree>
    <p:extLst>
      <p:ext uri="{BB962C8B-B14F-4D97-AF65-F5344CB8AC3E}">
        <p14:creationId xmlns:p14="http://schemas.microsoft.com/office/powerpoint/2010/main" val="1975313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4AD0-F057-172C-FAFB-5A54BF0EB2B8}"/>
              </a:ext>
            </a:extLst>
          </p:cNvPr>
          <p:cNvSpPr>
            <a:spLocks noGrp="1"/>
          </p:cNvSpPr>
          <p:nvPr>
            <p:ph type="title"/>
          </p:nvPr>
        </p:nvSpPr>
        <p:spPr/>
        <p:txBody>
          <a:bodyPr/>
          <a:lstStyle/>
          <a:p>
            <a:r>
              <a:rPr lang="en-US" dirty="0"/>
              <a:t>Send image</a:t>
            </a:r>
          </a:p>
        </p:txBody>
      </p:sp>
      <p:pic>
        <p:nvPicPr>
          <p:cNvPr id="9" name="Picture 8">
            <a:extLst>
              <a:ext uri="{FF2B5EF4-FFF2-40B4-BE49-F238E27FC236}">
                <a16:creationId xmlns:a16="http://schemas.microsoft.com/office/drawing/2014/main" id="{8939CCE4-127F-F508-9786-D529E0A6E3DA}"/>
              </a:ext>
            </a:extLst>
          </p:cNvPr>
          <p:cNvPicPr>
            <a:picLocks noChangeAspect="1"/>
          </p:cNvPicPr>
          <p:nvPr/>
        </p:nvPicPr>
        <p:blipFill>
          <a:blip r:embed="rId2"/>
          <a:stretch>
            <a:fillRect/>
          </a:stretch>
        </p:blipFill>
        <p:spPr>
          <a:xfrm>
            <a:off x="2389326" y="2811400"/>
            <a:ext cx="7173774" cy="1952625"/>
          </a:xfrm>
          <a:prstGeom prst="rect">
            <a:avLst/>
          </a:prstGeom>
        </p:spPr>
      </p:pic>
    </p:spTree>
    <p:extLst>
      <p:ext uri="{BB962C8B-B14F-4D97-AF65-F5344CB8AC3E}">
        <p14:creationId xmlns:p14="http://schemas.microsoft.com/office/powerpoint/2010/main" val="3114893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A8F7-C362-0C23-05F3-78D0060255F3}"/>
              </a:ext>
            </a:extLst>
          </p:cNvPr>
          <p:cNvSpPr>
            <a:spLocks noGrp="1"/>
          </p:cNvSpPr>
          <p:nvPr>
            <p:ph type="title"/>
          </p:nvPr>
        </p:nvSpPr>
        <p:spPr/>
        <p:txBody>
          <a:bodyPr/>
          <a:lstStyle/>
          <a:p>
            <a:r>
              <a:rPr lang="en-US" dirty="0"/>
              <a:t>Image to ascii art</a:t>
            </a:r>
          </a:p>
        </p:txBody>
      </p:sp>
      <p:pic>
        <p:nvPicPr>
          <p:cNvPr id="5" name="Content Placeholder 4">
            <a:extLst>
              <a:ext uri="{FF2B5EF4-FFF2-40B4-BE49-F238E27FC236}">
                <a16:creationId xmlns:a16="http://schemas.microsoft.com/office/drawing/2014/main" id="{6974D35D-2F01-C3D5-1CA7-EF28DACB3AD5}"/>
              </a:ext>
            </a:extLst>
          </p:cNvPr>
          <p:cNvPicPr>
            <a:picLocks noGrp="1" noChangeAspect="1"/>
          </p:cNvPicPr>
          <p:nvPr>
            <p:ph idx="1"/>
          </p:nvPr>
        </p:nvPicPr>
        <p:blipFill>
          <a:blip r:embed="rId2"/>
          <a:stretch>
            <a:fillRect/>
          </a:stretch>
        </p:blipFill>
        <p:spPr>
          <a:xfrm>
            <a:off x="1463146" y="2449450"/>
            <a:ext cx="9933384" cy="2314575"/>
          </a:xfrm>
        </p:spPr>
      </p:pic>
    </p:spTree>
    <p:extLst>
      <p:ext uri="{BB962C8B-B14F-4D97-AF65-F5344CB8AC3E}">
        <p14:creationId xmlns:p14="http://schemas.microsoft.com/office/powerpoint/2010/main" val="3729054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4CEF2-2A45-4E11-9953-279E1B3CFD88}"/>
              </a:ext>
            </a:extLst>
          </p:cNvPr>
          <p:cNvSpPr>
            <a:spLocks noGrp="1"/>
          </p:cNvSpPr>
          <p:nvPr>
            <p:ph type="title"/>
          </p:nvPr>
        </p:nvSpPr>
        <p:spPr/>
        <p:txBody>
          <a:bodyPr/>
          <a:lstStyle/>
          <a:p>
            <a:r>
              <a:rPr lang="en-US"/>
              <a:t>pyttsx3</a:t>
            </a:r>
            <a:endParaRPr lang="en-US" dirty="0"/>
          </a:p>
        </p:txBody>
      </p:sp>
      <p:sp>
        <p:nvSpPr>
          <p:cNvPr id="6" name="TextBox 5">
            <a:extLst>
              <a:ext uri="{FF2B5EF4-FFF2-40B4-BE49-F238E27FC236}">
                <a16:creationId xmlns:a16="http://schemas.microsoft.com/office/drawing/2014/main" id="{8BC167C1-0213-A318-BE8C-4E646E3B7C87}"/>
              </a:ext>
            </a:extLst>
          </p:cNvPr>
          <p:cNvSpPr txBox="1"/>
          <p:nvPr/>
        </p:nvSpPr>
        <p:spPr>
          <a:xfrm>
            <a:off x="942974" y="1931164"/>
            <a:ext cx="10353675"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a:t>pyttsx3 is a Python library for text-to-speech (TTS) conversion. It allows you to convert text into spoken words using different speech engines installed on your system. The library provides a simple and easy-to-use interface for generating speech from text in Python scripts.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a:t>With pyttsx3, you can create applications that read out text content aloud, which can be useful for accessibility purposes, creating interactive voice-based applications, or adding speech functionality to your projects.</a:t>
            </a:r>
            <a:endParaRPr lang="en-US" altLang="en-US" dirty="0"/>
          </a:p>
        </p:txBody>
      </p:sp>
      <p:pic>
        <p:nvPicPr>
          <p:cNvPr id="8" name="Picture 7">
            <a:extLst>
              <a:ext uri="{FF2B5EF4-FFF2-40B4-BE49-F238E27FC236}">
                <a16:creationId xmlns:a16="http://schemas.microsoft.com/office/drawing/2014/main" id="{78B12EDC-9474-37B7-914C-9F1798BDE2F3}"/>
              </a:ext>
            </a:extLst>
          </p:cNvPr>
          <p:cNvPicPr>
            <a:picLocks noChangeAspect="1"/>
          </p:cNvPicPr>
          <p:nvPr/>
        </p:nvPicPr>
        <p:blipFill>
          <a:blip r:embed="rId2"/>
          <a:stretch>
            <a:fillRect/>
          </a:stretch>
        </p:blipFill>
        <p:spPr>
          <a:xfrm>
            <a:off x="1872717" y="4226560"/>
            <a:ext cx="8783535" cy="727075"/>
          </a:xfrm>
          <a:prstGeom prst="rect">
            <a:avLst/>
          </a:prstGeom>
        </p:spPr>
      </p:pic>
    </p:spTree>
    <p:extLst>
      <p:ext uri="{BB962C8B-B14F-4D97-AF65-F5344CB8AC3E}">
        <p14:creationId xmlns:p14="http://schemas.microsoft.com/office/powerpoint/2010/main" val="1053501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0D71-3C21-8C33-286A-B133AE7E6277}"/>
              </a:ext>
            </a:extLst>
          </p:cNvPr>
          <p:cNvSpPr>
            <a:spLocks noGrp="1"/>
          </p:cNvSpPr>
          <p:nvPr>
            <p:ph type="title"/>
          </p:nvPr>
        </p:nvSpPr>
        <p:spPr/>
        <p:txBody>
          <a:bodyPr/>
          <a:lstStyle/>
          <a:p>
            <a:r>
              <a:rPr lang="en-US" dirty="0"/>
              <a:t>Library for text to speech</a:t>
            </a:r>
          </a:p>
        </p:txBody>
      </p:sp>
      <p:pic>
        <p:nvPicPr>
          <p:cNvPr id="5" name="Content Placeholder 4">
            <a:extLst>
              <a:ext uri="{FF2B5EF4-FFF2-40B4-BE49-F238E27FC236}">
                <a16:creationId xmlns:a16="http://schemas.microsoft.com/office/drawing/2014/main" id="{6DD65842-E843-83E5-5759-C0F47EA672EC}"/>
              </a:ext>
            </a:extLst>
          </p:cNvPr>
          <p:cNvPicPr>
            <a:picLocks noGrp="1" noChangeAspect="1"/>
          </p:cNvPicPr>
          <p:nvPr>
            <p:ph idx="1"/>
          </p:nvPr>
        </p:nvPicPr>
        <p:blipFill>
          <a:blip r:embed="rId2"/>
          <a:stretch>
            <a:fillRect/>
          </a:stretch>
        </p:blipFill>
        <p:spPr>
          <a:xfrm>
            <a:off x="2124075" y="2293901"/>
            <a:ext cx="7132637" cy="3324261"/>
          </a:xfrm>
        </p:spPr>
      </p:pic>
    </p:spTree>
    <p:extLst>
      <p:ext uri="{BB962C8B-B14F-4D97-AF65-F5344CB8AC3E}">
        <p14:creationId xmlns:p14="http://schemas.microsoft.com/office/powerpoint/2010/main" val="4217430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C658-EF56-1D54-FDF3-7274896CF92E}"/>
              </a:ext>
            </a:extLst>
          </p:cNvPr>
          <p:cNvSpPr>
            <a:spLocks noGrp="1"/>
          </p:cNvSpPr>
          <p:nvPr>
            <p:ph type="title"/>
          </p:nvPr>
        </p:nvSpPr>
        <p:spPr/>
        <p:txBody>
          <a:bodyPr/>
          <a:lstStyle/>
          <a:p>
            <a:r>
              <a:rPr lang="en-US" dirty="0"/>
              <a:t>Saving speech to an audio file</a:t>
            </a:r>
          </a:p>
        </p:txBody>
      </p:sp>
      <p:pic>
        <p:nvPicPr>
          <p:cNvPr id="5" name="Content Placeholder 4">
            <a:extLst>
              <a:ext uri="{FF2B5EF4-FFF2-40B4-BE49-F238E27FC236}">
                <a16:creationId xmlns:a16="http://schemas.microsoft.com/office/drawing/2014/main" id="{E1D1E9E1-5BCD-462C-DEAA-FBEF8C20BDD4}"/>
              </a:ext>
            </a:extLst>
          </p:cNvPr>
          <p:cNvPicPr>
            <a:picLocks noGrp="1" noChangeAspect="1"/>
          </p:cNvPicPr>
          <p:nvPr>
            <p:ph idx="1"/>
          </p:nvPr>
        </p:nvPicPr>
        <p:blipFill>
          <a:blip r:embed="rId2"/>
          <a:stretch>
            <a:fillRect/>
          </a:stretch>
        </p:blipFill>
        <p:spPr>
          <a:xfrm>
            <a:off x="2223786" y="2333625"/>
            <a:ext cx="7323439" cy="2879725"/>
          </a:xfrm>
        </p:spPr>
      </p:pic>
    </p:spTree>
    <p:extLst>
      <p:ext uri="{BB962C8B-B14F-4D97-AF65-F5344CB8AC3E}">
        <p14:creationId xmlns:p14="http://schemas.microsoft.com/office/powerpoint/2010/main" val="775344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10E0-A407-1BBB-B8C2-22B0E04A8635}"/>
              </a:ext>
            </a:extLst>
          </p:cNvPr>
          <p:cNvSpPr>
            <a:spLocks noGrp="1"/>
          </p:cNvSpPr>
          <p:nvPr>
            <p:ph type="title"/>
          </p:nvPr>
        </p:nvSpPr>
        <p:spPr>
          <a:xfrm>
            <a:off x="155448" y="170307"/>
            <a:ext cx="10058400" cy="810768"/>
          </a:xfrm>
        </p:spPr>
        <p:txBody>
          <a:bodyPr>
            <a:normAutofit fontScale="90000"/>
          </a:bodyPr>
          <a:lstStyle/>
          <a:p>
            <a:r>
              <a:rPr lang="en-US" dirty="0"/>
              <a:t>Changes voice</a:t>
            </a:r>
          </a:p>
        </p:txBody>
      </p:sp>
      <p:pic>
        <p:nvPicPr>
          <p:cNvPr id="5" name="Content Placeholder 4">
            <a:extLst>
              <a:ext uri="{FF2B5EF4-FFF2-40B4-BE49-F238E27FC236}">
                <a16:creationId xmlns:a16="http://schemas.microsoft.com/office/drawing/2014/main" id="{F92592FF-4FCE-6859-7C9C-C841F39C70C5}"/>
              </a:ext>
            </a:extLst>
          </p:cNvPr>
          <p:cNvPicPr>
            <a:picLocks noGrp="1" noChangeAspect="1"/>
          </p:cNvPicPr>
          <p:nvPr>
            <p:ph idx="1"/>
          </p:nvPr>
        </p:nvPicPr>
        <p:blipFill rotWithShape="1">
          <a:blip r:embed="rId2"/>
          <a:srcRect r="28579"/>
          <a:stretch/>
        </p:blipFill>
        <p:spPr>
          <a:xfrm>
            <a:off x="155448" y="1335087"/>
            <a:ext cx="4671727" cy="4027488"/>
          </a:xfrm>
        </p:spPr>
      </p:pic>
      <p:pic>
        <p:nvPicPr>
          <p:cNvPr id="7" name="Picture 6">
            <a:extLst>
              <a:ext uri="{FF2B5EF4-FFF2-40B4-BE49-F238E27FC236}">
                <a16:creationId xmlns:a16="http://schemas.microsoft.com/office/drawing/2014/main" id="{C803F85B-1CAB-7835-4B3D-6BCADC8AF1A7}"/>
              </a:ext>
            </a:extLst>
          </p:cNvPr>
          <p:cNvPicPr>
            <a:picLocks noChangeAspect="1"/>
          </p:cNvPicPr>
          <p:nvPr/>
        </p:nvPicPr>
        <p:blipFill rotWithShape="1">
          <a:blip r:embed="rId3"/>
          <a:srcRect r="13090"/>
          <a:stretch/>
        </p:blipFill>
        <p:spPr>
          <a:xfrm>
            <a:off x="5005387" y="2428875"/>
            <a:ext cx="6668181" cy="2305050"/>
          </a:xfrm>
          <a:prstGeom prst="rect">
            <a:avLst/>
          </a:prstGeom>
        </p:spPr>
      </p:pic>
    </p:spTree>
    <p:extLst>
      <p:ext uri="{BB962C8B-B14F-4D97-AF65-F5344CB8AC3E}">
        <p14:creationId xmlns:p14="http://schemas.microsoft.com/office/powerpoint/2010/main" val="1915623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1B981-15E3-21A1-19D4-A3962F1C57E9}"/>
              </a:ext>
            </a:extLst>
          </p:cNvPr>
          <p:cNvSpPr>
            <a:spLocks noGrp="1"/>
          </p:cNvSpPr>
          <p:nvPr>
            <p:ph type="title"/>
          </p:nvPr>
        </p:nvSpPr>
        <p:spPr>
          <a:xfrm>
            <a:off x="382280" y="484632"/>
            <a:ext cx="6743844" cy="1609344"/>
          </a:xfrm>
        </p:spPr>
        <p:txBody>
          <a:bodyPr vert="horz" lIns="91440" tIns="45720" rIns="91440" bIns="45720" rtlCol="0" anchor="ctr">
            <a:normAutofit/>
          </a:bodyPr>
          <a:lstStyle/>
          <a:p>
            <a:r>
              <a:rPr lang="en-US" sz="4800"/>
              <a:t>Request package</a:t>
            </a:r>
          </a:p>
        </p:txBody>
      </p:sp>
      <p:sp>
        <p:nvSpPr>
          <p:cNvPr id="6" name="TextBox 5">
            <a:extLst>
              <a:ext uri="{FF2B5EF4-FFF2-40B4-BE49-F238E27FC236}">
                <a16:creationId xmlns:a16="http://schemas.microsoft.com/office/drawing/2014/main" id="{009AC248-291C-937D-821B-ED5F199F4287}"/>
              </a:ext>
            </a:extLst>
          </p:cNvPr>
          <p:cNvSpPr txBox="1"/>
          <p:nvPr/>
        </p:nvSpPr>
        <p:spPr>
          <a:xfrm>
            <a:off x="382279" y="2121408"/>
            <a:ext cx="6743845" cy="4050792"/>
          </a:xfrm>
          <a:prstGeom prst="rect">
            <a:avLst/>
          </a:prstGeom>
        </p:spPr>
        <p:txBody>
          <a:bodyPr vert="horz" lIns="91440" tIns="45720" rIns="91440" bIns="45720" rtlCol="0">
            <a:normAutofit/>
          </a:bodyPr>
          <a:lstStyle/>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lang="en-US" altLang="en-US" dirty="0"/>
              <a:t>The requests package in Python is used to send HTTP requests to web servers and retrieve data from web pages or web APIs. It simplifies the process of making HTTP requests and handling responses, making it easier to interact with web services in Python scripts.</a:t>
            </a:r>
            <a:endParaRPr lang="en-US" altLang="en-US"/>
          </a:p>
        </p:txBody>
      </p:sp>
      <p:pic>
        <p:nvPicPr>
          <p:cNvPr id="8" name="Picture 7" descr="Sphere of mesh and nodes">
            <a:extLst>
              <a:ext uri="{FF2B5EF4-FFF2-40B4-BE49-F238E27FC236}">
                <a16:creationId xmlns:a16="http://schemas.microsoft.com/office/drawing/2014/main" id="{1A212F27-3B91-576C-CCF9-0168FCC5C3BE}"/>
              </a:ext>
            </a:extLst>
          </p:cNvPr>
          <p:cNvPicPr>
            <a:picLocks noChangeAspect="1"/>
          </p:cNvPicPr>
          <p:nvPr/>
        </p:nvPicPr>
        <p:blipFill rotWithShape="1">
          <a:blip r:embed="rId4"/>
          <a:srcRect l="40086" r="9097"/>
          <a:stretch/>
        </p:blipFill>
        <p:spPr>
          <a:xfrm>
            <a:off x="7545274" y="10"/>
            <a:ext cx="4646726" cy="6857990"/>
          </a:xfrm>
          <a:prstGeom prst="rect">
            <a:avLst/>
          </a:prstGeom>
        </p:spPr>
      </p:pic>
      <p:grpSp>
        <p:nvGrpSpPr>
          <p:cNvPr id="14" name="Group 13">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90587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982F-C14B-90B2-383F-D5300246E29A}"/>
              </a:ext>
            </a:extLst>
          </p:cNvPr>
          <p:cNvSpPr>
            <a:spLocks noGrp="1"/>
          </p:cNvSpPr>
          <p:nvPr>
            <p:ph type="title"/>
          </p:nvPr>
        </p:nvSpPr>
        <p:spPr/>
        <p:txBody>
          <a:bodyPr/>
          <a:lstStyle/>
          <a:p>
            <a:r>
              <a:rPr lang="en-US" dirty="0"/>
              <a:t>Retrieve web page content</a:t>
            </a:r>
          </a:p>
        </p:txBody>
      </p:sp>
      <p:pic>
        <p:nvPicPr>
          <p:cNvPr id="5" name="Content Placeholder 4">
            <a:extLst>
              <a:ext uri="{FF2B5EF4-FFF2-40B4-BE49-F238E27FC236}">
                <a16:creationId xmlns:a16="http://schemas.microsoft.com/office/drawing/2014/main" id="{C6BAA099-E8A0-FAD4-3662-C12EBC581D60}"/>
              </a:ext>
            </a:extLst>
          </p:cNvPr>
          <p:cNvPicPr>
            <a:picLocks noGrp="1" noChangeAspect="1"/>
          </p:cNvPicPr>
          <p:nvPr>
            <p:ph idx="1"/>
          </p:nvPr>
        </p:nvPicPr>
        <p:blipFill>
          <a:blip r:embed="rId2"/>
          <a:stretch>
            <a:fillRect/>
          </a:stretch>
        </p:blipFill>
        <p:spPr>
          <a:xfrm>
            <a:off x="2208212" y="2517775"/>
            <a:ext cx="7248525" cy="1524000"/>
          </a:xfrm>
        </p:spPr>
      </p:pic>
    </p:spTree>
    <p:extLst>
      <p:ext uri="{BB962C8B-B14F-4D97-AF65-F5344CB8AC3E}">
        <p14:creationId xmlns:p14="http://schemas.microsoft.com/office/powerpoint/2010/main" val="3150081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3C580F-9937-BBA2-AC3C-2EF634642ACF}"/>
              </a:ext>
            </a:extLst>
          </p:cNvPr>
          <p:cNvSpPr>
            <a:spLocks noGrp="1"/>
          </p:cNvSpPr>
          <p:nvPr>
            <p:ph type="title"/>
          </p:nvPr>
        </p:nvSpPr>
        <p:spPr>
          <a:xfrm>
            <a:off x="382280" y="484632"/>
            <a:ext cx="6743844" cy="1609344"/>
          </a:xfrm>
        </p:spPr>
        <p:txBody>
          <a:bodyPr>
            <a:normAutofit/>
          </a:bodyPr>
          <a:lstStyle/>
          <a:p>
            <a:r>
              <a:rPr lang="en-US" sz="4800"/>
              <a:t>Tasks: 1</a:t>
            </a:r>
          </a:p>
        </p:txBody>
      </p:sp>
      <p:sp>
        <p:nvSpPr>
          <p:cNvPr id="3" name="Content Placeholder 2">
            <a:extLst>
              <a:ext uri="{FF2B5EF4-FFF2-40B4-BE49-F238E27FC236}">
                <a16:creationId xmlns:a16="http://schemas.microsoft.com/office/drawing/2014/main" id="{EC97DE4E-3095-BEC5-21C2-C13C3C1A02B8}"/>
              </a:ext>
            </a:extLst>
          </p:cNvPr>
          <p:cNvSpPr>
            <a:spLocks noGrp="1"/>
          </p:cNvSpPr>
          <p:nvPr>
            <p:ph idx="1"/>
          </p:nvPr>
        </p:nvSpPr>
        <p:spPr>
          <a:xfrm>
            <a:off x="382279" y="2121408"/>
            <a:ext cx="6743845" cy="4050792"/>
          </a:xfrm>
        </p:spPr>
        <p:txBody>
          <a:bodyPr>
            <a:normAutofit/>
          </a:bodyPr>
          <a:lstStyle/>
          <a:p>
            <a:r>
              <a:rPr lang="en-US" sz="1800" b="0" i="0" dirty="0">
                <a:effectLst/>
                <a:latin typeface="-apple-system"/>
              </a:rPr>
              <a:t>Task 1: Develop a Python application to generate data visualizations Scenario: You are a data analyst working with a large dataset containing various types of data. Your task is to create a Python application that uses the Pandas, Matplotlib, and Seaborn libraries to perform exploratory data analysis and generate interactive visualizations. The application should allow users to load their dataset, explore the data, and create suitable charts and plots for visual analysis.</a:t>
            </a:r>
          </a:p>
          <a:p>
            <a:endParaRPr lang="en-US" sz="1800" dirty="0"/>
          </a:p>
        </p:txBody>
      </p:sp>
      <p:pic>
        <p:nvPicPr>
          <p:cNvPr id="5" name="Picture 4" descr="Graph">
            <a:extLst>
              <a:ext uri="{FF2B5EF4-FFF2-40B4-BE49-F238E27FC236}">
                <a16:creationId xmlns:a16="http://schemas.microsoft.com/office/drawing/2014/main" id="{05DF809E-6054-4F3B-5C1C-29E8D9D327B1}"/>
              </a:ext>
            </a:extLst>
          </p:cNvPr>
          <p:cNvPicPr>
            <a:picLocks noChangeAspect="1"/>
          </p:cNvPicPr>
          <p:nvPr/>
        </p:nvPicPr>
        <p:blipFill rotWithShape="1">
          <a:blip r:embed="rId4"/>
          <a:srcRect l="23193" r="34459"/>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667949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9F7C4F-1369-F72B-4117-15570555A8FB}"/>
              </a:ext>
            </a:extLst>
          </p:cNvPr>
          <p:cNvSpPr>
            <a:spLocks noGrp="1"/>
          </p:cNvSpPr>
          <p:nvPr>
            <p:ph type="title"/>
          </p:nvPr>
        </p:nvSpPr>
        <p:spPr>
          <a:xfrm>
            <a:off x="382280" y="484632"/>
            <a:ext cx="6743844" cy="1609344"/>
          </a:xfrm>
        </p:spPr>
        <p:txBody>
          <a:bodyPr>
            <a:normAutofit/>
          </a:bodyPr>
          <a:lstStyle/>
          <a:p>
            <a:r>
              <a:rPr lang="en-US" sz="4800"/>
              <a:t>Tasks: 2</a:t>
            </a:r>
          </a:p>
        </p:txBody>
      </p:sp>
      <p:sp>
        <p:nvSpPr>
          <p:cNvPr id="3" name="Content Placeholder 2">
            <a:extLst>
              <a:ext uri="{FF2B5EF4-FFF2-40B4-BE49-F238E27FC236}">
                <a16:creationId xmlns:a16="http://schemas.microsoft.com/office/drawing/2014/main" id="{31200804-B6F7-53B2-295B-ECD61F236563}"/>
              </a:ext>
            </a:extLst>
          </p:cNvPr>
          <p:cNvSpPr>
            <a:spLocks noGrp="1"/>
          </p:cNvSpPr>
          <p:nvPr>
            <p:ph idx="1"/>
          </p:nvPr>
        </p:nvSpPr>
        <p:spPr>
          <a:xfrm>
            <a:off x="382279" y="2121408"/>
            <a:ext cx="6743845" cy="4050792"/>
          </a:xfrm>
        </p:spPr>
        <p:txBody>
          <a:bodyPr>
            <a:normAutofit/>
          </a:bodyPr>
          <a:lstStyle/>
          <a:p>
            <a:r>
              <a:rPr lang="en-US" sz="1800" b="0" i="0">
                <a:effectLst/>
                <a:latin typeface="-apple-system"/>
              </a:rPr>
              <a:t>Implement a text summarization model using Transformers Scenario: As a natural language processing (NLP) researcher, you have been tasked with developing a text summarization model that can generate concise summaries of long text documents. Your task is to utilize the Transformers library in Python to build and train a summarization model. The model should be able to take a long text document as input and generate a concise summary that captures the key information and main ideas.</a:t>
            </a:r>
          </a:p>
          <a:p>
            <a:endParaRPr lang="en-US" sz="1800"/>
          </a:p>
        </p:txBody>
      </p:sp>
      <p:pic>
        <p:nvPicPr>
          <p:cNvPr id="5" name="Picture 4" descr="Light bulb on yellow background with sketched light beams and cord">
            <a:extLst>
              <a:ext uri="{FF2B5EF4-FFF2-40B4-BE49-F238E27FC236}">
                <a16:creationId xmlns:a16="http://schemas.microsoft.com/office/drawing/2014/main" id="{BE16EED9-2BB3-0393-7DCC-11832F01E3B6}"/>
              </a:ext>
            </a:extLst>
          </p:cNvPr>
          <p:cNvPicPr>
            <a:picLocks noChangeAspect="1"/>
          </p:cNvPicPr>
          <p:nvPr/>
        </p:nvPicPr>
        <p:blipFill rotWithShape="1">
          <a:blip r:embed="rId4"/>
          <a:srcRect l="51294" r="7036"/>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753185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6CD995-D78D-94D8-AFA4-693DDF906064}"/>
              </a:ext>
            </a:extLst>
          </p:cNvPr>
          <p:cNvPicPr>
            <a:picLocks noGrp="1" noChangeAspect="1"/>
          </p:cNvPicPr>
          <p:nvPr>
            <p:ph idx="1"/>
          </p:nvPr>
        </p:nvPicPr>
        <p:blipFill>
          <a:blip r:embed="rId2"/>
          <a:stretch>
            <a:fillRect/>
          </a:stretch>
        </p:blipFill>
        <p:spPr>
          <a:xfrm>
            <a:off x="1627187" y="1465262"/>
            <a:ext cx="9191625" cy="3305175"/>
          </a:xfrm>
        </p:spPr>
      </p:pic>
    </p:spTree>
    <p:extLst>
      <p:ext uri="{BB962C8B-B14F-4D97-AF65-F5344CB8AC3E}">
        <p14:creationId xmlns:p14="http://schemas.microsoft.com/office/powerpoint/2010/main" val="3664163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E9ACD-7C92-1808-5282-A71B1B58AF4B}"/>
              </a:ext>
            </a:extLst>
          </p:cNvPr>
          <p:cNvSpPr>
            <a:spLocks noGrp="1"/>
          </p:cNvSpPr>
          <p:nvPr>
            <p:ph type="title"/>
          </p:nvPr>
        </p:nvSpPr>
        <p:spPr>
          <a:xfrm>
            <a:off x="382280" y="484632"/>
            <a:ext cx="6743844" cy="1609344"/>
          </a:xfrm>
        </p:spPr>
        <p:txBody>
          <a:bodyPr>
            <a:normAutofit/>
          </a:bodyPr>
          <a:lstStyle/>
          <a:p>
            <a:r>
              <a:rPr lang="en-US" sz="4800"/>
              <a:t>Tasks: 3</a:t>
            </a:r>
          </a:p>
        </p:txBody>
      </p:sp>
      <p:sp>
        <p:nvSpPr>
          <p:cNvPr id="3" name="Content Placeholder 2">
            <a:extLst>
              <a:ext uri="{FF2B5EF4-FFF2-40B4-BE49-F238E27FC236}">
                <a16:creationId xmlns:a16="http://schemas.microsoft.com/office/drawing/2014/main" id="{225D4D7F-77E1-0B77-A05B-BF8FD4D454E6}"/>
              </a:ext>
            </a:extLst>
          </p:cNvPr>
          <p:cNvSpPr>
            <a:spLocks noGrp="1"/>
          </p:cNvSpPr>
          <p:nvPr>
            <p:ph idx="1"/>
          </p:nvPr>
        </p:nvSpPr>
        <p:spPr>
          <a:xfrm>
            <a:off x="382279" y="2121408"/>
            <a:ext cx="6743845" cy="4050792"/>
          </a:xfrm>
        </p:spPr>
        <p:txBody>
          <a:bodyPr>
            <a:normAutofit/>
          </a:bodyPr>
          <a:lstStyle/>
          <a:p>
            <a:r>
              <a:rPr lang="en-US" sz="1800" b="0" i="0">
                <a:effectLst/>
                <a:latin typeface="-apple-system"/>
              </a:rPr>
              <a:t>Convert images to sketches using OpenCV Scenario: You are a computer vision enthusiast working on a project to develop a photo editing application. Your task is to create a Python script that uses the OpenCV library to convert regular images into sketches. The script should allow users to select an image file, apply appropriate filters and transformations to convert it into a sketch-like image, and save the resulting image to disk.</a:t>
            </a:r>
          </a:p>
          <a:p>
            <a:endParaRPr lang="en-US" sz="1800"/>
          </a:p>
        </p:txBody>
      </p:sp>
      <p:pic>
        <p:nvPicPr>
          <p:cNvPr id="5" name="Picture 4" descr="Desk with stethoscope and computer keyboard">
            <a:extLst>
              <a:ext uri="{FF2B5EF4-FFF2-40B4-BE49-F238E27FC236}">
                <a16:creationId xmlns:a16="http://schemas.microsoft.com/office/drawing/2014/main" id="{F246BBF8-7C96-FC8B-FE7A-FC455A38C3C0}"/>
              </a:ext>
            </a:extLst>
          </p:cNvPr>
          <p:cNvPicPr>
            <a:picLocks noChangeAspect="1"/>
          </p:cNvPicPr>
          <p:nvPr/>
        </p:nvPicPr>
        <p:blipFill rotWithShape="1">
          <a:blip r:embed="rId4"/>
          <a:srcRect l="54773" r="-1" b="-1"/>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224379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EF101-514E-DDFB-3258-3E89D3359C2C}"/>
              </a:ext>
            </a:extLst>
          </p:cNvPr>
          <p:cNvSpPr>
            <a:spLocks noGrp="1"/>
          </p:cNvSpPr>
          <p:nvPr>
            <p:ph type="title"/>
          </p:nvPr>
        </p:nvSpPr>
        <p:spPr>
          <a:xfrm>
            <a:off x="6587544" y="1382165"/>
            <a:ext cx="4869179" cy="1517984"/>
          </a:xfrm>
        </p:spPr>
        <p:txBody>
          <a:bodyPr>
            <a:normAutofit/>
          </a:bodyPr>
          <a:lstStyle/>
          <a:p>
            <a:r>
              <a:rPr lang="en-US" sz="4800" dirty="0">
                <a:solidFill>
                  <a:srgbClr val="000000"/>
                </a:solidFill>
              </a:rPr>
              <a:t>Tasks: 4</a:t>
            </a:r>
          </a:p>
        </p:txBody>
      </p:sp>
      <p:pic>
        <p:nvPicPr>
          <p:cNvPr id="5" name="Picture 4" descr="Electronic circuit board">
            <a:extLst>
              <a:ext uri="{FF2B5EF4-FFF2-40B4-BE49-F238E27FC236}">
                <a16:creationId xmlns:a16="http://schemas.microsoft.com/office/drawing/2014/main" id="{37AC8272-D94E-4584-947D-3B9142216039}"/>
              </a:ext>
            </a:extLst>
          </p:cNvPr>
          <p:cNvPicPr>
            <a:picLocks noChangeAspect="1"/>
          </p:cNvPicPr>
          <p:nvPr/>
        </p:nvPicPr>
        <p:blipFill rotWithShape="1">
          <a:blip r:embed="rId2"/>
          <a:srcRect l="33845" r="2924"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20" name="Freeform: Shape 19">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9C23BD4E-15A2-2593-CF95-455630F90558}"/>
              </a:ext>
            </a:extLst>
          </p:cNvPr>
          <p:cNvSpPr>
            <a:spLocks noGrp="1"/>
          </p:cNvSpPr>
          <p:nvPr>
            <p:ph idx="1"/>
          </p:nvPr>
        </p:nvSpPr>
        <p:spPr>
          <a:xfrm>
            <a:off x="6587545" y="3007389"/>
            <a:ext cx="4869179" cy="3065865"/>
          </a:xfrm>
        </p:spPr>
        <p:txBody>
          <a:bodyPr anchor="t">
            <a:normAutofit/>
          </a:bodyPr>
          <a:lstStyle/>
          <a:p>
            <a:r>
              <a:rPr lang="en-US" sz="1800" b="0" i="0" dirty="0">
                <a:solidFill>
                  <a:srgbClr val="000000"/>
                </a:solidFill>
                <a:effectLst/>
                <a:latin typeface="-apple-system"/>
              </a:rPr>
              <a:t>Build a web scraper using Beautiful Soup Scenario: You are a data engineer working for </a:t>
            </a:r>
            <a:r>
              <a:rPr lang="en-US" sz="1800" dirty="0">
                <a:solidFill>
                  <a:srgbClr val="000000"/>
                </a:solidFill>
                <a:latin typeface="-apple-system"/>
              </a:rPr>
              <a:t>Pakveels</a:t>
            </a:r>
            <a:r>
              <a:rPr lang="en-US" sz="1800" b="0" i="0" dirty="0">
                <a:solidFill>
                  <a:srgbClr val="000000"/>
                </a:solidFill>
                <a:effectLst/>
                <a:latin typeface="-apple-system"/>
              </a:rPr>
              <a:t>. Your task is to develop a Python script that uses the Beautiful Soup library to scrape product information from competitor websites. The script should be able to extract data such as product names, descriptions, prices, and images from the target websites and store the data in a structured format (e.g., CSV or JSON) for further analysis.</a:t>
            </a:r>
          </a:p>
          <a:p>
            <a:endParaRPr lang="en-US" sz="1800" dirty="0">
              <a:solidFill>
                <a:srgbClr val="000000"/>
              </a:solidFill>
            </a:endParaRPr>
          </a:p>
        </p:txBody>
      </p:sp>
      <p:grpSp>
        <p:nvGrpSpPr>
          <p:cNvPr id="22" name="Group 21">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3" name="Oval 22">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4" name="Oval 23">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1701261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2A7DA-0923-EDF1-63B7-6F0AB035CB35}"/>
              </a:ext>
            </a:extLst>
          </p:cNvPr>
          <p:cNvSpPr>
            <a:spLocks noGrp="1"/>
          </p:cNvSpPr>
          <p:nvPr>
            <p:ph type="title"/>
          </p:nvPr>
        </p:nvSpPr>
        <p:spPr>
          <a:xfrm>
            <a:off x="1069848" y="798394"/>
            <a:ext cx="4730451" cy="1637730"/>
          </a:xfrm>
        </p:spPr>
        <p:txBody>
          <a:bodyPr>
            <a:normAutofit/>
          </a:bodyPr>
          <a:lstStyle/>
          <a:p>
            <a:r>
              <a:rPr lang="en-US" sz="4400"/>
              <a:t>Tasks: 5</a:t>
            </a:r>
          </a:p>
        </p:txBody>
      </p:sp>
      <p:sp>
        <p:nvSpPr>
          <p:cNvPr id="3" name="Content Placeholder 2">
            <a:extLst>
              <a:ext uri="{FF2B5EF4-FFF2-40B4-BE49-F238E27FC236}">
                <a16:creationId xmlns:a16="http://schemas.microsoft.com/office/drawing/2014/main" id="{453871F5-8DEC-02C7-E93D-D675705D44EC}"/>
              </a:ext>
            </a:extLst>
          </p:cNvPr>
          <p:cNvSpPr>
            <a:spLocks noGrp="1"/>
          </p:cNvSpPr>
          <p:nvPr>
            <p:ph idx="1"/>
          </p:nvPr>
        </p:nvSpPr>
        <p:spPr>
          <a:xfrm>
            <a:off x="1069848" y="2578608"/>
            <a:ext cx="4730451" cy="3593592"/>
          </a:xfrm>
        </p:spPr>
        <p:txBody>
          <a:bodyPr>
            <a:normAutofit/>
          </a:bodyPr>
          <a:lstStyle/>
          <a:p>
            <a:r>
              <a:rPr lang="en-US" sz="1800" b="0" i="0">
                <a:effectLst/>
                <a:latin typeface="-apple-system"/>
              </a:rPr>
              <a:t>Automate WhatsApp messaging using PyWhatKit Scenario: You are a software developer working on a project to automate communication for a small business. Your task is to create a Python script that uses the PyWhatKit library to automate the sending of messages and images through WhatsApp. The script should allow users to schedule the sending of messages or images to one or more contacts at specific times or intervals.</a:t>
            </a:r>
          </a:p>
          <a:p>
            <a:endParaRPr lang="en-US" sz="1800"/>
          </a:p>
        </p:txBody>
      </p:sp>
      <p:pic>
        <p:nvPicPr>
          <p:cNvPr id="5" name="Picture 4" descr="Desk with stethoscope and computer keyboard">
            <a:extLst>
              <a:ext uri="{FF2B5EF4-FFF2-40B4-BE49-F238E27FC236}">
                <a16:creationId xmlns:a16="http://schemas.microsoft.com/office/drawing/2014/main" id="{A973E176-35DE-0996-3C1C-1D13A5DBF608}"/>
              </a:ext>
            </a:extLst>
          </p:cNvPr>
          <p:cNvPicPr>
            <a:picLocks noChangeAspect="1"/>
          </p:cNvPicPr>
          <p:nvPr/>
        </p:nvPicPr>
        <p:blipFill rotWithShape="1">
          <a:blip r:embed="rId2"/>
          <a:srcRect l="38887" r="-1" b="-1"/>
          <a:stretch/>
        </p:blipFill>
        <p:spPr>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p:spPr>
      </p:pic>
      <p:sp>
        <p:nvSpPr>
          <p:cNvPr id="9" name="Freeform: Shape 8">
            <a:extLst>
              <a:ext uri="{FF2B5EF4-FFF2-40B4-BE49-F238E27FC236}">
                <a16:creationId xmlns:a16="http://schemas.microsoft.com/office/drawing/2014/main" id="{484E34F7-E155-426C-A88E-8AEA6CF3F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6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1BA83-A22F-A12D-58E6-D41F08CE83B1}"/>
              </a:ext>
            </a:extLst>
          </p:cNvPr>
          <p:cNvSpPr>
            <a:spLocks noGrp="1"/>
          </p:cNvSpPr>
          <p:nvPr>
            <p:ph type="title"/>
          </p:nvPr>
        </p:nvSpPr>
        <p:spPr>
          <a:xfrm>
            <a:off x="382280" y="484632"/>
            <a:ext cx="6743844" cy="1609344"/>
          </a:xfrm>
        </p:spPr>
        <p:txBody>
          <a:bodyPr>
            <a:normAutofit/>
          </a:bodyPr>
          <a:lstStyle/>
          <a:p>
            <a:r>
              <a:rPr lang="en-US" sz="4800"/>
              <a:t>Tasks: 6</a:t>
            </a:r>
          </a:p>
        </p:txBody>
      </p:sp>
      <p:sp>
        <p:nvSpPr>
          <p:cNvPr id="3" name="Content Placeholder 2">
            <a:extLst>
              <a:ext uri="{FF2B5EF4-FFF2-40B4-BE49-F238E27FC236}">
                <a16:creationId xmlns:a16="http://schemas.microsoft.com/office/drawing/2014/main" id="{24A72766-AF1B-F13F-12E9-9F27C33BDDE1}"/>
              </a:ext>
            </a:extLst>
          </p:cNvPr>
          <p:cNvSpPr>
            <a:spLocks noGrp="1"/>
          </p:cNvSpPr>
          <p:nvPr>
            <p:ph idx="1"/>
          </p:nvPr>
        </p:nvSpPr>
        <p:spPr>
          <a:xfrm>
            <a:off x="382279" y="2121408"/>
            <a:ext cx="6743845" cy="4050792"/>
          </a:xfrm>
        </p:spPr>
        <p:txBody>
          <a:bodyPr>
            <a:normAutofit/>
          </a:bodyPr>
          <a:lstStyle/>
          <a:p>
            <a:r>
              <a:rPr lang="en-US" sz="1800" b="0" i="0" dirty="0">
                <a:effectLst/>
                <a:latin typeface="-apple-system"/>
              </a:rPr>
              <a:t>Develop a text-to-speech application using pyttsx3 </a:t>
            </a:r>
          </a:p>
          <a:p>
            <a:r>
              <a:rPr lang="en-US" sz="1800" b="0" i="0" dirty="0">
                <a:effectLst/>
                <a:latin typeface="-apple-system"/>
              </a:rPr>
              <a:t>Scenario: You are a developer working on an accessibility project to help visually impaired users interact with digital content. Your task is to create a Python application that uses the pyttsx3 library to convert text into spoken words. The application should allow users to input text, select voice settings (e.g., language, gender, rate), and generate audio output that can be played or saved to a file.</a:t>
            </a:r>
          </a:p>
          <a:p>
            <a:endParaRPr lang="en-US" sz="1800" dirty="0"/>
          </a:p>
        </p:txBody>
      </p:sp>
      <p:pic>
        <p:nvPicPr>
          <p:cNvPr id="5" name="Picture 4" descr="Exclamation mark on a yellow background">
            <a:extLst>
              <a:ext uri="{FF2B5EF4-FFF2-40B4-BE49-F238E27FC236}">
                <a16:creationId xmlns:a16="http://schemas.microsoft.com/office/drawing/2014/main" id="{F9F57B0A-574A-5A65-3D75-D3798837453A}"/>
              </a:ext>
            </a:extLst>
          </p:cNvPr>
          <p:cNvPicPr>
            <a:picLocks noChangeAspect="1"/>
          </p:cNvPicPr>
          <p:nvPr/>
        </p:nvPicPr>
        <p:blipFill rotWithShape="1">
          <a:blip r:embed="rId4"/>
          <a:srcRect l="31050" r="18133"/>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97807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 name="Oval 14">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16" name="Oval 15">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pic>
        <p:nvPicPr>
          <p:cNvPr id="4" name="Picture 3" descr="Yellow python">
            <a:extLst>
              <a:ext uri="{FF2B5EF4-FFF2-40B4-BE49-F238E27FC236}">
                <a16:creationId xmlns:a16="http://schemas.microsoft.com/office/drawing/2014/main" id="{48A707E7-F8DF-2C08-7679-B704A86E9DBF}"/>
              </a:ext>
            </a:extLst>
          </p:cNvPr>
          <p:cNvPicPr>
            <a:picLocks noChangeAspect="1"/>
          </p:cNvPicPr>
          <p:nvPr/>
        </p:nvPicPr>
        <p:blipFill rotWithShape="1">
          <a:blip r:embed="rId6"/>
          <a:srcRect t="16357"/>
          <a:stretch/>
        </p:blipFill>
        <p:spPr>
          <a:xfrm>
            <a:off x="-1" y="10"/>
            <a:ext cx="12191999" cy="6857990"/>
          </a:xfrm>
          <a:prstGeom prst="rect">
            <a:avLst/>
          </a:prstGeom>
        </p:spPr>
      </p:pic>
      <p:sp>
        <p:nvSpPr>
          <p:cNvPr id="18" name="Rectangle 17">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F3E9B8E-792B-BE99-A217-4425B35592F4}"/>
              </a:ext>
            </a:extLst>
          </p:cNvPr>
          <p:cNvSpPr>
            <a:spLocks noGrp="1"/>
          </p:cNvSpPr>
          <p:nvPr>
            <p:ph type="title"/>
          </p:nvPr>
        </p:nvSpPr>
        <p:spPr>
          <a:xfrm>
            <a:off x="1173480" y="4277802"/>
            <a:ext cx="6022449" cy="1622451"/>
          </a:xfrm>
        </p:spPr>
        <p:txBody>
          <a:bodyPr vert="horz" lIns="91440" tIns="45720" rIns="91440" bIns="45720" rtlCol="0" anchor="ctr">
            <a:normAutofit/>
          </a:bodyPr>
          <a:lstStyle/>
          <a:p>
            <a:pPr algn="r">
              <a:lnSpc>
                <a:spcPct val="80000"/>
              </a:lnSpc>
            </a:pPr>
            <a:r>
              <a:rPr lang="en-US" sz="2400">
                <a:blipFill dpi="0" rotWithShape="1">
                  <a:blip r:embed="rId4"/>
                  <a:srcRect/>
                  <a:tile tx="6350" ty="-127000" sx="65000" sy="64000" flip="none" algn="tl"/>
                </a:blipFill>
              </a:rPr>
              <a:t>HOW TO INSTALL PYTHON PACKAGES</a:t>
            </a:r>
            <a:br>
              <a:rPr lang="en-US" sz="2400">
                <a:blipFill dpi="0" rotWithShape="1">
                  <a:blip r:embed="rId4"/>
                  <a:srcRect/>
                  <a:tile tx="6350" ty="-127000" sx="65000" sy="64000" flip="none" algn="tl"/>
                </a:blipFill>
              </a:rPr>
            </a:br>
            <a:br>
              <a:rPr lang="en-US" sz="2400">
                <a:blipFill dpi="0" rotWithShape="1">
                  <a:blip r:embed="rId4"/>
                  <a:srcRect/>
                  <a:tile tx="6350" ty="-127000" sx="65000" sy="64000" flip="none" algn="tl"/>
                </a:blipFill>
              </a:rPr>
            </a:br>
            <a:r>
              <a:rPr lang="en-US" sz="2400">
                <a:blipFill dpi="0" rotWithShape="1">
                  <a:blip r:embed="rId4"/>
                  <a:srcRect/>
                  <a:tile tx="6350" ty="-127000" sx="65000" sy="64000" flip="none" algn="tl"/>
                </a:blipFill>
              </a:rPr>
              <a:t>python packages are installed using pip</a:t>
            </a:r>
            <a:br>
              <a:rPr lang="en-US" sz="2400">
                <a:blipFill dpi="0" rotWithShape="1">
                  <a:blip r:embed="rId4"/>
                  <a:srcRect/>
                  <a:tile tx="6350" ty="-127000" sx="65000" sy="64000" flip="none" algn="tl"/>
                </a:blipFill>
              </a:rPr>
            </a:br>
            <a:br>
              <a:rPr lang="en-US" sz="2400">
                <a:blipFill dpi="0" rotWithShape="1">
                  <a:blip r:embed="rId4"/>
                  <a:srcRect/>
                  <a:tile tx="6350" ty="-127000" sx="65000" sy="64000" flip="none" algn="tl"/>
                </a:blipFill>
              </a:rPr>
            </a:br>
            <a:r>
              <a:rPr lang="en-US" sz="2400">
                <a:blipFill dpi="0" rotWithShape="1">
                  <a:blip r:embed="rId4"/>
                  <a:srcRect/>
                  <a:tile tx="6350" ty="-127000" sx="65000" sy="64000" flip="none" algn="tl"/>
                </a:blipFill>
                <a:highlight>
                  <a:srgbClr val="FFFF00"/>
                </a:highlight>
              </a:rPr>
              <a:t>pip: python installable packages</a:t>
            </a:r>
          </a:p>
        </p:txBody>
      </p:sp>
      <p:sp>
        <p:nvSpPr>
          <p:cNvPr id="22" name="Rectangle 21">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7050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ndas (software) - Wikipedia">
            <a:extLst>
              <a:ext uri="{FF2B5EF4-FFF2-40B4-BE49-F238E27FC236}">
                <a16:creationId xmlns:a16="http://schemas.microsoft.com/office/drawing/2014/main" id="{D51B3C01-D248-ACA3-7E79-81C1992C8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166" y="2095341"/>
            <a:ext cx="6584358" cy="2667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98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F34F0-FAE4-4405-33DE-F023534B4EA6}"/>
              </a:ext>
            </a:extLst>
          </p:cNvPr>
          <p:cNvSpPr>
            <a:spLocks noGrp="1"/>
          </p:cNvSpPr>
          <p:nvPr>
            <p:ph type="title"/>
          </p:nvPr>
        </p:nvSpPr>
        <p:spPr>
          <a:xfrm>
            <a:off x="236728" y="-114808"/>
            <a:ext cx="10058400" cy="1609344"/>
          </a:xfrm>
        </p:spPr>
        <p:txBody>
          <a:bodyPr/>
          <a:lstStyle/>
          <a:p>
            <a:r>
              <a:rPr lang="en-US" dirty="0"/>
              <a:t>PANDAS DATAFRAME </a:t>
            </a:r>
          </a:p>
        </p:txBody>
      </p:sp>
      <p:pic>
        <p:nvPicPr>
          <p:cNvPr id="5" name="Picture 4">
            <a:extLst>
              <a:ext uri="{FF2B5EF4-FFF2-40B4-BE49-F238E27FC236}">
                <a16:creationId xmlns:a16="http://schemas.microsoft.com/office/drawing/2014/main" id="{89E3ECC0-6E33-5A3B-AB26-D32BA81D869F}"/>
              </a:ext>
            </a:extLst>
          </p:cNvPr>
          <p:cNvPicPr>
            <a:picLocks noChangeAspect="1"/>
          </p:cNvPicPr>
          <p:nvPr/>
        </p:nvPicPr>
        <p:blipFill rotWithShape="1">
          <a:blip r:embed="rId2"/>
          <a:srcRect r="57007"/>
          <a:stretch/>
        </p:blipFill>
        <p:spPr>
          <a:xfrm>
            <a:off x="236728" y="1179512"/>
            <a:ext cx="4135247" cy="5591184"/>
          </a:xfrm>
          <a:prstGeom prst="rect">
            <a:avLst/>
          </a:prstGeom>
        </p:spPr>
      </p:pic>
    </p:spTree>
    <p:extLst>
      <p:ext uri="{BB962C8B-B14F-4D97-AF65-F5344CB8AC3E}">
        <p14:creationId xmlns:p14="http://schemas.microsoft.com/office/powerpoint/2010/main" val="14319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F9BD-936D-1D32-B305-B9785FFE40C3}"/>
              </a:ext>
            </a:extLst>
          </p:cNvPr>
          <p:cNvSpPr>
            <a:spLocks noGrp="1"/>
          </p:cNvSpPr>
          <p:nvPr>
            <p:ph type="title"/>
          </p:nvPr>
        </p:nvSpPr>
        <p:spPr/>
        <p:txBody>
          <a:bodyPr/>
          <a:lstStyle/>
          <a:p>
            <a:r>
              <a:rPr lang="en-US" dirty="0"/>
              <a:t>GENERATE ANY KIND OF CHART SUITABLE TO YOUR DATASET</a:t>
            </a:r>
          </a:p>
        </p:txBody>
      </p:sp>
      <p:pic>
        <p:nvPicPr>
          <p:cNvPr id="5" name="Content Placeholder 4">
            <a:extLst>
              <a:ext uri="{FF2B5EF4-FFF2-40B4-BE49-F238E27FC236}">
                <a16:creationId xmlns:a16="http://schemas.microsoft.com/office/drawing/2014/main" id="{EDAFE698-88EE-E595-6FCA-2BEA8A92D229}"/>
              </a:ext>
            </a:extLst>
          </p:cNvPr>
          <p:cNvPicPr>
            <a:picLocks noGrp="1" noChangeAspect="1"/>
          </p:cNvPicPr>
          <p:nvPr>
            <p:ph idx="1"/>
          </p:nvPr>
        </p:nvPicPr>
        <p:blipFill rotWithShape="1">
          <a:blip r:embed="rId2"/>
          <a:srcRect r="24234"/>
          <a:stretch/>
        </p:blipFill>
        <p:spPr>
          <a:xfrm>
            <a:off x="1069848" y="2235200"/>
            <a:ext cx="6516691" cy="4051300"/>
          </a:xfrm>
        </p:spPr>
      </p:pic>
    </p:spTree>
    <p:extLst>
      <p:ext uri="{BB962C8B-B14F-4D97-AF65-F5344CB8AC3E}">
        <p14:creationId xmlns:p14="http://schemas.microsoft.com/office/powerpoint/2010/main" val="832021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89A7C-E597-AEAA-7FF2-BEAFAAFE2927}"/>
              </a:ext>
            </a:extLst>
          </p:cNvPr>
          <p:cNvSpPr>
            <a:spLocks noGrp="1"/>
          </p:cNvSpPr>
          <p:nvPr>
            <p:ph type="title"/>
          </p:nvPr>
        </p:nvSpPr>
        <p:spPr>
          <a:xfrm>
            <a:off x="231648" y="284607"/>
            <a:ext cx="10058400" cy="572643"/>
          </a:xfrm>
        </p:spPr>
        <p:txBody>
          <a:bodyPr>
            <a:normAutofit fontScale="90000"/>
          </a:bodyPr>
          <a:lstStyle/>
          <a:p>
            <a:r>
              <a:rPr lang="en-US" dirty="0"/>
              <a:t>Matplotlib and seaborn</a:t>
            </a:r>
          </a:p>
        </p:txBody>
      </p:sp>
      <p:pic>
        <p:nvPicPr>
          <p:cNvPr id="4" name="Picture 3" descr="A screenshot of a computer program&#10;&#10;Description automatically generated">
            <a:extLst>
              <a:ext uri="{FF2B5EF4-FFF2-40B4-BE49-F238E27FC236}">
                <a16:creationId xmlns:a16="http://schemas.microsoft.com/office/drawing/2014/main" id="{CB7260BF-117A-0074-75E8-8BA664E83350}"/>
              </a:ext>
            </a:extLst>
          </p:cNvPr>
          <p:cNvPicPr>
            <a:picLocks noChangeAspect="1"/>
          </p:cNvPicPr>
          <p:nvPr/>
        </p:nvPicPr>
        <p:blipFill>
          <a:blip r:embed="rId2"/>
          <a:stretch>
            <a:fillRect/>
          </a:stretch>
        </p:blipFill>
        <p:spPr>
          <a:xfrm>
            <a:off x="159684" y="1155322"/>
            <a:ext cx="6172926" cy="5571066"/>
          </a:xfrm>
          <a:prstGeom prst="rect">
            <a:avLst/>
          </a:prstGeom>
        </p:spPr>
      </p:pic>
      <p:pic>
        <p:nvPicPr>
          <p:cNvPr id="5" name="Picture 4" descr="A graph of a graph&#10;&#10;Description automatically generated">
            <a:extLst>
              <a:ext uri="{FF2B5EF4-FFF2-40B4-BE49-F238E27FC236}">
                <a16:creationId xmlns:a16="http://schemas.microsoft.com/office/drawing/2014/main" id="{146C9B81-952F-A41C-372A-08D66522A12F}"/>
              </a:ext>
            </a:extLst>
          </p:cNvPr>
          <p:cNvPicPr>
            <a:picLocks noChangeAspect="1"/>
          </p:cNvPicPr>
          <p:nvPr/>
        </p:nvPicPr>
        <p:blipFill>
          <a:blip r:embed="rId3"/>
          <a:stretch>
            <a:fillRect/>
          </a:stretch>
        </p:blipFill>
        <p:spPr>
          <a:xfrm>
            <a:off x="7886045" y="643467"/>
            <a:ext cx="3474600" cy="2475653"/>
          </a:xfrm>
          <a:prstGeom prst="rect">
            <a:avLst/>
          </a:prstGeom>
        </p:spPr>
      </p:pic>
      <p:pic>
        <p:nvPicPr>
          <p:cNvPr id="6" name="Picture 5" descr="A diagram of a graph&#10;&#10;Description automatically generated">
            <a:extLst>
              <a:ext uri="{FF2B5EF4-FFF2-40B4-BE49-F238E27FC236}">
                <a16:creationId xmlns:a16="http://schemas.microsoft.com/office/drawing/2014/main" id="{5B604FEF-A5E7-5CD7-4D48-5080FFAC0FEB}"/>
              </a:ext>
            </a:extLst>
          </p:cNvPr>
          <p:cNvPicPr>
            <a:picLocks noChangeAspect="1"/>
          </p:cNvPicPr>
          <p:nvPr/>
        </p:nvPicPr>
        <p:blipFill>
          <a:blip r:embed="rId4"/>
          <a:stretch>
            <a:fillRect/>
          </a:stretch>
        </p:blipFill>
        <p:spPr>
          <a:xfrm>
            <a:off x="7736604" y="3748194"/>
            <a:ext cx="3773483" cy="2471631"/>
          </a:xfrm>
          <a:prstGeom prst="rect">
            <a:avLst/>
          </a:prstGeom>
        </p:spPr>
      </p:pic>
    </p:spTree>
    <p:extLst>
      <p:ext uri="{BB962C8B-B14F-4D97-AF65-F5344CB8AC3E}">
        <p14:creationId xmlns:p14="http://schemas.microsoft.com/office/powerpoint/2010/main" val="1474123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82C1-2634-4DD0-4AB1-74524735EDDD}"/>
              </a:ext>
            </a:extLst>
          </p:cNvPr>
          <p:cNvSpPr>
            <a:spLocks noGrp="1"/>
          </p:cNvSpPr>
          <p:nvPr>
            <p:ph type="title"/>
          </p:nvPr>
        </p:nvSpPr>
        <p:spPr/>
        <p:txBody>
          <a:bodyPr/>
          <a:lstStyle/>
          <a:p>
            <a:r>
              <a:rPr lang="en-US" dirty="0"/>
              <a:t>Plotly:</a:t>
            </a:r>
          </a:p>
        </p:txBody>
      </p:sp>
      <p:sp>
        <p:nvSpPr>
          <p:cNvPr id="3" name="Content Placeholder 2">
            <a:extLst>
              <a:ext uri="{FF2B5EF4-FFF2-40B4-BE49-F238E27FC236}">
                <a16:creationId xmlns:a16="http://schemas.microsoft.com/office/drawing/2014/main" id="{DA17AF52-21FB-33BF-6DD4-B9ECE40C7C95}"/>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Plotly is a Python library for creating interactive and publication-quality plots and visualizations. It supports a wide range of chart types, including scatter plots, line charts, bar charts, heatmaps, and more. Plotly allows users to create dynamic and interactive plots with features such as zooming, panning, tooltips, and hover information. It is often used for data exploration, analysis, and presentation in fields such as data science, finance, and engineering.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endParaRPr lang="en-US" dirty="0"/>
          </a:p>
        </p:txBody>
      </p:sp>
      <p:sp>
        <p:nvSpPr>
          <p:cNvPr id="7" name="Rectangle 4">
            <a:extLst>
              <a:ext uri="{FF2B5EF4-FFF2-40B4-BE49-F238E27FC236}">
                <a16:creationId xmlns:a16="http://schemas.microsoft.com/office/drawing/2014/main" id="{DACC20B7-AC2A-2F4E-52F4-D430D090CCAB}"/>
              </a:ext>
            </a:extLst>
          </p:cNvPr>
          <p:cNvSpPr>
            <a:spLocks noChangeArrowheads="1"/>
          </p:cNvSpPr>
          <p:nvPr/>
        </p:nvSpPr>
        <p:spPr bwMode="auto">
          <a:xfrm>
            <a:off x="0" y="0"/>
            <a:ext cx="43624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6559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2757</TotalTime>
  <Words>1069</Words>
  <Application>Microsoft Office PowerPoint</Application>
  <PresentationFormat>Widescreen</PresentationFormat>
  <Paragraphs>49</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-apple-system</vt:lpstr>
      <vt:lpstr>Arial</vt:lpstr>
      <vt:lpstr>Calibri</vt:lpstr>
      <vt:lpstr>Rockwell</vt:lpstr>
      <vt:lpstr>Rockwell Condensed</vt:lpstr>
      <vt:lpstr>Rockwell Extra Bold</vt:lpstr>
      <vt:lpstr>Söhne</vt:lpstr>
      <vt:lpstr>Wingdings</vt:lpstr>
      <vt:lpstr>Wood Type</vt:lpstr>
      <vt:lpstr>LECTURE # 02 PYTHON PACKAGES</vt:lpstr>
      <vt:lpstr>WHAT ARE PYTHON libraries?</vt:lpstr>
      <vt:lpstr>PowerPoint Presentation</vt:lpstr>
      <vt:lpstr>HOW TO INSTALL PYTHON PACKAGES  python packages are installed using pip  pip: python installable packages</vt:lpstr>
      <vt:lpstr>PowerPoint Presentation</vt:lpstr>
      <vt:lpstr>PANDAS DATAFRAME </vt:lpstr>
      <vt:lpstr>GENERATE ANY KIND OF CHART SUITABLE TO YOUR DATASET</vt:lpstr>
      <vt:lpstr>Matplotlib and seaborn</vt:lpstr>
      <vt:lpstr>Plotly:</vt:lpstr>
      <vt:lpstr>Plotly:</vt:lpstr>
      <vt:lpstr>PANDAS AI</vt:lpstr>
      <vt:lpstr>Pandas ai</vt:lpstr>
      <vt:lpstr>OpenCV</vt:lpstr>
      <vt:lpstr>Picture to sketch using OpenCV</vt:lpstr>
      <vt:lpstr>Transformers: text summarization model</vt:lpstr>
      <vt:lpstr>Beautiful soup</vt:lpstr>
      <vt:lpstr>pywhatkit</vt:lpstr>
      <vt:lpstr>Send msg manually</vt:lpstr>
      <vt:lpstr>Send msg automatically</vt:lpstr>
      <vt:lpstr>Send image</vt:lpstr>
      <vt:lpstr>Image to ascii art</vt:lpstr>
      <vt:lpstr>pyttsx3</vt:lpstr>
      <vt:lpstr>Library for text to speech</vt:lpstr>
      <vt:lpstr>Saving speech to an audio file</vt:lpstr>
      <vt:lpstr>Changes voice</vt:lpstr>
      <vt:lpstr>Request package</vt:lpstr>
      <vt:lpstr>Retrieve web page content</vt:lpstr>
      <vt:lpstr>Tasks: 1</vt:lpstr>
      <vt:lpstr>Tasks: 2</vt:lpstr>
      <vt:lpstr>Tasks: 3</vt:lpstr>
      <vt:lpstr>Tasks: 4</vt:lpstr>
      <vt:lpstr>Tasks: 5</vt:lpstr>
      <vt:lpstr>Tasks: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02 PYTHON PACKAGES</dc:title>
  <dc:creator>admin istrator</dc:creator>
  <cp:lastModifiedBy>admin istrator</cp:lastModifiedBy>
  <cp:revision>4</cp:revision>
  <dcterms:created xsi:type="dcterms:W3CDTF">2024-02-18T08:12:09Z</dcterms:created>
  <dcterms:modified xsi:type="dcterms:W3CDTF">2024-02-20T06:09:32Z</dcterms:modified>
</cp:coreProperties>
</file>