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77" r:id="rId12"/>
    <p:sldId id="278" r:id="rId13"/>
    <p:sldId id="279" r:id="rId14"/>
    <p:sldId id="280" r:id="rId15"/>
    <p:sldId id="283" r:id="rId16"/>
    <p:sldId id="281" r:id="rId17"/>
    <p:sldId id="282" r:id="rId18"/>
    <p:sldId id="275" r:id="rId19"/>
    <p:sldId id="265" r:id="rId20"/>
    <p:sldId id="266" r:id="rId21"/>
    <p:sldId id="267" r:id="rId22"/>
    <p:sldId id="268" r:id="rId23"/>
    <p:sldId id="269" r:id="rId24"/>
    <p:sldId id="270" r:id="rId25"/>
    <p:sldId id="271" r:id="rId26"/>
    <p:sldId id="272" r:id="rId27"/>
    <p:sldId id="276"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B677645D-6FCC-4B2A-A3B1-A27D5AC6DC2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F3EEDD2B-0F54-4231-967C-AEF9572B391E}">
      <dgm:prSet/>
      <dgm:spPr/>
      <dgm:t>
        <a:bodyPr/>
        <a:lstStyle/>
        <a:p>
          <a:pPr>
            <a:defRPr cap="all"/>
          </a:pPr>
          <a:r>
            <a:rPr lang="en-US" b="0" i="0"/>
            <a:t>print("Hello World") </a:t>
          </a:r>
          <a:endParaRPr lang="en-US"/>
        </a:p>
      </dgm:t>
    </dgm:pt>
    <dgm:pt modelId="{4044F88C-5F97-4E39-A12D-46812A78E66A}" type="parTrans" cxnId="{0468E6B0-2FE3-4FBA-861C-B811BC640316}">
      <dgm:prSet/>
      <dgm:spPr/>
      <dgm:t>
        <a:bodyPr/>
        <a:lstStyle/>
        <a:p>
          <a:endParaRPr lang="en-US"/>
        </a:p>
      </dgm:t>
    </dgm:pt>
    <dgm:pt modelId="{D1580BB7-5889-4E00-AC45-E1E0A264ADA8}" type="sibTrans" cxnId="{0468E6B0-2FE3-4FBA-861C-B811BC640316}">
      <dgm:prSet/>
      <dgm:spPr/>
      <dgm:t>
        <a:bodyPr/>
        <a:lstStyle/>
        <a:p>
          <a:endParaRPr lang="en-US"/>
        </a:p>
      </dgm:t>
    </dgm:pt>
    <dgm:pt modelId="{D779D0D5-A441-4C87-877B-A2AF306B75BF}">
      <dgm:prSet/>
      <dgm:spPr/>
      <dgm:t>
        <a:bodyPr/>
        <a:lstStyle/>
        <a:p>
          <a:pPr>
            <a:defRPr cap="all"/>
          </a:pPr>
          <a:r>
            <a:rPr lang="en-US" b="0" i="0"/>
            <a:t>print("My name is John")</a:t>
          </a:r>
          <a:endParaRPr lang="en-US"/>
        </a:p>
      </dgm:t>
    </dgm:pt>
    <dgm:pt modelId="{BC079398-2B49-47F8-A5DD-5EA9E105BC9B}" type="parTrans" cxnId="{7268F2E5-354E-4669-A839-258BB9B88A52}">
      <dgm:prSet/>
      <dgm:spPr/>
      <dgm:t>
        <a:bodyPr/>
        <a:lstStyle/>
        <a:p>
          <a:endParaRPr lang="en-US"/>
        </a:p>
      </dgm:t>
    </dgm:pt>
    <dgm:pt modelId="{F4D8FC6C-AD36-4621-8BDF-DF774AF458E5}" type="sibTrans" cxnId="{7268F2E5-354E-4669-A839-258BB9B88A52}">
      <dgm:prSet/>
      <dgm:spPr/>
      <dgm:t>
        <a:bodyPr/>
        <a:lstStyle/>
        <a:p>
          <a:endParaRPr lang="en-US"/>
        </a:p>
      </dgm:t>
    </dgm:pt>
    <dgm:pt modelId="{E6D76F9C-3DD5-4A17-B8C1-3CC42652F93F}" type="pres">
      <dgm:prSet presAssocID="{B677645D-6FCC-4B2A-A3B1-A27D5AC6DC2F}" presName="root" presStyleCnt="0">
        <dgm:presLayoutVars>
          <dgm:dir/>
          <dgm:resizeHandles val="exact"/>
        </dgm:presLayoutVars>
      </dgm:prSet>
      <dgm:spPr/>
    </dgm:pt>
    <dgm:pt modelId="{596444C4-DE48-436D-AFA5-D4021A28DA43}" type="pres">
      <dgm:prSet presAssocID="{F3EEDD2B-0F54-4231-967C-AEF9572B391E}" presName="compNode" presStyleCnt="0"/>
      <dgm:spPr/>
    </dgm:pt>
    <dgm:pt modelId="{C3B2036F-DB13-4E9D-82D2-6893E3C10BA4}" type="pres">
      <dgm:prSet presAssocID="{F3EEDD2B-0F54-4231-967C-AEF9572B391E}" presName="iconBgRect" presStyleLbl="bgShp" presStyleIdx="0" presStyleCnt="2"/>
      <dgm:spPr/>
    </dgm:pt>
    <dgm:pt modelId="{22E5F968-4766-4226-86C6-99173E1C3AA4}" type="pres">
      <dgm:prSet presAssocID="{F3EEDD2B-0F54-4231-967C-AEF9572B39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inter"/>
        </a:ext>
      </dgm:extLst>
    </dgm:pt>
    <dgm:pt modelId="{EFDC1062-A264-425A-B8DC-C1EB48762416}" type="pres">
      <dgm:prSet presAssocID="{F3EEDD2B-0F54-4231-967C-AEF9572B391E}" presName="spaceRect" presStyleCnt="0"/>
      <dgm:spPr/>
    </dgm:pt>
    <dgm:pt modelId="{7ED09554-70A4-42AA-AD6A-1A4626271F60}" type="pres">
      <dgm:prSet presAssocID="{F3EEDD2B-0F54-4231-967C-AEF9572B391E}" presName="textRect" presStyleLbl="revTx" presStyleIdx="0" presStyleCnt="2">
        <dgm:presLayoutVars>
          <dgm:chMax val="1"/>
          <dgm:chPref val="1"/>
        </dgm:presLayoutVars>
      </dgm:prSet>
      <dgm:spPr/>
    </dgm:pt>
    <dgm:pt modelId="{D4A1F6F4-BBB2-4C69-8EC0-5DE527A53B39}" type="pres">
      <dgm:prSet presAssocID="{D1580BB7-5889-4E00-AC45-E1E0A264ADA8}" presName="sibTrans" presStyleCnt="0"/>
      <dgm:spPr/>
    </dgm:pt>
    <dgm:pt modelId="{F1F0779E-A349-448E-9C9D-9D95CC96B3DE}" type="pres">
      <dgm:prSet presAssocID="{D779D0D5-A441-4C87-877B-A2AF306B75BF}" presName="compNode" presStyleCnt="0"/>
      <dgm:spPr/>
    </dgm:pt>
    <dgm:pt modelId="{A3EA5B85-88C1-4E85-B891-CAA00D94E383}" type="pres">
      <dgm:prSet presAssocID="{D779D0D5-A441-4C87-877B-A2AF306B75BF}" presName="iconBgRect" presStyleLbl="bgShp" presStyleIdx="1" presStyleCnt="2"/>
      <dgm:spPr/>
    </dgm:pt>
    <dgm:pt modelId="{63AF8CB4-5BEF-4156-9C3A-CEC4CB1E97C4}" type="pres">
      <dgm:prSet presAssocID="{D779D0D5-A441-4C87-877B-A2AF306B75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x"/>
        </a:ext>
      </dgm:extLst>
    </dgm:pt>
    <dgm:pt modelId="{6FF3B4B2-4906-4D70-8090-42730ED8934C}" type="pres">
      <dgm:prSet presAssocID="{D779D0D5-A441-4C87-877B-A2AF306B75BF}" presName="spaceRect" presStyleCnt="0"/>
      <dgm:spPr/>
    </dgm:pt>
    <dgm:pt modelId="{38F94770-BC3D-4B41-947C-E09759A60B6F}" type="pres">
      <dgm:prSet presAssocID="{D779D0D5-A441-4C87-877B-A2AF306B75BF}" presName="textRect" presStyleLbl="revTx" presStyleIdx="1" presStyleCnt="2">
        <dgm:presLayoutVars>
          <dgm:chMax val="1"/>
          <dgm:chPref val="1"/>
        </dgm:presLayoutVars>
      </dgm:prSet>
      <dgm:spPr/>
    </dgm:pt>
  </dgm:ptLst>
  <dgm:cxnLst>
    <dgm:cxn modelId="{90269433-90EC-4669-B231-19A6643B1C7F}" type="presOf" srcId="{D779D0D5-A441-4C87-877B-A2AF306B75BF}" destId="{38F94770-BC3D-4B41-947C-E09759A60B6F}" srcOrd="0" destOrd="0" presId="urn:microsoft.com/office/officeart/2018/5/layout/IconCircleLabelList"/>
    <dgm:cxn modelId="{415A6E55-79AE-4E2E-B454-D5FA26A6E3C4}" type="presOf" srcId="{B677645D-6FCC-4B2A-A3B1-A27D5AC6DC2F}" destId="{E6D76F9C-3DD5-4A17-B8C1-3CC42652F93F}" srcOrd="0" destOrd="0" presId="urn:microsoft.com/office/officeart/2018/5/layout/IconCircleLabelList"/>
    <dgm:cxn modelId="{0468E6B0-2FE3-4FBA-861C-B811BC640316}" srcId="{B677645D-6FCC-4B2A-A3B1-A27D5AC6DC2F}" destId="{F3EEDD2B-0F54-4231-967C-AEF9572B391E}" srcOrd="0" destOrd="0" parTransId="{4044F88C-5F97-4E39-A12D-46812A78E66A}" sibTransId="{D1580BB7-5889-4E00-AC45-E1E0A264ADA8}"/>
    <dgm:cxn modelId="{7268F2E5-354E-4669-A839-258BB9B88A52}" srcId="{B677645D-6FCC-4B2A-A3B1-A27D5AC6DC2F}" destId="{D779D0D5-A441-4C87-877B-A2AF306B75BF}" srcOrd="1" destOrd="0" parTransId="{BC079398-2B49-47F8-A5DD-5EA9E105BC9B}" sibTransId="{F4D8FC6C-AD36-4621-8BDF-DF774AF458E5}"/>
    <dgm:cxn modelId="{3E0BCEEF-440A-4192-92B0-0A62BF944615}" type="presOf" srcId="{F3EEDD2B-0F54-4231-967C-AEF9572B391E}" destId="{7ED09554-70A4-42AA-AD6A-1A4626271F60}" srcOrd="0" destOrd="0" presId="urn:microsoft.com/office/officeart/2018/5/layout/IconCircleLabelList"/>
    <dgm:cxn modelId="{FE2AA606-A05E-483E-88F5-D7BB2B5265E2}" type="presParOf" srcId="{E6D76F9C-3DD5-4A17-B8C1-3CC42652F93F}" destId="{596444C4-DE48-436D-AFA5-D4021A28DA43}" srcOrd="0" destOrd="0" presId="urn:microsoft.com/office/officeart/2018/5/layout/IconCircleLabelList"/>
    <dgm:cxn modelId="{F429A326-F447-4FF9-89EE-9DC1A52ACEFC}" type="presParOf" srcId="{596444C4-DE48-436D-AFA5-D4021A28DA43}" destId="{C3B2036F-DB13-4E9D-82D2-6893E3C10BA4}" srcOrd="0" destOrd="0" presId="urn:microsoft.com/office/officeart/2018/5/layout/IconCircleLabelList"/>
    <dgm:cxn modelId="{5917771F-DF11-43B8-ABE0-98C308F7A544}" type="presParOf" srcId="{596444C4-DE48-436D-AFA5-D4021A28DA43}" destId="{22E5F968-4766-4226-86C6-99173E1C3AA4}" srcOrd="1" destOrd="0" presId="urn:microsoft.com/office/officeart/2018/5/layout/IconCircleLabelList"/>
    <dgm:cxn modelId="{93719B49-ACBB-4616-95E4-616377D9D199}" type="presParOf" srcId="{596444C4-DE48-436D-AFA5-D4021A28DA43}" destId="{EFDC1062-A264-425A-B8DC-C1EB48762416}" srcOrd="2" destOrd="0" presId="urn:microsoft.com/office/officeart/2018/5/layout/IconCircleLabelList"/>
    <dgm:cxn modelId="{167B86E7-0C0B-4A23-8243-F3D0216C6D8D}" type="presParOf" srcId="{596444C4-DE48-436D-AFA5-D4021A28DA43}" destId="{7ED09554-70A4-42AA-AD6A-1A4626271F60}" srcOrd="3" destOrd="0" presId="urn:microsoft.com/office/officeart/2018/5/layout/IconCircleLabelList"/>
    <dgm:cxn modelId="{CB1F3A43-1CDC-429A-A37D-E4F57D6F53B8}" type="presParOf" srcId="{E6D76F9C-3DD5-4A17-B8C1-3CC42652F93F}" destId="{D4A1F6F4-BBB2-4C69-8EC0-5DE527A53B39}" srcOrd="1" destOrd="0" presId="urn:microsoft.com/office/officeart/2018/5/layout/IconCircleLabelList"/>
    <dgm:cxn modelId="{0A627676-9757-4345-8282-923FD5360F31}" type="presParOf" srcId="{E6D76F9C-3DD5-4A17-B8C1-3CC42652F93F}" destId="{F1F0779E-A349-448E-9C9D-9D95CC96B3DE}" srcOrd="2" destOrd="0" presId="urn:microsoft.com/office/officeart/2018/5/layout/IconCircleLabelList"/>
    <dgm:cxn modelId="{F8CAE458-9588-48F4-8C55-81158F412670}" type="presParOf" srcId="{F1F0779E-A349-448E-9C9D-9D95CC96B3DE}" destId="{A3EA5B85-88C1-4E85-B891-CAA00D94E383}" srcOrd="0" destOrd="0" presId="urn:microsoft.com/office/officeart/2018/5/layout/IconCircleLabelList"/>
    <dgm:cxn modelId="{37D0F872-DEB2-4A58-8833-7DA52CC29CC4}" type="presParOf" srcId="{F1F0779E-A349-448E-9C9D-9D95CC96B3DE}" destId="{63AF8CB4-5BEF-4156-9C3A-CEC4CB1E97C4}" srcOrd="1" destOrd="0" presId="urn:microsoft.com/office/officeart/2018/5/layout/IconCircleLabelList"/>
    <dgm:cxn modelId="{39C97810-D668-4B16-B16C-2C673D3252D0}" type="presParOf" srcId="{F1F0779E-A349-448E-9C9D-9D95CC96B3DE}" destId="{6FF3B4B2-4906-4D70-8090-42730ED8934C}" srcOrd="2" destOrd="0" presId="urn:microsoft.com/office/officeart/2018/5/layout/IconCircleLabelList"/>
    <dgm:cxn modelId="{ABEB1F15-C621-4B83-B665-6EA735D1AAA8}" type="presParOf" srcId="{F1F0779E-A349-448E-9C9D-9D95CC96B3DE}" destId="{38F94770-BC3D-4B41-947C-E09759A60B6F}"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2036F-DB13-4E9D-82D2-6893E3C10BA4}">
      <dsp:nvSpPr>
        <dsp:cNvPr id="0" name=""/>
        <dsp:cNvSpPr/>
      </dsp:nvSpPr>
      <dsp:spPr>
        <a:xfrm>
          <a:off x="1816199" y="892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5F968-4766-4226-86C6-99173E1C3AA4}">
      <dsp:nvSpPr>
        <dsp:cNvPr id="0" name=""/>
        <dsp:cNvSpPr/>
      </dsp:nvSpPr>
      <dsp:spPr>
        <a:xfrm>
          <a:off x="2284199" y="47692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09554-70A4-42AA-AD6A-1A4626271F60}">
      <dsp:nvSpPr>
        <dsp:cNvPr id="0" name=""/>
        <dsp:cNvSpPr/>
      </dsp:nvSpPr>
      <dsp:spPr>
        <a:xfrm>
          <a:off x="1114199" y="288892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0" i="0" kern="1200"/>
            <a:t>print("Hello World") </a:t>
          </a:r>
          <a:endParaRPr lang="en-US" sz="2600" kern="1200"/>
        </a:p>
      </dsp:txBody>
      <dsp:txXfrm>
        <a:off x="1114199" y="2888922"/>
        <a:ext cx="3600000" cy="720000"/>
      </dsp:txXfrm>
    </dsp:sp>
    <dsp:sp modelId="{A3EA5B85-88C1-4E85-B891-CAA00D94E383}">
      <dsp:nvSpPr>
        <dsp:cNvPr id="0" name=""/>
        <dsp:cNvSpPr/>
      </dsp:nvSpPr>
      <dsp:spPr>
        <a:xfrm>
          <a:off x="6046199" y="892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F8CB4-5BEF-4156-9C3A-CEC4CB1E97C4}">
      <dsp:nvSpPr>
        <dsp:cNvPr id="0" name=""/>
        <dsp:cNvSpPr/>
      </dsp:nvSpPr>
      <dsp:spPr>
        <a:xfrm>
          <a:off x="6514199" y="47692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F94770-BC3D-4B41-947C-E09759A60B6F}">
      <dsp:nvSpPr>
        <dsp:cNvPr id="0" name=""/>
        <dsp:cNvSpPr/>
      </dsp:nvSpPr>
      <dsp:spPr>
        <a:xfrm>
          <a:off x="5344199" y="288892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0" i="0" kern="1200"/>
            <a:t>print("My name is John")</a:t>
          </a:r>
          <a:endParaRPr lang="en-US" sz="2600" kern="1200"/>
        </a:p>
      </dsp:txBody>
      <dsp:txXfrm>
        <a:off x="5344199" y="288892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AAF8EA-A242-4A77-852A-B770C5CB6BF5}" type="slidenum">
              <a:rPr lang="en-US" smtClean="0"/>
              <a:t>‹#›</a:t>
            </a:fld>
            <a:endParaRPr lang="en-US" dirty="0"/>
          </a:p>
        </p:txBody>
      </p:sp>
    </p:spTree>
    <p:extLst>
      <p:ext uri="{BB962C8B-B14F-4D97-AF65-F5344CB8AC3E}">
        <p14:creationId xmlns:p14="http://schemas.microsoft.com/office/powerpoint/2010/main" val="150280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37466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69044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146035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324E8B7-2849-47B0-9A82-E52EE0A3D0DA}" type="datetimeFigureOut">
              <a:rPr lang="en-US" smtClean="0"/>
              <a:t>2/11/2024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AAF8EA-A242-4A77-852A-B770C5CB6BF5}" type="slidenum">
              <a:rPr lang="en-US" smtClean="0"/>
              <a:t>‹#›</a:t>
            </a:fld>
            <a:endParaRPr lang="en-US" dirty="0"/>
          </a:p>
        </p:txBody>
      </p:sp>
    </p:spTree>
    <p:extLst>
      <p:ext uri="{BB962C8B-B14F-4D97-AF65-F5344CB8AC3E}">
        <p14:creationId xmlns:p14="http://schemas.microsoft.com/office/powerpoint/2010/main" val="182708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211284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82511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2247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63507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4E8B7-2849-47B0-9A82-E52EE0A3D0DA}"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359683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4E8B7-2849-47B0-9A82-E52EE0A3D0DA}" type="datetimeFigureOut">
              <a:rPr lang="en-US" smtClean="0"/>
              <a:t>2/11/2024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AAF8EA-A242-4A77-852A-B770C5CB6BF5}" type="slidenum">
              <a:rPr lang="en-US" smtClean="0"/>
              <a:t>‹#›</a:t>
            </a:fld>
            <a:endParaRPr lang="en-US" dirty="0"/>
          </a:p>
        </p:txBody>
      </p:sp>
    </p:spTree>
    <p:extLst>
      <p:ext uri="{BB962C8B-B14F-4D97-AF65-F5344CB8AC3E}">
        <p14:creationId xmlns:p14="http://schemas.microsoft.com/office/powerpoint/2010/main" val="73409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24E8B7-2849-47B0-9A82-E52EE0A3D0DA}" type="datetimeFigureOut">
              <a:rPr lang="en-US" smtClean="0"/>
              <a:t>2/11/2024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AAF8EA-A242-4A77-852A-B770C5CB6BF5}" type="slidenum">
              <a:rPr lang="en-US" smtClean="0"/>
              <a:t>‹#›</a:t>
            </a:fld>
            <a:endParaRPr lang="en-US" dirty="0"/>
          </a:p>
        </p:txBody>
      </p:sp>
    </p:spTree>
    <p:extLst>
      <p:ext uri="{BB962C8B-B14F-4D97-AF65-F5344CB8AC3E}">
        <p14:creationId xmlns:p14="http://schemas.microsoft.com/office/powerpoint/2010/main" val="1512605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www.pythontutorial.ne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5.jpeg"/><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EFE541-E561-D507-C441-55CBE39AE95D}"/>
              </a:ext>
            </a:extLst>
          </p:cNvPr>
          <p:cNvPicPr>
            <a:picLocks noChangeAspect="1"/>
          </p:cNvPicPr>
          <p:nvPr/>
        </p:nvPicPr>
        <p:blipFill rotWithShape="1">
          <a:blip r:embed="rId2"/>
          <a:srcRect t="29688"/>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95AE1D-0758-E0A6-6C5F-08663402CA51}"/>
              </a:ext>
            </a:extLst>
          </p:cNvPr>
          <p:cNvSpPr>
            <a:spLocks noGrp="1"/>
          </p:cNvSpPr>
          <p:nvPr>
            <p:ph type="ctrTitle"/>
          </p:nvPr>
        </p:nvSpPr>
        <p:spPr>
          <a:xfrm>
            <a:off x="1173480" y="4277802"/>
            <a:ext cx="6022449" cy="1622451"/>
          </a:xfrm>
        </p:spPr>
        <p:txBody>
          <a:bodyPr>
            <a:normAutofit/>
          </a:bodyPr>
          <a:lstStyle/>
          <a:p>
            <a:pPr algn="r"/>
            <a:r>
              <a:rPr lang="en-US" sz="3300"/>
              <a:t>Lecture # 01</a:t>
            </a:r>
            <a:br>
              <a:rPr lang="en-US" sz="3300"/>
            </a:br>
            <a:r>
              <a:rPr lang="en-US" sz="3300"/>
              <a:t>python programming</a:t>
            </a:r>
            <a:br>
              <a:rPr lang="en-US" sz="3300"/>
            </a:br>
            <a:r>
              <a:rPr lang="en-US" sz="3300"/>
              <a:t>with python Interview questions</a:t>
            </a:r>
          </a:p>
        </p:txBody>
      </p:sp>
      <p:sp>
        <p:nvSpPr>
          <p:cNvPr id="3" name="Subtitle 2">
            <a:extLst>
              <a:ext uri="{FF2B5EF4-FFF2-40B4-BE49-F238E27FC236}">
                <a16:creationId xmlns:a16="http://schemas.microsoft.com/office/drawing/2014/main" id="{76EBDAC1-97FC-B117-C9F8-BB99E7C2DCA3}"/>
              </a:ext>
            </a:extLst>
          </p:cNvPr>
          <p:cNvSpPr>
            <a:spLocks noGrp="1"/>
          </p:cNvSpPr>
          <p:nvPr>
            <p:ph type="subTitle" idx="1"/>
          </p:nvPr>
        </p:nvSpPr>
        <p:spPr>
          <a:xfrm>
            <a:off x="7534654" y="4190337"/>
            <a:ext cx="3483865" cy="1709917"/>
          </a:xfrm>
        </p:spPr>
        <p:txBody>
          <a:bodyPr anchor="ctr">
            <a:normAutofit/>
          </a:bodyPr>
          <a:lstStyle/>
          <a:p>
            <a:r>
              <a:rPr lang="en-US" dirty="0"/>
              <a:t>Artificial Intelligence</a:t>
            </a:r>
          </a:p>
        </p:txBody>
      </p:sp>
      <p:sp>
        <p:nvSpPr>
          <p:cNvPr id="13" name="Rectangle 12">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855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03ECA-3E77-A377-9590-F04B37FD816F}"/>
              </a:ext>
            </a:extLst>
          </p:cNvPr>
          <p:cNvSpPr>
            <a:spLocks noGrp="1"/>
          </p:cNvSpPr>
          <p:nvPr>
            <p:ph type="title"/>
          </p:nvPr>
        </p:nvSpPr>
        <p:spPr>
          <a:xfrm>
            <a:off x="6400800" y="484632"/>
            <a:ext cx="5299586" cy="1609344"/>
          </a:xfrm>
          <a:ln>
            <a:noFill/>
          </a:ln>
        </p:spPr>
        <p:txBody>
          <a:bodyPr>
            <a:normAutofit/>
          </a:bodyPr>
          <a:lstStyle/>
          <a:p>
            <a:r>
              <a:rPr lang="en-US" sz="4000"/>
              <a:t>Arrays:</a:t>
            </a:r>
          </a:p>
        </p:txBody>
      </p:sp>
      <p:pic>
        <p:nvPicPr>
          <p:cNvPr id="5" name="Picture 4" descr="Antique cash register keys">
            <a:extLst>
              <a:ext uri="{FF2B5EF4-FFF2-40B4-BE49-F238E27FC236}">
                <a16:creationId xmlns:a16="http://schemas.microsoft.com/office/drawing/2014/main" id="{80E68457-C691-2D64-D3DF-D5A34A3DE19F}"/>
              </a:ext>
            </a:extLst>
          </p:cNvPr>
          <p:cNvPicPr>
            <a:picLocks noChangeAspect="1"/>
          </p:cNvPicPr>
          <p:nvPr/>
        </p:nvPicPr>
        <p:blipFill rotWithShape="1">
          <a:blip r:embed="rId3"/>
          <a:srcRect l="18906" r="22269"/>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74672040-5D09-BEF2-D652-92CFFAF9C3EB}"/>
              </a:ext>
            </a:extLst>
          </p:cNvPr>
          <p:cNvSpPr>
            <a:spLocks noGrp="1"/>
          </p:cNvSpPr>
          <p:nvPr>
            <p:ph idx="1"/>
          </p:nvPr>
        </p:nvSpPr>
        <p:spPr>
          <a:xfrm>
            <a:off x="6400799" y="2121408"/>
            <a:ext cx="5299585" cy="4050792"/>
          </a:xfrm>
        </p:spPr>
        <p:txBody>
          <a:bodyPr>
            <a:normAutofit/>
          </a:bodyPr>
          <a:lstStyle/>
          <a:p>
            <a:pPr>
              <a:buFont typeface="+mj-lt"/>
              <a:buAutoNum type="arabicPeriod" startAt="8"/>
            </a:pPr>
            <a:r>
              <a:rPr lang="fr-FR" sz="1800" b="0" i="0" dirty="0">
                <a:effectLst/>
                <a:latin typeface="-apple-system"/>
              </a:rPr>
              <a:t>One dimensional array</a:t>
            </a:r>
          </a:p>
          <a:p>
            <a:r>
              <a:rPr lang="fr-FR" sz="1800" b="0" i="0" dirty="0">
                <a:effectLst/>
                <a:latin typeface="-apple-system"/>
              </a:rPr>
              <a:t>arr = [1, 2, 3, 4, 5]</a:t>
            </a:r>
          </a:p>
          <a:p>
            <a:r>
              <a:rPr lang="fr-FR" sz="1800" b="0" i="0" dirty="0">
                <a:effectLst/>
                <a:latin typeface="-apple-system"/>
              </a:rPr>
              <a:t>print(arr[0]) # Prints 1</a:t>
            </a:r>
          </a:p>
          <a:p>
            <a:r>
              <a:rPr lang="fr-FR" sz="1800" b="0" i="0" dirty="0">
                <a:effectLst/>
                <a:latin typeface="-apple-system"/>
              </a:rPr>
              <a:t> print(arr[3]) # Prints 4</a:t>
            </a:r>
          </a:p>
          <a:p>
            <a:pPr marL="0" indent="0">
              <a:buNone/>
            </a:pPr>
            <a:endParaRPr lang="fr-FR" sz="1800" b="0" i="0" dirty="0">
              <a:effectLst/>
              <a:latin typeface="-apple-system"/>
            </a:endParaRPr>
          </a:p>
          <a:p>
            <a:pPr>
              <a:buFont typeface="+mj-lt"/>
              <a:buAutoNum type="arabicPeriod" startAt="9"/>
            </a:pPr>
            <a:r>
              <a:rPr lang="fr-FR" sz="1800" b="0" i="0" dirty="0">
                <a:effectLst/>
                <a:latin typeface="-apple-system"/>
              </a:rPr>
              <a:t>Multi dimensional array</a:t>
            </a:r>
          </a:p>
          <a:p>
            <a:r>
              <a:rPr lang="fr-FR" sz="1800" b="0" i="0" dirty="0">
                <a:effectLst/>
                <a:latin typeface="-apple-system"/>
              </a:rPr>
              <a:t>matrix = [[1, 2, 3], [4, 5, 6], [7, 8, 9]]</a:t>
            </a:r>
          </a:p>
          <a:p>
            <a:r>
              <a:rPr lang="fr-FR" sz="1800" b="0" i="0" dirty="0">
                <a:effectLst/>
                <a:latin typeface="-apple-system"/>
              </a:rPr>
              <a:t>print(matrix[0][2]) # Prints 3 </a:t>
            </a:r>
          </a:p>
          <a:p>
            <a:r>
              <a:rPr lang="fr-FR" sz="1800" b="0" i="0" dirty="0">
                <a:effectLst/>
                <a:latin typeface="-apple-system"/>
              </a:rPr>
              <a:t>print(matrix[2][1]) # Prints 8</a:t>
            </a:r>
          </a:p>
          <a:p>
            <a:endParaRPr lang="en-US" sz="1800" dirty="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5542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179D-7BF8-345C-6B10-74FE58F0D359}"/>
              </a:ext>
            </a:extLst>
          </p:cNvPr>
          <p:cNvSpPr>
            <a:spLocks noGrp="1"/>
          </p:cNvSpPr>
          <p:nvPr>
            <p:ph type="title"/>
          </p:nvPr>
        </p:nvSpPr>
        <p:spPr/>
        <p:txBody>
          <a:bodyPr/>
          <a:lstStyle/>
          <a:p>
            <a:r>
              <a:rPr lang="en-US" dirty="0"/>
              <a:t>How to check datatype in python</a:t>
            </a:r>
          </a:p>
        </p:txBody>
      </p:sp>
      <p:pic>
        <p:nvPicPr>
          <p:cNvPr id="5" name="Content Placeholder 4">
            <a:extLst>
              <a:ext uri="{FF2B5EF4-FFF2-40B4-BE49-F238E27FC236}">
                <a16:creationId xmlns:a16="http://schemas.microsoft.com/office/drawing/2014/main" id="{48327D76-1FB6-9C1E-1CF1-D3A419848B98}"/>
              </a:ext>
            </a:extLst>
          </p:cNvPr>
          <p:cNvPicPr>
            <a:picLocks noGrp="1" noChangeAspect="1"/>
          </p:cNvPicPr>
          <p:nvPr>
            <p:ph idx="1"/>
          </p:nvPr>
        </p:nvPicPr>
        <p:blipFill>
          <a:blip r:embed="rId2"/>
          <a:stretch>
            <a:fillRect/>
          </a:stretch>
        </p:blipFill>
        <p:spPr>
          <a:xfrm>
            <a:off x="2600325" y="2648130"/>
            <a:ext cx="6584950" cy="2636657"/>
          </a:xfrm>
        </p:spPr>
      </p:pic>
    </p:spTree>
    <p:extLst>
      <p:ext uri="{BB962C8B-B14F-4D97-AF65-F5344CB8AC3E}">
        <p14:creationId xmlns:p14="http://schemas.microsoft.com/office/powerpoint/2010/main" val="34150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483-6F2F-C0E5-BA6B-431D93011C25}"/>
              </a:ext>
            </a:extLst>
          </p:cNvPr>
          <p:cNvSpPr>
            <a:spLocks noGrp="1"/>
          </p:cNvSpPr>
          <p:nvPr>
            <p:ph type="title"/>
          </p:nvPr>
        </p:nvSpPr>
        <p:spPr/>
        <p:txBody>
          <a:bodyPr/>
          <a:lstStyle/>
          <a:p>
            <a:r>
              <a:rPr lang="en-US" dirty="0"/>
              <a:t>Python is which kind of language</a:t>
            </a:r>
          </a:p>
        </p:txBody>
      </p:sp>
      <p:pic>
        <p:nvPicPr>
          <p:cNvPr id="5" name="Content Placeholder 4">
            <a:extLst>
              <a:ext uri="{FF2B5EF4-FFF2-40B4-BE49-F238E27FC236}">
                <a16:creationId xmlns:a16="http://schemas.microsoft.com/office/drawing/2014/main" id="{9AF09198-F65E-CB6A-ACD2-D2076923942D}"/>
              </a:ext>
            </a:extLst>
          </p:cNvPr>
          <p:cNvPicPr>
            <a:picLocks noGrp="1" noChangeAspect="1"/>
          </p:cNvPicPr>
          <p:nvPr>
            <p:ph idx="1"/>
          </p:nvPr>
        </p:nvPicPr>
        <p:blipFill>
          <a:blip r:embed="rId2"/>
          <a:stretch>
            <a:fillRect/>
          </a:stretch>
        </p:blipFill>
        <p:spPr>
          <a:xfrm>
            <a:off x="2457451" y="2259634"/>
            <a:ext cx="6589712" cy="4113734"/>
          </a:xfrm>
        </p:spPr>
      </p:pic>
    </p:spTree>
    <p:extLst>
      <p:ext uri="{BB962C8B-B14F-4D97-AF65-F5344CB8AC3E}">
        <p14:creationId xmlns:p14="http://schemas.microsoft.com/office/powerpoint/2010/main" val="424768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F4E4-E21F-BC62-3243-9F0B698C47AE}"/>
              </a:ext>
            </a:extLst>
          </p:cNvPr>
          <p:cNvSpPr>
            <a:spLocks noGrp="1"/>
          </p:cNvSpPr>
          <p:nvPr>
            <p:ph type="title"/>
          </p:nvPr>
        </p:nvSpPr>
        <p:spPr/>
        <p:txBody>
          <a:bodyPr/>
          <a:lstStyle/>
          <a:p>
            <a:r>
              <a:rPr lang="en-US" dirty="0">
                <a:solidFill>
                  <a:schemeClr val="bg2">
                    <a:lumMod val="50000"/>
                  </a:schemeClr>
                </a:solidFill>
              </a:rPr>
              <a:t>Is</a:t>
            </a:r>
            <a:r>
              <a:rPr lang="en-US" dirty="0"/>
              <a:t> operator in python</a:t>
            </a:r>
          </a:p>
        </p:txBody>
      </p:sp>
      <p:sp>
        <p:nvSpPr>
          <p:cNvPr id="3" name="Content Placeholder 2">
            <a:extLst>
              <a:ext uri="{FF2B5EF4-FFF2-40B4-BE49-F238E27FC236}">
                <a16:creationId xmlns:a16="http://schemas.microsoft.com/office/drawing/2014/main" id="{A010EB1D-E751-BCB2-4A79-42CA47C9C0C5}"/>
              </a:ext>
            </a:extLst>
          </p:cNvPr>
          <p:cNvSpPr>
            <a:spLocks noGrp="1"/>
          </p:cNvSpPr>
          <p:nvPr>
            <p:ph idx="1"/>
          </p:nvPr>
        </p:nvSpPr>
        <p:spPr/>
        <p:txBody>
          <a:bodyPr>
            <a:normAutofit fontScale="62500" lnSpcReduction="20000"/>
          </a:bodyPr>
          <a:lstStyle/>
          <a:p>
            <a:r>
              <a:rPr lang="en-US" dirty="0"/>
              <a:t># Example of using the 'is' operator</a:t>
            </a:r>
          </a:p>
          <a:p>
            <a:endParaRPr lang="en-US" dirty="0"/>
          </a:p>
          <a:p>
            <a:r>
              <a:rPr lang="en-US" dirty="0"/>
              <a:t># Define two lists with the same elements</a:t>
            </a:r>
          </a:p>
          <a:p>
            <a:r>
              <a:rPr lang="en-US" dirty="0"/>
              <a:t>list1 = [1, 2, 3]</a:t>
            </a:r>
          </a:p>
          <a:p>
            <a:r>
              <a:rPr lang="en-US" dirty="0"/>
              <a:t>list2 = [1, 2, 3]</a:t>
            </a:r>
          </a:p>
          <a:p>
            <a:endParaRPr lang="en-US" dirty="0"/>
          </a:p>
          <a:p>
            <a:r>
              <a:rPr lang="en-US" dirty="0"/>
              <a:t># Check if list1 and list2 are the same object</a:t>
            </a:r>
          </a:p>
          <a:p>
            <a:r>
              <a:rPr lang="en-US" dirty="0"/>
              <a:t>print("Are list1 and list2 the same object?", list1 is list2)  # Output: False</a:t>
            </a:r>
          </a:p>
          <a:p>
            <a:endParaRPr lang="en-US" dirty="0"/>
          </a:p>
          <a:p>
            <a:r>
              <a:rPr lang="en-US" dirty="0"/>
              <a:t># Assign list1 to list2</a:t>
            </a:r>
          </a:p>
          <a:p>
            <a:r>
              <a:rPr lang="en-US" dirty="0"/>
              <a:t>list2 = list1</a:t>
            </a:r>
          </a:p>
          <a:p>
            <a:endParaRPr lang="en-US" dirty="0"/>
          </a:p>
          <a:p>
            <a:r>
              <a:rPr lang="en-US" dirty="0"/>
              <a:t># Check if list1 and list2 are the same object after assignment</a:t>
            </a:r>
          </a:p>
          <a:p>
            <a:r>
              <a:rPr lang="en-US" dirty="0"/>
              <a:t>print("Are list1 and list2 the same object after assignment?", list1 is list2)  # Output: True</a:t>
            </a:r>
          </a:p>
          <a:p>
            <a:endParaRPr lang="en-US" dirty="0"/>
          </a:p>
        </p:txBody>
      </p:sp>
      <p:pic>
        <p:nvPicPr>
          <p:cNvPr id="5" name="Picture 4">
            <a:extLst>
              <a:ext uri="{FF2B5EF4-FFF2-40B4-BE49-F238E27FC236}">
                <a16:creationId xmlns:a16="http://schemas.microsoft.com/office/drawing/2014/main" id="{365888CC-8DB1-BDD4-5438-E1BE25CD22DB}"/>
              </a:ext>
            </a:extLst>
          </p:cNvPr>
          <p:cNvPicPr>
            <a:picLocks noChangeAspect="1"/>
          </p:cNvPicPr>
          <p:nvPr/>
        </p:nvPicPr>
        <p:blipFill>
          <a:blip r:embed="rId2"/>
          <a:stretch>
            <a:fillRect/>
          </a:stretch>
        </p:blipFill>
        <p:spPr>
          <a:xfrm>
            <a:off x="7089751" y="1778000"/>
            <a:ext cx="4565674" cy="2858452"/>
          </a:xfrm>
          <a:prstGeom prst="rect">
            <a:avLst/>
          </a:prstGeom>
        </p:spPr>
      </p:pic>
    </p:spTree>
    <p:extLst>
      <p:ext uri="{BB962C8B-B14F-4D97-AF65-F5344CB8AC3E}">
        <p14:creationId xmlns:p14="http://schemas.microsoft.com/office/powerpoint/2010/main" val="251515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97ED-BEE3-0C18-B5E0-BD590832B7C7}"/>
              </a:ext>
            </a:extLst>
          </p:cNvPr>
          <p:cNvSpPr>
            <a:spLocks noGrp="1"/>
          </p:cNvSpPr>
          <p:nvPr>
            <p:ph type="title"/>
          </p:nvPr>
        </p:nvSpPr>
        <p:spPr/>
        <p:txBody>
          <a:bodyPr/>
          <a:lstStyle/>
          <a:p>
            <a:r>
              <a:rPr lang="en-US" dirty="0"/>
              <a:t>None </a:t>
            </a:r>
            <a:r>
              <a:rPr lang="en-US" dirty="0">
                <a:solidFill>
                  <a:schemeClr val="bg2">
                    <a:lumMod val="50000"/>
                  </a:schemeClr>
                </a:solidFill>
              </a:rPr>
              <a:t>vs</a:t>
            </a:r>
            <a:r>
              <a:rPr lang="en-US" dirty="0"/>
              <a:t> undefined &amp; try except block</a:t>
            </a:r>
          </a:p>
        </p:txBody>
      </p:sp>
      <p:sp>
        <p:nvSpPr>
          <p:cNvPr id="3" name="Content Placeholder 2">
            <a:extLst>
              <a:ext uri="{FF2B5EF4-FFF2-40B4-BE49-F238E27FC236}">
                <a16:creationId xmlns:a16="http://schemas.microsoft.com/office/drawing/2014/main" id="{30AAF6F2-8D17-3B00-7F07-4BE464CC92E5}"/>
              </a:ext>
            </a:extLst>
          </p:cNvPr>
          <p:cNvSpPr>
            <a:spLocks noGrp="1"/>
          </p:cNvSpPr>
          <p:nvPr>
            <p:ph idx="1"/>
          </p:nvPr>
        </p:nvSpPr>
        <p:spPr/>
        <p:txBody>
          <a:bodyPr>
            <a:normAutofit fontScale="25000" lnSpcReduction="20000"/>
          </a:bodyPr>
          <a:lstStyle/>
          <a:p>
            <a:r>
              <a:rPr lang="en-US" sz="3600" dirty="0"/>
              <a:t># Example of using None and encountering an undefined variable</a:t>
            </a:r>
          </a:p>
          <a:p>
            <a:endParaRPr lang="en-US" sz="3600" dirty="0"/>
          </a:p>
          <a:p>
            <a:r>
              <a:rPr lang="en-US" sz="3600" dirty="0"/>
              <a:t># Define a variable with a value</a:t>
            </a:r>
          </a:p>
          <a:p>
            <a:r>
              <a:rPr lang="en-US" sz="3600" dirty="0"/>
              <a:t>x = 10</a:t>
            </a:r>
          </a:p>
          <a:p>
            <a:endParaRPr lang="en-US" sz="3600" dirty="0"/>
          </a:p>
          <a:p>
            <a:r>
              <a:rPr lang="en-US" sz="3600" dirty="0"/>
              <a:t># Assign None to a variable</a:t>
            </a:r>
          </a:p>
          <a:p>
            <a:r>
              <a:rPr lang="en-US" sz="3600" dirty="0"/>
              <a:t>y = None</a:t>
            </a:r>
          </a:p>
          <a:p>
            <a:endParaRPr lang="en-US" sz="3600" dirty="0"/>
          </a:p>
          <a:p>
            <a:r>
              <a:rPr lang="en-US" sz="3600" dirty="0"/>
              <a:t># Print the value of y</a:t>
            </a:r>
          </a:p>
          <a:p>
            <a:r>
              <a:rPr lang="en-US" sz="3600" dirty="0"/>
              <a:t>print("Value of y:", y)  # Output: None</a:t>
            </a:r>
          </a:p>
          <a:p>
            <a:endParaRPr lang="en-US" sz="3600" dirty="0"/>
          </a:p>
          <a:p>
            <a:r>
              <a:rPr lang="en-US" sz="3600" dirty="0"/>
              <a:t># Trying to print the value of an undefined variable</a:t>
            </a:r>
          </a:p>
          <a:p>
            <a:r>
              <a:rPr lang="en-US" sz="3600" dirty="0"/>
              <a:t>try:</a:t>
            </a:r>
          </a:p>
          <a:p>
            <a:r>
              <a:rPr lang="en-US" sz="3600" dirty="0"/>
              <a:t>    print("Value of z:", z)</a:t>
            </a:r>
          </a:p>
          <a:p>
            <a:r>
              <a:rPr lang="en-US" sz="3600" dirty="0"/>
              <a:t>except NameError as e:</a:t>
            </a:r>
          </a:p>
          <a:p>
            <a:r>
              <a:rPr lang="en-US" sz="3600" dirty="0"/>
              <a:t>    print("Encountered an undefined variable:", e)  # Output: Encountered an undefined variable: name 'z' is not defined</a:t>
            </a:r>
          </a:p>
          <a:p>
            <a:endParaRPr lang="en-US" dirty="0"/>
          </a:p>
        </p:txBody>
      </p:sp>
      <p:pic>
        <p:nvPicPr>
          <p:cNvPr id="5" name="Picture 4">
            <a:extLst>
              <a:ext uri="{FF2B5EF4-FFF2-40B4-BE49-F238E27FC236}">
                <a16:creationId xmlns:a16="http://schemas.microsoft.com/office/drawing/2014/main" id="{50A1E1D1-EFCB-0057-82E5-B7CDAB03A369}"/>
              </a:ext>
            </a:extLst>
          </p:cNvPr>
          <p:cNvPicPr>
            <a:picLocks noChangeAspect="1"/>
          </p:cNvPicPr>
          <p:nvPr/>
        </p:nvPicPr>
        <p:blipFill>
          <a:blip r:embed="rId2"/>
          <a:stretch>
            <a:fillRect/>
          </a:stretch>
        </p:blipFill>
        <p:spPr>
          <a:xfrm>
            <a:off x="5666296" y="3154681"/>
            <a:ext cx="5777992" cy="1609344"/>
          </a:xfrm>
          <a:prstGeom prst="rect">
            <a:avLst/>
          </a:prstGeom>
        </p:spPr>
      </p:pic>
    </p:spTree>
    <p:extLst>
      <p:ext uri="{BB962C8B-B14F-4D97-AF65-F5344CB8AC3E}">
        <p14:creationId xmlns:p14="http://schemas.microsoft.com/office/powerpoint/2010/main" val="54571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85B6-B1A0-C98F-986A-4E108B8BBBAF}"/>
              </a:ext>
            </a:extLst>
          </p:cNvPr>
          <p:cNvSpPr>
            <a:spLocks noGrp="1"/>
          </p:cNvSpPr>
          <p:nvPr>
            <p:ph type="title"/>
          </p:nvPr>
        </p:nvSpPr>
        <p:spPr/>
        <p:txBody>
          <a:bodyPr/>
          <a:lstStyle/>
          <a:p>
            <a:r>
              <a:rPr lang="en-US" dirty="0"/>
              <a:t>Python memory references</a:t>
            </a:r>
          </a:p>
        </p:txBody>
      </p:sp>
      <p:pic>
        <p:nvPicPr>
          <p:cNvPr id="5" name="Content Placeholder 4">
            <a:extLst>
              <a:ext uri="{FF2B5EF4-FFF2-40B4-BE49-F238E27FC236}">
                <a16:creationId xmlns:a16="http://schemas.microsoft.com/office/drawing/2014/main" id="{0A79394F-2EB8-5589-AA87-4BAE10A6BD6F}"/>
              </a:ext>
            </a:extLst>
          </p:cNvPr>
          <p:cNvPicPr>
            <a:picLocks noGrp="1" noChangeAspect="1"/>
          </p:cNvPicPr>
          <p:nvPr>
            <p:ph idx="1"/>
          </p:nvPr>
        </p:nvPicPr>
        <p:blipFill>
          <a:blip r:embed="rId2"/>
          <a:stretch>
            <a:fillRect/>
          </a:stretch>
        </p:blipFill>
        <p:spPr>
          <a:xfrm>
            <a:off x="1514563" y="2120900"/>
            <a:ext cx="9169224" cy="4051300"/>
          </a:xfrm>
        </p:spPr>
      </p:pic>
    </p:spTree>
    <p:extLst>
      <p:ext uri="{BB962C8B-B14F-4D97-AF65-F5344CB8AC3E}">
        <p14:creationId xmlns:p14="http://schemas.microsoft.com/office/powerpoint/2010/main" val="115285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D8D4-091D-6B3D-D1C2-9E72D4E2FB43}"/>
              </a:ext>
            </a:extLst>
          </p:cNvPr>
          <p:cNvSpPr>
            <a:spLocks noGrp="1"/>
          </p:cNvSpPr>
          <p:nvPr>
            <p:ph type="title"/>
          </p:nvPr>
        </p:nvSpPr>
        <p:spPr>
          <a:xfrm>
            <a:off x="88773" y="189357"/>
            <a:ext cx="10058400" cy="639318"/>
          </a:xfrm>
        </p:spPr>
        <p:txBody>
          <a:bodyPr>
            <a:normAutofit fontScale="90000"/>
          </a:bodyPr>
          <a:lstStyle/>
          <a:p>
            <a:r>
              <a:rPr lang="en-US" dirty="0"/>
              <a:t>Python immutability</a:t>
            </a:r>
          </a:p>
        </p:txBody>
      </p:sp>
      <p:pic>
        <p:nvPicPr>
          <p:cNvPr id="5" name="Content Placeholder 4">
            <a:extLst>
              <a:ext uri="{FF2B5EF4-FFF2-40B4-BE49-F238E27FC236}">
                <a16:creationId xmlns:a16="http://schemas.microsoft.com/office/drawing/2014/main" id="{9D153D1B-161A-65A1-575A-3A8B74916A7E}"/>
              </a:ext>
            </a:extLst>
          </p:cNvPr>
          <p:cNvPicPr>
            <a:picLocks noGrp="1" noChangeAspect="1"/>
          </p:cNvPicPr>
          <p:nvPr>
            <p:ph idx="1"/>
          </p:nvPr>
        </p:nvPicPr>
        <p:blipFill>
          <a:blip r:embed="rId2"/>
          <a:stretch>
            <a:fillRect/>
          </a:stretch>
        </p:blipFill>
        <p:spPr>
          <a:xfrm>
            <a:off x="158622" y="939416"/>
            <a:ext cx="5037471" cy="3544887"/>
          </a:xfrm>
        </p:spPr>
      </p:pic>
      <p:pic>
        <p:nvPicPr>
          <p:cNvPr id="7" name="Picture 6">
            <a:extLst>
              <a:ext uri="{FF2B5EF4-FFF2-40B4-BE49-F238E27FC236}">
                <a16:creationId xmlns:a16="http://schemas.microsoft.com/office/drawing/2014/main" id="{48088A07-1251-5B12-ABDF-43E91A72768D}"/>
              </a:ext>
            </a:extLst>
          </p:cNvPr>
          <p:cNvPicPr>
            <a:picLocks noChangeAspect="1"/>
          </p:cNvPicPr>
          <p:nvPr/>
        </p:nvPicPr>
        <p:blipFill>
          <a:blip r:embed="rId3"/>
          <a:stretch>
            <a:fillRect/>
          </a:stretch>
        </p:blipFill>
        <p:spPr>
          <a:xfrm>
            <a:off x="6715933" y="285750"/>
            <a:ext cx="5387294" cy="3544886"/>
          </a:xfrm>
          <a:prstGeom prst="rect">
            <a:avLst/>
          </a:prstGeom>
        </p:spPr>
      </p:pic>
      <p:pic>
        <p:nvPicPr>
          <p:cNvPr id="9" name="Picture 8">
            <a:extLst>
              <a:ext uri="{FF2B5EF4-FFF2-40B4-BE49-F238E27FC236}">
                <a16:creationId xmlns:a16="http://schemas.microsoft.com/office/drawing/2014/main" id="{B5ED73E0-9F59-6862-9D31-DF9A021CF74D}"/>
              </a:ext>
            </a:extLst>
          </p:cNvPr>
          <p:cNvPicPr>
            <a:picLocks noChangeAspect="1"/>
          </p:cNvPicPr>
          <p:nvPr/>
        </p:nvPicPr>
        <p:blipFill>
          <a:blip r:embed="rId4"/>
          <a:stretch>
            <a:fillRect/>
          </a:stretch>
        </p:blipFill>
        <p:spPr>
          <a:xfrm>
            <a:off x="7153275" y="4226212"/>
            <a:ext cx="4880103" cy="2631788"/>
          </a:xfrm>
          <a:prstGeom prst="rect">
            <a:avLst/>
          </a:prstGeom>
        </p:spPr>
      </p:pic>
    </p:spTree>
    <p:extLst>
      <p:ext uri="{BB962C8B-B14F-4D97-AF65-F5344CB8AC3E}">
        <p14:creationId xmlns:p14="http://schemas.microsoft.com/office/powerpoint/2010/main" val="186750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2FD9-F994-8FB4-ED7B-F4B19FB1D0E1}"/>
              </a:ext>
            </a:extLst>
          </p:cNvPr>
          <p:cNvSpPr>
            <a:spLocks noGrp="1"/>
          </p:cNvSpPr>
          <p:nvPr>
            <p:ph type="title"/>
          </p:nvPr>
        </p:nvSpPr>
        <p:spPr>
          <a:xfrm>
            <a:off x="145923" y="208407"/>
            <a:ext cx="10058400" cy="667893"/>
          </a:xfrm>
        </p:spPr>
        <p:txBody>
          <a:bodyPr>
            <a:normAutofit fontScale="90000"/>
          </a:bodyPr>
          <a:lstStyle/>
          <a:p>
            <a:r>
              <a:rPr lang="en-US" dirty="0"/>
              <a:t>Python mutable example:</a:t>
            </a:r>
          </a:p>
        </p:txBody>
      </p:sp>
      <p:pic>
        <p:nvPicPr>
          <p:cNvPr id="5" name="Content Placeholder 4">
            <a:extLst>
              <a:ext uri="{FF2B5EF4-FFF2-40B4-BE49-F238E27FC236}">
                <a16:creationId xmlns:a16="http://schemas.microsoft.com/office/drawing/2014/main" id="{B4B34BFC-E869-8B07-F554-6D9C532868D7}"/>
              </a:ext>
            </a:extLst>
          </p:cNvPr>
          <p:cNvPicPr>
            <a:picLocks noGrp="1" noChangeAspect="1"/>
          </p:cNvPicPr>
          <p:nvPr>
            <p:ph idx="1"/>
          </p:nvPr>
        </p:nvPicPr>
        <p:blipFill>
          <a:blip r:embed="rId2"/>
          <a:stretch>
            <a:fillRect/>
          </a:stretch>
        </p:blipFill>
        <p:spPr>
          <a:xfrm>
            <a:off x="267598" y="1196975"/>
            <a:ext cx="4971152" cy="3080065"/>
          </a:xfrm>
        </p:spPr>
      </p:pic>
      <p:pic>
        <p:nvPicPr>
          <p:cNvPr id="7" name="Picture 6">
            <a:extLst>
              <a:ext uri="{FF2B5EF4-FFF2-40B4-BE49-F238E27FC236}">
                <a16:creationId xmlns:a16="http://schemas.microsoft.com/office/drawing/2014/main" id="{2B1F4DE7-6115-E7D4-23BD-860AC2ACE5B3}"/>
              </a:ext>
            </a:extLst>
          </p:cNvPr>
          <p:cNvPicPr>
            <a:picLocks noChangeAspect="1"/>
          </p:cNvPicPr>
          <p:nvPr/>
        </p:nvPicPr>
        <p:blipFill>
          <a:blip r:embed="rId3"/>
          <a:stretch>
            <a:fillRect/>
          </a:stretch>
        </p:blipFill>
        <p:spPr>
          <a:xfrm>
            <a:off x="3655221" y="3125001"/>
            <a:ext cx="7224712" cy="3524592"/>
          </a:xfrm>
          <a:prstGeom prst="rect">
            <a:avLst/>
          </a:prstGeom>
        </p:spPr>
      </p:pic>
    </p:spTree>
    <p:extLst>
      <p:ext uri="{BB962C8B-B14F-4D97-AF65-F5344CB8AC3E}">
        <p14:creationId xmlns:p14="http://schemas.microsoft.com/office/powerpoint/2010/main" val="305184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68B4-1CD2-C112-B91E-A3E393E2F1FF}"/>
              </a:ext>
            </a:extLst>
          </p:cNvPr>
          <p:cNvSpPr>
            <a:spLocks noGrp="1"/>
          </p:cNvSpPr>
          <p:nvPr>
            <p:ph type="title"/>
          </p:nvPr>
        </p:nvSpPr>
        <p:spPr>
          <a:xfrm>
            <a:off x="260223" y="217932"/>
            <a:ext cx="10058400" cy="553593"/>
          </a:xfrm>
        </p:spPr>
        <p:txBody>
          <a:bodyPr>
            <a:normAutofit fontScale="90000"/>
          </a:bodyPr>
          <a:lstStyle/>
          <a:p>
            <a:r>
              <a:rPr lang="en-US" dirty="0"/>
              <a:t>Type casting</a:t>
            </a:r>
          </a:p>
        </p:txBody>
      </p:sp>
      <p:pic>
        <p:nvPicPr>
          <p:cNvPr id="5" name="Picture 4">
            <a:extLst>
              <a:ext uri="{FF2B5EF4-FFF2-40B4-BE49-F238E27FC236}">
                <a16:creationId xmlns:a16="http://schemas.microsoft.com/office/drawing/2014/main" id="{25DB8413-148E-5A8D-523E-9B1C8736A419}"/>
              </a:ext>
            </a:extLst>
          </p:cNvPr>
          <p:cNvPicPr>
            <a:picLocks noChangeAspect="1"/>
          </p:cNvPicPr>
          <p:nvPr/>
        </p:nvPicPr>
        <p:blipFill rotWithShape="1">
          <a:blip r:embed="rId2"/>
          <a:srcRect b="41944"/>
          <a:stretch/>
        </p:blipFill>
        <p:spPr>
          <a:xfrm>
            <a:off x="131605" y="960755"/>
            <a:ext cx="4682169" cy="3981450"/>
          </a:xfrm>
          <a:prstGeom prst="rect">
            <a:avLst/>
          </a:prstGeom>
        </p:spPr>
      </p:pic>
      <p:pic>
        <p:nvPicPr>
          <p:cNvPr id="7" name="Picture 6">
            <a:extLst>
              <a:ext uri="{FF2B5EF4-FFF2-40B4-BE49-F238E27FC236}">
                <a16:creationId xmlns:a16="http://schemas.microsoft.com/office/drawing/2014/main" id="{E7B5B4BD-46E0-8247-A641-E9D1BA68B468}"/>
              </a:ext>
            </a:extLst>
          </p:cNvPr>
          <p:cNvPicPr>
            <a:picLocks noChangeAspect="1"/>
          </p:cNvPicPr>
          <p:nvPr/>
        </p:nvPicPr>
        <p:blipFill rotWithShape="1">
          <a:blip r:embed="rId2"/>
          <a:srcRect t="54222"/>
          <a:stretch/>
        </p:blipFill>
        <p:spPr>
          <a:xfrm>
            <a:off x="6736288" y="71120"/>
            <a:ext cx="5455712" cy="3658108"/>
          </a:xfrm>
          <a:prstGeom prst="rect">
            <a:avLst/>
          </a:prstGeom>
        </p:spPr>
      </p:pic>
      <p:pic>
        <p:nvPicPr>
          <p:cNvPr id="9" name="Picture 8">
            <a:extLst>
              <a:ext uri="{FF2B5EF4-FFF2-40B4-BE49-F238E27FC236}">
                <a16:creationId xmlns:a16="http://schemas.microsoft.com/office/drawing/2014/main" id="{F3AB45C7-B952-70C1-99DA-7211EA68F646}"/>
              </a:ext>
            </a:extLst>
          </p:cNvPr>
          <p:cNvPicPr>
            <a:picLocks noChangeAspect="1"/>
          </p:cNvPicPr>
          <p:nvPr/>
        </p:nvPicPr>
        <p:blipFill>
          <a:blip r:embed="rId3"/>
          <a:stretch>
            <a:fillRect/>
          </a:stretch>
        </p:blipFill>
        <p:spPr>
          <a:xfrm>
            <a:off x="7081519" y="3679425"/>
            <a:ext cx="4921195" cy="3157361"/>
          </a:xfrm>
          <a:prstGeom prst="rect">
            <a:avLst/>
          </a:prstGeom>
        </p:spPr>
      </p:pic>
    </p:spTree>
    <p:extLst>
      <p:ext uri="{BB962C8B-B14F-4D97-AF65-F5344CB8AC3E}">
        <p14:creationId xmlns:p14="http://schemas.microsoft.com/office/powerpoint/2010/main" val="183503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E378-2B02-92AC-184C-85368C113C27}"/>
              </a:ext>
            </a:extLst>
          </p:cNvPr>
          <p:cNvSpPr>
            <a:spLocks noGrp="1"/>
          </p:cNvSpPr>
          <p:nvPr>
            <p:ph type="title"/>
          </p:nvPr>
        </p:nvSpPr>
        <p:spPr>
          <a:xfrm>
            <a:off x="200612" y="-248793"/>
            <a:ext cx="10058400" cy="1609344"/>
          </a:xfrm>
        </p:spPr>
        <p:txBody>
          <a:bodyPr/>
          <a:lstStyle/>
          <a:p>
            <a:r>
              <a:rPr lang="en-US" dirty="0"/>
              <a:t>Arrays functions:</a:t>
            </a:r>
          </a:p>
        </p:txBody>
      </p:sp>
      <p:pic>
        <p:nvPicPr>
          <p:cNvPr id="5" name="Content Placeholder 4">
            <a:extLst>
              <a:ext uri="{FF2B5EF4-FFF2-40B4-BE49-F238E27FC236}">
                <a16:creationId xmlns:a16="http://schemas.microsoft.com/office/drawing/2014/main" id="{BA9762AC-BAD3-0C19-708A-6C9244A04081}"/>
              </a:ext>
            </a:extLst>
          </p:cNvPr>
          <p:cNvPicPr>
            <a:picLocks noGrp="1" noChangeAspect="1"/>
          </p:cNvPicPr>
          <p:nvPr>
            <p:ph idx="1"/>
          </p:nvPr>
        </p:nvPicPr>
        <p:blipFill>
          <a:blip r:embed="rId2"/>
          <a:stretch>
            <a:fillRect/>
          </a:stretch>
        </p:blipFill>
        <p:spPr>
          <a:xfrm>
            <a:off x="114887" y="1282699"/>
            <a:ext cx="5339067" cy="5299075"/>
          </a:xfrm>
        </p:spPr>
      </p:pic>
      <p:pic>
        <p:nvPicPr>
          <p:cNvPr id="7" name="Picture 6">
            <a:extLst>
              <a:ext uri="{FF2B5EF4-FFF2-40B4-BE49-F238E27FC236}">
                <a16:creationId xmlns:a16="http://schemas.microsoft.com/office/drawing/2014/main" id="{06141957-9E2B-F587-27AC-FCE8E07B1D3B}"/>
              </a:ext>
            </a:extLst>
          </p:cNvPr>
          <p:cNvPicPr>
            <a:picLocks noChangeAspect="1"/>
          </p:cNvPicPr>
          <p:nvPr/>
        </p:nvPicPr>
        <p:blipFill>
          <a:blip r:embed="rId3"/>
          <a:stretch>
            <a:fillRect/>
          </a:stretch>
        </p:blipFill>
        <p:spPr>
          <a:xfrm>
            <a:off x="6924675" y="0"/>
            <a:ext cx="5267325" cy="6819900"/>
          </a:xfrm>
          <a:prstGeom prst="rect">
            <a:avLst/>
          </a:prstGeom>
        </p:spPr>
      </p:pic>
    </p:spTree>
    <p:extLst>
      <p:ext uri="{BB962C8B-B14F-4D97-AF65-F5344CB8AC3E}">
        <p14:creationId xmlns:p14="http://schemas.microsoft.com/office/powerpoint/2010/main" val="2561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7F837B4-C310-4308-C931-EF4F8B175BC1}"/>
              </a:ext>
            </a:extLst>
          </p:cNvPr>
          <p:cNvSpPr>
            <a:spLocks noGrp="1"/>
          </p:cNvSpPr>
          <p:nvPr>
            <p:ph type="title"/>
          </p:nvPr>
        </p:nvSpPr>
        <p:spPr>
          <a:xfrm>
            <a:off x="1069848" y="484632"/>
            <a:ext cx="10058400" cy="1609344"/>
          </a:xfrm>
        </p:spPr>
        <p:txBody>
          <a:bodyPr>
            <a:normAutofit/>
          </a:bodyPr>
          <a:lstStyle/>
          <a:p>
            <a:r>
              <a:rPr lang="en-US" dirty="0"/>
              <a:t>Outcomes:</a:t>
            </a:r>
          </a:p>
        </p:txBody>
      </p:sp>
      <p:sp>
        <p:nvSpPr>
          <p:cNvPr id="3" name="Content Placeholder 2">
            <a:extLst>
              <a:ext uri="{FF2B5EF4-FFF2-40B4-BE49-F238E27FC236}">
                <a16:creationId xmlns:a16="http://schemas.microsoft.com/office/drawing/2014/main" id="{675C8CB3-6627-FA3E-87F9-605F3F2A23F8}"/>
              </a:ext>
            </a:extLst>
          </p:cNvPr>
          <p:cNvSpPr>
            <a:spLocks noGrp="1"/>
          </p:cNvSpPr>
          <p:nvPr>
            <p:ph idx="1"/>
          </p:nvPr>
        </p:nvSpPr>
        <p:spPr>
          <a:xfrm>
            <a:off x="1069848" y="2320412"/>
            <a:ext cx="10058400" cy="3851787"/>
          </a:xfrm>
        </p:spPr>
        <p:txBody>
          <a:bodyPr>
            <a:normAutofit/>
          </a:bodyPr>
          <a:lstStyle/>
          <a:p>
            <a:r>
              <a:rPr lang="en-US" sz="1700" b="1" i="0" dirty="0">
                <a:effectLst/>
                <a:latin typeface="-apple-system"/>
              </a:rPr>
              <a:t>By the end of this Lecture, students should be able to:</a:t>
            </a:r>
          </a:p>
          <a:p>
            <a:pPr>
              <a:buFont typeface="Arial" panose="020B0604020202020204" pitchFamily="34" charset="0"/>
              <a:buChar char="•"/>
            </a:pPr>
            <a:r>
              <a:rPr lang="en-US" sz="1700" b="0" i="0" dirty="0">
                <a:effectLst/>
                <a:latin typeface="-apple-system"/>
              </a:rPr>
              <a:t>Understand Python's interpretive nature, dynamic typing, and use of indentation</a:t>
            </a:r>
          </a:p>
          <a:p>
            <a:pPr>
              <a:buFont typeface="Arial" panose="020B0604020202020204" pitchFamily="34" charset="0"/>
              <a:buChar char="•"/>
            </a:pPr>
            <a:r>
              <a:rPr lang="en-US" sz="1700" b="0" i="0" dirty="0">
                <a:effectLst/>
                <a:latin typeface="-apple-system"/>
              </a:rPr>
              <a:t>Write basic Python statements like print(), input(), type conversion and comments</a:t>
            </a:r>
          </a:p>
          <a:p>
            <a:pPr>
              <a:buFont typeface="Arial" panose="020B0604020202020204" pitchFamily="34" charset="0"/>
              <a:buChar char="•"/>
            </a:pPr>
            <a:r>
              <a:rPr lang="en-US" sz="1700" b="0" i="0" dirty="0">
                <a:effectLst/>
                <a:latin typeface="-apple-system"/>
              </a:rPr>
              <a:t>Use variables to store, access and modify data in Python</a:t>
            </a:r>
          </a:p>
          <a:p>
            <a:pPr>
              <a:buFont typeface="Arial" panose="020B0604020202020204" pitchFamily="34" charset="0"/>
              <a:buChar char="•"/>
            </a:pPr>
            <a:r>
              <a:rPr lang="en-US" sz="1700" b="0" i="0" dirty="0">
                <a:effectLst/>
                <a:latin typeface="-apple-system"/>
              </a:rPr>
              <a:t>Apply common data types like strings, integers, floats, Booleans, lists, tuples and dictionaries</a:t>
            </a:r>
          </a:p>
          <a:p>
            <a:pPr>
              <a:buFont typeface="Arial" panose="020B0604020202020204" pitchFamily="34" charset="0"/>
              <a:buChar char="•"/>
            </a:pPr>
            <a:r>
              <a:rPr lang="en-US" sz="1700" b="0" i="0" dirty="0">
                <a:effectLst/>
                <a:latin typeface="-apple-system"/>
              </a:rPr>
              <a:t>Utilize arithmetic, comparison and logical operators to perform operations in Python</a:t>
            </a:r>
          </a:p>
          <a:p>
            <a:pPr>
              <a:buFont typeface="Arial" panose="020B0604020202020204" pitchFamily="34" charset="0"/>
              <a:buChar char="•"/>
            </a:pPr>
            <a:r>
              <a:rPr lang="en-US" sz="1700" b="0" i="0" dirty="0">
                <a:effectLst/>
                <a:latin typeface="-apple-system"/>
              </a:rPr>
              <a:t>Create and call reusable functions with parameters and return values</a:t>
            </a:r>
          </a:p>
          <a:p>
            <a:pPr>
              <a:buFont typeface="Arial" panose="020B0604020202020204" pitchFamily="34" charset="0"/>
              <a:buChar char="•"/>
            </a:pPr>
            <a:r>
              <a:rPr lang="en-US" sz="1700" b="0" i="0" dirty="0">
                <a:effectLst/>
                <a:latin typeface="-apple-system"/>
              </a:rPr>
              <a:t>Use control flow statements like if-else, for loops, while loops and switch case</a:t>
            </a:r>
          </a:p>
          <a:p>
            <a:pPr>
              <a:buFont typeface="Arial" panose="020B0604020202020204" pitchFamily="34" charset="0"/>
              <a:buChar char="•"/>
            </a:pPr>
            <a:r>
              <a:rPr lang="en-US" sz="1700" b="0" i="0" dirty="0">
                <a:effectLst/>
                <a:latin typeface="-apple-system"/>
              </a:rPr>
              <a:t>Implement simple algorithms like finding min/max value, factorial computation using loops and recursion</a:t>
            </a:r>
          </a:p>
          <a:p>
            <a:pPr>
              <a:buFont typeface="Arial" panose="020B0604020202020204" pitchFamily="34" charset="0"/>
              <a:buChar char="•"/>
            </a:pPr>
            <a:r>
              <a:rPr lang="en-US" sz="1700" b="0" i="0" dirty="0">
                <a:effectLst/>
                <a:latin typeface="-apple-system"/>
              </a:rPr>
              <a:t>Create and index into arrays, lists and dictionaries to store and organize data</a:t>
            </a:r>
          </a:p>
          <a:p>
            <a:endParaRPr lang="en-US" sz="17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38312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CEAC11-7284-8ED3-AB7C-FC498E3C7B4F}"/>
              </a:ext>
            </a:extLst>
          </p:cNvPr>
          <p:cNvPicPr>
            <a:picLocks noGrp="1" noChangeAspect="1"/>
          </p:cNvPicPr>
          <p:nvPr>
            <p:ph idx="1"/>
          </p:nvPr>
        </p:nvPicPr>
        <p:blipFill>
          <a:blip r:embed="rId2"/>
          <a:stretch>
            <a:fillRect/>
          </a:stretch>
        </p:blipFill>
        <p:spPr>
          <a:xfrm>
            <a:off x="0" y="0"/>
            <a:ext cx="5557520" cy="6817776"/>
          </a:xfrm>
        </p:spPr>
      </p:pic>
      <p:pic>
        <p:nvPicPr>
          <p:cNvPr id="7" name="Picture 6">
            <a:extLst>
              <a:ext uri="{FF2B5EF4-FFF2-40B4-BE49-F238E27FC236}">
                <a16:creationId xmlns:a16="http://schemas.microsoft.com/office/drawing/2014/main" id="{0BC8B04F-9E54-23DE-E8E0-27BA28900CC7}"/>
              </a:ext>
            </a:extLst>
          </p:cNvPr>
          <p:cNvPicPr>
            <a:picLocks noChangeAspect="1"/>
          </p:cNvPicPr>
          <p:nvPr/>
        </p:nvPicPr>
        <p:blipFill>
          <a:blip r:embed="rId3"/>
          <a:stretch>
            <a:fillRect/>
          </a:stretch>
        </p:blipFill>
        <p:spPr>
          <a:xfrm>
            <a:off x="6023292" y="0"/>
            <a:ext cx="6168708" cy="6858000"/>
          </a:xfrm>
          <a:prstGeom prst="rect">
            <a:avLst/>
          </a:prstGeom>
        </p:spPr>
      </p:pic>
    </p:spTree>
    <p:extLst>
      <p:ext uri="{BB962C8B-B14F-4D97-AF65-F5344CB8AC3E}">
        <p14:creationId xmlns:p14="http://schemas.microsoft.com/office/powerpoint/2010/main" val="243356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3E305-6F40-5D55-10C0-D7F98254F839}"/>
              </a:ext>
            </a:extLst>
          </p:cNvPr>
          <p:cNvPicPr>
            <a:picLocks noChangeAspect="1"/>
          </p:cNvPicPr>
          <p:nvPr/>
        </p:nvPicPr>
        <p:blipFill>
          <a:blip r:embed="rId2"/>
          <a:stretch>
            <a:fillRect/>
          </a:stretch>
        </p:blipFill>
        <p:spPr>
          <a:xfrm>
            <a:off x="-1" y="0"/>
            <a:ext cx="5988493" cy="6858000"/>
          </a:xfrm>
          <a:prstGeom prst="rect">
            <a:avLst/>
          </a:prstGeom>
        </p:spPr>
      </p:pic>
      <p:pic>
        <p:nvPicPr>
          <p:cNvPr id="7" name="Picture 6">
            <a:extLst>
              <a:ext uri="{FF2B5EF4-FFF2-40B4-BE49-F238E27FC236}">
                <a16:creationId xmlns:a16="http://schemas.microsoft.com/office/drawing/2014/main" id="{5299FAAE-0430-D685-9607-8291C0FC6290}"/>
              </a:ext>
            </a:extLst>
          </p:cNvPr>
          <p:cNvPicPr>
            <a:picLocks noChangeAspect="1"/>
          </p:cNvPicPr>
          <p:nvPr/>
        </p:nvPicPr>
        <p:blipFill>
          <a:blip r:embed="rId3"/>
          <a:stretch>
            <a:fillRect/>
          </a:stretch>
        </p:blipFill>
        <p:spPr>
          <a:xfrm>
            <a:off x="6096000" y="1143317"/>
            <a:ext cx="5892579" cy="1823403"/>
          </a:xfrm>
          <a:prstGeom prst="rect">
            <a:avLst/>
          </a:prstGeom>
        </p:spPr>
      </p:pic>
    </p:spTree>
    <p:extLst>
      <p:ext uri="{BB962C8B-B14F-4D97-AF65-F5344CB8AC3E}">
        <p14:creationId xmlns:p14="http://schemas.microsoft.com/office/powerpoint/2010/main" val="322628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1" name="Oval 2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4" name="Rectangle 2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7A2D4-F1C7-ECAB-A90C-60E82DEC961B}"/>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200">
                <a:blipFill dpi="0" rotWithShape="1">
                  <a:blip r:embed="rId4"/>
                  <a:srcRect/>
                  <a:tile tx="6350" ty="-127000" sx="65000" sy="64000" flip="none" algn="tl"/>
                </a:blipFill>
              </a:rPr>
              <a:t>Switch statements:</a:t>
            </a:r>
          </a:p>
        </p:txBody>
      </p:sp>
      <p:sp>
        <p:nvSpPr>
          <p:cNvPr id="30" name="Rectangle 2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3" name="Oval 3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9" name="Picture 8">
            <a:extLst>
              <a:ext uri="{FF2B5EF4-FFF2-40B4-BE49-F238E27FC236}">
                <a16:creationId xmlns:a16="http://schemas.microsoft.com/office/drawing/2014/main" id="{4B934DCF-2731-D8FF-B416-06C4E01B86E6}"/>
              </a:ext>
            </a:extLst>
          </p:cNvPr>
          <p:cNvPicPr>
            <a:picLocks noChangeAspect="1"/>
          </p:cNvPicPr>
          <p:nvPr/>
        </p:nvPicPr>
        <p:blipFill>
          <a:blip r:embed="rId6"/>
          <a:stretch>
            <a:fillRect/>
          </a:stretch>
        </p:blipFill>
        <p:spPr>
          <a:xfrm>
            <a:off x="1059955" y="1135708"/>
            <a:ext cx="6686394" cy="4662543"/>
          </a:xfrm>
          <a:prstGeom prst="rect">
            <a:avLst/>
          </a:prstGeom>
        </p:spPr>
      </p:pic>
    </p:spTree>
    <p:extLst>
      <p:ext uri="{BB962C8B-B14F-4D97-AF65-F5344CB8AC3E}">
        <p14:creationId xmlns:p14="http://schemas.microsoft.com/office/powerpoint/2010/main" val="1224502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616A-5171-1316-9D33-F5EF4EFAACA6}"/>
              </a:ext>
            </a:extLst>
          </p:cNvPr>
          <p:cNvSpPr>
            <a:spLocks noGrp="1"/>
          </p:cNvSpPr>
          <p:nvPr>
            <p:ph type="title"/>
          </p:nvPr>
        </p:nvSpPr>
        <p:spPr>
          <a:xfrm>
            <a:off x="206248" y="-118872"/>
            <a:ext cx="10058400" cy="1609344"/>
          </a:xfrm>
        </p:spPr>
        <p:txBody>
          <a:bodyPr/>
          <a:lstStyle/>
          <a:p>
            <a:r>
              <a:rPr lang="en-US" dirty="0"/>
              <a:t>loops</a:t>
            </a:r>
          </a:p>
        </p:txBody>
      </p:sp>
      <p:pic>
        <p:nvPicPr>
          <p:cNvPr id="5" name="Content Placeholder 4">
            <a:extLst>
              <a:ext uri="{FF2B5EF4-FFF2-40B4-BE49-F238E27FC236}">
                <a16:creationId xmlns:a16="http://schemas.microsoft.com/office/drawing/2014/main" id="{C4668364-D2CF-5166-3958-2B6498B8097F}"/>
              </a:ext>
            </a:extLst>
          </p:cNvPr>
          <p:cNvPicPr>
            <a:picLocks noGrp="1" noChangeAspect="1"/>
          </p:cNvPicPr>
          <p:nvPr>
            <p:ph idx="1"/>
          </p:nvPr>
        </p:nvPicPr>
        <p:blipFill rotWithShape="1">
          <a:blip r:embed="rId2"/>
          <a:srcRect l="-1422" t="585" r="1422" b="58962"/>
          <a:stretch/>
        </p:blipFill>
        <p:spPr>
          <a:xfrm>
            <a:off x="206248" y="1145540"/>
            <a:ext cx="5717032" cy="2283460"/>
          </a:xfrm>
        </p:spPr>
      </p:pic>
      <p:pic>
        <p:nvPicPr>
          <p:cNvPr id="6" name="Content Placeholder 4">
            <a:extLst>
              <a:ext uri="{FF2B5EF4-FFF2-40B4-BE49-F238E27FC236}">
                <a16:creationId xmlns:a16="http://schemas.microsoft.com/office/drawing/2014/main" id="{2BFF79BA-BE4F-EAC2-BE56-5821D09EDACD}"/>
              </a:ext>
            </a:extLst>
          </p:cNvPr>
          <p:cNvPicPr>
            <a:picLocks noChangeAspect="1"/>
          </p:cNvPicPr>
          <p:nvPr/>
        </p:nvPicPr>
        <p:blipFill rotWithShape="1">
          <a:blip r:embed="rId2"/>
          <a:srcRect t="49543"/>
          <a:stretch/>
        </p:blipFill>
        <p:spPr>
          <a:xfrm>
            <a:off x="5923280" y="863207"/>
            <a:ext cx="5717032" cy="2848126"/>
          </a:xfrm>
          <a:prstGeom prst="rect">
            <a:avLst/>
          </a:prstGeom>
        </p:spPr>
      </p:pic>
      <p:pic>
        <p:nvPicPr>
          <p:cNvPr id="8" name="Picture 7">
            <a:extLst>
              <a:ext uri="{FF2B5EF4-FFF2-40B4-BE49-F238E27FC236}">
                <a16:creationId xmlns:a16="http://schemas.microsoft.com/office/drawing/2014/main" id="{B07FAECE-D1F6-7711-7053-D40EE134753B}"/>
              </a:ext>
            </a:extLst>
          </p:cNvPr>
          <p:cNvPicPr>
            <a:picLocks noChangeAspect="1"/>
          </p:cNvPicPr>
          <p:nvPr/>
        </p:nvPicPr>
        <p:blipFill>
          <a:blip r:embed="rId3"/>
          <a:stretch>
            <a:fillRect/>
          </a:stretch>
        </p:blipFill>
        <p:spPr>
          <a:xfrm>
            <a:off x="545401" y="3732212"/>
            <a:ext cx="5038725" cy="2847975"/>
          </a:xfrm>
          <a:prstGeom prst="rect">
            <a:avLst/>
          </a:prstGeom>
        </p:spPr>
      </p:pic>
      <p:pic>
        <p:nvPicPr>
          <p:cNvPr id="10" name="Picture 9">
            <a:extLst>
              <a:ext uri="{FF2B5EF4-FFF2-40B4-BE49-F238E27FC236}">
                <a16:creationId xmlns:a16="http://schemas.microsoft.com/office/drawing/2014/main" id="{7779084B-A6FC-1A3A-0EDE-D1126A3D2828}"/>
              </a:ext>
            </a:extLst>
          </p:cNvPr>
          <p:cNvPicPr>
            <a:picLocks noChangeAspect="1"/>
          </p:cNvPicPr>
          <p:nvPr/>
        </p:nvPicPr>
        <p:blipFill>
          <a:blip r:embed="rId4"/>
          <a:stretch>
            <a:fillRect/>
          </a:stretch>
        </p:blipFill>
        <p:spPr>
          <a:xfrm>
            <a:off x="5923280" y="3732211"/>
            <a:ext cx="5095875" cy="2847975"/>
          </a:xfrm>
          <a:prstGeom prst="rect">
            <a:avLst/>
          </a:prstGeom>
        </p:spPr>
      </p:pic>
    </p:spTree>
    <p:extLst>
      <p:ext uri="{BB962C8B-B14F-4D97-AF65-F5344CB8AC3E}">
        <p14:creationId xmlns:p14="http://schemas.microsoft.com/office/powerpoint/2010/main" val="107898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AEDD03-2052-8E54-C48C-8951AAD93F16}"/>
              </a:ext>
            </a:extLst>
          </p:cNvPr>
          <p:cNvPicPr>
            <a:picLocks noGrp="1" noChangeAspect="1"/>
          </p:cNvPicPr>
          <p:nvPr>
            <p:ph idx="1"/>
          </p:nvPr>
        </p:nvPicPr>
        <p:blipFill rotWithShape="1">
          <a:blip r:embed="rId2"/>
          <a:srcRect b="53185"/>
          <a:stretch/>
        </p:blipFill>
        <p:spPr>
          <a:xfrm>
            <a:off x="72448" y="379730"/>
            <a:ext cx="5952432" cy="2912110"/>
          </a:xfrm>
        </p:spPr>
      </p:pic>
      <p:pic>
        <p:nvPicPr>
          <p:cNvPr id="6" name="Content Placeholder 4">
            <a:extLst>
              <a:ext uri="{FF2B5EF4-FFF2-40B4-BE49-F238E27FC236}">
                <a16:creationId xmlns:a16="http://schemas.microsoft.com/office/drawing/2014/main" id="{52B84365-77C9-DDCD-E631-C56AA7FE8531}"/>
              </a:ext>
            </a:extLst>
          </p:cNvPr>
          <p:cNvPicPr>
            <a:picLocks noChangeAspect="1"/>
          </p:cNvPicPr>
          <p:nvPr/>
        </p:nvPicPr>
        <p:blipFill rotWithShape="1">
          <a:blip r:embed="rId2"/>
          <a:srcRect t="49592"/>
          <a:stretch/>
        </p:blipFill>
        <p:spPr>
          <a:xfrm>
            <a:off x="5142288" y="3291840"/>
            <a:ext cx="5952432" cy="3135630"/>
          </a:xfrm>
          <a:prstGeom prst="rect">
            <a:avLst/>
          </a:prstGeom>
        </p:spPr>
      </p:pic>
    </p:spTree>
    <p:extLst>
      <p:ext uri="{BB962C8B-B14F-4D97-AF65-F5344CB8AC3E}">
        <p14:creationId xmlns:p14="http://schemas.microsoft.com/office/powerpoint/2010/main" val="1138660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6C58-A475-BC0E-C2C2-746E06EC9761}"/>
              </a:ext>
            </a:extLst>
          </p:cNvPr>
          <p:cNvSpPr>
            <a:spLocks noGrp="1"/>
          </p:cNvSpPr>
          <p:nvPr>
            <p:ph type="title"/>
          </p:nvPr>
        </p:nvSpPr>
        <p:spPr>
          <a:xfrm>
            <a:off x="117348" y="-229743"/>
            <a:ext cx="10058400" cy="1609344"/>
          </a:xfrm>
        </p:spPr>
        <p:txBody>
          <a:bodyPr/>
          <a:lstStyle/>
          <a:p>
            <a:r>
              <a:rPr lang="en-US" dirty="0"/>
              <a:t>Python Interview questions </a:t>
            </a:r>
          </a:p>
        </p:txBody>
      </p:sp>
      <p:pic>
        <p:nvPicPr>
          <p:cNvPr id="5" name="Content Placeholder 4">
            <a:extLst>
              <a:ext uri="{FF2B5EF4-FFF2-40B4-BE49-F238E27FC236}">
                <a16:creationId xmlns:a16="http://schemas.microsoft.com/office/drawing/2014/main" id="{C8F12853-FA03-682E-7F3B-F0BE751E1DD1}"/>
              </a:ext>
            </a:extLst>
          </p:cNvPr>
          <p:cNvPicPr>
            <a:picLocks noGrp="1" noChangeAspect="1"/>
          </p:cNvPicPr>
          <p:nvPr>
            <p:ph idx="1"/>
          </p:nvPr>
        </p:nvPicPr>
        <p:blipFill>
          <a:blip r:embed="rId2"/>
          <a:stretch>
            <a:fillRect/>
          </a:stretch>
        </p:blipFill>
        <p:spPr>
          <a:xfrm>
            <a:off x="187490" y="1158875"/>
            <a:ext cx="5394160" cy="4613558"/>
          </a:xfrm>
        </p:spPr>
      </p:pic>
      <p:pic>
        <p:nvPicPr>
          <p:cNvPr id="7" name="Picture 6">
            <a:extLst>
              <a:ext uri="{FF2B5EF4-FFF2-40B4-BE49-F238E27FC236}">
                <a16:creationId xmlns:a16="http://schemas.microsoft.com/office/drawing/2014/main" id="{6D16FE6B-534A-A74A-38AC-510E3DDF4B08}"/>
              </a:ext>
            </a:extLst>
          </p:cNvPr>
          <p:cNvPicPr>
            <a:picLocks noChangeAspect="1"/>
          </p:cNvPicPr>
          <p:nvPr/>
        </p:nvPicPr>
        <p:blipFill>
          <a:blip r:embed="rId3"/>
          <a:stretch>
            <a:fillRect/>
          </a:stretch>
        </p:blipFill>
        <p:spPr>
          <a:xfrm>
            <a:off x="5848350" y="1323355"/>
            <a:ext cx="5086350" cy="4505325"/>
          </a:xfrm>
          <a:prstGeom prst="rect">
            <a:avLst/>
          </a:prstGeom>
        </p:spPr>
      </p:pic>
    </p:spTree>
    <p:extLst>
      <p:ext uri="{BB962C8B-B14F-4D97-AF65-F5344CB8AC3E}">
        <p14:creationId xmlns:p14="http://schemas.microsoft.com/office/powerpoint/2010/main" val="691148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3334C2-3F74-377E-06A5-337FB49C6B4F}"/>
              </a:ext>
            </a:extLst>
          </p:cNvPr>
          <p:cNvPicPr>
            <a:picLocks noChangeAspect="1"/>
          </p:cNvPicPr>
          <p:nvPr/>
        </p:nvPicPr>
        <p:blipFill>
          <a:blip r:embed="rId2"/>
          <a:stretch>
            <a:fillRect/>
          </a:stretch>
        </p:blipFill>
        <p:spPr>
          <a:xfrm>
            <a:off x="143510" y="1214437"/>
            <a:ext cx="5768124" cy="2981643"/>
          </a:xfrm>
          <a:prstGeom prst="rect">
            <a:avLst/>
          </a:prstGeom>
        </p:spPr>
      </p:pic>
      <p:pic>
        <p:nvPicPr>
          <p:cNvPr id="7" name="Picture 6">
            <a:extLst>
              <a:ext uri="{FF2B5EF4-FFF2-40B4-BE49-F238E27FC236}">
                <a16:creationId xmlns:a16="http://schemas.microsoft.com/office/drawing/2014/main" id="{4316301B-77CA-0F5E-C873-2863F94F06FE}"/>
              </a:ext>
            </a:extLst>
          </p:cNvPr>
          <p:cNvPicPr>
            <a:picLocks noChangeAspect="1"/>
          </p:cNvPicPr>
          <p:nvPr/>
        </p:nvPicPr>
        <p:blipFill>
          <a:blip r:embed="rId3"/>
          <a:stretch>
            <a:fillRect/>
          </a:stretch>
        </p:blipFill>
        <p:spPr>
          <a:xfrm>
            <a:off x="6096000" y="1214437"/>
            <a:ext cx="5670829" cy="4567555"/>
          </a:xfrm>
          <a:prstGeom prst="rect">
            <a:avLst/>
          </a:prstGeom>
        </p:spPr>
      </p:pic>
    </p:spTree>
    <p:extLst>
      <p:ext uri="{BB962C8B-B14F-4D97-AF65-F5344CB8AC3E}">
        <p14:creationId xmlns:p14="http://schemas.microsoft.com/office/powerpoint/2010/main" val="99395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8" name="Group 47">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9" name="Oval 48">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50" name="Oval 49">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51" name="Rectangle 50">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Red drawing pins on a map">
            <a:extLst>
              <a:ext uri="{FF2B5EF4-FFF2-40B4-BE49-F238E27FC236}">
                <a16:creationId xmlns:a16="http://schemas.microsoft.com/office/drawing/2014/main" id="{6D92DCC6-FB78-49C9-945B-663D28EF3563}"/>
              </a:ext>
            </a:extLst>
          </p:cNvPr>
          <p:cNvPicPr>
            <a:picLocks noChangeAspect="1"/>
          </p:cNvPicPr>
          <p:nvPr/>
        </p:nvPicPr>
        <p:blipFill rotWithShape="1">
          <a:blip r:embed="rId6"/>
          <a:srcRect l="5867" t="31416" r="2687"/>
          <a:stretch/>
        </p:blipFill>
        <p:spPr>
          <a:xfrm>
            <a:off x="20" y="10"/>
            <a:ext cx="12191980" cy="6857989"/>
          </a:xfrm>
          <a:prstGeom prst="rect">
            <a:avLst/>
          </a:prstGeom>
        </p:spPr>
      </p:pic>
      <p:sp>
        <p:nvSpPr>
          <p:cNvPr id="52" name="Rectangle 51">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369DF-5B3E-4AAF-1F80-F909BDBE6E76}"/>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a:blipFill dpi="0" rotWithShape="1">
                  <a:blip r:embed="rId4"/>
                  <a:srcRect/>
                  <a:tile tx="6350" ty="-127000" sx="65000" sy="64000" flip="none" algn="tl"/>
                </a:blipFill>
              </a:rPr>
              <a:t>Reference link</a:t>
            </a:r>
          </a:p>
        </p:txBody>
      </p:sp>
      <p:sp>
        <p:nvSpPr>
          <p:cNvPr id="3" name="Content Placeholder 2">
            <a:extLst>
              <a:ext uri="{FF2B5EF4-FFF2-40B4-BE49-F238E27FC236}">
                <a16:creationId xmlns:a16="http://schemas.microsoft.com/office/drawing/2014/main" id="{44631149-6D2A-5D4F-3A7D-30691D2690AF}"/>
              </a:ext>
            </a:extLst>
          </p:cNvPr>
          <p:cNvSpPr>
            <a:spLocks noGrp="1"/>
          </p:cNvSpPr>
          <p:nvPr>
            <p:ph idx="1"/>
          </p:nvPr>
        </p:nvSpPr>
        <p:spPr>
          <a:xfrm>
            <a:off x="1069848" y="5908302"/>
            <a:ext cx="9052560" cy="364482"/>
          </a:xfrm>
        </p:spPr>
        <p:txBody>
          <a:bodyPr vert="horz" lIns="91440" tIns="45720" rIns="91440" bIns="45720" rtlCol="0">
            <a:normAutofit/>
          </a:bodyPr>
          <a:lstStyle/>
          <a:p>
            <a:pPr marL="0" indent="0">
              <a:buNone/>
            </a:pPr>
            <a:r>
              <a:rPr lang="en-US" sz="1900">
                <a:hlinkClick r:id="rId7">
                  <a:extLst>
                    <a:ext uri="{A12FA001-AC4F-418D-AE19-62706E023703}">
                      <ahyp:hlinkClr xmlns:ahyp="http://schemas.microsoft.com/office/drawing/2018/hyperlinkcolor" val="tx"/>
                    </a:ext>
                  </a:extLst>
                </a:hlinkClick>
              </a:rPr>
              <a:t>https://www.pythontutorial.net</a:t>
            </a:r>
            <a:endParaRPr lang="en-US" sz="1900"/>
          </a:p>
        </p:txBody>
      </p:sp>
      <p:grpSp>
        <p:nvGrpSpPr>
          <p:cNvPr id="53" name="Group 52">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3" name="Oval 42">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0888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3926-7F52-2217-8637-3D5CC2320C55}"/>
              </a:ext>
            </a:extLst>
          </p:cNvPr>
          <p:cNvSpPr>
            <a:spLocks noGrp="1"/>
          </p:cNvSpPr>
          <p:nvPr>
            <p:ph type="title"/>
          </p:nvPr>
        </p:nvSpPr>
        <p:spPr>
          <a:xfrm>
            <a:off x="288798" y="-277368"/>
            <a:ext cx="10058400" cy="1609344"/>
          </a:xfrm>
        </p:spPr>
        <p:txBody>
          <a:bodyPr/>
          <a:lstStyle/>
          <a:p>
            <a:r>
              <a:rPr lang="en-US" dirty="0"/>
              <a:t>Tasks:</a:t>
            </a:r>
          </a:p>
        </p:txBody>
      </p:sp>
      <p:sp>
        <p:nvSpPr>
          <p:cNvPr id="3" name="Content Placeholder 2">
            <a:extLst>
              <a:ext uri="{FF2B5EF4-FFF2-40B4-BE49-F238E27FC236}">
                <a16:creationId xmlns:a16="http://schemas.microsoft.com/office/drawing/2014/main" id="{77362BC1-3EBA-4BF1-F72D-6D333EBCBEFA}"/>
              </a:ext>
            </a:extLst>
          </p:cNvPr>
          <p:cNvSpPr>
            <a:spLocks noGrp="1"/>
          </p:cNvSpPr>
          <p:nvPr>
            <p:ph idx="1"/>
          </p:nvPr>
        </p:nvSpPr>
        <p:spPr>
          <a:xfrm>
            <a:off x="571500" y="1581150"/>
            <a:ext cx="10328148" cy="4333875"/>
          </a:xfrm>
        </p:spPr>
        <p:txBody>
          <a:bodyPr>
            <a:normAutofit fontScale="85000" lnSpcReduction="10000"/>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Calculator Program</a:t>
            </a:r>
            <a:r>
              <a:rPr lang="en-US" b="0" i="0" dirty="0">
                <a:solidFill>
                  <a:srgbClr val="0D0D0D"/>
                </a:solidFill>
                <a:effectLst/>
                <a:latin typeface="Times New Roman" panose="02020603050405020304" pitchFamily="18" charset="0"/>
                <a:cs typeface="Times New Roman" panose="02020603050405020304" pitchFamily="18" charset="0"/>
              </a:rPr>
              <a:t>: Create a simple calculator program that can perform basic arithmetic operations like addition, subtraction, multiplication, and division.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Guess the Number Game</a:t>
            </a:r>
            <a:r>
              <a:rPr lang="en-US" b="0" i="0" dirty="0">
                <a:solidFill>
                  <a:srgbClr val="0D0D0D"/>
                </a:solidFill>
                <a:effectLst/>
                <a:latin typeface="Times New Roman" panose="02020603050405020304" pitchFamily="18" charset="0"/>
                <a:cs typeface="Times New Roman" panose="02020603050405020304" pitchFamily="18" charset="0"/>
              </a:rPr>
              <a:t>: Write a program that generates a random number and asks the user to guess it. Provide hints such as "too high" or "too low" until the user guesses the correct number.</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Palindrome Checker</a:t>
            </a:r>
            <a:r>
              <a:rPr lang="en-US" b="0" i="0" dirty="0">
                <a:solidFill>
                  <a:srgbClr val="0D0D0D"/>
                </a:solidFill>
                <a:effectLst/>
                <a:latin typeface="Times New Roman" panose="02020603050405020304" pitchFamily="18" charset="0"/>
                <a:cs typeface="Times New Roman" panose="02020603050405020304" pitchFamily="18" charset="0"/>
              </a:rPr>
              <a:t>: Write a program that checks if a given string is a palindrome (reads the same forwards and backwards).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Word Counter</a:t>
            </a:r>
            <a:r>
              <a:rPr lang="en-US" b="0" i="0" dirty="0">
                <a:solidFill>
                  <a:srgbClr val="0D0D0D"/>
                </a:solidFill>
                <a:effectLst/>
                <a:latin typeface="Times New Roman" panose="02020603050405020304" pitchFamily="18" charset="0"/>
                <a:cs typeface="Times New Roman" panose="02020603050405020304" pitchFamily="18" charset="0"/>
              </a:rPr>
              <a:t>: Create a program that counts the frequency of words in a given text file or input string.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Fizz Buzz</a:t>
            </a:r>
            <a:r>
              <a:rPr lang="en-US" b="0" i="0" dirty="0">
                <a:solidFill>
                  <a:srgbClr val="0D0D0D"/>
                </a:solidFill>
                <a:effectLst/>
                <a:latin typeface="Times New Roman" panose="02020603050405020304" pitchFamily="18" charset="0"/>
                <a:cs typeface="Times New Roman" panose="02020603050405020304" pitchFamily="18" charset="0"/>
              </a:rPr>
              <a:t>: Write a program that prints the numbers from 1 to 100. But for multiples of three, print "Fizz" instead of the number, and for the multiples of five, print "Buzz". For numbers that are multiples of both three and five, print "Fizz Buzz".</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Temperature Converter</a:t>
            </a:r>
            <a:r>
              <a:rPr lang="en-US" b="0" i="0" dirty="0">
                <a:solidFill>
                  <a:srgbClr val="0D0D0D"/>
                </a:solidFill>
                <a:effectLst/>
                <a:latin typeface="Times New Roman" panose="02020603050405020304" pitchFamily="18" charset="0"/>
                <a:cs typeface="Times New Roman" panose="02020603050405020304" pitchFamily="18" charset="0"/>
              </a:rPr>
              <a:t>: Create a program that converts temperatures between Celsius and Fahrenheit.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Hangman Game</a:t>
            </a:r>
            <a:r>
              <a:rPr lang="en-US" b="0" i="0" dirty="0">
                <a:solidFill>
                  <a:srgbClr val="0D0D0D"/>
                </a:solidFill>
                <a:effectLst/>
                <a:latin typeface="Times New Roman" panose="02020603050405020304" pitchFamily="18" charset="0"/>
                <a:cs typeface="Times New Roman" panose="02020603050405020304" pitchFamily="18" charset="0"/>
              </a:rPr>
              <a:t>: Implement the classic game of Hangman where the user has to guess a word by suggesting letters within a certain number of attempts.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File Manipulation</a:t>
            </a:r>
            <a:r>
              <a:rPr lang="en-US" b="0" i="0" dirty="0">
                <a:solidFill>
                  <a:srgbClr val="0D0D0D"/>
                </a:solidFill>
                <a:effectLst/>
                <a:latin typeface="Times New Roman" panose="02020603050405020304" pitchFamily="18" charset="0"/>
                <a:cs typeface="Times New Roman" panose="02020603050405020304" pitchFamily="18" charset="0"/>
              </a:rPr>
              <a:t>: Write a program that reads data from a text file, performs some operation (e.g., sorting, filtering), and writes the result to another file.</a:t>
            </a:r>
          </a:p>
          <a:p>
            <a:endParaRPr lang="en-US" dirty="0"/>
          </a:p>
        </p:txBody>
      </p:sp>
    </p:spTree>
    <p:extLst>
      <p:ext uri="{BB962C8B-B14F-4D97-AF65-F5344CB8AC3E}">
        <p14:creationId xmlns:p14="http://schemas.microsoft.com/office/powerpoint/2010/main" val="358270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5B186-22B0-BF12-671E-3F2CA359571B}"/>
              </a:ext>
            </a:extLst>
          </p:cNvPr>
          <p:cNvSpPr>
            <a:spLocks noGrp="1"/>
          </p:cNvSpPr>
          <p:nvPr>
            <p:ph type="title"/>
          </p:nvPr>
        </p:nvSpPr>
        <p:spPr>
          <a:xfrm>
            <a:off x="382280" y="484632"/>
            <a:ext cx="6743844" cy="1609344"/>
          </a:xfrm>
        </p:spPr>
        <p:txBody>
          <a:bodyPr>
            <a:normAutofit/>
          </a:bodyPr>
          <a:lstStyle/>
          <a:p>
            <a:r>
              <a:rPr lang="en-US" sz="4800"/>
              <a:t>Why python in AI?</a:t>
            </a:r>
          </a:p>
        </p:txBody>
      </p:sp>
      <p:sp>
        <p:nvSpPr>
          <p:cNvPr id="3" name="Content Placeholder 2">
            <a:extLst>
              <a:ext uri="{FF2B5EF4-FFF2-40B4-BE49-F238E27FC236}">
                <a16:creationId xmlns:a16="http://schemas.microsoft.com/office/drawing/2014/main" id="{8CC3AA25-44B1-8712-3E89-1DA50F6738CA}"/>
              </a:ext>
            </a:extLst>
          </p:cNvPr>
          <p:cNvSpPr>
            <a:spLocks noGrp="1"/>
          </p:cNvSpPr>
          <p:nvPr>
            <p:ph idx="1"/>
          </p:nvPr>
        </p:nvSpPr>
        <p:spPr>
          <a:xfrm>
            <a:off x="382279" y="2121408"/>
            <a:ext cx="6743845" cy="4050792"/>
          </a:xfrm>
        </p:spPr>
        <p:txBody>
          <a:bodyPr>
            <a:normAutofit/>
          </a:bodyPr>
          <a:lstStyle/>
          <a:p>
            <a:r>
              <a:rPr lang="en-US" sz="1700"/>
              <a:t>Python is widely used in AI for several reasons. Firstly, it's a high-level programming language, meaning it's easy to read and write, making it great for prototyping and experimenting with AI algorithms. Secondly, Python has a vast ecosystem of libraries specifically tailored for AI and machine learning tasks, such as TensorFlow, PyTorch, and scikit-learn, which make it easier to implement complex AI models. Additionally, Python's simplicity and versatility make it suitable for both beginners and experienced developers, fostering a vibrant community where knowledge sharing, and collaboration thrive. Lastly, Python's flexibility allows for integration with other technologies and systems, making it a popular choice for building AI applications that interact with various data sources and platforms. Overall, Python's combination of readability, powerful libraries, and community support make it a preferred language for AI development.</a:t>
            </a:r>
          </a:p>
        </p:txBody>
      </p:sp>
      <p:pic>
        <p:nvPicPr>
          <p:cNvPr id="5" name="Picture 4">
            <a:extLst>
              <a:ext uri="{FF2B5EF4-FFF2-40B4-BE49-F238E27FC236}">
                <a16:creationId xmlns:a16="http://schemas.microsoft.com/office/drawing/2014/main" id="{0AB98E27-D32F-4E9F-D6FA-19E590628277}"/>
              </a:ext>
            </a:extLst>
          </p:cNvPr>
          <p:cNvPicPr>
            <a:picLocks noChangeAspect="1"/>
          </p:cNvPicPr>
          <p:nvPr/>
        </p:nvPicPr>
        <p:blipFill rotWithShape="1">
          <a:blip r:embed="rId4"/>
          <a:srcRect l="46999" r="14888"/>
          <a:stretch/>
        </p:blipFill>
        <p:spPr>
          <a:xfrm>
            <a:off x="7545274" y="10"/>
            <a:ext cx="4646726" cy="6857990"/>
          </a:xfrm>
          <a:prstGeom prst="rect">
            <a:avLst/>
          </a:prstGeom>
        </p:spPr>
      </p:pic>
      <p:grpSp>
        <p:nvGrpSpPr>
          <p:cNvPr id="12" name="Group 11">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9566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0181-F7E2-433F-8271-28AD43CDFF7A}"/>
              </a:ext>
            </a:extLst>
          </p:cNvPr>
          <p:cNvSpPr>
            <a:spLocks noGrp="1"/>
          </p:cNvSpPr>
          <p:nvPr>
            <p:ph type="title"/>
          </p:nvPr>
        </p:nvSpPr>
        <p:spPr>
          <a:xfrm>
            <a:off x="1069848" y="484632"/>
            <a:ext cx="10058400" cy="1609344"/>
          </a:xfrm>
        </p:spPr>
        <p:txBody>
          <a:bodyPr>
            <a:normAutofit/>
          </a:bodyPr>
          <a:lstStyle/>
          <a:p>
            <a:r>
              <a:rPr lang="en-US"/>
              <a:t>BASICS OF PYTHON (Printing) </a:t>
            </a:r>
            <a:endParaRPr lang="en-US" dirty="0"/>
          </a:p>
        </p:txBody>
      </p:sp>
      <p:sp>
        <p:nvSpPr>
          <p:cNvPr id="15" name="Rectangle 14">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67F3EBB0-E1CF-774C-1025-CA3D41145284}"/>
              </a:ext>
            </a:extLst>
          </p:cNvPr>
          <p:cNvGraphicFramePr>
            <a:graphicFrameLocks noGrp="1"/>
          </p:cNvGraphicFramePr>
          <p:nvPr>
            <p:ph idx="1"/>
            <p:extLst>
              <p:ext uri="{D42A27DB-BD31-4B8C-83A1-F6EECF244321}">
                <p14:modId xmlns:p14="http://schemas.microsoft.com/office/powerpoint/2010/main" val="27391858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606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D37B-3F38-CE78-9932-C7DF0F0DA9F0}"/>
              </a:ext>
            </a:extLst>
          </p:cNvPr>
          <p:cNvSpPr>
            <a:spLocks noGrp="1"/>
          </p:cNvSpPr>
          <p:nvPr>
            <p:ph type="title"/>
          </p:nvPr>
        </p:nvSpPr>
        <p:spPr>
          <a:xfrm>
            <a:off x="7865806" y="484632"/>
            <a:ext cx="3677264" cy="1609344"/>
          </a:xfrm>
        </p:spPr>
        <p:txBody>
          <a:bodyPr>
            <a:normAutofit/>
          </a:bodyPr>
          <a:lstStyle/>
          <a:p>
            <a:r>
              <a:rPr lang="en-US" sz="3600"/>
              <a:t>Comments in Python:</a:t>
            </a:r>
          </a:p>
        </p:txBody>
      </p:sp>
      <p:pic>
        <p:nvPicPr>
          <p:cNvPr id="5" name="Picture 4">
            <a:extLst>
              <a:ext uri="{FF2B5EF4-FFF2-40B4-BE49-F238E27FC236}">
                <a16:creationId xmlns:a16="http://schemas.microsoft.com/office/drawing/2014/main" id="{7C225D22-0368-67F3-0BA9-28FD22EB9B8D}"/>
              </a:ext>
            </a:extLst>
          </p:cNvPr>
          <p:cNvPicPr>
            <a:picLocks noChangeAspect="1"/>
          </p:cNvPicPr>
          <p:nvPr/>
        </p:nvPicPr>
        <p:blipFill rotWithShape="1">
          <a:blip r:embed="rId2"/>
          <a:srcRect l="1848" r="36258"/>
          <a:stretch/>
        </p:blipFill>
        <p:spPr>
          <a:xfrm>
            <a:off x="1" y="10"/>
            <a:ext cx="7546216" cy="6857990"/>
          </a:xfrm>
          <a:prstGeom prst="rect">
            <a:avLst/>
          </a:prstGeom>
        </p:spPr>
      </p:pic>
      <p:sp>
        <p:nvSpPr>
          <p:cNvPr id="3" name="Content Placeholder 2">
            <a:extLst>
              <a:ext uri="{FF2B5EF4-FFF2-40B4-BE49-F238E27FC236}">
                <a16:creationId xmlns:a16="http://schemas.microsoft.com/office/drawing/2014/main" id="{E3D2F7B4-E304-6CAE-E6D9-00D2A53002B9}"/>
              </a:ext>
            </a:extLst>
          </p:cNvPr>
          <p:cNvSpPr>
            <a:spLocks noGrp="1"/>
          </p:cNvSpPr>
          <p:nvPr>
            <p:ph idx="1"/>
          </p:nvPr>
        </p:nvSpPr>
        <p:spPr>
          <a:xfrm>
            <a:off x="7865805" y="2121408"/>
            <a:ext cx="3677263" cy="4092579"/>
          </a:xfrm>
        </p:spPr>
        <p:txBody>
          <a:bodyPr>
            <a:normAutofit/>
          </a:bodyPr>
          <a:lstStyle/>
          <a:p>
            <a:r>
              <a:rPr lang="en-US" sz="1600" b="1" i="0">
                <a:effectLst/>
                <a:latin typeface="-apple-system"/>
              </a:rPr>
              <a:t>This is a comment</a:t>
            </a:r>
          </a:p>
          <a:p>
            <a:r>
              <a:rPr lang="en-US" sz="1600" b="0" i="0">
                <a:effectLst/>
                <a:latin typeface="-apple-system"/>
              </a:rPr>
              <a:t>print("Hello") # This line prints Hello</a:t>
            </a:r>
          </a:p>
          <a:p>
            <a:endParaRPr lang="en-US" sz="1600"/>
          </a:p>
        </p:txBody>
      </p:sp>
    </p:spTree>
    <p:extLst>
      <p:ext uri="{BB962C8B-B14F-4D97-AF65-F5344CB8AC3E}">
        <p14:creationId xmlns:p14="http://schemas.microsoft.com/office/powerpoint/2010/main" val="227392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CCE5-4842-94D1-354D-8C7136882B61}"/>
              </a:ext>
            </a:extLst>
          </p:cNvPr>
          <p:cNvSpPr>
            <a:spLocks noGrp="1"/>
          </p:cNvSpPr>
          <p:nvPr>
            <p:ph type="title"/>
          </p:nvPr>
        </p:nvSpPr>
        <p:spPr>
          <a:xfrm>
            <a:off x="7865806" y="484632"/>
            <a:ext cx="3677264" cy="1609344"/>
          </a:xfrm>
        </p:spPr>
        <p:txBody>
          <a:bodyPr>
            <a:normAutofit/>
          </a:bodyPr>
          <a:lstStyle/>
          <a:p>
            <a:r>
              <a:rPr lang="en-US" sz="3600"/>
              <a:t>Arithmetic operators</a:t>
            </a:r>
          </a:p>
        </p:txBody>
      </p:sp>
      <p:pic>
        <p:nvPicPr>
          <p:cNvPr id="5" name="Picture 4" descr="Toy plastic numbers">
            <a:extLst>
              <a:ext uri="{FF2B5EF4-FFF2-40B4-BE49-F238E27FC236}">
                <a16:creationId xmlns:a16="http://schemas.microsoft.com/office/drawing/2014/main" id="{C2B7CEC8-0AD4-D38C-50FC-107927A19615}"/>
              </a:ext>
            </a:extLst>
          </p:cNvPr>
          <p:cNvPicPr>
            <a:picLocks noChangeAspect="1"/>
          </p:cNvPicPr>
          <p:nvPr/>
        </p:nvPicPr>
        <p:blipFill rotWithShape="1">
          <a:blip r:embed="rId2"/>
          <a:srcRect l="10196" r="16355" b="-1"/>
          <a:stretch/>
        </p:blipFill>
        <p:spPr>
          <a:xfrm>
            <a:off x="1" y="10"/>
            <a:ext cx="7546216" cy="6857990"/>
          </a:xfrm>
          <a:prstGeom prst="rect">
            <a:avLst/>
          </a:prstGeom>
        </p:spPr>
      </p:pic>
      <p:sp>
        <p:nvSpPr>
          <p:cNvPr id="3" name="Content Placeholder 2">
            <a:extLst>
              <a:ext uri="{FF2B5EF4-FFF2-40B4-BE49-F238E27FC236}">
                <a16:creationId xmlns:a16="http://schemas.microsoft.com/office/drawing/2014/main" id="{658BF486-C3D4-1764-D44E-9AA1D8460558}"/>
              </a:ext>
            </a:extLst>
          </p:cNvPr>
          <p:cNvSpPr>
            <a:spLocks noGrp="1"/>
          </p:cNvSpPr>
          <p:nvPr>
            <p:ph idx="1"/>
          </p:nvPr>
        </p:nvSpPr>
        <p:spPr>
          <a:xfrm>
            <a:off x="7865805" y="2121408"/>
            <a:ext cx="3677263" cy="4092579"/>
          </a:xfrm>
        </p:spPr>
        <p:txBody>
          <a:bodyPr>
            <a:normAutofit/>
          </a:bodyPr>
          <a:lstStyle/>
          <a:p>
            <a:r>
              <a:rPr lang="en-US" sz="1600" b="0" i="0">
                <a:effectLst/>
                <a:latin typeface="-apple-system"/>
              </a:rPr>
              <a:t>x = 10 + 3 # Addition </a:t>
            </a:r>
          </a:p>
          <a:p>
            <a:r>
              <a:rPr lang="en-US" sz="1600" b="0" i="0">
                <a:effectLst/>
                <a:latin typeface="-apple-system"/>
              </a:rPr>
              <a:t>y = 12 - 5 # Subtraction</a:t>
            </a:r>
          </a:p>
          <a:p>
            <a:r>
              <a:rPr lang="en-US" sz="1600" b="0" i="0">
                <a:effectLst/>
                <a:latin typeface="-apple-system"/>
              </a:rPr>
              <a:t>z = 2 * 4 # Multiplication </a:t>
            </a:r>
          </a:p>
          <a:p>
            <a:r>
              <a:rPr lang="en-US" sz="1600" b="0" i="0">
                <a:effectLst/>
                <a:latin typeface="-apple-system"/>
              </a:rPr>
              <a:t>a = 16 / 4 # Division </a:t>
            </a:r>
          </a:p>
          <a:p>
            <a:r>
              <a:rPr lang="en-US" sz="1600" b="0" i="0">
                <a:effectLst/>
                <a:latin typeface="-apple-system"/>
              </a:rPr>
              <a:t>b = 15 % 4 # Modulus</a:t>
            </a:r>
            <a:endParaRPr lang="en-US" sz="1600"/>
          </a:p>
        </p:txBody>
      </p:sp>
    </p:spTree>
    <p:extLst>
      <p:ext uri="{BB962C8B-B14F-4D97-AF65-F5344CB8AC3E}">
        <p14:creationId xmlns:p14="http://schemas.microsoft.com/office/powerpoint/2010/main" val="259384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8520-DA96-7CF2-2F5B-496B5BF86EC1}"/>
              </a:ext>
            </a:extLst>
          </p:cNvPr>
          <p:cNvSpPr>
            <a:spLocks noGrp="1"/>
          </p:cNvSpPr>
          <p:nvPr>
            <p:ph type="title"/>
          </p:nvPr>
        </p:nvSpPr>
        <p:spPr>
          <a:xfrm>
            <a:off x="1069848" y="798394"/>
            <a:ext cx="4730451" cy="1637730"/>
          </a:xfrm>
        </p:spPr>
        <p:txBody>
          <a:bodyPr>
            <a:normAutofit/>
          </a:bodyPr>
          <a:lstStyle/>
          <a:p>
            <a:r>
              <a:rPr lang="en-US" sz="4400"/>
              <a:t>Comparison operators</a:t>
            </a:r>
          </a:p>
        </p:txBody>
      </p:sp>
      <p:sp>
        <p:nvSpPr>
          <p:cNvPr id="3" name="Content Placeholder 2">
            <a:extLst>
              <a:ext uri="{FF2B5EF4-FFF2-40B4-BE49-F238E27FC236}">
                <a16:creationId xmlns:a16="http://schemas.microsoft.com/office/drawing/2014/main" id="{9B92D775-4AA9-32B6-7521-2CCE4DD9FCBC}"/>
              </a:ext>
            </a:extLst>
          </p:cNvPr>
          <p:cNvSpPr>
            <a:spLocks noGrp="1"/>
          </p:cNvSpPr>
          <p:nvPr>
            <p:ph idx="1"/>
          </p:nvPr>
        </p:nvSpPr>
        <p:spPr>
          <a:xfrm>
            <a:off x="1069848" y="2578608"/>
            <a:ext cx="4730451" cy="3593592"/>
          </a:xfrm>
        </p:spPr>
        <p:txBody>
          <a:bodyPr>
            <a:normAutofit/>
          </a:bodyPr>
          <a:lstStyle/>
          <a:p>
            <a:r>
              <a:rPr lang="en-US" sz="1800" b="0" i="0">
                <a:effectLst/>
                <a:latin typeface="-apple-system"/>
              </a:rPr>
              <a:t>a = 10 b = 20 </a:t>
            </a:r>
          </a:p>
          <a:p>
            <a:r>
              <a:rPr lang="en-US" sz="1800" b="0" i="0">
                <a:effectLst/>
                <a:latin typeface="-apple-system"/>
              </a:rPr>
              <a:t>print(a == b) # Equal to </a:t>
            </a:r>
          </a:p>
          <a:p>
            <a:r>
              <a:rPr lang="en-US" sz="1800" b="0" i="0">
                <a:effectLst/>
                <a:latin typeface="-apple-system"/>
              </a:rPr>
              <a:t>print(a != b) # Not equal to </a:t>
            </a:r>
          </a:p>
          <a:p>
            <a:r>
              <a:rPr lang="en-US" sz="1800" b="0" i="0">
                <a:effectLst/>
                <a:latin typeface="-apple-system"/>
              </a:rPr>
              <a:t>print(a &gt; b) # Greater than </a:t>
            </a:r>
          </a:p>
          <a:p>
            <a:r>
              <a:rPr lang="en-US" sz="1800" b="0" i="0">
                <a:effectLst/>
                <a:latin typeface="-apple-system"/>
              </a:rPr>
              <a:t>print(a &lt; b) # Less than </a:t>
            </a:r>
          </a:p>
          <a:p>
            <a:r>
              <a:rPr lang="en-US" sz="1800" b="0" i="0">
                <a:effectLst/>
                <a:latin typeface="-apple-system"/>
              </a:rPr>
              <a:t>print(a &gt;= b) # Greater than or equal to </a:t>
            </a:r>
          </a:p>
          <a:p>
            <a:r>
              <a:rPr lang="en-US" sz="1800" b="0" i="0">
                <a:effectLst/>
                <a:latin typeface="-apple-system"/>
              </a:rPr>
              <a:t>print(a &lt;= b) # Less than or equal to</a:t>
            </a:r>
          </a:p>
          <a:p>
            <a:endParaRPr lang="en-US" sz="1800"/>
          </a:p>
        </p:txBody>
      </p:sp>
      <p:pic>
        <p:nvPicPr>
          <p:cNvPr id="5" name="Picture 4" descr="Close-up of a cheetah on black background">
            <a:extLst>
              <a:ext uri="{FF2B5EF4-FFF2-40B4-BE49-F238E27FC236}">
                <a16:creationId xmlns:a16="http://schemas.microsoft.com/office/drawing/2014/main" id="{CA13B670-9D13-CCCF-3301-4461897052BA}"/>
              </a:ext>
            </a:extLst>
          </p:cNvPr>
          <p:cNvPicPr>
            <a:picLocks noChangeAspect="1"/>
          </p:cNvPicPr>
          <p:nvPr/>
        </p:nvPicPr>
        <p:blipFill rotWithShape="1">
          <a:blip r:embed="rId2"/>
          <a:srcRect l="38887" r="-1"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9594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6A40E-2BF9-635B-1A75-487AB13C0019}"/>
              </a:ext>
            </a:extLst>
          </p:cNvPr>
          <p:cNvSpPr>
            <a:spLocks noGrp="1"/>
          </p:cNvSpPr>
          <p:nvPr>
            <p:ph type="title"/>
          </p:nvPr>
        </p:nvSpPr>
        <p:spPr>
          <a:xfrm>
            <a:off x="382280" y="484632"/>
            <a:ext cx="6743844" cy="1609344"/>
          </a:xfrm>
        </p:spPr>
        <p:txBody>
          <a:bodyPr>
            <a:normAutofit/>
          </a:bodyPr>
          <a:lstStyle/>
          <a:p>
            <a:r>
              <a:rPr lang="en-US" sz="4800"/>
              <a:t>Logical operators</a:t>
            </a:r>
          </a:p>
        </p:txBody>
      </p:sp>
      <p:sp>
        <p:nvSpPr>
          <p:cNvPr id="3" name="Content Placeholder 2">
            <a:extLst>
              <a:ext uri="{FF2B5EF4-FFF2-40B4-BE49-F238E27FC236}">
                <a16:creationId xmlns:a16="http://schemas.microsoft.com/office/drawing/2014/main" id="{A1669878-E84B-F095-617F-BDB014D25E24}"/>
              </a:ext>
            </a:extLst>
          </p:cNvPr>
          <p:cNvSpPr>
            <a:spLocks noGrp="1"/>
          </p:cNvSpPr>
          <p:nvPr>
            <p:ph idx="1"/>
          </p:nvPr>
        </p:nvSpPr>
        <p:spPr>
          <a:xfrm>
            <a:off x="382279" y="2121408"/>
            <a:ext cx="6743845" cy="4050792"/>
          </a:xfrm>
        </p:spPr>
        <p:txBody>
          <a:bodyPr>
            <a:normAutofit/>
          </a:bodyPr>
          <a:lstStyle/>
          <a:p>
            <a:r>
              <a:rPr lang="en-US" sz="1800" b="0" i="0">
                <a:effectLst/>
                <a:latin typeface="-apple-system"/>
              </a:rPr>
              <a:t>a = True b = False</a:t>
            </a:r>
          </a:p>
          <a:p>
            <a:r>
              <a:rPr lang="en-US" sz="1800" b="0" i="0">
                <a:effectLst/>
                <a:latin typeface="-apple-system"/>
              </a:rPr>
              <a:t>print(a and b) # Logical AND </a:t>
            </a:r>
          </a:p>
          <a:p>
            <a:r>
              <a:rPr lang="en-US" sz="1800" b="0" i="0">
                <a:effectLst/>
                <a:latin typeface="-apple-system"/>
              </a:rPr>
              <a:t>print(a or b) # Logical OR </a:t>
            </a:r>
          </a:p>
          <a:p>
            <a:r>
              <a:rPr lang="en-US" sz="1800" b="0" i="0">
                <a:effectLst/>
                <a:latin typeface="-apple-system"/>
              </a:rPr>
              <a:t>print(not a) # Logical NOT</a:t>
            </a:r>
          </a:p>
          <a:p>
            <a:endParaRPr lang="en-US" sz="1800"/>
          </a:p>
        </p:txBody>
      </p:sp>
      <p:pic>
        <p:nvPicPr>
          <p:cNvPr id="5" name="Picture 4" descr="Question mark on green pastel background">
            <a:extLst>
              <a:ext uri="{FF2B5EF4-FFF2-40B4-BE49-F238E27FC236}">
                <a16:creationId xmlns:a16="http://schemas.microsoft.com/office/drawing/2014/main" id="{1C8DE510-7312-C066-EFA7-520C3D6B6995}"/>
              </a:ext>
            </a:extLst>
          </p:cNvPr>
          <p:cNvPicPr>
            <a:picLocks noChangeAspect="1"/>
          </p:cNvPicPr>
          <p:nvPr/>
        </p:nvPicPr>
        <p:blipFill rotWithShape="1">
          <a:blip r:embed="rId4"/>
          <a:srcRect l="44587" r="4595"/>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1631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759BF-886E-8FED-55C5-0087EDA178B5}"/>
              </a:ext>
            </a:extLst>
          </p:cNvPr>
          <p:cNvSpPr>
            <a:spLocks noGrp="1"/>
          </p:cNvSpPr>
          <p:nvPr>
            <p:ph type="title"/>
          </p:nvPr>
        </p:nvSpPr>
        <p:spPr>
          <a:xfrm>
            <a:off x="6400800" y="484632"/>
            <a:ext cx="5299586" cy="1609344"/>
          </a:xfrm>
          <a:ln>
            <a:noFill/>
          </a:ln>
        </p:spPr>
        <p:txBody>
          <a:bodyPr>
            <a:normAutofit/>
          </a:bodyPr>
          <a:lstStyle/>
          <a:p>
            <a:r>
              <a:rPr lang="en-US" sz="4000"/>
              <a:t>Assignment Operators</a:t>
            </a:r>
          </a:p>
        </p:txBody>
      </p:sp>
      <p:pic>
        <p:nvPicPr>
          <p:cNvPr id="5" name="Picture 4" descr="Formulae written on a blackboard">
            <a:extLst>
              <a:ext uri="{FF2B5EF4-FFF2-40B4-BE49-F238E27FC236}">
                <a16:creationId xmlns:a16="http://schemas.microsoft.com/office/drawing/2014/main" id="{48EA07D5-52FC-5700-6C4C-6BA26BE6155D}"/>
              </a:ext>
            </a:extLst>
          </p:cNvPr>
          <p:cNvPicPr>
            <a:picLocks noChangeAspect="1"/>
          </p:cNvPicPr>
          <p:nvPr/>
        </p:nvPicPr>
        <p:blipFill rotWithShape="1">
          <a:blip r:embed="rId3"/>
          <a:srcRect l="18577" r="22375"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530933EA-B125-6E7E-A61F-ED8B6BBC5D0F}"/>
              </a:ext>
            </a:extLst>
          </p:cNvPr>
          <p:cNvSpPr>
            <a:spLocks noGrp="1"/>
          </p:cNvSpPr>
          <p:nvPr>
            <p:ph idx="1"/>
          </p:nvPr>
        </p:nvSpPr>
        <p:spPr>
          <a:xfrm>
            <a:off x="6400799" y="2121408"/>
            <a:ext cx="5299585" cy="4050792"/>
          </a:xfrm>
        </p:spPr>
        <p:txBody>
          <a:bodyPr>
            <a:normAutofit/>
          </a:bodyPr>
          <a:lstStyle/>
          <a:p>
            <a:r>
              <a:rPr lang="pt-BR" sz="1800" b="0" i="0">
                <a:effectLst/>
                <a:latin typeface="-apple-system"/>
              </a:rPr>
              <a:t>a = 10</a:t>
            </a:r>
          </a:p>
          <a:p>
            <a:r>
              <a:rPr lang="pt-BR" sz="1800" b="0" i="0">
                <a:effectLst/>
                <a:latin typeface="-apple-system"/>
              </a:rPr>
              <a:t> a += 5 # a = a + 5 </a:t>
            </a:r>
          </a:p>
          <a:p>
            <a:r>
              <a:rPr lang="pt-BR" sz="1800" b="0" i="0">
                <a:effectLst/>
                <a:latin typeface="-apple-system"/>
              </a:rPr>
              <a:t>a -= 2 # a = a - 2 </a:t>
            </a:r>
          </a:p>
          <a:p>
            <a:r>
              <a:rPr lang="pt-BR" sz="1800" b="0" i="0">
                <a:effectLst/>
                <a:latin typeface="-apple-system"/>
              </a:rPr>
              <a:t>a *= 3 # a = a * 3</a:t>
            </a:r>
          </a:p>
          <a:p>
            <a:r>
              <a:rPr lang="pt-BR" sz="1800" b="0" i="0">
                <a:effectLst/>
                <a:latin typeface="-apple-system"/>
              </a:rPr>
              <a:t> a /= 4 # a = a / 4</a:t>
            </a:r>
            <a:endParaRPr lang="en-US" sz="180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30872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2562</TotalTime>
  <Words>1108</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vt:lpstr>
      <vt:lpstr>Arial</vt:lpstr>
      <vt:lpstr>Calibri</vt:lpstr>
      <vt:lpstr>Rockwell</vt:lpstr>
      <vt:lpstr>Rockwell Condensed</vt:lpstr>
      <vt:lpstr>Rockwell Extra Bold</vt:lpstr>
      <vt:lpstr>Times New Roman</vt:lpstr>
      <vt:lpstr>Wingdings</vt:lpstr>
      <vt:lpstr>Wood Type</vt:lpstr>
      <vt:lpstr>Lecture # 01 python programming with python Interview questions</vt:lpstr>
      <vt:lpstr>Outcomes:</vt:lpstr>
      <vt:lpstr>Why python in AI?</vt:lpstr>
      <vt:lpstr>BASICS OF PYTHON (Printing) </vt:lpstr>
      <vt:lpstr>Comments in Python:</vt:lpstr>
      <vt:lpstr>Arithmetic operators</vt:lpstr>
      <vt:lpstr>Comparison operators</vt:lpstr>
      <vt:lpstr>Logical operators</vt:lpstr>
      <vt:lpstr>Assignment Operators</vt:lpstr>
      <vt:lpstr>Arrays:</vt:lpstr>
      <vt:lpstr>How to check datatype in python</vt:lpstr>
      <vt:lpstr>Python is which kind of language</vt:lpstr>
      <vt:lpstr>Is operator in python</vt:lpstr>
      <vt:lpstr>None vs undefined &amp; try except block</vt:lpstr>
      <vt:lpstr>Python memory references</vt:lpstr>
      <vt:lpstr>Python immutability</vt:lpstr>
      <vt:lpstr>Python mutable example:</vt:lpstr>
      <vt:lpstr>Type casting</vt:lpstr>
      <vt:lpstr>Arrays functions:</vt:lpstr>
      <vt:lpstr>PowerPoint Presentation</vt:lpstr>
      <vt:lpstr>PowerPoint Presentation</vt:lpstr>
      <vt:lpstr>Switch statements:</vt:lpstr>
      <vt:lpstr>loops</vt:lpstr>
      <vt:lpstr>PowerPoint Presentation</vt:lpstr>
      <vt:lpstr>Python Interview questions </vt:lpstr>
      <vt:lpstr>PowerPoint Presentation</vt:lpstr>
      <vt:lpstr>Reference link</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01 python programming</dc:title>
  <dc:creator>admin istrator</dc:creator>
  <cp:lastModifiedBy>admin istrator</cp:lastModifiedBy>
  <cp:revision>8</cp:revision>
  <dcterms:created xsi:type="dcterms:W3CDTF">2024-02-11T13:17:40Z</dcterms:created>
  <dcterms:modified xsi:type="dcterms:W3CDTF">2024-02-13T08:00:30Z</dcterms:modified>
</cp:coreProperties>
</file>