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7" r:id="rId9"/>
    <p:sldId id="268" r:id="rId10"/>
    <p:sldId id="266" r:id="rId11"/>
    <p:sldId id="269" r:id="rId12"/>
    <p:sldId id="270" r:id="rId13"/>
    <p:sldId id="271" r:id="rId14"/>
    <p:sldId id="272" r:id="rId15"/>
    <p:sldId id="265" r:id="rId16"/>
    <p:sldId id="273" r:id="rId17"/>
    <p:sldId id="274" r:id="rId18"/>
    <p:sldId id="275" r:id="rId19"/>
    <p:sldId id="279" r:id="rId20"/>
    <p:sldId id="280" r:id="rId21"/>
    <p:sldId id="281" r:id="rId22"/>
    <p:sldId id="276" r:id="rId23"/>
    <p:sldId id="277" r:id="rId24"/>
    <p:sldId id="278"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64" r:id="rId38"/>
    <p:sldId id="294" r:id="rId39"/>
    <p:sldId id="295" r:id="rId40"/>
    <p:sldId id="263" r:id="rId4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874A6-84E5-4EB0-B968-4F9FCF2FCC74}" v="1" dt="2024-02-18T04:32:23.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8" d="100"/>
          <a:sy n="78"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28E1-1A68-C4CA-D432-1472A7B26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ABA92E0-F2E2-DA9E-E702-07A239DB7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9EF56ED-B355-C81C-7475-433E578A12A0}"/>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5" name="Footer Placeholder 4">
            <a:extLst>
              <a:ext uri="{FF2B5EF4-FFF2-40B4-BE49-F238E27FC236}">
                <a16:creationId xmlns:a16="http://schemas.microsoft.com/office/drawing/2014/main" id="{DDAB69E4-8C8B-F732-583F-DFB773638D2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12DB91-34EC-73F1-4119-FE1520ACB5A7}"/>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239999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1596-C4A6-D23B-466E-054344D986B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F8898A0-EB6E-00A5-3656-383ECA1C5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EF51380-12DE-A772-466D-E4F1BACA1B1B}"/>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5" name="Footer Placeholder 4">
            <a:extLst>
              <a:ext uri="{FF2B5EF4-FFF2-40B4-BE49-F238E27FC236}">
                <a16:creationId xmlns:a16="http://schemas.microsoft.com/office/drawing/2014/main" id="{5B70D640-6399-8C0B-A98D-9EF1FEEE98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3A186F7-C064-F7DE-0B7A-EB9BAAC2AD26}"/>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424840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90654-9406-DAC7-F09E-1C1239533B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781D87D-DDBD-F7F7-843C-67647E62C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B2E8181-5C29-6550-A2C1-13D0B4FDA699}"/>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5" name="Footer Placeholder 4">
            <a:extLst>
              <a:ext uri="{FF2B5EF4-FFF2-40B4-BE49-F238E27FC236}">
                <a16:creationId xmlns:a16="http://schemas.microsoft.com/office/drawing/2014/main" id="{FE7B972B-D194-84DB-0998-DB60ACC31F6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FBDBC08-869A-7DED-A5D8-5B480543080E}"/>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184577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6F33-256C-9AFF-1C0C-E26DBED346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2571885-BFF0-AB23-C17B-7B8F54A9A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CB49017-7D45-137E-24AB-7E7B3241E11B}"/>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5" name="Footer Placeholder 4">
            <a:extLst>
              <a:ext uri="{FF2B5EF4-FFF2-40B4-BE49-F238E27FC236}">
                <a16:creationId xmlns:a16="http://schemas.microsoft.com/office/drawing/2014/main" id="{C9D54CC2-5891-354B-ED29-D285E156492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7F50ADA-12EC-9B10-C8E6-863848456238}"/>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265683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D6B6-7882-CD62-5828-241057557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36E718F-12B5-248D-063D-05B609876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DAA4A-CF65-CFFD-FDB5-71097302F35F}"/>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5" name="Footer Placeholder 4">
            <a:extLst>
              <a:ext uri="{FF2B5EF4-FFF2-40B4-BE49-F238E27FC236}">
                <a16:creationId xmlns:a16="http://schemas.microsoft.com/office/drawing/2014/main" id="{DCFC33DB-E981-EBFC-3A60-51DDA60F4D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C8B580-1D38-61F7-7803-08F78AB1E598}"/>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323246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102F-172C-5FD0-1D90-1349FE5766F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C7B228E-350B-2A73-07D2-1C26DAF50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2BBCDD8-A043-730A-19D7-59CA78DC1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A31F16F-EDF9-9DEE-B5DD-1E3FFC4FC316}"/>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6" name="Footer Placeholder 5">
            <a:extLst>
              <a:ext uri="{FF2B5EF4-FFF2-40B4-BE49-F238E27FC236}">
                <a16:creationId xmlns:a16="http://schemas.microsoft.com/office/drawing/2014/main" id="{9DE158EC-10E4-0128-30E2-D1E1C56A784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5562377-CD40-FEE9-7F99-56C1839A068F}"/>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148445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DDA3-4845-3A53-D459-260512EAAB1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6DCF8C8-A267-1152-8381-0F80E1075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7450D-2BC7-7DC7-7FEC-36011A403D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C061D593-D000-9488-8091-AB02FCAE0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EDCF56-7BB7-9FF1-2ABA-E239747E9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68DED9F-7687-629B-4624-B4E4BDEE1EE2}"/>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8" name="Footer Placeholder 7">
            <a:extLst>
              <a:ext uri="{FF2B5EF4-FFF2-40B4-BE49-F238E27FC236}">
                <a16:creationId xmlns:a16="http://schemas.microsoft.com/office/drawing/2014/main" id="{C1E9F69A-EA50-415F-7339-533EF88AB9D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008E76E-E465-C8B5-A4E4-DADF34766465}"/>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53082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32F1-3CD3-5011-F512-9F655EAADFF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C8F9633-63CC-9AA8-AE73-C1B02782DA2B}"/>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4" name="Footer Placeholder 3">
            <a:extLst>
              <a:ext uri="{FF2B5EF4-FFF2-40B4-BE49-F238E27FC236}">
                <a16:creationId xmlns:a16="http://schemas.microsoft.com/office/drawing/2014/main" id="{A4AFEF0C-17CD-D72D-2C00-650CB7AFA2D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9B367EC-295C-4DC4-4044-88BD4D91059C}"/>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133767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4AEBA-E421-1630-BBB8-FD09CCB47639}"/>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3" name="Footer Placeholder 2">
            <a:extLst>
              <a:ext uri="{FF2B5EF4-FFF2-40B4-BE49-F238E27FC236}">
                <a16:creationId xmlns:a16="http://schemas.microsoft.com/office/drawing/2014/main" id="{CACE9824-2F0B-D2E9-0DBA-EB8382EB652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DC8A2E1-4E87-D83A-B15F-885FDBB21675}"/>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268805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186D-A708-F091-6B1E-5D5BEB7A0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90936A4-1652-E8D6-BBCA-DFD1DB37A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02EF32-B213-D55D-57EF-52B6064F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8E461-EF43-6540-B38F-BA5918FDDA13}"/>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6" name="Footer Placeholder 5">
            <a:extLst>
              <a:ext uri="{FF2B5EF4-FFF2-40B4-BE49-F238E27FC236}">
                <a16:creationId xmlns:a16="http://schemas.microsoft.com/office/drawing/2014/main" id="{50F41D04-1966-62D3-6D39-4ED98BD6DA2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321F46A-BAB1-17C1-49F6-A4BC2D633658}"/>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152206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6B86-67F9-E7F2-FA7E-B49919AE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EE9497B-A196-A418-36D1-3836F2FEB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5485509-509D-56A5-E086-F28BDBD8C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5F1AE-0955-0B17-257F-2894CC2E18C3}"/>
              </a:ext>
            </a:extLst>
          </p:cNvPr>
          <p:cNvSpPr>
            <a:spLocks noGrp="1"/>
          </p:cNvSpPr>
          <p:nvPr>
            <p:ph type="dt" sz="half" idx="10"/>
          </p:nvPr>
        </p:nvSpPr>
        <p:spPr/>
        <p:txBody>
          <a:bodyPr/>
          <a:lstStyle/>
          <a:p>
            <a:fld id="{8DF0F16D-F7EE-4B2A-885C-53F4AEB0B499}" type="datetimeFigureOut">
              <a:rPr lang="en-PK" smtClean="0"/>
              <a:t>18/02/2024</a:t>
            </a:fld>
            <a:endParaRPr lang="en-PK"/>
          </a:p>
        </p:txBody>
      </p:sp>
      <p:sp>
        <p:nvSpPr>
          <p:cNvPr id="6" name="Footer Placeholder 5">
            <a:extLst>
              <a:ext uri="{FF2B5EF4-FFF2-40B4-BE49-F238E27FC236}">
                <a16:creationId xmlns:a16="http://schemas.microsoft.com/office/drawing/2014/main" id="{353AD679-D63C-5F4E-D192-AD5B96330E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01840BB-250F-095D-1B18-1F46DB82C0F6}"/>
              </a:ext>
            </a:extLst>
          </p:cNvPr>
          <p:cNvSpPr>
            <a:spLocks noGrp="1"/>
          </p:cNvSpPr>
          <p:nvPr>
            <p:ph type="sldNum" sz="quarter" idx="12"/>
          </p:nvPr>
        </p:nvSpPr>
        <p:spPr/>
        <p:txBody>
          <a:bodyPr/>
          <a:lstStyle/>
          <a:p>
            <a:fld id="{DB2A5D69-2090-4320-98B3-85110C4D0321}" type="slidenum">
              <a:rPr lang="en-PK" smtClean="0"/>
              <a:t>‹#›</a:t>
            </a:fld>
            <a:endParaRPr lang="en-PK"/>
          </a:p>
        </p:txBody>
      </p:sp>
    </p:spTree>
    <p:extLst>
      <p:ext uri="{BB962C8B-B14F-4D97-AF65-F5344CB8AC3E}">
        <p14:creationId xmlns:p14="http://schemas.microsoft.com/office/powerpoint/2010/main" val="306444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9AD9C-62C6-4D0A-815A-9B3C414BE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044B099-42CD-0EFF-8F71-971961060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27D106-1BF0-48A2-8DB3-D94560EB7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0F16D-F7EE-4B2A-885C-53F4AEB0B499}" type="datetimeFigureOut">
              <a:rPr lang="en-PK" smtClean="0"/>
              <a:t>18/02/2024</a:t>
            </a:fld>
            <a:endParaRPr lang="en-PK"/>
          </a:p>
        </p:txBody>
      </p:sp>
      <p:sp>
        <p:nvSpPr>
          <p:cNvPr id="5" name="Footer Placeholder 4">
            <a:extLst>
              <a:ext uri="{FF2B5EF4-FFF2-40B4-BE49-F238E27FC236}">
                <a16:creationId xmlns:a16="http://schemas.microsoft.com/office/drawing/2014/main" id="{A7861033-391E-C663-6C3B-09511F593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553D064-707C-F60A-618E-050D17227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A5D69-2090-4320-98B3-85110C4D0321}" type="slidenum">
              <a:rPr lang="en-PK" smtClean="0"/>
              <a:t>‹#›</a:t>
            </a:fld>
            <a:endParaRPr lang="en-PK"/>
          </a:p>
        </p:txBody>
      </p:sp>
    </p:spTree>
    <p:extLst>
      <p:ext uri="{BB962C8B-B14F-4D97-AF65-F5344CB8AC3E}">
        <p14:creationId xmlns:p14="http://schemas.microsoft.com/office/powerpoint/2010/main" val="258638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ime.com/collection/time100-a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nmp.jpl.nasa.gov/ds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A2B5-59B7-B0F4-F546-3EA45993C7A0}"/>
              </a:ext>
            </a:extLst>
          </p:cNvPr>
          <p:cNvSpPr>
            <a:spLocks noGrp="1"/>
          </p:cNvSpPr>
          <p:nvPr>
            <p:ph type="ctrTitle"/>
          </p:nvPr>
        </p:nvSpPr>
        <p:spPr/>
        <p:txBody>
          <a:bodyPr/>
          <a:lstStyle/>
          <a:p>
            <a:r>
              <a:rPr lang="en-US" dirty="0"/>
              <a:t>Lecture week 2 Artificial Intelligence	</a:t>
            </a:r>
            <a:endParaRPr lang="en-PK" dirty="0"/>
          </a:p>
        </p:txBody>
      </p:sp>
      <p:sp>
        <p:nvSpPr>
          <p:cNvPr id="3" name="Subtitle 2">
            <a:extLst>
              <a:ext uri="{FF2B5EF4-FFF2-40B4-BE49-F238E27FC236}">
                <a16:creationId xmlns:a16="http://schemas.microsoft.com/office/drawing/2014/main" id="{610CB717-28DD-C25A-A689-40AA939F1145}"/>
              </a:ext>
            </a:extLst>
          </p:cNvPr>
          <p:cNvSpPr>
            <a:spLocks noGrp="1"/>
          </p:cNvSpPr>
          <p:nvPr>
            <p:ph type="subTitle" idx="1"/>
          </p:nvPr>
        </p:nvSpPr>
        <p:spPr/>
        <p:txBody>
          <a:bodyPr/>
          <a:lstStyle/>
          <a:p>
            <a:r>
              <a:rPr lang="en-US" dirty="0" err="1"/>
              <a:t>Engr.Faiz</a:t>
            </a:r>
            <a:r>
              <a:rPr lang="en-US" dirty="0"/>
              <a:t> ul haque Zeya</a:t>
            </a:r>
          </a:p>
          <a:p>
            <a:r>
              <a:rPr lang="en-US" dirty="0"/>
              <a:t>Senior Associate professor</a:t>
            </a:r>
            <a:br>
              <a:rPr lang="en-US" dirty="0"/>
            </a:br>
            <a:r>
              <a:rPr lang="en-US" dirty="0"/>
              <a:t>Software engineering </a:t>
            </a:r>
            <a:r>
              <a:rPr lang="en-US" dirty="0" err="1"/>
              <a:t>department,BUKC</a:t>
            </a:r>
            <a:endParaRPr lang="en-US" dirty="0"/>
          </a:p>
        </p:txBody>
      </p:sp>
    </p:spTree>
    <p:extLst>
      <p:ext uri="{BB962C8B-B14F-4D97-AF65-F5344CB8AC3E}">
        <p14:creationId xmlns:p14="http://schemas.microsoft.com/office/powerpoint/2010/main" val="204418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C9250F4-894A-6B30-38EA-AEE082B84627}"/>
              </a:ext>
            </a:extLst>
          </p:cNvPr>
          <p:cNvSpPr>
            <a:spLocks noGrp="1" noChangeArrowheads="1"/>
          </p:cNvSpPr>
          <p:nvPr>
            <p:ph type="title"/>
          </p:nvPr>
        </p:nvSpPr>
        <p:spPr/>
        <p:txBody>
          <a:bodyPr/>
          <a:lstStyle/>
          <a:p>
            <a:r>
              <a:rPr lang="en-US" altLang="en-PK"/>
              <a:t>Ubiquity</a:t>
            </a:r>
          </a:p>
        </p:txBody>
      </p:sp>
      <p:sp>
        <p:nvSpPr>
          <p:cNvPr id="32771" name="Rectangle 3">
            <a:extLst>
              <a:ext uri="{FF2B5EF4-FFF2-40B4-BE49-F238E27FC236}">
                <a16:creationId xmlns:a16="http://schemas.microsoft.com/office/drawing/2014/main" id="{B97869AD-A59F-5FBC-E10C-112EB120057D}"/>
              </a:ext>
            </a:extLst>
          </p:cNvPr>
          <p:cNvSpPr>
            <a:spLocks noGrp="1" noChangeArrowheads="1"/>
          </p:cNvSpPr>
          <p:nvPr>
            <p:ph type="body" idx="1"/>
          </p:nvPr>
        </p:nvSpPr>
        <p:spPr>
          <a:xfrm>
            <a:off x="1981200" y="1219201"/>
            <a:ext cx="8229600" cy="4911725"/>
          </a:xfrm>
        </p:spPr>
        <p:txBody>
          <a:bodyPr/>
          <a:lstStyle/>
          <a:p>
            <a:r>
              <a:rPr lang="en-US" altLang="en-PK"/>
              <a:t>The continual reduction in cost of computing capability has made it possible to introduce processing power into places and devices that would have once been uneconomic</a:t>
            </a:r>
          </a:p>
          <a:p>
            <a:r>
              <a:rPr lang="en-US" altLang="en-PK"/>
              <a:t>As processing capability spreads, sophistication (and intelligence of a sort) becomes ubiquitous</a:t>
            </a:r>
          </a:p>
          <a:p>
            <a:r>
              <a:rPr lang="en-US" altLang="en-PK"/>
              <a:t>What could benefit from having a processor embedded in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3BC986-5888-A140-0168-EC32409AB40D}"/>
              </a:ext>
            </a:extLst>
          </p:cNvPr>
          <p:cNvSpPr>
            <a:spLocks noGrp="1" noChangeArrowheads="1"/>
          </p:cNvSpPr>
          <p:nvPr>
            <p:ph type="title"/>
          </p:nvPr>
        </p:nvSpPr>
        <p:spPr/>
        <p:txBody>
          <a:bodyPr/>
          <a:lstStyle/>
          <a:p>
            <a:r>
              <a:rPr lang="en-US" altLang="en-PK"/>
              <a:t>Interconnection</a:t>
            </a:r>
          </a:p>
        </p:txBody>
      </p:sp>
      <p:sp>
        <p:nvSpPr>
          <p:cNvPr id="33795" name="Rectangle 3">
            <a:extLst>
              <a:ext uri="{FF2B5EF4-FFF2-40B4-BE49-F238E27FC236}">
                <a16:creationId xmlns:a16="http://schemas.microsoft.com/office/drawing/2014/main" id="{7C238B15-AFCD-40A8-045C-105A9AE2B287}"/>
              </a:ext>
            </a:extLst>
          </p:cNvPr>
          <p:cNvSpPr>
            <a:spLocks noGrp="1" noChangeArrowheads="1"/>
          </p:cNvSpPr>
          <p:nvPr>
            <p:ph type="body" idx="1"/>
          </p:nvPr>
        </p:nvSpPr>
        <p:spPr>
          <a:xfrm>
            <a:off x="1981200" y="914400"/>
            <a:ext cx="8229600" cy="5410200"/>
          </a:xfrm>
        </p:spPr>
        <p:txBody>
          <a:bodyPr/>
          <a:lstStyle/>
          <a:p>
            <a:r>
              <a:rPr lang="en-US" altLang="en-PK"/>
              <a:t>Computer systems today no longer stand alone, but are networked into large distributed systems</a:t>
            </a:r>
          </a:p>
          <a:p>
            <a:r>
              <a:rPr lang="en-US" altLang="en-PK"/>
              <a:t>The internet is an obvious example, but networking is spreading its ever-growing tentacles…</a:t>
            </a:r>
          </a:p>
          <a:p>
            <a:r>
              <a:rPr lang="en-US" altLang="en-PK"/>
              <a:t>Since distributed and concurrent systems have become the norm, some researchers are putting forward theoretical models that portray computing as primarily a process of interaction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2CE9751-DAF5-456C-A8FC-F5C1CCDA3C7F}"/>
              </a:ext>
            </a:extLst>
          </p:cNvPr>
          <p:cNvSpPr>
            <a:spLocks noGrp="1" noChangeArrowheads="1"/>
          </p:cNvSpPr>
          <p:nvPr>
            <p:ph type="title"/>
          </p:nvPr>
        </p:nvSpPr>
        <p:spPr/>
        <p:txBody>
          <a:bodyPr/>
          <a:lstStyle/>
          <a:p>
            <a:r>
              <a:rPr lang="en-US" altLang="en-PK"/>
              <a:t>Intelligence</a:t>
            </a:r>
          </a:p>
        </p:txBody>
      </p:sp>
      <p:sp>
        <p:nvSpPr>
          <p:cNvPr id="34819" name="Rectangle 3">
            <a:extLst>
              <a:ext uri="{FF2B5EF4-FFF2-40B4-BE49-F238E27FC236}">
                <a16:creationId xmlns:a16="http://schemas.microsoft.com/office/drawing/2014/main" id="{1892F4C5-80EC-B602-1BE1-EE7B8735533B}"/>
              </a:ext>
            </a:extLst>
          </p:cNvPr>
          <p:cNvSpPr>
            <a:spLocks noGrp="1" noChangeArrowheads="1"/>
          </p:cNvSpPr>
          <p:nvPr>
            <p:ph type="body" idx="1"/>
          </p:nvPr>
        </p:nvSpPr>
        <p:spPr>
          <a:xfrm>
            <a:off x="1981200" y="1371601"/>
            <a:ext cx="8229600" cy="4759325"/>
          </a:xfrm>
        </p:spPr>
        <p:txBody>
          <a:bodyPr/>
          <a:lstStyle/>
          <a:p>
            <a:r>
              <a:rPr lang="en-US" altLang="en-PK"/>
              <a:t>The complexity of tasks that we are capable of automating and delegating to computers has grown steadily</a:t>
            </a:r>
          </a:p>
          <a:p>
            <a:r>
              <a:rPr lang="en-US" altLang="en-PK"/>
              <a:t>If you don’t feel comfortable with this definition of “intelligence”, it’s probably because you are a human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FDD5C7-4A06-5B10-6C1D-25E97A80C187}"/>
              </a:ext>
            </a:extLst>
          </p:cNvPr>
          <p:cNvSpPr>
            <a:spLocks noGrp="1" noChangeArrowheads="1"/>
          </p:cNvSpPr>
          <p:nvPr>
            <p:ph type="title"/>
          </p:nvPr>
        </p:nvSpPr>
        <p:spPr/>
        <p:txBody>
          <a:bodyPr/>
          <a:lstStyle/>
          <a:p>
            <a:r>
              <a:rPr lang="en-US" altLang="en-PK"/>
              <a:t>Delegation</a:t>
            </a:r>
          </a:p>
        </p:txBody>
      </p:sp>
      <p:sp>
        <p:nvSpPr>
          <p:cNvPr id="35843" name="Rectangle 3">
            <a:extLst>
              <a:ext uri="{FF2B5EF4-FFF2-40B4-BE49-F238E27FC236}">
                <a16:creationId xmlns:a16="http://schemas.microsoft.com/office/drawing/2014/main" id="{73EBE649-9A04-339F-1E34-BE53CBADB1CE}"/>
              </a:ext>
            </a:extLst>
          </p:cNvPr>
          <p:cNvSpPr>
            <a:spLocks noGrp="1" noChangeArrowheads="1"/>
          </p:cNvSpPr>
          <p:nvPr>
            <p:ph type="body" idx="1"/>
          </p:nvPr>
        </p:nvSpPr>
        <p:spPr>
          <a:xfrm>
            <a:off x="1981200" y="1066800"/>
            <a:ext cx="8229600" cy="4953000"/>
          </a:xfrm>
        </p:spPr>
        <p:txBody>
          <a:bodyPr/>
          <a:lstStyle/>
          <a:p>
            <a:r>
              <a:rPr lang="en-US" altLang="en-PK"/>
              <a:t>Computers are doing more for us – without our intervention</a:t>
            </a:r>
          </a:p>
          <a:p>
            <a:r>
              <a:rPr lang="en-US" altLang="en-PK"/>
              <a:t>We are </a:t>
            </a:r>
            <a:r>
              <a:rPr lang="en-US" altLang="en-PK" i="1">
                <a:solidFill>
                  <a:srgbClr val="003399"/>
                </a:solidFill>
              </a:rPr>
              <a:t>giving control</a:t>
            </a:r>
            <a:r>
              <a:rPr lang="en-US" altLang="en-PK"/>
              <a:t> to computers, even in safety critical tasks</a:t>
            </a:r>
          </a:p>
          <a:p>
            <a:r>
              <a:rPr lang="en-US" altLang="en-PK"/>
              <a:t>One example: fly-by-wire aircraft, where the machine’s judgment may be trusted more than an experienced pilot</a:t>
            </a:r>
          </a:p>
          <a:p>
            <a:r>
              <a:rPr lang="en-US" altLang="en-PK"/>
              <a:t>Next on the agenda: fly-by-wire cars, intelligent braking systems, cruise control that maintains distance from car in front…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492515E-8CD6-67C6-4189-0CE6C80DF892}"/>
              </a:ext>
            </a:extLst>
          </p:cNvPr>
          <p:cNvSpPr>
            <a:spLocks noGrp="1" noChangeArrowheads="1"/>
          </p:cNvSpPr>
          <p:nvPr>
            <p:ph type="title"/>
          </p:nvPr>
        </p:nvSpPr>
        <p:spPr/>
        <p:txBody>
          <a:bodyPr/>
          <a:lstStyle/>
          <a:p>
            <a:r>
              <a:rPr lang="en-US" altLang="en-PK"/>
              <a:t>Human Orientation</a:t>
            </a:r>
          </a:p>
        </p:txBody>
      </p:sp>
      <p:sp>
        <p:nvSpPr>
          <p:cNvPr id="36867" name="Rectangle 3">
            <a:extLst>
              <a:ext uri="{FF2B5EF4-FFF2-40B4-BE49-F238E27FC236}">
                <a16:creationId xmlns:a16="http://schemas.microsoft.com/office/drawing/2014/main" id="{84C9D803-0AF9-5E90-FF8C-465F6178C1C4}"/>
              </a:ext>
            </a:extLst>
          </p:cNvPr>
          <p:cNvSpPr>
            <a:spLocks noGrp="1" noChangeArrowheads="1"/>
          </p:cNvSpPr>
          <p:nvPr>
            <p:ph type="body" idx="1"/>
          </p:nvPr>
        </p:nvSpPr>
        <p:spPr>
          <a:xfrm>
            <a:off x="1981200" y="1371601"/>
            <a:ext cx="8229600" cy="4759325"/>
          </a:xfrm>
        </p:spPr>
        <p:txBody>
          <a:bodyPr/>
          <a:lstStyle/>
          <a:p>
            <a:r>
              <a:rPr lang="en-US" altLang="en-PK"/>
              <a:t>The movement away from machine-oriented views of programming toward concepts and metaphors that more closely reflect the way we ourselves understand the world</a:t>
            </a:r>
          </a:p>
          <a:p>
            <a:r>
              <a:rPr lang="en-US" altLang="en-PK"/>
              <a:t>Programmers (and users!) relate to the machine differently</a:t>
            </a:r>
          </a:p>
          <a:p>
            <a:r>
              <a:rPr lang="en-US" altLang="en-PK"/>
              <a:t>Programmers conceptualize and implement software in terms of higher-level – more human-oriented – abstractions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B2F71A5-B88B-AE73-0116-5B2AFF13C076}"/>
              </a:ext>
            </a:extLst>
          </p:cNvPr>
          <p:cNvSpPr>
            <a:spLocks noGrp="1" noChangeArrowheads="1"/>
          </p:cNvSpPr>
          <p:nvPr>
            <p:ph type="title"/>
          </p:nvPr>
        </p:nvSpPr>
        <p:spPr/>
        <p:txBody>
          <a:bodyPr/>
          <a:lstStyle/>
          <a:p>
            <a:r>
              <a:rPr lang="en-US" altLang="en-PK"/>
              <a:t>Programming progression…</a:t>
            </a:r>
          </a:p>
        </p:txBody>
      </p:sp>
      <p:sp>
        <p:nvSpPr>
          <p:cNvPr id="31747" name="Rectangle 3">
            <a:extLst>
              <a:ext uri="{FF2B5EF4-FFF2-40B4-BE49-F238E27FC236}">
                <a16:creationId xmlns:a16="http://schemas.microsoft.com/office/drawing/2014/main" id="{AD16F98B-096D-FF25-58D5-5322924F9B8F}"/>
              </a:ext>
            </a:extLst>
          </p:cNvPr>
          <p:cNvSpPr>
            <a:spLocks noGrp="1" noChangeArrowheads="1"/>
          </p:cNvSpPr>
          <p:nvPr>
            <p:ph type="body" idx="1"/>
          </p:nvPr>
        </p:nvSpPr>
        <p:spPr>
          <a:xfrm>
            <a:off x="1981200" y="1295401"/>
            <a:ext cx="8229600" cy="4835525"/>
          </a:xfrm>
        </p:spPr>
        <p:txBody>
          <a:bodyPr/>
          <a:lstStyle/>
          <a:p>
            <a:r>
              <a:rPr lang="en-US" altLang="en-PK"/>
              <a:t>Programming has progressed through:</a:t>
            </a:r>
          </a:p>
          <a:p>
            <a:pPr lvl="1"/>
            <a:r>
              <a:rPr lang="en-US" altLang="en-PK"/>
              <a:t>machine code;</a:t>
            </a:r>
          </a:p>
          <a:p>
            <a:pPr lvl="1"/>
            <a:r>
              <a:rPr lang="en-US" altLang="en-PK"/>
              <a:t>assembly language;</a:t>
            </a:r>
          </a:p>
          <a:p>
            <a:pPr lvl="1"/>
            <a:r>
              <a:rPr lang="en-US" altLang="en-PK"/>
              <a:t>machine-independent programming languages;</a:t>
            </a:r>
          </a:p>
          <a:p>
            <a:pPr lvl="1"/>
            <a:r>
              <a:rPr lang="en-US" altLang="en-PK"/>
              <a:t>sub-routines;</a:t>
            </a:r>
          </a:p>
          <a:p>
            <a:pPr lvl="1"/>
            <a:r>
              <a:rPr lang="en-US" altLang="en-PK"/>
              <a:t>procedures &amp; functions;</a:t>
            </a:r>
          </a:p>
          <a:p>
            <a:pPr lvl="1"/>
            <a:r>
              <a:rPr lang="en-US" altLang="en-PK"/>
              <a:t>abstract data types;</a:t>
            </a:r>
          </a:p>
          <a:p>
            <a:pPr lvl="1"/>
            <a:r>
              <a:rPr lang="en-US" altLang="en-PK"/>
              <a:t>objects;</a:t>
            </a:r>
          </a:p>
          <a:p>
            <a:pPr>
              <a:buFont typeface="Wingdings" panose="05000000000000000000" pitchFamily="2" charset="2"/>
              <a:buNone/>
            </a:pPr>
            <a:r>
              <a:rPr lang="en-US" altLang="en-PK"/>
              <a:t>to </a:t>
            </a:r>
            <a:r>
              <a:rPr lang="en-US" altLang="en-PK" i="1">
                <a:solidFill>
                  <a:srgbClr val="003399"/>
                </a:solidFill>
              </a:rPr>
              <a:t>agents</a:t>
            </a:r>
            <a:r>
              <a:rPr lang="en-US" altLang="en-PK"/>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F305B0C-32B0-87A9-ED21-50A7BCA5ABD8}"/>
              </a:ext>
            </a:extLst>
          </p:cNvPr>
          <p:cNvSpPr>
            <a:spLocks noGrp="1" noChangeArrowheads="1"/>
          </p:cNvSpPr>
          <p:nvPr>
            <p:ph type="title"/>
          </p:nvPr>
        </p:nvSpPr>
        <p:spPr/>
        <p:txBody>
          <a:bodyPr/>
          <a:lstStyle/>
          <a:p>
            <a:r>
              <a:rPr lang="en-US" altLang="en-PK"/>
              <a:t>Global Computing</a:t>
            </a:r>
          </a:p>
        </p:txBody>
      </p:sp>
      <p:sp>
        <p:nvSpPr>
          <p:cNvPr id="37891" name="Rectangle 3">
            <a:extLst>
              <a:ext uri="{FF2B5EF4-FFF2-40B4-BE49-F238E27FC236}">
                <a16:creationId xmlns:a16="http://schemas.microsoft.com/office/drawing/2014/main" id="{62E44ED1-A09D-4FA8-8F36-CF8A6466C919}"/>
              </a:ext>
            </a:extLst>
          </p:cNvPr>
          <p:cNvSpPr>
            <a:spLocks noGrp="1" noChangeArrowheads="1"/>
          </p:cNvSpPr>
          <p:nvPr>
            <p:ph type="body" idx="1"/>
          </p:nvPr>
        </p:nvSpPr>
        <p:spPr>
          <a:xfrm>
            <a:off x="1981200" y="1295401"/>
            <a:ext cx="8229600" cy="4835525"/>
          </a:xfrm>
        </p:spPr>
        <p:txBody>
          <a:bodyPr/>
          <a:lstStyle/>
          <a:p>
            <a:r>
              <a:rPr lang="en-US" altLang="en-PK"/>
              <a:t>What techniques might be needed to deal with systems composed of 10</a:t>
            </a:r>
            <a:r>
              <a:rPr lang="en-US" altLang="en-PK" baseline="30000"/>
              <a:t>10</a:t>
            </a:r>
            <a:r>
              <a:rPr lang="en-US" altLang="en-PK"/>
              <a:t> processors?</a:t>
            </a:r>
          </a:p>
          <a:p>
            <a:r>
              <a:rPr lang="en-US" altLang="en-PK"/>
              <a:t>Don’t be deterred by its seeming to be “science fiction”</a:t>
            </a:r>
          </a:p>
          <a:p>
            <a:r>
              <a:rPr lang="en-US" altLang="en-PK"/>
              <a:t>Hundreds of millions of people connected by email once seemed to be “science fiction”…</a:t>
            </a:r>
          </a:p>
          <a:p>
            <a:r>
              <a:rPr lang="en-US" altLang="en-PK"/>
              <a:t>Let’s assume that current software development models can’t handle this…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5F1D5D7-FEF7-507D-4E57-CEA2013E05C5}"/>
              </a:ext>
            </a:extLst>
          </p:cNvPr>
          <p:cNvSpPr>
            <a:spLocks noGrp="1" noChangeArrowheads="1"/>
          </p:cNvSpPr>
          <p:nvPr>
            <p:ph type="title"/>
          </p:nvPr>
        </p:nvSpPr>
        <p:spPr/>
        <p:txBody>
          <a:bodyPr/>
          <a:lstStyle/>
          <a:p>
            <a:r>
              <a:rPr lang="en-US" altLang="en-PK"/>
              <a:t>Where does it bring us?</a:t>
            </a:r>
          </a:p>
        </p:txBody>
      </p:sp>
      <p:sp>
        <p:nvSpPr>
          <p:cNvPr id="38915" name="Rectangle 3">
            <a:extLst>
              <a:ext uri="{FF2B5EF4-FFF2-40B4-BE49-F238E27FC236}">
                <a16:creationId xmlns:a16="http://schemas.microsoft.com/office/drawing/2014/main" id="{150A9980-21A3-FE72-CEC6-4595B84C5374}"/>
              </a:ext>
            </a:extLst>
          </p:cNvPr>
          <p:cNvSpPr>
            <a:spLocks noGrp="1" noChangeArrowheads="1"/>
          </p:cNvSpPr>
          <p:nvPr>
            <p:ph type="body" idx="1"/>
          </p:nvPr>
        </p:nvSpPr>
        <p:spPr>
          <a:xfrm>
            <a:off x="1981200" y="1295401"/>
            <a:ext cx="8229600" cy="4835525"/>
          </a:xfrm>
        </p:spPr>
        <p:txBody>
          <a:bodyPr/>
          <a:lstStyle/>
          <a:p>
            <a:r>
              <a:rPr lang="en-US" altLang="en-PK"/>
              <a:t>Delegation and Intelligence imply the need to build computer systems that can act effectively on our behalf</a:t>
            </a:r>
          </a:p>
          <a:p>
            <a:r>
              <a:rPr lang="en-US" altLang="en-PK"/>
              <a:t>This implies:</a:t>
            </a:r>
          </a:p>
          <a:p>
            <a:pPr lvl="1"/>
            <a:r>
              <a:rPr lang="en-US" altLang="en-PK"/>
              <a:t>The ability of computer systems to act </a:t>
            </a:r>
            <a:r>
              <a:rPr lang="en-US" altLang="en-PK" i="1">
                <a:solidFill>
                  <a:srgbClr val="003399"/>
                </a:solidFill>
              </a:rPr>
              <a:t>independently</a:t>
            </a:r>
          </a:p>
          <a:p>
            <a:pPr lvl="1"/>
            <a:r>
              <a:rPr lang="en-US" altLang="en-PK"/>
              <a:t>The ability of computer systems to act in a way that </a:t>
            </a:r>
            <a:r>
              <a:rPr lang="en-US" altLang="en-PK" i="1">
                <a:solidFill>
                  <a:srgbClr val="003399"/>
                </a:solidFill>
              </a:rPr>
              <a:t>represents our best interests</a:t>
            </a:r>
            <a:r>
              <a:rPr lang="en-US" altLang="en-PK"/>
              <a:t> while interacting with other humans or systems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DD1CABB-E107-A156-0250-0A3A641C63AB}"/>
              </a:ext>
            </a:extLst>
          </p:cNvPr>
          <p:cNvSpPr>
            <a:spLocks noGrp="1" noChangeArrowheads="1"/>
          </p:cNvSpPr>
          <p:nvPr>
            <p:ph type="title"/>
          </p:nvPr>
        </p:nvSpPr>
        <p:spPr/>
        <p:txBody>
          <a:bodyPr/>
          <a:lstStyle/>
          <a:p>
            <a:r>
              <a:rPr lang="en-US" altLang="en-PK"/>
              <a:t>Interconnection and Distribution</a:t>
            </a:r>
          </a:p>
        </p:txBody>
      </p:sp>
      <p:sp>
        <p:nvSpPr>
          <p:cNvPr id="39939" name="Rectangle 3">
            <a:extLst>
              <a:ext uri="{FF2B5EF4-FFF2-40B4-BE49-F238E27FC236}">
                <a16:creationId xmlns:a16="http://schemas.microsoft.com/office/drawing/2014/main" id="{66226E50-3170-317B-D680-B5A0471CD676}"/>
              </a:ext>
            </a:extLst>
          </p:cNvPr>
          <p:cNvSpPr>
            <a:spLocks noGrp="1" noChangeArrowheads="1"/>
          </p:cNvSpPr>
          <p:nvPr>
            <p:ph type="body" idx="1"/>
          </p:nvPr>
        </p:nvSpPr>
        <p:spPr>
          <a:xfrm>
            <a:off x="1981200" y="1295401"/>
            <a:ext cx="8229600" cy="4835525"/>
          </a:xfrm>
        </p:spPr>
        <p:txBody>
          <a:bodyPr/>
          <a:lstStyle/>
          <a:p>
            <a:r>
              <a:rPr lang="en-US" altLang="en-PK"/>
              <a:t>Interconnection and Distribution have become core motifs in Computer Science</a:t>
            </a:r>
          </a:p>
          <a:p>
            <a:r>
              <a:rPr lang="en-US" altLang="en-PK"/>
              <a:t>But Interconnection and Distribution, coupled with the need for systems to represent our best interests, implies systems that can </a:t>
            </a:r>
            <a:r>
              <a:rPr lang="en-US" altLang="en-PK" i="1">
                <a:solidFill>
                  <a:srgbClr val="003399"/>
                </a:solidFill>
              </a:rPr>
              <a:t>cooperate</a:t>
            </a:r>
            <a:r>
              <a:rPr lang="en-US" altLang="en-PK"/>
              <a:t> and </a:t>
            </a:r>
            <a:r>
              <a:rPr lang="en-US" altLang="en-PK" i="1">
                <a:solidFill>
                  <a:srgbClr val="003399"/>
                </a:solidFill>
              </a:rPr>
              <a:t>reach agreements</a:t>
            </a:r>
            <a:r>
              <a:rPr lang="en-US" altLang="en-PK"/>
              <a:t> (or even </a:t>
            </a:r>
            <a:r>
              <a:rPr lang="en-US" altLang="en-PK" i="1">
                <a:solidFill>
                  <a:srgbClr val="003399"/>
                </a:solidFill>
              </a:rPr>
              <a:t>compete</a:t>
            </a:r>
            <a:r>
              <a:rPr lang="en-US" altLang="en-PK"/>
              <a:t>) with other systems that have different interests (much as we do with other people)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CD2DADB-7705-564A-6A7A-FAE1E021227C}"/>
              </a:ext>
            </a:extLst>
          </p:cNvPr>
          <p:cNvSpPr>
            <a:spLocks noGrp="1" noChangeArrowheads="1"/>
          </p:cNvSpPr>
          <p:nvPr>
            <p:ph type="title"/>
          </p:nvPr>
        </p:nvSpPr>
        <p:spPr/>
        <p:txBody>
          <a:bodyPr/>
          <a:lstStyle/>
          <a:p>
            <a:r>
              <a:rPr lang="en-US" altLang="en-PK"/>
              <a:t>So Computer Science expands…</a:t>
            </a:r>
          </a:p>
        </p:txBody>
      </p:sp>
      <p:sp>
        <p:nvSpPr>
          <p:cNvPr id="46083" name="Rectangle 3">
            <a:extLst>
              <a:ext uri="{FF2B5EF4-FFF2-40B4-BE49-F238E27FC236}">
                <a16:creationId xmlns:a16="http://schemas.microsoft.com/office/drawing/2014/main" id="{D5C033C4-5B13-5B8D-A2B0-6498DDBCB5AC}"/>
              </a:ext>
            </a:extLst>
          </p:cNvPr>
          <p:cNvSpPr>
            <a:spLocks noGrp="1" noChangeArrowheads="1"/>
          </p:cNvSpPr>
          <p:nvPr>
            <p:ph type="body" idx="1"/>
          </p:nvPr>
        </p:nvSpPr>
        <p:spPr/>
        <p:txBody>
          <a:bodyPr/>
          <a:lstStyle/>
          <a:p>
            <a:r>
              <a:rPr lang="en-US" altLang="en-PK"/>
              <a:t>These issues were not studied in Computer Science until recently</a:t>
            </a:r>
          </a:p>
          <a:p>
            <a:r>
              <a:rPr lang="en-US" altLang="en-PK"/>
              <a:t>All of these trends have led to the emergence of a new field in Computer Science: </a:t>
            </a:r>
            <a:r>
              <a:rPr lang="en-US" altLang="en-PK" i="1">
                <a:solidFill>
                  <a:srgbClr val="003399"/>
                </a:solidFill>
              </a:rPr>
              <a:t>multiagent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6EA1-76A2-8A72-D3F7-4D18B3D9841D}"/>
              </a:ext>
            </a:extLst>
          </p:cNvPr>
          <p:cNvSpPr>
            <a:spLocks noGrp="1"/>
          </p:cNvSpPr>
          <p:nvPr>
            <p:ph type="title"/>
          </p:nvPr>
        </p:nvSpPr>
        <p:spPr/>
        <p:txBody>
          <a:bodyPr/>
          <a:lstStyle/>
          <a:p>
            <a:r>
              <a:rPr lang="en-US" dirty="0"/>
              <a:t>Today’s topics	</a:t>
            </a:r>
            <a:endParaRPr lang="en-PK" dirty="0"/>
          </a:p>
        </p:txBody>
      </p:sp>
      <p:sp>
        <p:nvSpPr>
          <p:cNvPr id="3" name="Content Placeholder 2">
            <a:extLst>
              <a:ext uri="{FF2B5EF4-FFF2-40B4-BE49-F238E27FC236}">
                <a16:creationId xmlns:a16="http://schemas.microsoft.com/office/drawing/2014/main" id="{64A3A818-9967-224A-51D4-F8E36469984F}"/>
              </a:ext>
            </a:extLst>
          </p:cNvPr>
          <p:cNvSpPr>
            <a:spLocks noGrp="1"/>
          </p:cNvSpPr>
          <p:nvPr>
            <p:ph idx="1"/>
          </p:nvPr>
        </p:nvSpPr>
        <p:spPr/>
        <p:txBody>
          <a:bodyPr>
            <a:normAutofit/>
          </a:bodyPr>
          <a:lstStyle/>
          <a:p>
            <a:r>
              <a:rPr lang="en-US" dirty="0"/>
              <a:t>Types of AI.</a:t>
            </a:r>
          </a:p>
          <a:p>
            <a:r>
              <a:rPr lang="en-US" dirty="0"/>
              <a:t>Turing test.</a:t>
            </a:r>
          </a:p>
          <a:p>
            <a:r>
              <a:rPr lang="en-US" dirty="0"/>
              <a:t>Nature of environment</a:t>
            </a:r>
          </a:p>
          <a:p>
            <a:r>
              <a:rPr lang="en-US"/>
              <a:t>Multiagent </a:t>
            </a:r>
            <a:r>
              <a:rPr lang="en-US" dirty="0"/>
              <a:t>system</a:t>
            </a:r>
          </a:p>
          <a:p>
            <a:r>
              <a:rPr lang="en-US" dirty="0"/>
              <a:t>Distributed AI</a:t>
            </a:r>
          </a:p>
          <a:p>
            <a:pPr marL="0" indent="0">
              <a:buNone/>
            </a:pPr>
            <a:endParaRPr lang="en-US" dirty="0"/>
          </a:p>
          <a:p>
            <a:pPr marL="0" indent="0">
              <a:buNone/>
            </a:pPr>
            <a:r>
              <a:rPr lang="en-US" dirty="0"/>
              <a:t>AAAI.org introduction</a:t>
            </a:r>
            <a:br>
              <a:rPr lang="en-US" dirty="0"/>
            </a:br>
            <a:r>
              <a:rPr lang="en-US" dirty="0">
                <a:hlinkClick r:id="rId2"/>
              </a:rPr>
              <a:t>The 100 Most Influential People in AI 2023 | TIME</a:t>
            </a:r>
            <a:endParaRPr lang="en-US" dirty="0"/>
          </a:p>
          <a:p>
            <a:pPr marL="0" indent="0">
              <a:buNone/>
            </a:pPr>
            <a:endParaRPr lang="en-US" dirty="0"/>
          </a:p>
        </p:txBody>
      </p:sp>
    </p:spTree>
    <p:extLst>
      <p:ext uri="{BB962C8B-B14F-4D97-AF65-F5344CB8AC3E}">
        <p14:creationId xmlns:p14="http://schemas.microsoft.com/office/powerpoint/2010/main" val="385621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5BC747-5AE1-55A9-E1AD-D8B0D60A7F08}"/>
              </a:ext>
            </a:extLst>
          </p:cNvPr>
          <p:cNvSpPr>
            <a:spLocks noGrp="1" noChangeArrowheads="1"/>
          </p:cNvSpPr>
          <p:nvPr>
            <p:ph type="title"/>
          </p:nvPr>
        </p:nvSpPr>
        <p:spPr/>
        <p:txBody>
          <a:bodyPr/>
          <a:lstStyle/>
          <a:p>
            <a:r>
              <a:rPr lang="en-US" altLang="en-PK"/>
              <a:t>Agents, a Definition</a:t>
            </a:r>
          </a:p>
        </p:txBody>
      </p:sp>
      <p:sp>
        <p:nvSpPr>
          <p:cNvPr id="6147" name="Rectangle 3">
            <a:extLst>
              <a:ext uri="{FF2B5EF4-FFF2-40B4-BE49-F238E27FC236}">
                <a16:creationId xmlns:a16="http://schemas.microsoft.com/office/drawing/2014/main" id="{021C5D09-1320-BC71-9EEF-A048F4258CDD}"/>
              </a:ext>
            </a:extLst>
          </p:cNvPr>
          <p:cNvSpPr>
            <a:spLocks noGrp="1" noChangeArrowheads="1"/>
          </p:cNvSpPr>
          <p:nvPr>
            <p:ph type="body" idx="1"/>
          </p:nvPr>
        </p:nvSpPr>
        <p:spPr>
          <a:xfrm>
            <a:off x="2133600" y="1447800"/>
            <a:ext cx="7924800" cy="4191000"/>
          </a:xfrm>
        </p:spPr>
        <p:txBody>
          <a:bodyPr/>
          <a:lstStyle/>
          <a:p>
            <a:r>
              <a:rPr lang="en-US" altLang="en-PK"/>
              <a:t>An agent is a computer system that is capable of </a:t>
            </a:r>
            <a:r>
              <a:rPr lang="en-US" altLang="en-PK" i="1">
                <a:solidFill>
                  <a:srgbClr val="003399"/>
                </a:solidFill>
              </a:rPr>
              <a:t>independent</a:t>
            </a:r>
            <a:r>
              <a:rPr lang="en-US" altLang="en-PK" i="1"/>
              <a:t> </a:t>
            </a:r>
            <a:r>
              <a:rPr lang="en-US" altLang="en-PK"/>
              <a:t>action on behalf of its user or owner (figuring out what needs to be done to satisfy design objectives, rather than constantly being told)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04EF13B-2FBA-B198-1B28-235598C67F64}"/>
              </a:ext>
            </a:extLst>
          </p:cNvPr>
          <p:cNvSpPr>
            <a:spLocks noGrp="1" noChangeArrowheads="1"/>
          </p:cNvSpPr>
          <p:nvPr>
            <p:ph type="title"/>
          </p:nvPr>
        </p:nvSpPr>
        <p:spPr/>
        <p:txBody>
          <a:bodyPr/>
          <a:lstStyle/>
          <a:p>
            <a:r>
              <a:rPr lang="en-US" altLang="en-PK"/>
              <a:t>Multiagent Systems, a Definition</a:t>
            </a:r>
          </a:p>
        </p:txBody>
      </p:sp>
      <p:sp>
        <p:nvSpPr>
          <p:cNvPr id="41987" name="Rectangle 3">
            <a:extLst>
              <a:ext uri="{FF2B5EF4-FFF2-40B4-BE49-F238E27FC236}">
                <a16:creationId xmlns:a16="http://schemas.microsoft.com/office/drawing/2014/main" id="{69946096-039F-575E-6439-81F33CAF48FF}"/>
              </a:ext>
            </a:extLst>
          </p:cNvPr>
          <p:cNvSpPr>
            <a:spLocks noGrp="1" noChangeArrowheads="1"/>
          </p:cNvSpPr>
          <p:nvPr>
            <p:ph type="body" idx="1"/>
          </p:nvPr>
        </p:nvSpPr>
        <p:spPr>
          <a:xfrm>
            <a:off x="2286000" y="1108076"/>
            <a:ext cx="7620000" cy="4911725"/>
          </a:xfrm>
        </p:spPr>
        <p:txBody>
          <a:bodyPr/>
          <a:lstStyle/>
          <a:p>
            <a:r>
              <a:rPr lang="en-US" altLang="en-PK"/>
              <a:t>A multiagent system is one that consists of a number of agents, which </a:t>
            </a:r>
            <a:r>
              <a:rPr lang="en-US" altLang="en-PK" i="1">
                <a:solidFill>
                  <a:srgbClr val="003399"/>
                </a:solidFill>
              </a:rPr>
              <a:t>interact</a:t>
            </a:r>
            <a:r>
              <a:rPr lang="en-US" altLang="en-PK" i="1"/>
              <a:t> </a:t>
            </a:r>
            <a:r>
              <a:rPr lang="en-US" altLang="en-PK"/>
              <a:t>with one-another</a:t>
            </a:r>
          </a:p>
          <a:p>
            <a:r>
              <a:rPr lang="en-US" altLang="en-PK"/>
              <a:t>In the most general case, agents will be acting on behalf of users with different goals and motivations</a:t>
            </a:r>
          </a:p>
          <a:p>
            <a:r>
              <a:rPr lang="en-US" altLang="en-PK"/>
              <a:t>To successfully interact, they will require the ability to </a:t>
            </a:r>
            <a:r>
              <a:rPr lang="en-US" altLang="en-PK" i="1">
                <a:solidFill>
                  <a:srgbClr val="003399"/>
                </a:solidFill>
              </a:rPr>
              <a:t>cooperate</a:t>
            </a:r>
            <a:r>
              <a:rPr lang="en-US" altLang="en-PK"/>
              <a:t>, </a:t>
            </a:r>
            <a:r>
              <a:rPr lang="en-US" altLang="en-PK" i="1">
                <a:solidFill>
                  <a:srgbClr val="003399"/>
                </a:solidFill>
              </a:rPr>
              <a:t>coordinate</a:t>
            </a:r>
            <a:r>
              <a:rPr lang="en-US" altLang="en-PK"/>
              <a:t>, and </a:t>
            </a:r>
            <a:r>
              <a:rPr lang="en-US" altLang="en-PK" i="1">
                <a:solidFill>
                  <a:srgbClr val="003399"/>
                </a:solidFill>
              </a:rPr>
              <a:t>negotiate</a:t>
            </a:r>
            <a:r>
              <a:rPr lang="en-US" altLang="en-PK"/>
              <a:t> with each other, much as people do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3AA4F79-54CF-254B-2BB6-E5A448E1F4FD}"/>
              </a:ext>
            </a:extLst>
          </p:cNvPr>
          <p:cNvSpPr>
            <a:spLocks noGrp="1" noChangeArrowheads="1"/>
          </p:cNvSpPr>
          <p:nvPr>
            <p:ph type="title"/>
          </p:nvPr>
        </p:nvSpPr>
        <p:spPr/>
        <p:txBody>
          <a:bodyPr/>
          <a:lstStyle/>
          <a:p>
            <a:r>
              <a:rPr lang="en-US" altLang="en-PK"/>
              <a:t>Agent Design, Society Design</a:t>
            </a:r>
          </a:p>
        </p:txBody>
      </p:sp>
      <p:sp>
        <p:nvSpPr>
          <p:cNvPr id="43011" name="Rectangle 3">
            <a:extLst>
              <a:ext uri="{FF2B5EF4-FFF2-40B4-BE49-F238E27FC236}">
                <a16:creationId xmlns:a16="http://schemas.microsoft.com/office/drawing/2014/main" id="{3F367DB5-CD81-1FFD-D2EC-BE2A929B6857}"/>
              </a:ext>
            </a:extLst>
          </p:cNvPr>
          <p:cNvSpPr>
            <a:spLocks noGrp="1" noChangeArrowheads="1"/>
          </p:cNvSpPr>
          <p:nvPr>
            <p:ph type="body" idx="1"/>
          </p:nvPr>
        </p:nvSpPr>
        <p:spPr>
          <a:xfrm>
            <a:off x="1676400" y="1143000"/>
            <a:ext cx="8915400" cy="5105400"/>
          </a:xfrm>
        </p:spPr>
        <p:txBody>
          <a:bodyPr/>
          <a:lstStyle/>
          <a:p>
            <a:r>
              <a:rPr lang="en-US" altLang="en-PK"/>
              <a:t>The course covers two key problems:</a:t>
            </a:r>
          </a:p>
          <a:p>
            <a:pPr lvl="1"/>
            <a:r>
              <a:rPr lang="en-US" altLang="en-PK"/>
              <a:t>How do we build agents capable of independent, autonomous action, so that they can successfully carry out tasks we delegate to them?</a:t>
            </a:r>
          </a:p>
          <a:p>
            <a:pPr lvl="1"/>
            <a:r>
              <a:rPr lang="en-US" altLang="en-PK"/>
              <a:t>How do we build agents that are capable of interacting (cooperating, coordinating, negotiating) with other agents in order to successfully carry out those delegated tasks, especially when the other agents cannot be assumed to share the same interests/goals?</a:t>
            </a:r>
          </a:p>
          <a:p>
            <a:r>
              <a:rPr lang="en-US" altLang="en-PK"/>
              <a:t>The first problem is </a:t>
            </a:r>
            <a:r>
              <a:rPr lang="en-US" altLang="en-PK" i="1">
                <a:solidFill>
                  <a:srgbClr val="003399"/>
                </a:solidFill>
              </a:rPr>
              <a:t>agent design</a:t>
            </a:r>
            <a:r>
              <a:rPr lang="en-US" altLang="en-PK"/>
              <a:t>, the second is </a:t>
            </a:r>
            <a:r>
              <a:rPr lang="en-US" altLang="en-PK" i="1">
                <a:solidFill>
                  <a:srgbClr val="003399"/>
                </a:solidFill>
              </a:rPr>
              <a:t>society design</a:t>
            </a:r>
            <a:r>
              <a:rPr lang="en-US" altLang="en-PK"/>
              <a:t> (micro/macro)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9096E8E-0468-6B98-5B01-080617AB3D29}"/>
              </a:ext>
            </a:extLst>
          </p:cNvPr>
          <p:cNvSpPr>
            <a:spLocks noGrp="1" noChangeArrowheads="1"/>
          </p:cNvSpPr>
          <p:nvPr>
            <p:ph type="title"/>
          </p:nvPr>
        </p:nvSpPr>
        <p:spPr/>
        <p:txBody>
          <a:bodyPr/>
          <a:lstStyle/>
          <a:p>
            <a:r>
              <a:rPr lang="en-US" altLang="en-PK"/>
              <a:t>Multiagent Systems</a:t>
            </a:r>
          </a:p>
        </p:txBody>
      </p:sp>
      <p:sp>
        <p:nvSpPr>
          <p:cNvPr id="44035" name="Rectangle 3">
            <a:extLst>
              <a:ext uri="{FF2B5EF4-FFF2-40B4-BE49-F238E27FC236}">
                <a16:creationId xmlns:a16="http://schemas.microsoft.com/office/drawing/2014/main" id="{D6C270AD-B280-3E92-6D91-D3C7AA21B056}"/>
              </a:ext>
            </a:extLst>
          </p:cNvPr>
          <p:cNvSpPr>
            <a:spLocks noGrp="1" noChangeArrowheads="1"/>
          </p:cNvSpPr>
          <p:nvPr>
            <p:ph type="body" idx="1"/>
          </p:nvPr>
        </p:nvSpPr>
        <p:spPr>
          <a:xfrm>
            <a:off x="1981200" y="1143001"/>
            <a:ext cx="8229600" cy="5064125"/>
          </a:xfrm>
        </p:spPr>
        <p:txBody>
          <a:bodyPr/>
          <a:lstStyle/>
          <a:p>
            <a:r>
              <a:rPr lang="en-US" altLang="en-PK"/>
              <a:t>In Multiagent Systems, we address questions such as:</a:t>
            </a:r>
          </a:p>
          <a:p>
            <a:pPr lvl="1"/>
            <a:r>
              <a:rPr lang="en-US" altLang="en-PK"/>
              <a:t>How can cooperation emerge in societies of self-interested agents?</a:t>
            </a:r>
          </a:p>
          <a:p>
            <a:pPr lvl="1"/>
            <a:r>
              <a:rPr lang="en-US" altLang="en-PK"/>
              <a:t>What kinds of languages can agents use to communicate?</a:t>
            </a:r>
          </a:p>
          <a:p>
            <a:pPr lvl="1"/>
            <a:r>
              <a:rPr lang="en-US" altLang="en-PK"/>
              <a:t>How can self-interested agents recognize conflict, and how can they (nevertheless) reach agreement?</a:t>
            </a:r>
          </a:p>
          <a:p>
            <a:pPr lvl="1"/>
            <a:r>
              <a:rPr lang="en-US" altLang="en-PK"/>
              <a:t>How can autonomous agents coordinate their activities so as to cooperatively achieve goals?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FDFAA6A-6B4A-1633-D3B8-95F85E6EB008}"/>
              </a:ext>
            </a:extLst>
          </p:cNvPr>
          <p:cNvSpPr>
            <a:spLocks noGrp="1" noChangeArrowheads="1"/>
          </p:cNvSpPr>
          <p:nvPr>
            <p:ph type="title"/>
          </p:nvPr>
        </p:nvSpPr>
        <p:spPr/>
        <p:txBody>
          <a:bodyPr/>
          <a:lstStyle/>
          <a:p>
            <a:r>
              <a:rPr lang="en-US" altLang="en-PK"/>
              <a:t>Multiagent Systems</a:t>
            </a:r>
          </a:p>
        </p:txBody>
      </p:sp>
      <p:sp>
        <p:nvSpPr>
          <p:cNvPr id="45059" name="Rectangle 3">
            <a:extLst>
              <a:ext uri="{FF2B5EF4-FFF2-40B4-BE49-F238E27FC236}">
                <a16:creationId xmlns:a16="http://schemas.microsoft.com/office/drawing/2014/main" id="{AF63382D-ED02-B6BA-A06E-675832ED80D3}"/>
              </a:ext>
            </a:extLst>
          </p:cNvPr>
          <p:cNvSpPr>
            <a:spLocks noGrp="1" noChangeArrowheads="1"/>
          </p:cNvSpPr>
          <p:nvPr>
            <p:ph type="body" idx="1"/>
          </p:nvPr>
        </p:nvSpPr>
        <p:spPr>
          <a:xfrm>
            <a:off x="2057400" y="1371601"/>
            <a:ext cx="7620000" cy="4530725"/>
          </a:xfrm>
        </p:spPr>
        <p:txBody>
          <a:bodyPr/>
          <a:lstStyle/>
          <a:p>
            <a:r>
              <a:rPr lang="en-US" altLang="en-PK"/>
              <a:t>While these questions are all addressed in part by other disciplines (notably economics and social sciences), what makes the multiagent systems field unique is that it emphasizes that the agents in question are </a:t>
            </a:r>
            <a:r>
              <a:rPr lang="en-US" altLang="en-PK" i="1">
                <a:solidFill>
                  <a:srgbClr val="003399"/>
                </a:solidFill>
              </a:rPr>
              <a:t>computational, information processing</a:t>
            </a:r>
            <a:r>
              <a:rPr lang="en-US" altLang="en-PK"/>
              <a:t> entities.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D27844D-6EE6-7D15-0B46-77F77BB952C1}"/>
              </a:ext>
            </a:extLst>
          </p:cNvPr>
          <p:cNvSpPr>
            <a:spLocks noGrp="1" noChangeArrowheads="1"/>
          </p:cNvSpPr>
          <p:nvPr>
            <p:ph type="title"/>
          </p:nvPr>
        </p:nvSpPr>
        <p:spPr/>
        <p:txBody>
          <a:bodyPr/>
          <a:lstStyle/>
          <a:p>
            <a:r>
              <a:rPr lang="en-US" altLang="en-PK"/>
              <a:t>The Vision Thing</a:t>
            </a:r>
          </a:p>
        </p:txBody>
      </p:sp>
      <p:sp>
        <p:nvSpPr>
          <p:cNvPr id="47107" name="Rectangle 3">
            <a:extLst>
              <a:ext uri="{FF2B5EF4-FFF2-40B4-BE49-F238E27FC236}">
                <a16:creationId xmlns:a16="http://schemas.microsoft.com/office/drawing/2014/main" id="{BC489278-7FE5-539F-7CBD-8EF13924361A}"/>
              </a:ext>
            </a:extLst>
          </p:cNvPr>
          <p:cNvSpPr>
            <a:spLocks noGrp="1" noChangeArrowheads="1"/>
          </p:cNvSpPr>
          <p:nvPr>
            <p:ph type="body" idx="1"/>
          </p:nvPr>
        </p:nvSpPr>
        <p:spPr>
          <a:xfrm>
            <a:off x="1981200" y="1066800"/>
            <a:ext cx="8229600" cy="5105400"/>
          </a:xfrm>
        </p:spPr>
        <p:txBody>
          <a:bodyPr/>
          <a:lstStyle/>
          <a:p>
            <a:r>
              <a:rPr lang="en-US" altLang="en-PK"/>
              <a:t>It’s easiest to understand the field of multiagent systems if you understand researchers’ vision of the future</a:t>
            </a:r>
          </a:p>
          <a:p>
            <a:r>
              <a:rPr lang="en-US" altLang="en-PK"/>
              <a:t>Fortunately, different researchers have different visions</a:t>
            </a:r>
          </a:p>
          <a:p>
            <a:r>
              <a:rPr lang="en-US" altLang="en-PK"/>
              <a:t>The amalgamation of these visions (and research directions, and methodologies, and interests, and…) define the field</a:t>
            </a:r>
          </a:p>
          <a:p>
            <a:r>
              <a:rPr lang="en-US" altLang="en-PK"/>
              <a:t>But the field’s researchers clearly have enough in common to consider each other’s work relevant to their own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4D6D86-A629-B32A-4991-A7ED5BE3DDA7}"/>
              </a:ext>
            </a:extLst>
          </p:cNvPr>
          <p:cNvSpPr>
            <a:spLocks noGrp="1" noChangeArrowheads="1"/>
          </p:cNvSpPr>
          <p:nvPr>
            <p:ph type="title"/>
          </p:nvPr>
        </p:nvSpPr>
        <p:spPr/>
        <p:txBody>
          <a:bodyPr/>
          <a:lstStyle/>
          <a:p>
            <a:r>
              <a:rPr lang="en-US" altLang="en-PK"/>
              <a:t>Spacecraft Control</a:t>
            </a:r>
          </a:p>
        </p:txBody>
      </p:sp>
      <p:sp>
        <p:nvSpPr>
          <p:cNvPr id="4099" name="Rectangle 3">
            <a:extLst>
              <a:ext uri="{FF2B5EF4-FFF2-40B4-BE49-F238E27FC236}">
                <a16:creationId xmlns:a16="http://schemas.microsoft.com/office/drawing/2014/main" id="{FE0DF2A7-E5F7-319F-82EB-8F742351E2F5}"/>
              </a:ext>
            </a:extLst>
          </p:cNvPr>
          <p:cNvSpPr>
            <a:spLocks noGrp="1" noChangeArrowheads="1"/>
          </p:cNvSpPr>
          <p:nvPr>
            <p:ph type="body" idx="1"/>
          </p:nvPr>
        </p:nvSpPr>
        <p:spPr>
          <a:xfrm>
            <a:off x="1981200" y="1066800"/>
            <a:ext cx="8229600" cy="5257800"/>
          </a:xfrm>
        </p:spPr>
        <p:txBody>
          <a:bodyPr/>
          <a:lstStyle/>
          <a:p>
            <a:pPr>
              <a:lnSpc>
                <a:spcPct val="110000"/>
              </a:lnSpc>
            </a:pPr>
            <a:r>
              <a:rPr lang="en-US" altLang="en-PK" sz="2600"/>
              <a:t>When a space probe makes its long flight from Earth to the outer planets, a ground crew is usually required to continually track its progress, and decide how to deal with unexpected eventualities. This is costly and, if decisions are required </a:t>
            </a:r>
            <a:r>
              <a:rPr lang="en-US" altLang="en-PK" sz="2600" i="1">
                <a:solidFill>
                  <a:srgbClr val="003399"/>
                </a:solidFill>
              </a:rPr>
              <a:t>quickly</a:t>
            </a:r>
            <a:r>
              <a:rPr lang="en-US" altLang="en-PK" sz="2600"/>
              <a:t>, it is simply not practicable. For these reasons, organizations like NASA are seriously investigating the possibility of making probes more autonomous — giving them richer decision making capabilities and responsibilities.</a:t>
            </a:r>
          </a:p>
          <a:p>
            <a:pPr>
              <a:lnSpc>
                <a:spcPct val="110000"/>
              </a:lnSpc>
            </a:pPr>
            <a:r>
              <a:rPr lang="en-US" altLang="en-PK" sz="2600" i="1">
                <a:solidFill>
                  <a:srgbClr val="003399"/>
                </a:solidFill>
              </a:rPr>
              <a:t>This is not fiction: </a:t>
            </a:r>
            <a:r>
              <a:rPr lang="en-US" altLang="en-PK" sz="2600">
                <a:solidFill>
                  <a:srgbClr val="003399"/>
                </a:solidFill>
              </a:rPr>
              <a:t>NASA</a:t>
            </a:r>
            <a:r>
              <a:rPr lang="en-US" altLang="en-PK" sz="2600" i="1">
                <a:solidFill>
                  <a:srgbClr val="003399"/>
                </a:solidFill>
              </a:rPr>
              <a:t>’s DS1 has done it!</a:t>
            </a:r>
            <a:endParaRPr lang="en-US" altLang="en-PK" sz="2600">
              <a:solidFill>
                <a:srgbClr val="0033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296A33-FC18-A82F-92A4-1E05F792B427}"/>
              </a:ext>
            </a:extLst>
          </p:cNvPr>
          <p:cNvSpPr>
            <a:spLocks noGrp="1" noChangeArrowheads="1"/>
          </p:cNvSpPr>
          <p:nvPr>
            <p:ph type="title"/>
          </p:nvPr>
        </p:nvSpPr>
        <p:spPr/>
        <p:txBody>
          <a:bodyPr/>
          <a:lstStyle/>
          <a:p>
            <a:r>
              <a:rPr lang="en-US" altLang="en-PK"/>
              <a:t>Deep Space 1</a:t>
            </a:r>
          </a:p>
        </p:txBody>
      </p:sp>
      <p:sp>
        <p:nvSpPr>
          <p:cNvPr id="48131" name="Rectangle 3">
            <a:extLst>
              <a:ext uri="{FF2B5EF4-FFF2-40B4-BE49-F238E27FC236}">
                <a16:creationId xmlns:a16="http://schemas.microsoft.com/office/drawing/2014/main" id="{805B5F97-0742-BE89-BBE7-8D65DCC59600}"/>
              </a:ext>
            </a:extLst>
          </p:cNvPr>
          <p:cNvSpPr>
            <a:spLocks noGrp="1" noChangeArrowheads="1"/>
          </p:cNvSpPr>
          <p:nvPr>
            <p:ph type="body" idx="1"/>
          </p:nvPr>
        </p:nvSpPr>
        <p:spPr>
          <a:xfrm>
            <a:off x="1981200" y="1066800"/>
            <a:ext cx="8458200" cy="5181600"/>
          </a:xfrm>
        </p:spPr>
        <p:txBody>
          <a:bodyPr/>
          <a:lstStyle/>
          <a:p>
            <a:pPr>
              <a:lnSpc>
                <a:spcPct val="80000"/>
              </a:lnSpc>
            </a:pPr>
            <a:r>
              <a:rPr lang="en-US" altLang="en-PK" sz="2900">
                <a:hlinkClick r:id="rId2"/>
              </a:rPr>
              <a:t>http://nmp.jpl.nasa.gov/ds1/</a:t>
            </a:r>
            <a:endParaRPr lang="en-US" altLang="en-PK" sz="2900"/>
          </a:p>
          <a:p>
            <a:pPr>
              <a:lnSpc>
                <a:spcPct val="80000"/>
              </a:lnSpc>
            </a:pPr>
            <a:r>
              <a:rPr lang="en-US" altLang="en-PK" sz="2900"/>
              <a:t>“Deep Space 1</a:t>
            </a:r>
            <a:br>
              <a:rPr lang="en-US" altLang="en-PK" sz="2900"/>
            </a:br>
            <a:r>
              <a:rPr lang="en-US" altLang="en-PK" sz="2900"/>
              <a:t>launched from Cape</a:t>
            </a:r>
            <a:br>
              <a:rPr lang="en-US" altLang="en-PK" sz="2900"/>
            </a:br>
            <a:r>
              <a:rPr lang="en-US" altLang="en-PK" sz="2900"/>
              <a:t>Canaveral on October 24,</a:t>
            </a:r>
            <a:br>
              <a:rPr lang="en-US" altLang="en-PK" sz="2900"/>
            </a:br>
            <a:r>
              <a:rPr lang="en-US" altLang="en-PK" sz="2900"/>
              <a:t>1998. During a highly</a:t>
            </a:r>
            <a:br>
              <a:rPr lang="en-US" altLang="en-PK" sz="2900"/>
            </a:br>
            <a:r>
              <a:rPr lang="en-US" altLang="en-PK" sz="2900"/>
              <a:t>successful primary mission,</a:t>
            </a:r>
            <a:br>
              <a:rPr lang="en-US" altLang="en-PK" sz="2900"/>
            </a:br>
            <a:r>
              <a:rPr lang="en-US" altLang="en-PK" sz="2900"/>
              <a:t>it tested 12 advanced, high-risk technologies in space. In an extremely successful extended mission, it encountered comet Borrelly and returned the best images and other science data ever from a comet. During its fully successful hyperextended mission, it conducted further technology tests. The spacecraft was retired on December 18, 2001.” – NASA Web site</a:t>
            </a:r>
          </a:p>
        </p:txBody>
      </p:sp>
      <p:pic>
        <p:nvPicPr>
          <p:cNvPr id="48132" name="Picture 4">
            <a:extLst>
              <a:ext uri="{FF2B5EF4-FFF2-40B4-BE49-F238E27FC236}">
                <a16:creationId xmlns:a16="http://schemas.microsoft.com/office/drawing/2014/main" id="{EE78DF6E-E1AF-F904-CABE-3A633A448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0"/>
            <a:ext cx="3048000" cy="2419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96287B6-DF17-B5C6-B467-7E299F759E20}"/>
              </a:ext>
            </a:extLst>
          </p:cNvPr>
          <p:cNvSpPr>
            <a:spLocks noGrp="1" noChangeArrowheads="1"/>
          </p:cNvSpPr>
          <p:nvPr>
            <p:ph type="title"/>
          </p:nvPr>
        </p:nvSpPr>
        <p:spPr/>
        <p:txBody>
          <a:bodyPr/>
          <a:lstStyle/>
          <a:p>
            <a:r>
              <a:rPr lang="en-US" altLang="en-PK" sz="3800"/>
              <a:t>Autonomous Agents for specialized tasks</a:t>
            </a:r>
          </a:p>
        </p:txBody>
      </p:sp>
      <p:sp>
        <p:nvSpPr>
          <p:cNvPr id="50179" name="Rectangle 3">
            <a:extLst>
              <a:ext uri="{FF2B5EF4-FFF2-40B4-BE49-F238E27FC236}">
                <a16:creationId xmlns:a16="http://schemas.microsoft.com/office/drawing/2014/main" id="{CD0C4D06-47B4-101A-D5FB-64EA47E3027D}"/>
              </a:ext>
            </a:extLst>
          </p:cNvPr>
          <p:cNvSpPr>
            <a:spLocks noGrp="1" noChangeArrowheads="1"/>
          </p:cNvSpPr>
          <p:nvPr>
            <p:ph type="body" idx="1"/>
          </p:nvPr>
        </p:nvSpPr>
        <p:spPr>
          <a:xfrm>
            <a:off x="1981200" y="1447801"/>
            <a:ext cx="8229600" cy="4530725"/>
          </a:xfrm>
        </p:spPr>
        <p:txBody>
          <a:bodyPr/>
          <a:lstStyle/>
          <a:p>
            <a:r>
              <a:rPr lang="en-US" altLang="en-PK"/>
              <a:t>The DS1 example is one of a generic class</a:t>
            </a:r>
          </a:p>
          <a:p>
            <a:r>
              <a:rPr lang="en-US" altLang="en-PK"/>
              <a:t>Agents (and their physical instantiation in robots) have a role to play in high-risk situations, unsuitable or impossible for humans</a:t>
            </a:r>
          </a:p>
          <a:p>
            <a:r>
              <a:rPr lang="en-US" altLang="en-PK"/>
              <a:t>The degree of autonomy will differ depending on the situation (remote human control may be an alternative, but not always)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E65133E-58A8-989B-EA88-861E0B469148}"/>
              </a:ext>
            </a:extLst>
          </p:cNvPr>
          <p:cNvSpPr>
            <a:spLocks noGrp="1" noChangeArrowheads="1"/>
          </p:cNvSpPr>
          <p:nvPr>
            <p:ph type="title"/>
          </p:nvPr>
        </p:nvSpPr>
        <p:spPr/>
        <p:txBody>
          <a:bodyPr/>
          <a:lstStyle/>
          <a:p>
            <a:r>
              <a:rPr lang="en-US" altLang="en-PK"/>
              <a:t>Air Traffic Control</a:t>
            </a:r>
          </a:p>
        </p:txBody>
      </p:sp>
      <p:sp>
        <p:nvSpPr>
          <p:cNvPr id="49155" name="Rectangle 3">
            <a:extLst>
              <a:ext uri="{FF2B5EF4-FFF2-40B4-BE49-F238E27FC236}">
                <a16:creationId xmlns:a16="http://schemas.microsoft.com/office/drawing/2014/main" id="{1637FD4B-2A7E-68C4-CB0A-1E00C2CE6A03}"/>
              </a:ext>
            </a:extLst>
          </p:cNvPr>
          <p:cNvSpPr>
            <a:spLocks noGrp="1" noChangeArrowheads="1"/>
          </p:cNvSpPr>
          <p:nvPr>
            <p:ph type="body" idx="1"/>
          </p:nvPr>
        </p:nvSpPr>
        <p:spPr>
          <a:xfrm>
            <a:off x="1981200" y="1219200"/>
            <a:ext cx="8382000" cy="5029200"/>
          </a:xfrm>
        </p:spPr>
        <p:txBody>
          <a:bodyPr/>
          <a:lstStyle/>
          <a:p>
            <a:r>
              <a:rPr lang="en-US" altLang="en-PK"/>
              <a:t>“A key air-traffic control system…suddenly fails, leaving flights in the vicinity of the airport with no air-traffic control support. Fortunately, autonomous air-traffic control systems in nearby airports recognize the failure of their peer, and cooperate to track and deal with all affected flights.”</a:t>
            </a:r>
          </a:p>
          <a:p>
            <a:r>
              <a:rPr lang="en-US" altLang="en-PK"/>
              <a:t>Systems taking the initiative when necessary</a:t>
            </a:r>
          </a:p>
          <a:p>
            <a:r>
              <a:rPr lang="en-US" altLang="en-PK"/>
              <a:t>Agents cooperating to solve problems beyond the capabilities of any individual agent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35FB-671C-FAD6-821C-CE213FE5EBD8}"/>
              </a:ext>
            </a:extLst>
          </p:cNvPr>
          <p:cNvSpPr>
            <a:spLocks noGrp="1"/>
          </p:cNvSpPr>
          <p:nvPr>
            <p:ph type="title"/>
          </p:nvPr>
        </p:nvSpPr>
        <p:spPr/>
        <p:txBody>
          <a:bodyPr/>
          <a:lstStyle/>
          <a:p>
            <a:r>
              <a:rPr lang="en-US" dirty="0"/>
              <a:t>Type of AI	(By definition)</a:t>
            </a:r>
            <a:endParaRPr lang="en-PK" dirty="0"/>
          </a:p>
        </p:txBody>
      </p:sp>
      <p:sp>
        <p:nvSpPr>
          <p:cNvPr id="3" name="Content Placeholder 2">
            <a:extLst>
              <a:ext uri="{FF2B5EF4-FFF2-40B4-BE49-F238E27FC236}">
                <a16:creationId xmlns:a16="http://schemas.microsoft.com/office/drawing/2014/main" id="{5B07F1FE-B29C-1B17-4D88-F3EB26FF1246}"/>
              </a:ext>
            </a:extLst>
          </p:cNvPr>
          <p:cNvSpPr>
            <a:spLocks noGrp="1"/>
          </p:cNvSpPr>
          <p:nvPr>
            <p:ph idx="1"/>
          </p:nvPr>
        </p:nvSpPr>
        <p:spPr/>
        <p:txBody>
          <a:bodyPr/>
          <a:lstStyle/>
          <a:p>
            <a:r>
              <a:rPr lang="en-US" dirty="0"/>
              <a:t>System that think rationally</a:t>
            </a:r>
          </a:p>
          <a:p>
            <a:r>
              <a:rPr lang="en-US" dirty="0"/>
              <a:t>System that think like human</a:t>
            </a:r>
          </a:p>
          <a:p>
            <a:r>
              <a:rPr lang="en-US" dirty="0"/>
              <a:t>System that acts like human</a:t>
            </a:r>
          </a:p>
          <a:p>
            <a:r>
              <a:rPr lang="en-US" dirty="0"/>
              <a:t>System that acts rationally.</a:t>
            </a:r>
          </a:p>
          <a:p>
            <a:pPr marL="0" indent="0">
              <a:buNone/>
            </a:pPr>
            <a:endParaRPr lang="en-PK" dirty="0"/>
          </a:p>
        </p:txBody>
      </p:sp>
    </p:spTree>
    <p:extLst>
      <p:ext uri="{BB962C8B-B14F-4D97-AF65-F5344CB8AC3E}">
        <p14:creationId xmlns:p14="http://schemas.microsoft.com/office/powerpoint/2010/main" val="2190107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904CD52-3429-7B1B-F33E-60493B40EEDD}"/>
              </a:ext>
            </a:extLst>
          </p:cNvPr>
          <p:cNvSpPr>
            <a:spLocks noGrp="1" noChangeArrowheads="1"/>
          </p:cNvSpPr>
          <p:nvPr>
            <p:ph type="title"/>
          </p:nvPr>
        </p:nvSpPr>
        <p:spPr/>
        <p:txBody>
          <a:bodyPr/>
          <a:lstStyle/>
          <a:p>
            <a:r>
              <a:rPr lang="en-US" altLang="en-PK"/>
              <a:t>Internet Agents</a:t>
            </a:r>
          </a:p>
        </p:txBody>
      </p:sp>
      <p:sp>
        <p:nvSpPr>
          <p:cNvPr id="5123" name="Rectangle 3">
            <a:extLst>
              <a:ext uri="{FF2B5EF4-FFF2-40B4-BE49-F238E27FC236}">
                <a16:creationId xmlns:a16="http://schemas.microsoft.com/office/drawing/2014/main" id="{0BDEF710-6804-1FFB-CB57-53A345BE29AA}"/>
              </a:ext>
            </a:extLst>
          </p:cNvPr>
          <p:cNvSpPr>
            <a:spLocks noGrp="1" noChangeArrowheads="1"/>
          </p:cNvSpPr>
          <p:nvPr>
            <p:ph type="body" idx="1"/>
          </p:nvPr>
        </p:nvSpPr>
        <p:spPr>
          <a:xfrm>
            <a:off x="1828800" y="1143000"/>
            <a:ext cx="8610600" cy="5181600"/>
          </a:xfrm>
        </p:spPr>
        <p:txBody>
          <a:bodyPr/>
          <a:lstStyle/>
          <a:p>
            <a:r>
              <a:rPr lang="en-US" altLang="en-PK"/>
              <a:t>Searching the Internet for the answer to a specific query can be a long and tedious process. So, why not allow a computer program — an agent — do searches for us? The agent would typically be given a query that would require synthesizing pieces of information from various different Internet information sources. Failure would occur when a particular resource was unavailable, (perhaps due to network failure), or where results could not be obtained.</a:t>
            </a:r>
          </a:p>
          <a:p>
            <a:endParaRPr lang="en-US" altLang="en-PK"/>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4DC1618-C006-3E33-B995-C457141236BA}"/>
              </a:ext>
            </a:extLst>
          </p:cNvPr>
          <p:cNvSpPr>
            <a:spLocks noGrp="1" noChangeArrowheads="1"/>
          </p:cNvSpPr>
          <p:nvPr>
            <p:ph type="title"/>
          </p:nvPr>
        </p:nvSpPr>
        <p:spPr/>
        <p:txBody>
          <a:bodyPr/>
          <a:lstStyle/>
          <a:p>
            <a:r>
              <a:rPr lang="en-US" altLang="en-PK"/>
              <a:t>What if the agents become better?</a:t>
            </a:r>
          </a:p>
        </p:txBody>
      </p:sp>
      <p:sp>
        <p:nvSpPr>
          <p:cNvPr id="51203" name="Rectangle 3">
            <a:extLst>
              <a:ext uri="{FF2B5EF4-FFF2-40B4-BE49-F238E27FC236}">
                <a16:creationId xmlns:a16="http://schemas.microsoft.com/office/drawing/2014/main" id="{28B1CEC8-3FCA-6CC1-1AE1-B0CC8E9F03EE}"/>
              </a:ext>
            </a:extLst>
          </p:cNvPr>
          <p:cNvSpPr>
            <a:spLocks noGrp="1" noChangeArrowheads="1"/>
          </p:cNvSpPr>
          <p:nvPr>
            <p:ph type="body" idx="1"/>
          </p:nvPr>
        </p:nvSpPr>
        <p:spPr>
          <a:xfrm>
            <a:off x="1981200" y="1295401"/>
            <a:ext cx="8229600" cy="4835525"/>
          </a:xfrm>
        </p:spPr>
        <p:txBody>
          <a:bodyPr/>
          <a:lstStyle/>
          <a:p>
            <a:r>
              <a:rPr lang="en-US" altLang="en-PK"/>
              <a:t>Internet agents need not simply search</a:t>
            </a:r>
          </a:p>
          <a:p>
            <a:r>
              <a:rPr lang="en-US" altLang="en-PK"/>
              <a:t>They can plan, arrange, buy, negotiate – carry out arrangements of all sorts that would normally be done by their human user</a:t>
            </a:r>
          </a:p>
          <a:p>
            <a:r>
              <a:rPr lang="en-US" altLang="en-PK"/>
              <a:t>As more can be done electronically, software agents theoretically have more access to systems that affect the real-world</a:t>
            </a:r>
          </a:p>
          <a:p>
            <a:r>
              <a:rPr lang="en-US" altLang="en-PK"/>
              <a:t>But new research problems arise just as quickly…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F4A5AF0-39CD-9E2E-2018-9987DE51C0BF}"/>
              </a:ext>
            </a:extLst>
          </p:cNvPr>
          <p:cNvSpPr>
            <a:spLocks noGrp="1" noChangeArrowheads="1"/>
          </p:cNvSpPr>
          <p:nvPr>
            <p:ph type="title"/>
          </p:nvPr>
        </p:nvSpPr>
        <p:spPr/>
        <p:txBody>
          <a:bodyPr/>
          <a:lstStyle/>
          <a:p>
            <a:r>
              <a:rPr lang="en-US" altLang="en-PK"/>
              <a:t>Research Issues</a:t>
            </a:r>
          </a:p>
        </p:txBody>
      </p:sp>
      <p:sp>
        <p:nvSpPr>
          <p:cNvPr id="52227" name="Rectangle 3">
            <a:extLst>
              <a:ext uri="{FF2B5EF4-FFF2-40B4-BE49-F238E27FC236}">
                <a16:creationId xmlns:a16="http://schemas.microsoft.com/office/drawing/2014/main" id="{4425DC5D-26EE-C8E4-D9A4-598C61B75073}"/>
              </a:ext>
            </a:extLst>
          </p:cNvPr>
          <p:cNvSpPr>
            <a:spLocks noGrp="1" noChangeArrowheads="1"/>
          </p:cNvSpPr>
          <p:nvPr>
            <p:ph type="body" idx="1"/>
          </p:nvPr>
        </p:nvSpPr>
        <p:spPr>
          <a:xfrm>
            <a:off x="1676400" y="914400"/>
            <a:ext cx="8991600" cy="5562600"/>
          </a:xfrm>
        </p:spPr>
        <p:txBody>
          <a:bodyPr/>
          <a:lstStyle/>
          <a:p>
            <a:pPr>
              <a:lnSpc>
                <a:spcPct val="95000"/>
              </a:lnSpc>
            </a:pPr>
            <a:r>
              <a:rPr lang="en-US" altLang="en-PK"/>
              <a:t>How do you state your preferences to your agent?</a:t>
            </a:r>
          </a:p>
          <a:p>
            <a:pPr>
              <a:lnSpc>
                <a:spcPct val="95000"/>
              </a:lnSpc>
            </a:pPr>
            <a:r>
              <a:rPr lang="en-US" altLang="en-PK"/>
              <a:t>How can your agent compare different deals from different vendors? What if there are many different parameters?</a:t>
            </a:r>
          </a:p>
          <a:p>
            <a:pPr>
              <a:lnSpc>
                <a:spcPct val="95000"/>
              </a:lnSpc>
            </a:pPr>
            <a:r>
              <a:rPr lang="en-US" altLang="en-PK"/>
              <a:t>What algorithms can your agent use to negotiate with other agents (to make sure you get a good deal)?</a:t>
            </a:r>
          </a:p>
          <a:p>
            <a:pPr>
              <a:lnSpc>
                <a:spcPct val="95000"/>
              </a:lnSpc>
            </a:pPr>
            <a:r>
              <a:rPr lang="en-US" altLang="en-PK"/>
              <a:t>These issues aren’t frivolous – automated procurement could be used massively by (for example) government agencies</a:t>
            </a:r>
          </a:p>
          <a:p>
            <a:pPr>
              <a:lnSpc>
                <a:spcPct val="95000"/>
              </a:lnSpc>
            </a:pPr>
            <a:r>
              <a:rPr lang="en-US" altLang="en-PK"/>
              <a:t>The Trading Agents Competition…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F66AA2E-1495-E8BA-86B0-CD33D56F2C8E}"/>
              </a:ext>
            </a:extLst>
          </p:cNvPr>
          <p:cNvSpPr>
            <a:spLocks noGrp="1" noChangeArrowheads="1"/>
          </p:cNvSpPr>
          <p:nvPr>
            <p:ph type="title"/>
          </p:nvPr>
        </p:nvSpPr>
        <p:spPr/>
        <p:txBody>
          <a:bodyPr/>
          <a:lstStyle/>
          <a:p>
            <a:r>
              <a:rPr lang="en-US" altLang="en-PK"/>
              <a:t>Multiagent Systems is Interdisciplinary</a:t>
            </a:r>
          </a:p>
        </p:txBody>
      </p:sp>
      <p:sp>
        <p:nvSpPr>
          <p:cNvPr id="53251" name="Rectangle 3">
            <a:extLst>
              <a:ext uri="{FF2B5EF4-FFF2-40B4-BE49-F238E27FC236}">
                <a16:creationId xmlns:a16="http://schemas.microsoft.com/office/drawing/2014/main" id="{B84C8179-04FE-D587-C8A4-875E8124F888}"/>
              </a:ext>
            </a:extLst>
          </p:cNvPr>
          <p:cNvSpPr>
            <a:spLocks noGrp="1" noChangeArrowheads="1"/>
          </p:cNvSpPr>
          <p:nvPr>
            <p:ph type="body" idx="1"/>
          </p:nvPr>
        </p:nvSpPr>
        <p:spPr>
          <a:xfrm>
            <a:off x="1981200" y="1066800"/>
            <a:ext cx="8382000" cy="5181600"/>
          </a:xfrm>
        </p:spPr>
        <p:txBody>
          <a:bodyPr/>
          <a:lstStyle/>
          <a:p>
            <a:r>
              <a:rPr lang="en-US" altLang="en-PK" sz="2600"/>
              <a:t>The field of Multiagent Systems is influenced and inspired by many other fields:</a:t>
            </a:r>
          </a:p>
          <a:p>
            <a:pPr lvl="1"/>
            <a:r>
              <a:rPr lang="en-US" altLang="en-PK" sz="2200"/>
              <a:t>Economics</a:t>
            </a:r>
          </a:p>
          <a:p>
            <a:pPr lvl="1"/>
            <a:r>
              <a:rPr lang="en-US" altLang="en-PK" sz="2200"/>
              <a:t>Philosophy</a:t>
            </a:r>
          </a:p>
          <a:p>
            <a:pPr lvl="1"/>
            <a:r>
              <a:rPr lang="en-US" altLang="en-PK" sz="2200"/>
              <a:t>Game Theory</a:t>
            </a:r>
          </a:p>
          <a:p>
            <a:pPr lvl="1"/>
            <a:r>
              <a:rPr lang="en-US" altLang="en-PK" sz="2200"/>
              <a:t>Logic</a:t>
            </a:r>
          </a:p>
          <a:p>
            <a:pPr lvl="1"/>
            <a:r>
              <a:rPr lang="en-US" altLang="en-PK" sz="2200"/>
              <a:t>Ecology</a:t>
            </a:r>
          </a:p>
          <a:p>
            <a:pPr lvl="1"/>
            <a:r>
              <a:rPr lang="en-US" altLang="en-PK" sz="2200"/>
              <a:t>Social Sciences</a:t>
            </a:r>
          </a:p>
          <a:p>
            <a:r>
              <a:rPr lang="en-US" altLang="en-PK" sz="2600"/>
              <a:t>This can be both a strength (infusing well-founded methodologies into the field) and a weakness (there are many different views as to what the field is about)</a:t>
            </a:r>
          </a:p>
          <a:p>
            <a:r>
              <a:rPr lang="en-US" altLang="en-PK" sz="2600"/>
              <a:t>This has analogies with artificial intelligence itself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2DBC75B-4B73-34FA-CF8D-135CED6BF8F1}"/>
              </a:ext>
            </a:extLst>
          </p:cNvPr>
          <p:cNvSpPr>
            <a:spLocks noGrp="1" noChangeArrowheads="1"/>
          </p:cNvSpPr>
          <p:nvPr>
            <p:ph type="title"/>
          </p:nvPr>
        </p:nvSpPr>
        <p:spPr/>
        <p:txBody>
          <a:bodyPr/>
          <a:lstStyle/>
          <a:p>
            <a:r>
              <a:rPr lang="en-US" altLang="en-PK"/>
              <a:t>Some Views of the Field</a:t>
            </a:r>
          </a:p>
        </p:txBody>
      </p:sp>
      <p:sp>
        <p:nvSpPr>
          <p:cNvPr id="8195" name="Rectangle 3">
            <a:extLst>
              <a:ext uri="{FF2B5EF4-FFF2-40B4-BE49-F238E27FC236}">
                <a16:creationId xmlns:a16="http://schemas.microsoft.com/office/drawing/2014/main" id="{614AD12E-641F-606E-A8E9-ADCEC8454113}"/>
              </a:ext>
            </a:extLst>
          </p:cNvPr>
          <p:cNvSpPr>
            <a:spLocks noGrp="1" noChangeArrowheads="1"/>
          </p:cNvSpPr>
          <p:nvPr>
            <p:ph type="body" idx="1"/>
          </p:nvPr>
        </p:nvSpPr>
        <p:spPr>
          <a:xfrm>
            <a:off x="1981200" y="1143000"/>
            <a:ext cx="7848600" cy="5105400"/>
          </a:xfrm>
        </p:spPr>
        <p:txBody>
          <a:bodyPr/>
          <a:lstStyle/>
          <a:p>
            <a:r>
              <a:rPr lang="en-US" altLang="en-PK" sz="2600" i="1">
                <a:solidFill>
                  <a:srgbClr val="003399"/>
                </a:solidFill>
              </a:rPr>
              <a:t>Agents as a paradigm for software engineering</a:t>
            </a:r>
            <a:r>
              <a:rPr lang="en-US" altLang="en-PK" sz="2600"/>
              <a:t>:</a:t>
            </a:r>
            <a:br>
              <a:rPr lang="en-US" altLang="en-PK" sz="2600"/>
            </a:br>
            <a:r>
              <a:rPr lang="en-US" altLang="en-PK" sz="2600"/>
              <a:t>Software engineers have derived a progressively better understanding of the characteristics of complexity in software. It is now widely recognized that </a:t>
            </a:r>
            <a:r>
              <a:rPr lang="en-US" altLang="en-PK" sz="2600" i="1">
                <a:solidFill>
                  <a:srgbClr val="003399"/>
                </a:solidFill>
              </a:rPr>
              <a:t>interaction</a:t>
            </a:r>
            <a:r>
              <a:rPr lang="en-US" altLang="en-PK" sz="2600" i="1"/>
              <a:t> </a:t>
            </a:r>
            <a:r>
              <a:rPr lang="en-US" altLang="en-PK" sz="2600"/>
              <a:t>is probably the most important single characteristic of complex software</a:t>
            </a:r>
          </a:p>
          <a:p>
            <a:r>
              <a:rPr lang="en-US" altLang="en-PK" sz="2600"/>
              <a:t>Over the last two decades, a major Computer Science research topic has been the development of tools and techniques to model, understand, and implement systems in which interaction is the norm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48E0F77-CC7D-8534-594B-D512869CCA51}"/>
              </a:ext>
            </a:extLst>
          </p:cNvPr>
          <p:cNvSpPr>
            <a:spLocks noGrp="1" noChangeArrowheads="1"/>
          </p:cNvSpPr>
          <p:nvPr>
            <p:ph type="title"/>
          </p:nvPr>
        </p:nvSpPr>
        <p:spPr/>
        <p:txBody>
          <a:bodyPr/>
          <a:lstStyle/>
          <a:p>
            <a:r>
              <a:rPr lang="en-US" altLang="en-PK"/>
              <a:t>Some Views of the Field</a:t>
            </a:r>
          </a:p>
        </p:txBody>
      </p:sp>
      <p:sp>
        <p:nvSpPr>
          <p:cNvPr id="9219" name="Rectangle 3">
            <a:extLst>
              <a:ext uri="{FF2B5EF4-FFF2-40B4-BE49-F238E27FC236}">
                <a16:creationId xmlns:a16="http://schemas.microsoft.com/office/drawing/2014/main" id="{A69EFEC3-DF34-252F-4F02-9FE2883EAF9A}"/>
              </a:ext>
            </a:extLst>
          </p:cNvPr>
          <p:cNvSpPr>
            <a:spLocks noGrp="1" noChangeArrowheads="1"/>
          </p:cNvSpPr>
          <p:nvPr>
            <p:ph type="body" idx="1"/>
          </p:nvPr>
        </p:nvSpPr>
        <p:spPr>
          <a:xfrm>
            <a:off x="2057400" y="1295401"/>
            <a:ext cx="7848600" cy="4530725"/>
          </a:xfrm>
        </p:spPr>
        <p:txBody>
          <a:bodyPr/>
          <a:lstStyle/>
          <a:p>
            <a:r>
              <a:rPr lang="en-US" altLang="en-PK" i="1">
                <a:solidFill>
                  <a:srgbClr val="003399"/>
                </a:solidFill>
              </a:rPr>
              <a:t>Agents as a tool for understanding human societies</a:t>
            </a:r>
            <a:r>
              <a:rPr lang="en-US" altLang="en-PK"/>
              <a:t>:</a:t>
            </a:r>
            <a:br>
              <a:rPr lang="en-US" altLang="en-PK"/>
            </a:br>
            <a:r>
              <a:rPr lang="en-US" altLang="en-PK"/>
              <a:t>Multiagent systems provide a novel new tool for simulating societies, which may help shed some light on various kinds of social processes.</a:t>
            </a:r>
          </a:p>
          <a:p>
            <a:r>
              <a:rPr lang="en-US" altLang="en-PK"/>
              <a:t>This has analogies with the interest in “theories of the mind” explored by some artificial intelligence researchers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2CD322F-1851-1FA5-FDFF-32927D413D1F}"/>
              </a:ext>
            </a:extLst>
          </p:cNvPr>
          <p:cNvSpPr>
            <a:spLocks noGrp="1" noChangeArrowheads="1"/>
          </p:cNvSpPr>
          <p:nvPr>
            <p:ph type="title"/>
          </p:nvPr>
        </p:nvSpPr>
        <p:spPr/>
        <p:txBody>
          <a:bodyPr/>
          <a:lstStyle/>
          <a:p>
            <a:r>
              <a:rPr lang="en-US" altLang="en-PK"/>
              <a:t>Some Views of the Field</a:t>
            </a:r>
          </a:p>
        </p:txBody>
      </p:sp>
      <p:sp>
        <p:nvSpPr>
          <p:cNvPr id="54275" name="Rectangle 3">
            <a:extLst>
              <a:ext uri="{FF2B5EF4-FFF2-40B4-BE49-F238E27FC236}">
                <a16:creationId xmlns:a16="http://schemas.microsoft.com/office/drawing/2014/main" id="{63B3ECED-C1BA-8719-74B8-43EFDC363758}"/>
              </a:ext>
            </a:extLst>
          </p:cNvPr>
          <p:cNvSpPr>
            <a:spLocks noGrp="1" noChangeArrowheads="1"/>
          </p:cNvSpPr>
          <p:nvPr>
            <p:ph type="body" idx="1"/>
          </p:nvPr>
        </p:nvSpPr>
        <p:spPr>
          <a:xfrm>
            <a:off x="1981200" y="1143001"/>
            <a:ext cx="8229600" cy="4987925"/>
          </a:xfrm>
        </p:spPr>
        <p:txBody>
          <a:bodyPr/>
          <a:lstStyle/>
          <a:p>
            <a:r>
              <a:rPr lang="en-US" altLang="en-PK" i="1">
                <a:solidFill>
                  <a:srgbClr val="003399"/>
                </a:solidFill>
              </a:rPr>
              <a:t>Multiagent Systems is primarily a search for appropriate theoretical foundations:</a:t>
            </a:r>
            <a:br>
              <a:rPr lang="en-US" altLang="en-PK" i="1">
                <a:solidFill>
                  <a:srgbClr val="003399"/>
                </a:solidFill>
              </a:rPr>
            </a:br>
            <a:r>
              <a:rPr lang="en-US" altLang="en-PK"/>
              <a:t>We want to build systems of interacting, autonomous agents, but we don’t yet know what these systems should look like</a:t>
            </a:r>
          </a:p>
          <a:p>
            <a:r>
              <a:rPr lang="en-US" altLang="en-PK"/>
              <a:t>You can take a “neat” or “scruffy” approach to the problem, seeing it as a problem of </a:t>
            </a:r>
            <a:r>
              <a:rPr lang="en-US" altLang="en-PK" i="1"/>
              <a:t>theory</a:t>
            </a:r>
            <a:r>
              <a:rPr lang="en-US" altLang="en-PK"/>
              <a:t> or a problem of </a:t>
            </a:r>
            <a:r>
              <a:rPr lang="en-US" altLang="en-PK" i="1"/>
              <a:t>engineering</a:t>
            </a:r>
            <a:endParaRPr lang="en-US" altLang="en-PK"/>
          </a:p>
          <a:p>
            <a:r>
              <a:rPr lang="en-US" altLang="en-PK"/>
              <a:t>This, too, has analogies with artificial intelligence research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78681E2-A8DA-E4A5-7B34-D1886C2AF8A3}"/>
              </a:ext>
            </a:extLst>
          </p:cNvPr>
          <p:cNvSpPr>
            <a:spLocks noGrp="1" noChangeArrowheads="1"/>
          </p:cNvSpPr>
          <p:nvPr>
            <p:ph type="title"/>
          </p:nvPr>
        </p:nvSpPr>
        <p:spPr/>
        <p:txBody>
          <a:bodyPr/>
          <a:lstStyle/>
          <a:p>
            <a:r>
              <a:rPr lang="en-US" altLang="en-PK"/>
              <a:t>Objections to MAS</a:t>
            </a:r>
          </a:p>
        </p:txBody>
      </p:sp>
      <p:sp>
        <p:nvSpPr>
          <p:cNvPr id="10243" name="Rectangle 3">
            <a:extLst>
              <a:ext uri="{FF2B5EF4-FFF2-40B4-BE49-F238E27FC236}">
                <a16:creationId xmlns:a16="http://schemas.microsoft.com/office/drawing/2014/main" id="{56F34530-81A2-E9A9-8742-9AF2D44991D1}"/>
              </a:ext>
            </a:extLst>
          </p:cNvPr>
          <p:cNvSpPr>
            <a:spLocks noGrp="1" noChangeArrowheads="1"/>
          </p:cNvSpPr>
          <p:nvPr>
            <p:ph type="body" idx="1"/>
          </p:nvPr>
        </p:nvSpPr>
        <p:spPr>
          <a:xfrm>
            <a:off x="1981200" y="1219200"/>
            <a:ext cx="8458200" cy="4953000"/>
          </a:xfrm>
        </p:spPr>
        <p:txBody>
          <a:bodyPr/>
          <a:lstStyle/>
          <a:p>
            <a:r>
              <a:rPr lang="en-US" altLang="en-PK">
                <a:solidFill>
                  <a:srgbClr val="003399"/>
                </a:solidFill>
              </a:rPr>
              <a:t>Isn’t it all just Distributed/Concurrent Systems?</a:t>
            </a:r>
            <a:br>
              <a:rPr lang="en-US" altLang="en-PK"/>
            </a:br>
            <a:r>
              <a:rPr lang="en-US" altLang="en-PK"/>
              <a:t>There is much to learn from this community, but:</a:t>
            </a:r>
          </a:p>
          <a:p>
            <a:r>
              <a:rPr lang="en-US" altLang="en-PK"/>
              <a:t>Agents are assumed to be autonomous, capable of making independent decision – so they need mechanisms to synchronize and coordinate their activities at run time</a:t>
            </a:r>
          </a:p>
          <a:p>
            <a:r>
              <a:rPr lang="en-US" altLang="en-PK"/>
              <a:t>Agents are (can be) self-interested, so their interactions are “economic” encounters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293B1C4-7BCF-635E-3B1B-A0167759AC5E}"/>
              </a:ext>
            </a:extLst>
          </p:cNvPr>
          <p:cNvSpPr>
            <a:spLocks noGrp="1" noChangeArrowheads="1"/>
          </p:cNvSpPr>
          <p:nvPr>
            <p:ph type="title"/>
          </p:nvPr>
        </p:nvSpPr>
        <p:spPr/>
        <p:txBody>
          <a:bodyPr/>
          <a:lstStyle/>
          <a:p>
            <a:r>
              <a:rPr lang="en-US" altLang="en-PK"/>
              <a:t>Objections to MAS</a:t>
            </a:r>
          </a:p>
        </p:txBody>
      </p:sp>
      <p:sp>
        <p:nvSpPr>
          <p:cNvPr id="55299" name="Rectangle 3">
            <a:extLst>
              <a:ext uri="{FF2B5EF4-FFF2-40B4-BE49-F238E27FC236}">
                <a16:creationId xmlns:a16="http://schemas.microsoft.com/office/drawing/2014/main" id="{8C83C9D4-9BDC-C5B4-8A63-27199836CBDE}"/>
              </a:ext>
            </a:extLst>
          </p:cNvPr>
          <p:cNvSpPr>
            <a:spLocks noGrp="1" noChangeArrowheads="1"/>
          </p:cNvSpPr>
          <p:nvPr>
            <p:ph type="body" idx="1"/>
          </p:nvPr>
        </p:nvSpPr>
        <p:spPr>
          <a:xfrm>
            <a:off x="1981200" y="1295401"/>
            <a:ext cx="8229600" cy="4835525"/>
          </a:xfrm>
        </p:spPr>
        <p:txBody>
          <a:bodyPr/>
          <a:lstStyle/>
          <a:p>
            <a:r>
              <a:rPr lang="en-US" altLang="en-PK">
                <a:solidFill>
                  <a:srgbClr val="003399"/>
                </a:solidFill>
              </a:rPr>
              <a:t>Isn’t it all just AI?</a:t>
            </a:r>
            <a:endParaRPr lang="en-US" altLang="en-PK"/>
          </a:p>
          <a:p>
            <a:r>
              <a:rPr lang="en-US" altLang="en-PK"/>
              <a:t>We don’t need to solve all the problems of artificial intelligence (i.e., all the components of intelligence) in order to build really useful agents</a:t>
            </a:r>
          </a:p>
          <a:p>
            <a:r>
              <a:rPr lang="en-US" altLang="en-PK"/>
              <a:t>Classical AI ignored </a:t>
            </a:r>
            <a:r>
              <a:rPr lang="en-US" altLang="en-PK" i="1"/>
              <a:t>social</a:t>
            </a:r>
            <a:r>
              <a:rPr lang="en-US" altLang="en-PK"/>
              <a:t> aspects of agency. These are important parts of intelligent activity in real-world settings</a:t>
            </a:r>
            <a:endParaRPr lang="en-US" altLang="en-PK">
              <a:solidFill>
                <a:srgbClr val="00339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5F9A120-1882-3C40-ABFB-2D82D86E032F}"/>
              </a:ext>
            </a:extLst>
          </p:cNvPr>
          <p:cNvSpPr>
            <a:spLocks noGrp="1" noChangeArrowheads="1"/>
          </p:cNvSpPr>
          <p:nvPr>
            <p:ph type="title"/>
          </p:nvPr>
        </p:nvSpPr>
        <p:spPr/>
        <p:txBody>
          <a:bodyPr/>
          <a:lstStyle/>
          <a:p>
            <a:r>
              <a:rPr lang="en-US" altLang="en-PK"/>
              <a:t>Objections to MAS</a:t>
            </a:r>
          </a:p>
        </p:txBody>
      </p:sp>
      <p:sp>
        <p:nvSpPr>
          <p:cNvPr id="56323" name="Rectangle 3">
            <a:extLst>
              <a:ext uri="{FF2B5EF4-FFF2-40B4-BE49-F238E27FC236}">
                <a16:creationId xmlns:a16="http://schemas.microsoft.com/office/drawing/2014/main" id="{D591F49B-137E-CBB6-CA16-37CC6F2C17DA}"/>
              </a:ext>
            </a:extLst>
          </p:cNvPr>
          <p:cNvSpPr>
            <a:spLocks noGrp="1" noChangeArrowheads="1"/>
          </p:cNvSpPr>
          <p:nvPr>
            <p:ph type="body" idx="1"/>
          </p:nvPr>
        </p:nvSpPr>
        <p:spPr>
          <a:xfrm>
            <a:off x="1981200" y="1066800"/>
            <a:ext cx="8229600" cy="5334000"/>
          </a:xfrm>
        </p:spPr>
        <p:txBody>
          <a:bodyPr/>
          <a:lstStyle/>
          <a:p>
            <a:r>
              <a:rPr lang="en-US" altLang="en-PK">
                <a:solidFill>
                  <a:srgbClr val="003399"/>
                </a:solidFill>
              </a:rPr>
              <a:t>Isn’t it all just Economics/Game Theory?</a:t>
            </a:r>
            <a:br>
              <a:rPr lang="en-US" altLang="en-PK">
                <a:solidFill>
                  <a:srgbClr val="003399"/>
                </a:solidFill>
              </a:rPr>
            </a:br>
            <a:r>
              <a:rPr lang="en-US" altLang="en-PK"/>
              <a:t>These fields also have a lot to teach us in multiagent systems, but:</a:t>
            </a:r>
          </a:p>
          <a:p>
            <a:r>
              <a:rPr lang="en-US" altLang="en-PK"/>
              <a:t>Insofar as game theory provides </a:t>
            </a:r>
            <a:r>
              <a:rPr lang="en-US" altLang="en-PK" i="1"/>
              <a:t>descriptive</a:t>
            </a:r>
            <a:r>
              <a:rPr lang="en-US" altLang="en-PK"/>
              <a:t> concepts, it doesn’t always tell us </a:t>
            </a:r>
            <a:r>
              <a:rPr lang="en-US" altLang="en-PK" i="1"/>
              <a:t>how</a:t>
            </a:r>
            <a:r>
              <a:rPr lang="en-US" altLang="en-PK"/>
              <a:t> to compute solutions; we’re concerned with computational, resource-bounded agents</a:t>
            </a:r>
          </a:p>
          <a:p>
            <a:r>
              <a:rPr lang="en-US" altLang="en-PK"/>
              <a:t>Some assumptions in economics/game theory (such as a rational agent) may not be valid or useful in building artificial agents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7696-A36B-8F1C-60E7-F85B1654742D}"/>
              </a:ext>
            </a:extLst>
          </p:cNvPr>
          <p:cNvSpPr>
            <a:spLocks noGrp="1"/>
          </p:cNvSpPr>
          <p:nvPr>
            <p:ph type="title"/>
          </p:nvPr>
        </p:nvSpPr>
        <p:spPr/>
        <p:txBody>
          <a:bodyPr/>
          <a:lstStyle/>
          <a:p>
            <a:r>
              <a:rPr lang="en-US" sz="1800" b="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Thinking humanly: Cognitive Science</a:t>
            </a:r>
            <a:br>
              <a:rPr lang="en-US" sz="1800" b="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13CCFE7B-EC6C-1D71-F2DF-8FB9E64D12BC}"/>
              </a:ext>
            </a:extLst>
          </p:cNvPr>
          <p:cNvSpPr>
            <a:spLocks noGrp="1"/>
          </p:cNvSpPr>
          <p:nvPr>
            <p:ph idx="1"/>
          </p:nvPr>
        </p:nvSpPr>
        <p:spPr/>
        <p:txBody>
          <a:bodyPr/>
          <a:lstStyle/>
          <a:p>
            <a:pPr marL="0" marR="0" indent="-6350" algn="just">
              <a:lnSpc>
                <a:spcPct val="105000"/>
              </a:lnSpc>
              <a:spcBef>
                <a:spcPts val="0"/>
              </a:spcBef>
              <a:spcAft>
                <a:spcPts val="1495"/>
              </a:spcAft>
            </a:pPr>
            <a:r>
              <a:rPr lang="en-US" sz="1800" kern="100" dirty="0">
                <a:solidFill>
                  <a:srgbClr val="000000"/>
                </a:solidFill>
                <a:effectLst/>
                <a:latin typeface="Calibri" panose="020F0502020204030204" pitchFamily="34" charset="0"/>
                <a:ea typeface="Calibri" panose="020F0502020204030204" pitchFamily="34" charset="0"/>
              </a:rPr>
              <a:t>1960s “</a:t>
            </a:r>
            <a:r>
              <a:rPr lang="en-US" sz="1800" kern="100" dirty="0">
                <a:solidFill>
                  <a:srgbClr val="00007F"/>
                </a:solidFill>
                <a:effectLst/>
                <a:latin typeface="Calibri" panose="020F0502020204030204" pitchFamily="34" charset="0"/>
                <a:ea typeface="Calibri" panose="020F0502020204030204" pitchFamily="34" charset="0"/>
              </a:rPr>
              <a:t>cognitive revolution</a:t>
            </a:r>
            <a:r>
              <a:rPr lang="en-US" sz="1800" kern="100" dirty="0">
                <a:solidFill>
                  <a:srgbClr val="000000"/>
                </a:solidFill>
                <a:effectLst/>
                <a:latin typeface="Calibri" panose="020F0502020204030204" pitchFamily="34" charset="0"/>
                <a:ea typeface="Calibri" panose="020F0502020204030204" pitchFamily="34" charset="0"/>
              </a:rPr>
              <a:t>”: information-processing psychology replaced prevailing orthodoxy of </a:t>
            </a:r>
            <a:r>
              <a:rPr lang="en-US" sz="1800" kern="100" dirty="0">
                <a:solidFill>
                  <a:srgbClr val="00007F"/>
                </a:solidFill>
                <a:effectLst/>
                <a:latin typeface="Calibri" panose="020F0502020204030204" pitchFamily="34" charset="0"/>
                <a:ea typeface="Calibri" panose="020F0502020204030204" pitchFamily="34" charset="0"/>
              </a:rPr>
              <a:t>behaviorism</a:t>
            </a:r>
            <a:endParaRPr lang="en-US" sz="1800" kern="100" dirty="0">
              <a:solidFill>
                <a:srgbClr val="000000"/>
              </a:solidFill>
              <a:effectLst/>
              <a:latin typeface="Calibri" panose="020F0502020204030204" pitchFamily="34" charset="0"/>
              <a:ea typeface="Calibri" panose="020F0502020204030204" pitchFamily="34" charset="0"/>
            </a:endParaRPr>
          </a:p>
          <a:p>
            <a:pPr marL="356235" marR="1367155" indent="-365760" algn="just">
              <a:lnSpc>
                <a:spcPct val="105000"/>
              </a:lnSpc>
              <a:spcBef>
                <a:spcPts val="0"/>
              </a:spcBef>
              <a:spcAft>
                <a:spcPts val="20"/>
              </a:spcAft>
            </a:pPr>
            <a:r>
              <a:rPr lang="en-US" sz="1800" kern="100" dirty="0">
                <a:solidFill>
                  <a:srgbClr val="000000"/>
                </a:solidFill>
                <a:effectLst/>
                <a:latin typeface="Calibri" panose="020F0502020204030204" pitchFamily="34" charset="0"/>
                <a:ea typeface="Calibri" panose="020F0502020204030204" pitchFamily="34" charset="0"/>
              </a:rPr>
              <a:t>Requires scientific theories of internal activities of the brain – What level of abstraction? “</a:t>
            </a:r>
            <a:r>
              <a:rPr lang="en-US" sz="1800" kern="100" dirty="0">
                <a:solidFill>
                  <a:srgbClr val="004C00"/>
                </a:solidFill>
                <a:effectLst/>
                <a:latin typeface="Calibri" panose="020F0502020204030204" pitchFamily="34" charset="0"/>
                <a:ea typeface="Calibri" panose="020F0502020204030204" pitchFamily="34" charset="0"/>
              </a:rPr>
              <a:t>Knowledge</a:t>
            </a:r>
            <a:r>
              <a:rPr lang="en-US" sz="1800" kern="100" dirty="0">
                <a:solidFill>
                  <a:srgbClr val="000000"/>
                </a:solidFill>
                <a:effectLst/>
                <a:latin typeface="Calibri" panose="020F0502020204030204" pitchFamily="34" charset="0"/>
                <a:ea typeface="Calibri" panose="020F0502020204030204" pitchFamily="34" charset="0"/>
              </a:rPr>
              <a:t>” or “</a:t>
            </a:r>
            <a:r>
              <a:rPr lang="en-US" sz="1800" kern="100" dirty="0">
                <a:solidFill>
                  <a:srgbClr val="004C00"/>
                </a:solidFill>
                <a:effectLst/>
                <a:latin typeface="Calibri" panose="020F0502020204030204" pitchFamily="34" charset="0"/>
                <a:ea typeface="Calibri" panose="020F0502020204030204" pitchFamily="34" charset="0"/>
              </a:rPr>
              <a:t>circuits</a:t>
            </a:r>
            <a:r>
              <a:rPr lang="en-US" sz="1800" kern="100" dirty="0">
                <a:solidFill>
                  <a:srgbClr val="000000"/>
                </a:solidFill>
                <a:effectLst/>
                <a:latin typeface="Calibri" panose="020F0502020204030204" pitchFamily="34" charset="0"/>
                <a:ea typeface="Calibri" panose="020F0502020204030204" pitchFamily="34" charset="0"/>
              </a:rPr>
              <a:t>”?</a:t>
            </a:r>
          </a:p>
          <a:p>
            <a:pPr marL="372110" marR="0" indent="-6350" algn="just">
              <a:lnSpc>
                <a:spcPct val="105000"/>
              </a:lnSpc>
              <a:spcBef>
                <a:spcPts val="0"/>
              </a:spcBef>
              <a:spcAft>
                <a:spcPts val="20"/>
              </a:spcAft>
            </a:pPr>
            <a:r>
              <a:rPr lang="en-US" sz="1800" kern="100" dirty="0">
                <a:solidFill>
                  <a:srgbClr val="000000"/>
                </a:solidFill>
                <a:effectLst/>
                <a:latin typeface="Calibri" panose="020F0502020204030204" pitchFamily="34" charset="0"/>
                <a:ea typeface="Calibri" panose="020F0502020204030204" pitchFamily="34" charset="0"/>
              </a:rPr>
              <a:t>– How to validate? Requires</a:t>
            </a:r>
          </a:p>
          <a:p>
            <a:pPr marL="737870" marR="0" indent="-6350" algn="just">
              <a:lnSpc>
                <a:spcPct val="105000"/>
              </a:lnSpc>
              <a:spcBef>
                <a:spcPts val="0"/>
              </a:spcBef>
              <a:spcAft>
                <a:spcPts val="1490"/>
              </a:spcAft>
            </a:pPr>
            <a:r>
              <a:rPr lang="en-US" sz="1800" kern="100" dirty="0">
                <a:solidFill>
                  <a:srgbClr val="000000"/>
                </a:solidFill>
                <a:effectLst/>
                <a:latin typeface="Calibri" panose="020F0502020204030204" pitchFamily="34" charset="0"/>
                <a:ea typeface="Calibri" panose="020F0502020204030204" pitchFamily="34" charset="0"/>
              </a:rPr>
              <a:t>1) Predicting and testing behavior of human subjects (top-down) or 2) Direct identification from neurological data (bottom-up)</a:t>
            </a:r>
          </a:p>
          <a:p>
            <a:pPr marL="0" marR="0" indent="-6350" algn="just">
              <a:lnSpc>
                <a:spcPct val="105000"/>
              </a:lnSpc>
              <a:spcBef>
                <a:spcPts val="0"/>
              </a:spcBef>
              <a:spcAft>
                <a:spcPts val="1495"/>
              </a:spcAft>
            </a:pPr>
            <a:r>
              <a:rPr lang="en-US" sz="1800" kern="100" dirty="0">
                <a:solidFill>
                  <a:srgbClr val="000000"/>
                </a:solidFill>
                <a:effectLst/>
                <a:latin typeface="Calibri" panose="020F0502020204030204" pitchFamily="34" charset="0"/>
                <a:ea typeface="Calibri" panose="020F0502020204030204" pitchFamily="34" charset="0"/>
              </a:rPr>
              <a:t>Both approaches (roughly, </a:t>
            </a:r>
            <a:r>
              <a:rPr lang="en-US" sz="1800" kern="100" dirty="0">
                <a:solidFill>
                  <a:srgbClr val="FF00FF"/>
                </a:solidFill>
                <a:effectLst/>
                <a:latin typeface="Calibri" panose="020F0502020204030204" pitchFamily="34" charset="0"/>
                <a:ea typeface="Calibri" panose="020F0502020204030204" pitchFamily="34" charset="0"/>
              </a:rPr>
              <a:t>Cognitive Science </a:t>
            </a:r>
            <a:r>
              <a:rPr lang="en-US" sz="1800" kern="100" dirty="0">
                <a:solidFill>
                  <a:srgbClr val="000000"/>
                </a:solidFill>
                <a:effectLst/>
                <a:latin typeface="Calibri" panose="020F0502020204030204" pitchFamily="34" charset="0"/>
                <a:ea typeface="Calibri" panose="020F0502020204030204" pitchFamily="34" charset="0"/>
              </a:rPr>
              <a:t>and </a:t>
            </a:r>
            <a:r>
              <a:rPr lang="en-US" sz="1800" kern="100" dirty="0">
                <a:solidFill>
                  <a:srgbClr val="00007F"/>
                </a:solidFill>
                <a:effectLst/>
                <a:latin typeface="Calibri" panose="020F0502020204030204" pitchFamily="34" charset="0"/>
                <a:ea typeface="Calibri" panose="020F0502020204030204" pitchFamily="34" charset="0"/>
              </a:rPr>
              <a:t>Cognitive Neuroscience</a:t>
            </a:r>
            <a:r>
              <a:rPr lang="en-US" sz="1800" kern="100" dirty="0">
                <a:solidFill>
                  <a:srgbClr val="000000"/>
                </a:solidFill>
                <a:effectLst/>
                <a:latin typeface="Calibri" panose="020F0502020204030204" pitchFamily="34" charset="0"/>
                <a:ea typeface="Calibri" panose="020F0502020204030204" pitchFamily="34" charset="0"/>
              </a:rPr>
              <a:t>) are now distinct from AI</a:t>
            </a:r>
          </a:p>
          <a:p>
            <a:endParaRPr lang="en-US" dirty="0"/>
          </a:p>
        </p:txBody>
      </p:sp>
    </p:spTree>
    <p:extLst>
      <p:ext uri="{BB962C8B-B14F-4D97-AF65-F5344CB8AC3E}">
        <p14:creationId xmlns:p14="http://schemas.microsoft.com/office/powerpoint/2010/main" val="2994947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B15B-FC46-F822-8C5E-219D30D092D9}"/>
              </a:ext>
            </a:extLst>
          </p:cNvPr>
          <p:cNvSpPr>
            <a:spLocks noGrp="1"/>
          </p:cNvSpPr>
          <p:nvPr>
            <p:ph type="title"/>
          </p:nvPr>
        </p:nvSpPr>
        <p:spPr>
          <a:xfrm>
            <a:off x="838200" y="352768"/>
            <a:ext cx="10515600" cy="1325563"/>
          </a:xfrm>
        </p:spPr>
        <p:txBody>
          <a:bodyPr/>
          <a:lstStyle/>
          <a:p>
            <a:endParaRPr lang="en-PK" dirty="0"/>
          </a:p>
        </p:txBody>
      </p:sp>
      <p:sp>
        <p:nvSpPr>
          <p:cNvPr id="3" name="Content Placeholder 2">
            <a:extLst>
              <a:ext uri="{FF2B5EF4-FFF2-40B4-BE49-F238E27FC236}">
                <a16:creationId xmlns:a16="http://schemas.microsoft.com/office/drawing/2014/main" id="{A0FE872E-DAE3-BEC5-304A-6C6E6B02AC30}"/>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61793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77E1-F773-A9C1-B90A-897DABF65EB3}"/>
              </a:ext>
            </a:extLst>
          </p:cNvPr>
          <p:cNvSpPr>
            <a:spLocks noGrp="1"/>
          </p:cNvSpPr>
          <p:nvPr>
            <p:ph type="title"/>
          </p:nvPr>
        </p:nvSpPr>
        <p:spPr/>
        <p:txBody>
          <a:bodyPr/>
          <a:lstStyle/>
          <a:p>
            <a:r>
              <a:rPr lang="en-US" sz="1800" b="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Thinking rationally: Laws of Thought</a:t>
            </a:r>
            <a:br>
              <a:rPr lang="en-US" sz="1800" b="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0031DEF7-EFCC-3C42-B5A4-62977EBB77FC}"/>
              </a:ext>
            </a:extLst>
          </p:cNvPr>
          <p:cNvSpPr>
            <a:spLocks noGrp="1"/>
          </p:cNvSpPr>
          <p:nvPr>
            <p:ph idx="1"/>
          </p:nvPr>
        </p:nvSpPr>
        <p:spPr/>
        <p:txBody>
          <a:bodyPr/>
          <a:lstStyle/>
          <a:p>
            <a:pPr marL="0" marR="1487805" indent="-6350" algn="just">
              <a:lnSpc>
                <a:spcPct val="165000"/>
              </a:lnSpc>
              <a:spcBef>
                <a:spcPts val="0"/>
              </a:spcBef>
              <a:spcAft>
                <a:spcPts val="20"/>
              </a:spcAft>
            </a:pPr>
            <a:r>
              <a:rPr lang="en-US" sz="1800" kern="100" dirty="0">
                <a:solidFill>
                  <a:srgbClr val="00007F"/>
                </a:solidFill>
                <a:effectLst/>
                <a:latin typeface="Calibri" panose="020F0502020204030204" pitchFamily="34" charset="0"/>
                <a:ea typeface="Calibri" panose="020F0502020204030204" pitchFamily="34" charset="0"/>
              </a:rPr>
              <a:t>Normative </a:t>
            </a:r>
            <a:r>
              <a:rPr lang="en-US" sz="1800" kern="100" dirty="0">
                <a:solidFill>
                  <a:srgbClr val="000000"/>
                </a:solidFill>
                <a:effectLst/>
                <a:latin typeface="Calibri" panose="020F0502020204030204" pitchFamily="34" charset="0"/>
                <a:ea typeface="Calibri" panose="020F0502020204030204" pitchFamily="34" charset="0"/>
              </a:rPr>
              <a:t>(or </a:t>
            </a:r>
            <a:r>
              <a:rPr lang="en-US" sz="1800" kern="100" dirty="0">
                <a:solidFill>
                  <a:srgbClr val="00007F"/>
                </a:solidFill>
                <a:effectLst/>
                <a:latin typeface="Calibri" panose="020F0502020204030204" pitchFamily="34" charset="0"/>
                <a:ea typeface="Calibri" panose="020F0502020204030204" pitchFamily="34" charset="0"/>
              </a:rPr>
              <a:t>prescriptive</a:t>
            </a:r>
            <a:r>
              <a:rPr lang="en-US" sz="1800" kern="100" dirty="0">
                <a:solidFill>
                  <a:srgbClr val="000000"/>
                </a:solidFill>
                <a:effectLst/>
                <a:latin typeface="Calibri" panose="020F0502020204030204" pitchFamily="34" charset="0"/>
                <a:ea typeface="Calibri" panose="020F0502020204030204" pitchFamily="34" charset="0"/>
              </a:rPr>
              <a:t>) rather than </a:t>
            </a:r>
            <a:r>
              <a:rPr lang="en-US" sz="1800" kern="100" dirty="0">
                <a:solidFill>
                  <a:srgbClr val="004C00"/>
                </a:solidFill>
                <a:effectLst/>
                <a:latin typeface="Calibri" panose="020F0502020204030204" pitchFamily="34" charset="0"/>
                <a:ea typeface="Calibri" panose="020F0502020204030204" pitchFamily="34" charset="0"/>
              </a:rPr>
              <a:t>descriptive </a:t>
            </a:r>
            <a:r>
              <a:rPr lang="en-US" sz="1800" kern="100" dirty="0">
                <a:solidFill>
                  <a:srgbClr val="000000"/>
                </a:solidFill>
                <a:effectLst/>
                <a:latin typeface="Calibri" panose="020F0502020204030204" pitchFamily="34" charset="0"/>
                <a:ea typeface="Calibri" panose="020F0502020204030204" pitchFamily="34" charset="0"/>
              </a:rPr>
              <a:t>Aristotle: what are correct arguments/thought processes?</a:t>
            </a:r>
          </a:p>
          <a:p>
            <a:pPr marL="0" marR="0" indent="-6350" algn="just">
              <a:lnSpc>
                <a:spcPct val="105000"/>
              </a:lnSpc>
              <a:spcBef>
                <a:spcPts val="0"/>
              </a:spcBef>
              <a:spcAft>
                <a:spcPts val="20"/>
              </a:spcAft>
            </a:pPr>
            <a:r>
              <a:rPr lang="en-US" sz="1800" kern="100" dirty="0">
                <a:solidFill>
                  <a:srgbClr val="000000"/>
                </a:solidFill>
                <a:effectLst/>
                <a:latin typeface="Calibri" panose="020F0502020204030204" pitchFamily="34" charset="0"/>
                <a:ea typeface="Calibri" panose="020F0502020204030204" pitchFamily="34" charset="0"/>
              </a:rPr>
              <a:t>Several Greek schools developed various forms of </a:t>
            </a:r>
            <a:r>
              <a:rPr lang="en-US" sz="1800" kern="100" dirty="0">
                <a:solidFill>
                  <a:srgbClr val="00007F"/>
                </a:solidFill>
                <a:effectLst/>
                <a:latin typeface="Calibri" panose="020F0502020204030204" pitchFamily="34" charset="0"/>
                <a:ea typeface="Calibri" panose="020F0502020204030204" pitchFamily="34" charset="0"/>
              </a:rPr>
              <a:t>logic</a:t>
            </a:r>
            <a:r>
              <a:rPr lang="en-US" sz="1800" kern="100" dirty="0">
                <a:solidFill>
                  <a:srgbClr val="000000"/>
                </a:solidFill>
                <a:effectLst/>
                <a:latin typeface="Calibri" panose="020F0502020204030204" pitchFamily="34" charset="0"/>
                <a:ea typeface="Calibri" panose="020F0502020204030204" pitchFamily="34" charset="0"/>
              </a:rPr>
              <a:t>:</a:t>
            </a:r>
          </a:p>
          <a:p>
            <a:pPr marL="362585" marR="207010" indent="-6350">
              <a:lnSpc>
                <a:spcPct val="106000"/>
              </a:lnSpc>
              <a:spcBef>
                <a:spcPts val="0"/>
              </a:spcBef>
              <a:spcAft>
                <a:spcPts val="45"/>
              </a:spcAft>
            </a:pPr>
            <a:r>
              <a:rPr lang="en-US" sz="1800" b="1" kern="100" dirty="0">
                <a:solidFill>
                  <a:srgbClr val="7F0000"/>
                </a:solidFill>
                <a:effectLst/>
                <a:latin typeface="Cambria" panose="02040503050406030204" pitchFamily="18" charset="0"/>
                <a:ea typeface="Cambria" panose="02040503050406030204" pitchFamily="18" charset="0"/>
                <a:cs typeface="Cambria" panose="02040503050406030204" pitchFamily="18" charset="0"/>
              </a:rPr>
              <a:t>notation </a:t>
            </a:r>
            <a:r>
              <a:rPr lang="en-US" sz="1800" kern="100" dirty="0">
                <a:solidFill>
                  <a:srgbClr val="000000"/>
                </a:solidFill>
                <a:effectLst/>
                <a:latin typeface="Calibri" panose="020F0502020204030204" pitchFamily="34" charset="0"/>
                <a:ea typeface="Calibri" panose="020F0502020204030204" pitchFamily="34" charset="0"/>
              </a:rPr>
              <a:t>and </a:t>
            </a:r>
            <a:r>
              <a:rPr lang="en-US" sz="1800" b="1" kern="100" dirty="0">
                <a:solidFill>
                  <a:srgbClr val="7F0000"/>
                </a:solidFill>
                <a:effectLst/>
                <a:latin typeface="Cambria" panose="02040503050406030204" pitchFamily="18" charset="0"/>
                <a:ea typeface="Cambria" panose="02040503050406030204" pitchFamily="18" charset="0"/>
                <a:cs typeface="Cambria" panose="02040503050406030204" pitchFamily="18" charset="0"/>
              </a:rPr>
              <a:t>rules of derivation </a:t>
            </a:r>
            <a:r>
              <a:rPr lang="en-US" sz="1800" kern="100" dirty="0">
                <a:solidFill>
                  <a:srgbClr val="000000"/>
                </a:solidFill>
                <a:effectLst/>
                <a:latin typeface="Calibri" panose="020F0502020204030204" pitchFamily="34" charset="0"/>
                <a:ea typeface="Calibri" panose="020F0502020204030204" pitchFamily="34" charset="0"/>
              </a:rPr>
              <a:t>for thoughts;</a:t>
            </a:r>
          </a:p>
          <a:p>
            <a:pPr marL="0" marR="654050" indent="-6350" algn="just">
              <a:lnSpc>
                <a:spcPct val="165000"/>
              </a:lnSpc>
              <a:spcBef>
                <a:spcPts val="0"/>
              </a:spcBef>
              <a:spcAft>
                <a:spcPts val="20"/>
              </a:spcAft>
            </a:pPr>
            <a:r>
              <a:rPr lang="en-US" sz="1800" kern="100" dirty="0">
                <a:solidFill>
                  <a:srgbClr val="000000"/>
                </a:solidFill>
                <a:effectLst/>
                <a:latin typeface="Calibri" panose="020F0502020204030204" pitchFamily="34" charset="0"/>
                <a:ea typeface="Calibri" panose="020F0502020204030204" pitchFamily="34" charset="0"/>
              </a:rPr>
              <a:t>may or may not have proceeded to the idea of mechanization Direct line through mathematics and philosophy to modern AI</a:t>
            </a:r>
          </a:p>
          <a:p>
            <a:endParaRPr lang="en-US" dirty="0"/>
          </a:p>
        </p:txBody>
      </p:sp>
    </p:spTree>
    <p:extLst>
      <p:ext uri="{BB962C8B-B14F-4D97-AF65-F5344CB8AC3E}">
        <p14:creationId xmlns:p14="http://schemas.microsoft.com/office/powerpoint/2010/main" val="298211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8B5C-EF9A-B536-7BE8-2B1872084BC1}"/>
              </a:ext>
            </a:extLst>
          </p:cNvPr>
          <p:cNvSpPr>
            <a:spLocks noGrp="1"/>
          </p:cNvSpPr>
          <p:nvPr>
            <p:ph type="title"/>
          </p:nvPr>
        </p:nvSpPr>
        <p:spPr/>
        <p:txBody>
          <a:bodyPr/>
          <a:lstStyle/>
          <a:p>
            <a:r>
              <a:rPr kumimoji="0" lang="en-US" altLang="en-US" sz="4400" b="1"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Acting humanly: The Turing test</a:t>
            </a:r>
            <a:endParaRPr lang="en-US" dirty="0"/>
          </a:p>
        </p:txBody>
      </p:sp>
      <p:sp>
        <p:nvSpPr>
          <p:cNvPr id="3" name="Content Placeholder 2">
            <a:extLst>
              <a:ext uri="{FF2B5EF4-FFF2-40B4-BE49-F238E27FC236}">
                <a16:creationId xmlns:a16="http://schemas.microsoft.com/office/drawing/2014/main" id="{F14B888E-6AD5-0ED8-51B3-41438B30AC81}"/>
              </a:ext>
            </a:extLst>
          </p:cNvPr>
          <p:cNvSpPr>
            <a:spLocks noGrp="1"/>
          </p:cNvSpPr>
          <p:nvPr>
            <p:ph idx="1"/>
          </p:nvPr>
        </p:nvSpPr>
        <p:spPr>
          <a:xfrm>
            <a:off x="2531534" y="4619625"/>
            <a:ext cx="10515600" cy="4351338"/>
          </a:xfrm>
        </p:spPr>
        <p:txBody>
          <a:bodyPr/>
          <a:lstStyle/>
          <a:p>
            <a:r>
              <a:rPr lang="en-US" dirty="0"/>
              <a:t> </a:t>
            </a:r>
          </a:p>
        </p:txBody>
      </p:sp>
      <p:sp>
        <p:nvSpPr>
          <p:cNvPr id="4" name="Rectangle 2">
            <a:extLst>
              <a:ext uri="{FF2B5EF4-FFF2-40B4-BE49-F238E27FC236}">
                <a16:creationId xmlns:a16="http://schemas.microsoft.com/office/drawing/2014/main" id="{4E537874-9A87-905D-6589-D9C161445C99}"/>
              </a:ext>
            </a:extLst>
          </p:cNvPr>
          <p:cNvSpPr>
            <a:spLocks noChangeArrowheads="1"/>
          </p:cNvSpPr>
          <p:nvPr/>
        </p:nvSpPr>
        <p:spPr bwMode="auto">
          <a:xfrm>
            <a:off x="1693334" y="2423597"/>
            <a:ext cx="7747634"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Turing (1950) “Computing machinery and intelligence”: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en-US" sz="2000" b="0" i="0" u="none" strike="noStrike" cap="none" normalizeH="0" baseline="0" dirty="0">
                <a:ln>
                  <a:noFill/>
                </a:ln>
                <a:solidFill>
                  <a:srgbClr val="FF00FF"/>
                </a:solidFill>
                <a:effectLst/>
                <a:latin typeface="Arial" panose="020B0604020202020204" pitchFamily="34" charset="0"/>
                <a:ea typeface="Calibri" panose="020F0502020204030204" pitchFamily="34" charset="0"/>
              </a:rPr>
              <a:t>Can machines think</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en-US" sz="2000" b="0" i="0" u="none" strike="noStrike" cap="none" normalizeH="0" baseline="0" dirty="0">
                <a:ln>
                  <a:noFill/>
                </a:ln>
                <a:solidFill>
                  <a:srgbClr val="004C00"/>
                </a:solidFill>
                <a:effectLst/>
                <a:latin typeface="Arial" panose="020B0604020202020204" pitchFamily="34" charset="0"/>
                <a:ea typeface="Calibri" panose="020F0502020204030204" pitchFamily="34" charset="0"/>
              </a:rPr>
              <a:t>Can machines behave intelligently</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Operational test for intelligent behavior: the </a:t>
            </a:r>
            <a:r>
              <a:rPr kumimoji="0" lang="en-US" altLang="en-US" sz="2000" b="0" i="0" u="none" strike="noStrike" cap="none" normalizeH="0" baseline="0" dirty="0">
                <a:ln>
                  <a:noFill/>
                </a:ln>
                <a:solidFill>
                  <a:srgbClr val="00007F"/>
                </a:solidFill>
                <a:effectLst/>
                <a:latin typeface="Arial" panose="020B0604020202020204" pitchFamily="34" charset="0"/>
                <a:ea typeface="Calibri" panose="020F0502020204030204" pitchFamily="34" charset="0"/>
              </a:rPr>
              <a:t>Imitation Game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20171">
            <a:extLst>
              <a:ext uri="{FF2B5EF4-FFF2-40B4-BE49-F238E27FC236}">
                <a16:creationId xmlns:a16="http://schemas.microsoft.com/office/drawing/2014/main" id="{7DE05957-6920-70C4-B953-AC082F05F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4" y="3251200"/>
            <a:ext cx="5353050" cy="1847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C91B18C-CB82-28A2-C694-B0B16246F0E0}"/>
              </a:ext>
            </a:extLst>
          </p:cNvPr>
          <p:cNvSpPr>
            <a:spLocks noChangeArrowheads="1"/>
          </p:cNvSpPr>
          <p:nvPr/>
        </p:nvSpPr>
        <p:spPr bwMode="auto">
          <a:xfrm>
            <a:off x="1693334" y="4512043"/>
            <a:ext cx="994721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Predicted that by 2000, a machine might have a 30% chance of fooling a lay 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for 5 minutes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Anticipated all major arguments against AI in following 50 years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Suggested major components of AI: knowledge, reasoning, language understanding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54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9CF-BD35-AABB-937E-F160D3341C90}"/>
              </a:ext>
            </a:extLst>
          </p:cNvPr>
          <p:cNvSpPr>
            <a:spLocks noGrp="1"/>
          </p:cNvSpPr>
          <p:nvPr>
            <p:ph type="title"/>
          </p:nvPr>
        </p:nvSpPr>
        <p:spPr/>
        <p:txBody>
          <a:bodyPr/>
          <a:lstStyle/>
          <a:p>
            <a:r>
              <a:rPr lang="en-US" dirty="0"/>
              <a:t>Multiagent systems</a:t>
            </a:r>
            <a:endParaRPr lang="en-PK" dirty="0"/>
          </a:p>
        </p:txBody>
      </p:sp>
      <p:sp>
        <p:nvSpPr>
          <p:cNvPr id="3" name="Content Placeholder 2">
            <a:extLst>
              <a:ext uri="{FF2B5EF4-FFF2-40B4-BE49-F238E27FC236}">
                <a16:creationId xmlns:a16="http://schemas.microsoft.com/office/drawing/2014/main" id="{9B3B06B9-0AF4-6226-49CD-2ED5A1935121}"/>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8585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538B-7B8C-4339-1071-40992D63D6E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BD40894-61AD-47AB-08D4-9FA64C066168}"/>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9788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4872ABD-BB5D-90A0-2A72-C10F6B2BC711}"/>
              </a:ext>
            </a:extLst>
          </p:cNvPr>
          <p:cNvSpPr>
            <a:spLocks noGrp="1" noChangeArrowheads="1"/>
          </p:cNvSpPr>
          <p:nvPr>
            <p:ph type="title"/>
          </p:nvPr>
        </p:nvSpPr>
        <p:spPr/>
        <p:txBody>
          <a:bodyPr/>
          <a:lstStyle/>
          <a:p>
            <a:r>
              <a:rPr lang="en-US" altLang="en-PK"/>
              <a:t>Overview</a:t>
            </a:r>
          </a:p>
        </p:txBody>
      </p:sp>
      <p:sp>
        <p:nvSpPr>
          <p:cNvPr id="3075" name="Rectangle 3">
            <a:extLst>
              <a:ext uri="{FF2B5EF4-FFF2-40B4-BE49-F238E27FC236}">
                <a16:creationId xmlns:a16="http://schemas.microsoft.com/office/drawing/2014/main" id="{974F7078-3A1F-1E6A-522F-858EEB9AE13F}"/>
              </a:ext>
            </a:extLst>
          </p:cNvPr>
          <p:cNvSpPr>
            <a:spLocks noGrp="1" noChangeArrowheads="1"/>
          </p:cNvSpPr>
          <p:nvPr>
            <p:ph type="body" idx="1"/>
          </p:nvPr>
        </p:nvSpPr>
        <p:spPr>
          <a:xfrm>
            <a:off x="1981200" y="1143000"/>
            <a:ext cx="8229600" cy="5334000"/>
          </a:xfrm>
        </p:spPr>
        <p:txBody>
          <a:bodyPr/>
          <a:lstStyle/>
          <a:p>
            <a:r>
              <a:rPr lang="en-US" altLang="en-PK"/>
              <a:t>Five ongoing trends have marked the history of computing:</a:t>
            </a:r>
          </a:p>
          <a:p>
            <a:pPr lvl="1"/>
            <a:r>
              <a:rPr lang="en-US" altLang="en-PK" i="1">
                <a:solidFill>
                  <a:srgbClr val="003399"/>
                </a:solidFill>
              </a:rPr>
              <a:t>ubiquity</a:t>
            </a:r>
            <a:r>
              <a:rPr lang="en-US" altLang="en-PK"/>
              <a:t>;</a:t>
            </a:r>
          </a:p>
          <a:p>
            <a:pPr lvl="1"/>
            <a:r>
              <a:rPr lang="en-US" altLang="en-PK" i="1">
                <a:solidFill>
                  <a:srgbClr val="003399"/>
                </a:solidFill>
              </a:rPr>
              <a:t>interconnection</a:t>
            </a:r>
            <a:r>
              <a:rPr lang="en-US" altLang="en-PK"/>
              <a:t>;</a:t>
            </a:r>
          </a:p>
          <a:p>
            <a:pPr lvl="1"/>
            <a:r>
              <a:rPr lang="en-US" altLang="en-PK" i="1">
                <a:solidFill>
                  <a:srgbClr val="003399"/>
                </a:solidFill>
              </a:rPr>
              <a:t>intelligence</a:t>
            </a:r>
            <a:r>
              <a:rPr lang="en-US" altLang="en-PK"/>
              <a:t>;</a:t>
            </a:r>
          </a:p>
          <a:p>
            <a:pPr lvl="1"/>
            <a:r>
              <a:rPr lang="en-US" altLang="en-PK" i="1">
                <a:solidFill>
                  <a:srgbClr val="003399"/>
                </a:solidFill>
              </a:rPr>
              <a:t>delegation</a:t>
            </a:r>
            <a:r>
              <a:rPr lang="en-US" altLang="en-PK"/>
              <a:t>; and</a:t>
            </a:r>
          </a:p>
          <a:p>
            <a:pPr lvl="1"/>
            <a:r>
              <a:rPr lang="en-US" altLang="en-PK" i="1">
                <a:solidFill>
                  <a:srgbClr val="003399"/>
                </a:solidFill>
              </a:rPr>
              <a:t>human-orientation</a:t>
            </a:r>
            <a:endParaRPr lang="en-US" altLang="en-PK"/>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2247</Words>
  <Application>Microsoft Office PowerPoint</Application>
  <PresentationFormat>Widescreen</PresentationFormat>
  <Paragraphs>175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vt:lpstr>
      <vt:lpstr>Wingdings</vt:lpstr>
      <vt:lpstr>Office Theme</vt:lpstr>
      <vt:lpstr>Lecture week 2 Artificial Intelligence </vt:lpstr>
      <vt:lpstr>Today’s topics </vt:lpstr>
      <vt:lpstr>Type of AI (By definition)</vt:lpstr>
      <vt:lpstr>Thinking humanly: Cognitive Science </vt:lpstr>
      <vt:lpstr>Thinking rationally: Laws of Thought </vt:lpstr>
      <vt:lpstr>Acting humanly: The Turing test</vt:lpstr>
      <vt:lpstr>Multiagent systems</vt:lpstr>
      <vt:lpstr>PowerPoint Presentation</vt:lpstr>
      <vt:lpstr>Overview</vt:lpstr>
      <vt:lpstr>Ubiquity</vt:lpstr>
      <vt:lpstr>Interconnection</vt:lpstr>
      <vt:lpstr>Intelligence</vt:lpstr>
      <vt:lpstr>Delegation</vt:lpstr>
      <vt:lpstr>Human Orientation</vt:lpstr>
      <vt:lpstr>Programming progression…</vt:lpstr>
      <vt:lpstr>Global Computing</vt:lpstr>
      <vt:lpstr>Where does it bring us?</vt:lpstr>
      <vt:lpstr>Interconnection and Distribution</vt:lpstr>
      <vt:lpstr>So Computer Science expands…</vt:lpstr>
      <vt:lpstr>Agents, a Definition</vt:lpstr>
      <vt:lpstr>Multiagent Systems, a Definition</vt:lpstr>
      <vt:lpstr>Agent Design, Society Design</vt:lpstr>
      <vt:lpstr>Multiagent Systems</vt:lpstr>
      <vt:lpstr>Multiagent Systems</vt:lpstr>
      <vt:lpstr>The Vision Thing</vt:lpstr>
      <vt:lpstr>Spacecraft Control</vt:lpstr>
      <vt:lpstr>Deep Space 1</vt:lpstr>
      <vt:lpstr>Autonomous Agents for specialized tasks</vt:lpstr>
      <vt:lpstr>Air Traffic Control</vt:lpstr>
      <vt:lpstr>Internet Agents</vt:lpstr>
      <vt:lpstr>What if the agents become better?</vt:lpstr>
      <vt:lpstr>Research Issues</vt:lpstr>
      <vt:lpstr>Multiagent Systems is Interdisciplinary</vt:lpstr>
      <vt:lpstr>Some Views of the Field</vt:lpstr>
      <vt:lpstr>Some Views of the Field</vt:lpstr>
      <vt:lpstr>Some Views of the Field</vt:lpstr>
      <vt:lpstr>Objections to MAS</vt:lpstr>
      <vt:lpstr>Objections to MAS</vt:lpstr>
      <vt:lpstr>Objections to MAS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week 2 Artificial Intelligence</dc:title>
  <dc:creator>faiz ul haque zeya</dc:creator>
  <cp:lastModifiedBy>faiz ul haque zeya</cp:lastModifiedBy>
  <cp:revision>2</cp:revision>
  <dcterms:created xsi:type="dcterms:W3CDTF">2024-02-15T03:28:51Z</dcterms:created>
  <dcterms:modified xsi:type="dcterms:W3CDTF">2024-02-18T16:29:54Z</dcterms:modified>
</cp:coreProperties>
</file>