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60"/>
  </p:notesMasterIdLst>
  <p:sldIdLst>
    <p:sldId id="256" r:id="rId2"/>
    <p:sldId id="257" r:id="rId3"/>
    <p:sldId id="258" r:id="rId4"/>
    <p:sldId id="284" r:id="rId5"/>
    <p:sldId id="325" r:id="rId6"/>
    <p:sldId id="264" r:id="rId7"/>
    <p:sldId id="327" r:id="rId8"/>
    <p:sldId id="326" r:id="rId9"/>
    <p:sldId id="331" r:id="rId10"/>
    <p:sldId id="328" r:id="rId11"/>
    <p:sldId id="329" r:id="rId12"/>
    <p:sldId id="330" r:id="rId13"/>
    <p:sldId id="355" r:id="rId14"/>
    <p:sldId id="356" r:id="rId15"/>
    <p:sldId id="302" r:id="rId16"/>
    <p:sldId id="332" r:id="rId17"/>
    <p:sldId id="333" r:id="rId18"/>
    <p:sldId id="334" r:id="rId19"/>
    <p:sldId id="274" r:id="rId20"/>
    <p:sldId id="337" r:id="rId21"/>
    <p:sldId id="276" r:id="rId22"/>
    <p:sldId id="341" r:id="rId23"/>
    <p:sldId id="340" r:id="rId24"/>
    <p:sldId id="307" r:id="rId25"/>
    <p:sldId id="266" r:id="rId26"/>
    <p:sldId id="342" r:id="rId27"/>
    <p:sldId id="343" r:id="rId28"/>
    <p:sldId id="344" r:id="rId29"/>
    <p:sldId id="345" r:id="rId30"/>
    <p:sldId id="346" r:id="rId31"/>
    <p:sldId id="347" r:id="rId32"/>
    <p:sldId id="348" r:id="rId33"/>
    <p:sldId id="349" r:id="rId34"/>
    <p:sldId id="359" r:id="rId35"/>
    <p:sldId id="350" r:id="rId36"/>
    <p:sldId id="351" r:id="rId37"/>
    <p:sldId id="358" r:id="rId38"/>
    <p:sldId id="352" r:id="rId39"/>
    <p:sldId id="353" r:id="rId40"/>
    <p:sldId id="354" r:id="rId41"/>
    <p:sldId id="275" r:id="rId42"/>
    <p:sldId id="308" r:id="rId43"/>
    <p:sldId id="309" r:id="rId44"/>
    <p:sldId id="310" r:id="rId45"/>
    <p:sldId id="311" r:id="rId46"/>
    <p:sldId id="279" r:id="rId47"/>
    <p:sldId id="280" r:id="rId48"/>
    <p:sldId id="281" r:id="rId49"/>
    <p:sldId id="288" r:id="rId50"/>
    <p:sldId id="282" r:id="rId51"/>
    <p:sldId id="289" r:id="rId52"/>
    <p:sldId id="283" r:id="rId53"/>
    <p:sldId id="290" r:id="rId54"/>
    <p:sldId id="357" r:id="rId55"/>
    <p:sldId id="291" r:id="rId56"/>
    <p:sldId id="339" r:id="rId57"/>
    <p:sldId id="293" r:id="rId58"/>
    <p:sldId id="26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6640" autoAdjust="0"/>
  </p:normalViewPr>
  <p:slideViewPr>
    <p:cSldViewPr snapToGrid="0">
      <p:cViewPr varScale="1">
        <p:scale>
          <a:sx n="63" d="100"/>
          <a:sy n="63" d="100"/>
        </p:scale>
        <p:origin x="8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E9096F-7E22-477B-800F-C7ED8936CCEB}" type="doc">
      <dgm:prSet loTypeId="urn:microsoft.com/office/officeart/2005/8/layout/radial3" loCatId="cycle" qsTypeId="urn:microsoft.com/office/officeart/2005/8/quickstyle/3d3" qsCatId="3D" csTypeId="urn:microsoft.com/office/officeart/2005/8/colors/accent2_2" csCatId="accent2" phldr="1"/>
      <dgm:spPr/>
      <dgm:t>
        <a:bodyPr/>
        <a:lstStyle/>
        <a:p>
          <a:endParaRPr lang="aa-ET"/>
        </a:p>
      </dgm:t>
    </dgm:pt>
    <dgm:pt modelId="{F5464638-ACD6-4C0F-8436-0D581C4CE016}">
      <dgm:prSet phldrT="[Text]" custT="1"/>
      <dgm:spPr/>
      <dgm:t>
        <a:bodyPr/>
        <a:lstStyle/>
        <a:p>
          <a:r>
            <a:rPr lang="en-US" sz="4400" dirty="0"/>
            <a:t>Software</a:t>
          </a:r>
          <a:endParaRPr lang="aa-ET" sz="4400" dirty="0"/>
        </a:p>
      </dgm:t>
    </dgm:pt>
    <dgm:pt modelId="{B6C83812-9362-4503-802E-0737719F505C}" type="parTrans" cxnId="{6431F652-2064-4F6E-9555-8E3FA22EA29E}">
      <dgm:prSet/>
      <dgm:spPr/>
      <dgm:t>
        <a:bodyPr/>
        <a:lstStyle/>
        <a:p>
          <a:endParaRPr lang="aa-ET" sz="2400"/>
        </a:p>
      </dgm:t>
    </dgm:pt>
    <dgm:pt modelId="{A65A79FB-B66A-4AF4-8B55-4E2E54754A2D}" type="sibTrans" cxnId="{6431F652-2064-4F6E-9555-8E3FA22EA29E}">
      <dgm:prSet/>
      <dgm:spPr/>
      <dgm:t>
        <a:bodyPr/>
        <a:lstStyle/>
        <a:p>
          <a:endParaRPr lang="aa-ET" sz="2400"/>
        </a:p>
      </dgm:t>
    </dgm:pt>
    <dgm:pt modelId="{B6FB642F-D323-4E29-ABA9-466EABF71AEC}">
      <dgm:prSet phldrT="[Text]" custT="1"/>
      <dgm:spPr/>
      <dgm:t>
        <a:bodyPr/>
        <a:lstStyle/>
        <a:p>
          <a:r>
            <a:rPr lang="en-US" sz="1600" dirty="0"/>
            <a:t>Computer programs</a:t>
          </a:r>
          <a:endParaRPr lang="aa-ET" sz="1600" dirty="0"/>
        </a:p>
      </dgm:t>
    </dgm:pt>
    <dgm:pt modelId="{5284654D-527F-4184-88AD-9551C5449F28}" type="parTrans" cxnId="{89BE3A3B-8C55-488C-9190-13F87D3EB196}">
      <dgm:prSet/>
      <dgm:spPr/>
      <dgm:t>
        <a:bodyPr/>
        <a:lstStyle/>
        <a:p>
          <a:endParaRPr lang="aa-ET" sz="2400"/>
        </a:p>
      </dgm:t>
    </dgm:pt>
    <dgm:pt modelId="{A26EB661-C466-492E-8C72-44F3167BF8EF}" type="sibTrans" cxnId="{89BE3A3B-8C55-488C-9190-13F87D3EB196}">
      <dgm:prSet/>
      <dgm:spPr/>
      <dgm:t>
        <a:bodyPr/>
        <a:lstStyle/>
        <a:p>
          <a:endParaRPr lang="aa-ET" sz="2400"/>
        </a:p>
      </dgm:t>
    </dgm:pt>
    <dgm:pt modelId="{450B0802-5D70-4B2A-8B85-5808F27B35EF}">
      <dgm:prSet phldrT="[Text]" custT="1"/>
      <dgm:spPr/>
      <dgm:t>
        <a:bodyPr/>
        <a:lstStyle/>
        <a:p>
          <a:r>
            <a:rPr lang="en-US" sz="1600" dirty="0"/>
            <a:t>Procedures</a:t>
          </a:r>
          <a:endParaRPr lang="aa-ET" sz="1600" dirty="0"/>
        </a:p>
      </dgm:t>
    </dgm:pt>
    <dgm:pt modelId="{A4377129-EBD4-453C-9F18-D3FA05D8F7D6}" type="parTrans" cxnId="{260AE596-519C-4541-BCBE-45994C9BE868}">
      <dgm:prSet/>
      <dgm:spPr/>
      <dgm:t>
        <a:bodyPr/>
        <a:lstStyle/>
        <a:p>
          <a:endParaRPr lang="aa-ET" sz="2400"/>
        </a:p>
      </dgm:t>
    </dgm:pt>
    <dgm:pt modelId="{0CA5A7AB-4ECD-43A8-93E3-9EFC63F6595C}" type="sibTrans" cxnId="{260AE596-519C-4541-BCBE-45994C9BE868}">
      <dgm:prSet/>
      <dgm:spPr/>
      <dgm:t>
        <a:bodyPr/>
        <a:lstStyle/>
        <a:p>
          <a:endParaRPr lang="aa-ET" sz="2400"/>
        </a:p>
      </dgm:t>
    </dgm:pt>
    <dgm:pt modelId="{BD79799A-2CC0-4DFD-BD4F-43002FD067C6}">
      <dgm:prSet phldrT="[Text]" custT="1"/>
      <dgm:spPr/>
      <dgm:t>
        <a:bodyPr/>
        <a:lstStyle/>
        <a:p>
          <a:r>
            <a:rPr lang="en-US" sz="1600" dirty="0"/>
            <a:t>Documentation</a:t>
          </a:r>
          <a:endParaRPr lang="aa-ET" sz="1600" dirty="0"/>
        </a:p>
      </dgm:t>
    </dgm:pt>
    <dgm:pt modelId="{6DB75BE3-349B-4BDE-A9DF-C006E217996F}" type="parTrans" cxnId="{766D9B46-7111-48DB-9D12-2F2C6A266806}">
      <dgm:prSet/>
      <dgm:spPr/>
      <dgm:t>
        <a:bodyPr/>
        <a:lstStyle/>
        <a:p>
          <a:endParaRPr lang="aa-ET" sz="2400"/>
        </a:p>
      </dgm:t>
    </dgm:pt>
    <dgm:pt modelId="{0DB6415B-406E-4C15-A52E-1DE4958AE40D}" type="sibTrans" cxnId="{766D9B46-7111-48DB-9D12-2F2C6A266806}">
      <dgm:prSet/>
      <dgm:spPr/>
      <dgm:t>
        <a:bodyPr/>
        <a:lstStyle/>
        <a:p>
          <a:endParaRPr lang="aa-ET" sz="2400"/>
        </a:p>
      </dgm:t>
    </dgm:pt>
    <dgm:pt modelId="{C95BE582-F8C9-496F-A86C-472DA492A066}">
      <dgm:prSet phldrT="[Text]" custT="1"/>
      <dgm:spPr/>
      <dgm:t>
        <a:bodyPr/>
        <a:lstStyle/>
        <a:p>
          <a:r>
            <a:rPr lang="en-US" sz="1600" dirty="0"/>
            <a:t>Data</a:t>
          </a:r>
          <a:endParaRPr lang="aa-ET" sz="1600" dirty="0"/>
        </a:p>
      </dgm:t>
    </dgm:pt>
    <dgm:pt modelId="{26C2DBC4-4AF5-4B9F-A3B3-671025DEEBFB}" type="parTrans" cxnId="{DB8B3B87-7677-452B-9DAD-4545A157A43A}">
      <dgm:prSet/>
      <dgm:spPr/>
      <dgm:t>
        <a:bodyPr/>
        <a:lstStyle/>
        <a:p>
          <a:endParaRPr lang="aa-ET" sz="2400"/>
        </a:p>
      </dgm:t>
    </dgm:pt>
    <dgm:pt modelId="{93F55B05-8FE0-4BEC-8E1E-0FDDC00D935F}" type="sibTrans" cxnId="{DB8B3B87-7677-452B-9DAD-4545A157A43A}">
      <dgm:prSet/>
      <dgm:spPr/>
      <dgm:t>
        <a:bodyPr/>
        <a:lstStyle/>
        <a:p>
          <a:endParaRPr lang="aa-ET" sz="2400"/>
        </a:p>
      </dgm:t>
    </dgm:pt>
    <dgm:pt modelId="{496F4285-A1CD-4C61-9D62-1B8B029DC647}" type="pres">
      <dgm:prSet presAssocID="{59E9096F-7E22-477B-800F-C7ED8936CCEB}" presName="composite" presStyleCnt="0">
        <dgm:presLayoutVars>
          <dgm:chMax val="1"/>
          <dgm:dir/>
          <dgm:resizeHandles val="exact"/>
        </dgm:presLayoutVars>
      </dgm:prSet>
      <dgm:spPr/>
    </dgm:pt>
    <dgm:pt modelId="{634C10A5-2A64-4711-8516-1FE02066EE49}" type="pres">
      <dgm:prSet presAssocID="{59E9096F-7E22-477B-800F-C7ED8936CCEB}" presName="radial" presStyleCnt="0">
        <dgm:presLayoutVars>
          <dgm:animLvl val="ctr"/>
        </dgm:presLayoutVars>
      </dgm:prSet>
      <dgm:spPr/>
    </dgm:pt>
    <dgm:pt modelId="{7AE96E99-6DFB-4EAE-9D54-723360773BDB}" type="pres">
      <dgm:prSet presAssocID="{F5464638-ACD6-4C0F-8436-0D581C4CE016}" presName="centerShape" presStyleLbl="vennNode1" presStyleIdx="0" presStyleCnt="5"/>
      <dgm:spPr/>
    </dgm:pt>
    <dgm:pt modelId="{42E89439-C4B8-4FF1-8339-062DCDE8A622}" type="pres">
      <dgm:prSet presAssocID="{B6FB642F-D323-4E29-ABA9-466EABF71AEC}" presName="node" presStyleLbl="vennNode1" presStyleIdx="1" presStyleCnt="5">
        <dgm:presLayoutVars>
          <dgm:bulletEnabled val="1"/>
        </dgm:presLayoutVars>
      </dgm:prSet>
      <dgm:spPr/>
    </dgm:pt>
    <dgm:pt modelId="{3A2B7CE8-5195-47C7-97D5-20EF28EC28C0}" type="pres">
      <dgm:prSet presAssocID="{450B0802-5D70-4B2A-8B85-5808F27B35EF}" presName="node" presStyleLbl="vennNode1" presStyleIdx="2" presStyleCnt="5">
        <dgm:presLayoutVars>
          <dgm:bulletEnabled val="1"/>
        </dgm:presLayoutVars>
      </dgm:prSet>
      <dgm:spPr/>
    </dgm:pt>
    <dgm:pt modelId="{2DBCFB08-FE20-4CE7-A13C-D2330D2BCE1E}" type="pres">
      <dgm:prSet presAssocID="{BD79799A-2CC0-4DFD-BD4F-43002FD067C6}" presName="node" presStyleLbl="vennNode1" presStyleIdx="3" presStyleCnt="5">
        <dgm:presLayoutVars>
          <dgm:bulletEnabled val="1"/>
        </dgm:presLayoutVars>
      </dgm:prSet>
      <dgm:spPr/>
    </dgm:pt>
    <dgm:pt modelId="{D4B7B5A4-6FBB-48CF-AA13-255C7C4446F5}" type="pres">
      <dgm:prSet presAssocID="{C95BE582-F8C9-496F-A86C-472DA492A066}" presName="node" presStyleLbl="vennNode1" presStyleIdx="4" presStyleCnt="5">
        <dgm:presLayoutVars>
          <dgm:bulletEnabled val="1"/>
        </dgm:presLayoutVars>
      </dgm:prSet>
      <dgm:spPr/>
    </dgm:pt>
  </dgm:ptLst>
  <dgm:cxnLst>
    <dgm:cxn modelId="{99AE8E16-8E87-406C-95F3-71A9B1FB6262}" type="presOf" srcId="{450B0802-5D70-4B2A-8B85-5808F27B35EF}" destId="{3A2B7CE8-5195-47C7-97D5-20EF28EC28C0}" srcOrd="0" destOrd="0" presId="urn:microsoft.com/office/officeart/2005/8/layout/radial3"/>
    <dgm:cxn modelId="{C8D41E21-10C8-4EEE-B524-E06E59CBFC13}" type="presOf" srcId="{B6FB642F-D323-4E29-ABA9-466EABF71AEC}" destId="{42E89439-C4B8-4FF1-8339-062DCDE8A622}" srcOrd="0" destOrd="0" presId="urn:microsoft.com/office/officeart/2005/8/layout/radial3"/>
    <dgm:cxn modelId="{C2CCB02F-8332-4F5A-AB6C-A37C0A9B114F}" type="presOf" srcId="{59E9096F-7E22-477B-800F-C7ED8936CCEB}" destId="{496F4285-A1CD-4C61-9D62-1B8B029DC647}" srcOrd="0" destOrd="0" presId="urn:microsoft.com/office/officeart/2005/8/layout/radial3"/>
    <dgm:cxn modelId="{89BE3A3B-8C55-488C-9190-13F87D3EB196}" srcId="{F5464638-ACD6-4C0F-8436-0D581C4CE016}" destId="{B6FB642F-D323-4E29-ABA9-466EABF71AEC}" srcOrd="0" destOrd="0" parTransId="{5284654D-527F-4184-88AD-9551C5449F28}" sibTransId="{A26EB661-C466-492E-8C72-44F3167BF8EF}"/>
    <dgm:cxn modelId="{766D9B46-7111-48DB-9D12-2F2C6A266806}" srcId="{F5464638-ACD6-4C0F-8436-0D581C4CE016}" destId="{BD79799A-2CC0-4DFD-BD4F-43002FD067C6}" srcOrd="2" destOrd="0" parTransId="{6DB75BE3-349B-4BDE-A9DF-C006E217996F}" sibTransId="{0DB6415B-406E-4C15-A52E-1DE4958AE40D}"/>
    <dgm:cxn modelId="{6431F652-2064-4F6E-9555-8E3FA22EA29E}" srcId="{59E9096F-7E22-477B-800F-C7ED8936CCEB}" destId="{F5464638-ACD6-4C0F-8436-0D581C4CE016}" srcOrd="0" destOrd="0" parTransId="{B6C83812-9362-4503-802E-0737719F505C}" sibTransId="{A65A79FB-B66A-4AF4-8B55-4E2E54754A2D}"/>
    <dgm:cxn modelId="{DB8B3B87-7677-452B-9DAD-4545A157A43A}" srcId="{F5464638-ACD6-4C0F-8436-0D581C4CE016}" destId="{C95BE582-F8C9-496F-A86C-472DA492A066}" srcOrd="3" destOrd="0" parTransId="{26C2DBC4-4AF5-4B9F-A3B3-671025DEEBFB}" sibTransId="{93F55B05-8FE0-4BEC-8E1E-0FDDC00D935F}"/>
    <dgm:cxn modelId="{231B4F8C-0C35-4CA4-A626-817F3B5AEF78}" type="presOf" srcId="{BD79799A-2CC0-4DFD-BD4F-43002FD067C6}" destId="{2DBCFB08-FE20-4CE7-A13C-D2330D2BCE1E}" srcOrd="0" destOrd="0" presId="urn:microsoft.com/office/officeart/2005/8/layout/radial3"/>
    <dgm:cxn modelId="{260AE596-519C-4541-BCBE-45994C9BE868}" srcId="{F5464638-ACD6-4C0F-8436-0D581C4CE016}" destId="{450B0802-5D70-4B2A-8B85-5808F27B35EF}" srcOrd="1" destOrd="0" parTransId="{A4377129-EBD4-453C-9F18-D3FA05D8F7D6}" sibTransId="{0CA5A7AB-4ECD-43A8-93E3-9EFC63F6595C}"/>
    <dgm:cxn modelId="{D29D729A-436F-4D6F-B34E-3397B994F144}" type="presOf" srcId="{C95BE582-F8C9-496F-A86C-472DA492A066}" destId="{D4B7B5A4-6FBB-48CF-AA13-255C7C4446F5}" srcOrd="0" destOrd="0" presId="urn:microsoft.com/office/officeart/2005/8/layout/radial3"/>
    <dgm:cxn modelId="{F481E7B1-FBC8-4B9F-AE6A-3F0B7C575A12}" type="presOf" srcId="{F5464638-ACD6-4C0F-8436-0D581C4CE016}" destId="{7AE96E99-6DFB-4EAE-9D54-723360773BDB}" srcOrd="0" destOrd="0" presId="urn:microsoft.com/office/officeart/2005/8/layout/radial3"/>
    <dgm:cxn modelId="{E93998EB-0F00-4F32-B65E-45551A7149EE}" type="presParOf" srcId="{496F4285-A1CD-4C61-9D62-1B8B029DC647}" destId="{634C10A5-2A64-4711-8516-1FE02066EE49}" srcOrd="0" destOrd="0" presId="urn:microsoft.com/office/officeart/2005/8/layout/radial3"/>
    <dgm:cxn modelId="{7D99A9E5-F12F-4294-8E0D-A4F825EC1A31}" type="presParOf" srcId="{634C10A5-2A64-4711-8516-1FE02066EE49}" destId="{7AE96E99-6DFB-4EAE-9D54-723360773BDB}" srcOrd="0" destOrd="0" presId="urn:microsoft.com/office/officeart/2005/8/layout/radial3"/>
    <dgm:cxn modelId="{B513D8C5-C24C-45AD-BB93-74A46D04A3AB}" type="presParOf" srcId="{634C10A5-2A64-4711-8516-1FE02066EE49}" destId="{42E89439-C4B8-4FF1-8339-062DCDE8A622}" srcOrd="1" destOrd="0" presId="urn:microsoft.com/office/officeart/2005/8/layout/radial3"/>
    <dgm:cxn modelId="{6E1E84B7-8FA6-49BC-97EB-85F87522A838}" type="presParOf" srcId="{634C10A5-2A64-4711-8516-1FE02066EE49}" destId="{3A2B7CE8-5195-47C7-97D5-20EF28EC28C0}" srcOrd="2" destOrd="0" presId="urn:microsoft.com/office/officeart/2005/8/layout/radial3"/>
    <dgm:cxn modelId="{30B8B852-AAC4-4161-8FB9-AF90D405E0F9}" type="presParOf" srcId="{634C10A5-2A64-4711-8516-1FE02066EE49}" destId="{2DBCFB08-FE20-4CE7-A13C-D2330D2BCE1E}" srcOrd="3" destOrd="0" presId="urn:microsoft.com/office/officeart/2005/8/layout/radial3"/>
    <dgm:cxn modelId="{8F3B6E24-7A4C-4905-ABC5-78758FB97A18}" type="presParOf" srcId="{634C10A5-2A64-4711-8516-1FE02066EE49}" destId="{D4B7B5A4-6FBB-48CF-AA13-255C7C4446F5}"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425302-6A76-4CF1-9DC3-6E8AC062A98D}" type="doc">
      <dgm:prSet loTypeId="urn:microsoft.com/office/officeart/2005/8/layout/venn2" loCatId="relationship" qsTypeId="urn:microsoft.com/office/officeart/2005/8/quickstyle/simple1" qsCatId="simple" csTypeId="urn:microsoft.com/office/officeart/2005/8/colors/accent1_2" csCatId="accent1" phldr="1"/>
      <dgm:spPr/>
    </dgm:pt>
    <dgm:pt modelId="{B85C8125-1024-48CB-900C-6C985E907EAA}">
      <dgm:prSet phldrT="[Text]" custT="1"/>
      <dgm:spPr/>
      <dgm:t>
        <a:bodyPr/>
        <a:lstStyle/>
        <a:p>
          <a:r>
            <a:rPr lang="en-US" sz="2000" b="1" dirty="0">
              <a:solidFill>
                <a:sysClr val="windowText" lastClr="000000"/>
              </a:solidFill>
            </a:rPr>
            <a:t>Loss of Money</a:t>
          </a:r>
        </a:p>
      </dgm:t>
    </dgm:pt>
    <dgm:pt modelId="{6FA8ABFE-739A-442B-800F-5DDF7E720F42}" type="parTrans" cxnId="{523A866F-2D6E-413D-8765-9ABED27582B8}">
      <dgm:prSet/>
      <dgm:spPr/>
      <dgm:t>
        <a:bodyPr/>
        <a:lstStyle/>
        <a:p>
          <a:endParaRPr lang="en-US" sz="1800" b="1">
            <a:solidFill>
              <a:sysClr val="windowText" lastClr="000000"/>
            </a:solidFill>
          </a:endParaRPr>
        </a:p>
      </dgm:t>
    </dgm:pt>
    <dgm:pt modelId="{0A0D20B0-8610-4E5E-BBF9-4C898E7DE667}" type="sibTrans" cxnId="{523A866F-2D6E-413D-8765-9ABED27582B8}">
      <dgm:prSet/>
      <dgm:spPr/>
      <dgm:t>
        <a:bodyPr/>
        <a:lstStyle/>
        <a:p>
          <a:endParaRPr lang="en-US" sz="1800" b="1">
            <a:solidFill>
              <a:sysClr val="windowText" lastClr="000000"/>
            </a:solidFill>
          </a:endParaRPr>
        </a:p>
      </dgm:t>
    </dgm:pt>
    <dgm:pt modelId="{28375FC3-6C21-48C5-B153-7076FF7D6574}">
      <dgm:prSet phldrT="[Text]" custT="1"/>
      <dgm:spPr/>
      <dgm:t>
        <a:bodyPr/>
        <a:lstStyle/>
        <a:p>
          <a:r>
            <a:rPr lang="en-US" sz="2000" b="1" dirty="0">
              <a:solidFill>
                <a:sysClr val="windowText" lastClr="000000"/>
              </a:solidFill>
            </a:rPr>
            <a:t>Time</a:t>
          </a:r>
        </a:p>
      </dgm:t>
    </dgm:pt>
    <dgm:pt modelId="{BA4C31F7-BAE9-4FF6-BF88-A37F03F84F55}" type="parTrans" cxnId="{20456112-C34B-49AB-98D7-6745286A757F}">
      <dgm:prSet/>
      <dgm:spPr/>
      <dgm:t>
        <a:bodyPr/>
        <a:lstStyle/>
        <a:p>
          <a:endParaRPr lang="en-US" sz="1800" b="1">
            <a:solidFill>
              <a:sysClr val="windowText" lastClr="000000"/>
            </a:solidFill>
          </a:endParaRPr>
        </a:p>
      </dgm:t>
    </dgm:pt>
    <dgm:pt modelId="{0EA7C386-673B-41AB-AEB9-1C97561A5A04}" type="sibTrans" cxnId="{20456112-C34B-49AB-98D7-6745286A757F}">
      <dgm:prSet/>
      <dgm:spPr/>
      <dgm:t>
        <a:bodyPr/>
        <a:lstStyle/>
        <a:p>
          <a:endParaRPr lang="en-US" sz="1800" b="1">
            <a:solidFill>
              <a:sysClr val="windowText" lastClr="000000"/>
            </a:solidFill>
          </a:endParaRPr>
        </a:p>
      </dgm:t>
    </dgm:pt>
    <dgm:pt modelId="{1680911C-DFF0-4968-B676-535831F4BD23}">
      <dgm:prSet phldrT="[Text]" custT="1"/>
      <dgm:spPr/>
      <dgm:t>
        <a:bodyPr/>
        <a:lstStyle/>
        <a:p>
          <a:r>
            <a:rPr lang="en-US" sz="2000" b="1" dirty="0">
              <a:solidFill>
                <a:sysClr val="windowText" lastClr="000000"/>
              </a:solidFill>
            </a:rPr>
            <a:t>Business Reputation</a:t>
          </a:r>
        </a:p>
      </dgm:t>
    </dgm:pt>
    <dgm:pt modelId="{57A84FCC-6F50-48BE-AE8F-59902AF57C04}" type="parTrans" cxnId="{C058345B-EAE4-4C19-AA4A-90A548AA308B}">
      <dgm:prSet/>
      <dgm:spPr/>
      <dgm:t>
        <a:bodyPr/>
        <a:lstStyle/>
        <a:p>
          <a:endParaRPr lang="en-US" sz="1800" b="1">
            <a:solidFill>
              <a:sysClr val="windowText" lastClr="000000"/>
            </a:solidFill>
          </a:endParaRPr>
        </a:p>
      </dgm:t>
    </dgm:pt>
    <dgm:pt modelId="{BFCC130C-9C4A-48B4-B2D6-AEC934E21211}" type="sibTrans" cxnId="{C058345B-EAE4-4C19-AA4A-90A548AA308B}">
      <dgm:prSet/>
      <dgm:spPr/>
      <dgm:t>
        <a:bodyPr/>
        <a:lstStyle/>
        <a:p>
          <a:endParaRPr lang="en-US" sz="1800" b="1">
            <a:solidFill>
              <a:sysClr val="windowText" lastClr="000000"/>
            </a:solidFill>
          </a:endParaRPr>
        </a:p>
      </dgm:t>
    </dgm:pt>
    <dgm:pt modelId="{C70A4222-4F22-41C1-9D90-6133B5082435}">
      <dgm:prSet custT="1"/>
      <dgm:spPr/>
      <dgm:t>
        <a:bodyPr/>
        <a:lstStyle/>
        <a:p>
          <a:r>
            <a:rPr lang="en-US" sz="2000" b="1" dirty="0">
              <a:solidFill>
                <a:sysClr val="windowText" lastClr="000000"/>
              </a:solidFill>
            </a:rPr>
            <a:t>Injury or Death</a:t>
          </a:r>
        </a:p>
      </dgm:t>
    </dgm:pt>
    <dgm:pt modelId="{4832FD1F-C551-429E-BC67-5D5F49B326ED}" type="parTrans" cxnId="{50B326B9-0B14-4AB5-8792-5045FDF95A3F}">
      <dgm:prSet/>
      <dgm:spPr/>
      <dgm:t>
        <a:bodyPr/>
        <a:lstStyle/>
        <a:p>
          <a:endParaRPr lang="en-US" sz="1800" b="1">
            <a:solidFill>
              <a:sysClr val="windowText" lastClr="000000"/>
            </a:solidFill>
          </a:endParaRPr>
        </a:p>
      </dgm:t>
    </dgm:pt>
    <dgm:pt modelId="{D7A2EE65-0AC5-4A9A-85A4-4B4EE91C4D7C}" type="sibTrans" cxnId="{50B326B9-0B14-4AB5-8792-5045FDF95A3F}">
      <dgm:prSet/>
      <dgm:spPr/>
      <dgm:t>
        <a:bodyPr/>
        <a:lstStyle/>
        <a:p>
          <a:endParaRPr lang="en-US" sz="1800" b="1">
            <a:solidFill>
              <a:sysClr val="windowText" lastClr="000000"/>
            </a:solidFill>
          </a:endParaRPr>
        </a:p>
      </dgm:t>
    </dgm:pt>
    <dgm:pt modelId="{5D69A764-A269-48B3-9F07-9B92C70CA9B3}" type="pres">
      <dgm:prSet presAssocID="{14425302-6A76-4CF1-9DC3-6E8AC062A98D}" presName="Name0" presStyleCnt="0">
        <dgm:presLayoutVars>
          <dgm:chMax val="7"/>
          <dgm:resizeHandles val="exact"/>
        </dgm:presLayoutVars>
      </dgm:prSet>
      <dgm:spPr/>
    </dgm:pt>
    <dgm:pt modelId="{6C290D48-585C-4BD2-AE98-E7AFC3706B20}" type="pres">
      <dgm:prSet presAssocID="{14425302-6A76-4CF1-9DC3-6E8AC062A98D}" presName="comp1" presStyleCnt="0"/>
      <dgm:spPr/>
    </dgm:pt>
    <dgm:pt modelId="{0AEC8AD4-5A16-4339-9BE2-795FBEF625CB}" type="pres">
      <dgm:prSet presAssocID="{14425302-6A76-4CF1-9DC3-6E8AC062A98D}" presName="circle1" presStyleLbl="node1" presStyleIdx="0" presStyleCnt="4"/>
      <dgm:spPr/>
    </dgm:pt>
    <dgm:pt modelId="{C9E0B7EB-275D-46E5-8BA8-6A0F1144BFD0}" type="pres">
      <dgm:prSet presAssocID="{14425302-6A76-4CF1-9DC3-6E8AC062A98D}" presName="c1text" presStyleLbl="node1" presStyleIdx="0" presStyleCnt="4">
        <dgm:presLayoutVars>
          <dgm:bulletEnabled val="1"/>
        </dgm:presLayoutVars>
      </dgm:prSet>
      <dgm:spPr/>
    </dgm:pt>
    <dgm:pt modelId="{FD84F7C2-2516-40A4-BC31-F438BB8FABB3}" type="pres">
      <dgm:prSet presAssocID="{14425302-6A76-4CF1-9DC3-6E8AC062A98D}" presName="comp2" presStyleCnt="0"/>
      <dgm:spPr/>
    </dgm:pt>
    <dgm:pt modelId="{77DD6FF8-37E8-44C9-8727-F93D2386A6BE}" type="pres">
      <dgm:prSet presAssocID="{14425302-6A76-4CF1-9DC3-6E8AC062A98D}" presName="circle2" presStyleLbl="node1" presStyleIdx="1" presStyleCnt="4"/>
      <dgm:spPr/>
    </dgm:pt>
    <dgm:pt modelId="{D17DFF06-E3C7-4DC1-BE67-13D8550063CD}" type="pres">
      <dgm:prSet presAssocID="{14425302-6A76-4CF1-9DC3-6E8AC062A98D}" presName="c2text" presStyleLbl="node1" presStyleIdx="1" presStyleCnt="4">
        <dgm:presLayoutVars>
          <dgm:bulletEnabled val="1"/>
        </dgm:presLayoutVars>
      </dgm:prSet>
      <dgm:spPr/>
    </dgm:pt>
    <dgm:pt modelId="{770A36BA-4B70-446A-AF18-5E693C7BA655}" type="pres">
      <dgm:prSet presAssocID="{14425302-6A76-4CF1-9DC3-6E8AC062A98D}" presName="comp3" presStyleCnt="0"/>
      <dgm:spPr/>
    </dgm:pt>
    <dgm:pt modelId="{24352DC8-01C4-46FB-A245-32006CADBAC3}" type="pres">
      <dgm:prSet presAssocID="{14425302-6A76-4CF1-9DC3-6E8AC062A98D}" presName="circle3" presStyleLbl="node1" presStyleIdx="2" presStyleCnt="4"/>
      <dgm:spPr/>
    </dgm:pt>
    <dgm:pt modelId="{E8EFD033-3D3C-40B5-89DF-5815BB623DF5}" type="pres">
      <dgm:prSet presAssocID="{14425302-6A76-4CF1-9DC3-6E8AC062A98D}" presName="c3text" presStyleLbl="node1" presStyleIdx="2" presStyleCnt="4">
        <dgm:presLayoutVars>
          <dgm:bulletEnabled val="1"/>
        </dgm:presLayoutVars>
      </dgm:prSet>
      <dgm:spPr/>
    </dgm:pt>
    <dgm:pt modelId="{793D7A45-35C1-4086-991F-8E69E7F14BDD}" type="pres">
      <dgm:prSet presAssocID="{14425302-6A76-4CF1-9DC3-6E8AC062A98D}" presName="comp4" presStyleCnt="0"/>
      <dgm:spPr/>
    </dgm:pt>
    <dgm:pt modelId="{7EB1230C-07BE-4EE1-86FB-AA3CE64C354A}" type="pres">
      <dgm:prSet presAssocID="{14425302-6A76-4CF1-9DC3-6E8AC062A98D}" presName="circle4" presStyleLbl="node1" presStyleIdx="3" presStyleCnt="4"/>
      <dgm:spPr/>
    </dgm:pt>
    <dgm:pt modelId="{46F7ED80-95C9-465E-9920-97AC6BA23D13}" type="pres">
      <dgm:prSet presAssocID="{14425302-6A76-4CF1-9DC3-6E8AC062A98D}" presName="c4text" presStyleLbl="node1" presStyleIdx="3" presStyleCnt="4">
        <dgm:presLayoutVars>
          <dgm:bulletEnabled val="1"/>
        </dgm:presLayoutVars>
      </dgm:prSet>
      <dgm:spPr/>
    </dgm:pt>
  </dgm:ptLst>
  <dgm:cxnLst>
    <dgm:cxn modelId="{20456112-C34B-49AB-98D7-6745286A757F}" srcId="{14425302-6A76-4CF1-9DC3-6E8AC062A98D}" destId="{28375FC3-6C21-48C5-B153-7076FF7D6574}" srcOrd="1" destOrd="0" parTransId="{BA4C31F7-BAE9-4FF6-BF88-A37F03F84F55}" sibTransId="{0EA7C386-673B-41AB-AEB9-1C97561A5A04}"/>
    <dgm:cxn modelId="{E12B2317-801F-4348-967B-D0CA775E23E7}" type="presOf" srcId="{28375FC3-6C21-48C5-B153-7076FF7D6574}" destId="{D17DFF06-E3C7-4DC1-BE67-13D8550063CD}" srcOrd="1" destOrd="0" presId="urn:microsoft.com/office/officeart/2005/8/layout/venn2"/>
    <dgm:cxn modelId="{D5D9E72E-98BF-43DC-B3F3-1405C9BC676A}" type="presOf" srcId="{28375FC3-6C21-48C5-B153-7076FF7D6574}" destId="{77DD6FF8-37E8-44C9-8727-F93D2386A6BE}" srcOrd="0" destOrd="0" presId="urn:microsoft.com/office/officeart/2005/8/layout/venn2"/>
    <dgm:cxn modelId="{C058345B-EAE4-4C19-AA4A-90A548AA308B}" srcId="{14425302-6A76-4CF1-9DC3-6E8AC062A98D}" destId="{1680911C-DFF0-4968-B676-535831F4BD23}" srcOrd="2" destOrd="0" parTransId="{57A84FCC-6F50-48BE-AE8F-59902AF57C04}" sibTransId="{BFCC130C-9C4A-48B4-B2D6-AEC934E21211}"/>
    <dgm:cxn modelId="{523A866F-2D6E-413D-8765-9ABED27582B8}" srcId="{14425302-6A76-4CF1-9DC3-6E8AC062A98D}" destId="{B85C8125-1024-48CB-900C-6C985E907EAA}" srcOrd="0" destOrd="0" parTransId="{6FA8ABFE-739A-442B-800F-5DDF7E720F42}" sibTransId="{0A0D20B0-8610-4E5E-BBF9-4C898E7DE667}"/>
    <dgm:cxn modelId="{50B326B9-0B14-4AB5-8792-5045FDF95A3F}" srcId="{14425302-6A76-4CF1-9DC3-6E8AC062A98D}" destId="{C70A4222-4F22-41C1-9D90-6133B5082435}" srcOrd="3" destOrd="0" parTransId="{4832FD1F-C551-429E-BC67-5D5F49B326ED}" sibTransId="{D7A2EE65-0AC5-4A9A-85A4-4B4EE91C4D7C}"/>
    <dgm:cxn modelId="{C53D05BF-FC00-4827-8EC4-67A1D7DBF1B2}" type="presOf" srcId="{B85C8125-1024-48CB-900C-6C985E907EAA}" destId="{0AEC8AD4-5A16-4339-9BE2-795FBEF625CB}" srcOrd="0" destOrd="0" presId="urn:microsoft.com/office/officeart/2005/8/layout/venn2"/>
    <dgm:cxn modelId="{B536EAC1-DB9D-4AF4-A2DB-E770D4E15E12}" type="presOf" srcId="{B85C8125-1024-48CB-900C-6C985E907EAA}" destId="{C9E0B7EB-275D-46E5-8BA8-6A0F1144BFD0}" srcOrd="1" destOrd="0" presId="urn:microsoft.com/office/officeart/2005/8/layout/venn2"/>
    <dgm:cxn modelId="{0013EFCE-AF4C-4459-8E59-F7D4E9B00586}" type="presOf" srcId="{1680911C-DFF0-4968-B676-535831F4BD23}" destId="{24352DC8-01C4-46FB-A245-32006CADBAC3}" srcOrd="0" destOrd="0" presId="urn:microsoft.com/office/officeart/2005/8/layout/venn2"/>
    <dgm:cxn modelId="{9A1216D5-A66B-433E-AB2D-9396E3303FD3}" type="presOf" srcId="{1680911C-DFF0-4968-B676-535831F4BD23}" destId="{E8EFD033-3D3C-40B5-89DF-5815BB623DF5}" srcOrd="1" destOrd="0" presId="urn:microsoft.com/office/officeart/2005/8/layout/venn2"/>
    <dgm:cxn modelId="{EF123FDF-E671-430B-BF01-6D13C82C3737}" type="presOf" srcId="{C70A4222-4F22-41C1-9D90-6133B5082435}" destId="{46F7ED80-95C9-465E-9920-97AC6BA23D13}" srcOrd="1" destOrd="0" presId="urn:microsoft.com/office/officeart/2005/8/layout/venn2"/>
    <dgm:cxn modelId="{1D201FE6-4A25-46BC-8820-C82056BE5222}" type="presOf" srcId="{14425302-6A76-4CF1-9DC3-6E8AC062A98D}" destId="{5D69A764-A269-48B3-9F07-9B92C70CA9B3}" srcOrd="0" destOrd="0" presId="urn:microsoft.com/office/officeart/2005/8/layout/venn2"/>
    <dgm:cxn modelId="{41E87EF1-269A-47AB-872C-EBEFCC63FF4E}" type="presOf" srcId="{C70A4222-4F22-41C1-9D90-6133B5082435}" destId="{7EB1230C-07BE-4EE1-86FB-AA3CE64C354A}" srcOrd="0" destOrd="0" presId="urn:microsoft.com/office/officeart/2005/8/layout/venn2"/>
    <dgm:cxn modelId="{C14F0C4F-BC24-4BAE-B008-E8B1C804F5D6}" type="presParOf" srcId="{5D69A764-A269-48B3-9F07-9B92C70CA9B3}" destId="{6C290D48-585C-4BD2-AE98-E7AFC3706B20}" srcOrd="0" destOrd="0" presId="urn:microsoft.com/office/officeart/2005/8/layout/venn2"/>
    <dgm:cxn modelId="{4505A294-D13D-4C68-8D9D-D21A0475F9B6}" type="presParOf" srcId="{6C290D48-585C-4BD2-AE98-E7AFC3706B20}" destId="{0AEC8AD4-5A16-4339-9BE2-795FBEF625CB}" srcOrd="0" destOrd="0" presId="urn:microsoft.com/office/officeart/2005/8/layout/venn2"/>
    <dgm:cxn modelId="{F0AD2F13-3142-4C93-ACFA-22E11008BEAD}" type="presParOf" srcId="{6C290D48-585C-4BD2-AE98-E7AFC3706B20}" destId="{C9E0B7EB-275D-46E5-8BA8-6A0F1144BFD0}" srcOrd="1" destOrd="0" presId="urn:microsoft.com/office/officeart/2005/8/layout/venn2"/>
    <dgm:cxn modelId="{65466CE9-2C13-46A0-8A81-703DD3BFA7D9}" type="presParOf" srcId="{5D69A764-A269-48B3-9F07-9B92C70CA9B3}" destId="{FD84F7C2-2516-40A4-BC31-F438BB8FABB3}" srcOrd="1" destOrd="0" presId="urn:microsoft.com/office/officeart/2005/8/layout/venn2"/>
    <dgm:cxn modelId="{C5013038-4931-4020-8BD5-066D29A535A5}" type="presParOf" srcId="{FD84F7C2-2516-40A4-BC31-F438BB8FABB3}" destId="{77DD6FF8-37E8-44C9-8727-F93D2386A6BE}" srcOrd="0" destOrd="0" presId="urn:microsoft.com/office/officeart/2005/8/layout/venn2"/>
    <dgm:cxn modelId="{0DF6974B-FF67-416D-90E3-70754952D433}" type="presParOf" srcId="{FD84F7C2-2516-40A4-BC31-F438BB8FABB3}" destId="{D17DFF06-E3C7-4DC1-BE67-13D8550063CD}" srcOrd="1" destOrd="0" presId="urn:microsoft.com/office/officeart/2005/8/layout/venn2"/>
    <dgm:cxn modelId="{8975780B-DA99-4072-BC40-D7012A270178}" type="presParOf" srcId="{5D69A764-A269-48B3-9F07-9B92C70CA9B3}" destId="{770A36BA-4B70-446A-AF18-5E693C7BA655}" srcOrd="2" destOrd="0" presId="urn:microsoft.com/office/officeart/2005/8/layout/venn2"/>
    <dgm:cxn modelId="{FA7311DC-9565-4552-A6C8-D3BC17551C50}" type="presParOf" srcId="{770A36BA-4B70-446A-AF18-5E693C7BA655}" destId="{24352DC8-01C4-46FB-A245-32006CADBAC3}" srcOrd="0" destOrd="0" presId="urn:microsoft.com/office/officeart/2005/8/layout/venn2"/>
    <dgm:cxn modelId="{62D862F8-E663-4E8E-931A-C6C5BAE56B60}" type="presParOf" srcId="{770A36BA-4B70-446A-AF18-5E693C7BA655}" destId="{E8EFD033-3D3C-40B5-89DF-5815BB623DF5}" srcOrd="1" destOrd="0" presId="urn:microsoft.com/office/officeart/2005/8/layout/venn2"/>
    <dgm:cxn modelId="{1C25257F-EBED-4362-9EE6-78E6A5F35810}" type="presParOf" srcId="{5D69A764-A269-48B3-9F07-9B92C70CA9B3}" destId="{793D7A45-35C1-4086-991F-8E69E7F14BDD}" srcOrd="3" destOrd="0" presId="urn:microsoft.com/office/officeart/2005/8/layout/venn2"/>
    <dgm:cxn modelId="{39D72CAB-6BE4-4B2B-B3C6-50E10E52538A}" type="presParOf" srcId="{793D7A45-35C1-4086-991F-8E69E7F14BDD}" destId="{7EB1230C-07BE-4EE1-86FB-AA3CE64C354A}" srcOrd="0" destOrd="0" presId="urn:microsoft.com/office/officeart/2005/8/layout/venn2"/>
    <dgm:cxn modelId="{2E7A8F91-B39F-41B1-B7FB-403685A290DF}" type="presParOf" srcId="{793D7A45-35C1-4086-991F-8E69E7F14BDD}" destId="{46F7ED80-95C9-465E-9920-97AC6BA23D13}"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868F96-B923-4190-A04F-BBAF37325B6C}"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5FCDF823-6EC4-47A1-B89A-C470B23EC8D3}">
      <dgm:prSet phldrT="[Text]"/>
      <dgm:spPr/>
      <dgm:t>
        <a:bodyPr/>
        <a:lstStyle/>
        <a:p>
          <a:r>
            <a:rPr lang="en-US" dirty="0"/>
            <a:t>Finding errors</a:t>
          </a:r>
        </a:p>
      </dgm:t>
    </dgm:pt>
    <dgm:pt modelId="{EF5180ED-2896-477A-A046-D642AFE6EF30}" type="parTrans" cxnId="{534DE93D-B5E0-421F-BC33-F63321340887}">
      <dgm:prSet/>
      <dgm:spPr/>
      <dgm:t>
        <a:bodyPr/>
        <a:lstStyle/>
        <a:p>
          <a:endParaRPr lang="en-US"/>
        </a:p>
      </dgm:t>
    </dgm:pt>
    <dgm:pt modelId="{C4BD5DDB-7105-4CA7-8100-D8C3881F552F}" type="sibTrans" cxnId="{534DE93D-B5E0-421F-BC33-F63321340887}">
      <dgm:prSet/>
      <dgm:spPr/>
      <dgm:t>
        <a:bodyPr/>
        <a:lstStyle/>
        <a:p>
          <a:endParaRPr lang="en-US"/>
        </a:p>
      </dgm:t>
    </dgm:pt>
    <dgm:pt modelId="{11FCF74A-6BB3-4C16-9AB6-083908F085BA}">
      <dgm:prSet phldrT="[Text]"/>
      <dgm:spPr/>
      <dgm:t>
        <a:bodyPr/>
        <a:lstStyle/>
        <a:p>
          <a:r>
            <a:rPr lang="en-US" dirty="0"/>
            <a:t>Measure SW Quality</a:t>
          </a:r>
        </a:p>
      </dgm:t>
    </dgm:pt>
    <dgm:pt modelId="{363E08D0-31C5-4A17-9304-EAF269C276DA}" type="parTrans" cxnId="{9BA8D891-11A8-4083-975D-BE70694CB182}">
      <dgm:prSet/>
      <dgm:spPr/>
      <dgm:t>
        <a:bodyPr/>
        <a:lstStyle/>
        <a:p>
          <a:endParaRPr lang="en-US"/>
        </a:p>
      </dgm:t>
    </dgm:pt>
    <dgm:pt modelId="{13DAF559-9838-4DE5-B47F-B8FEA895A4AF}" type="sibTrans" cxnId="{9BA8D891-11A8-4083-975D-BE70694CB182}">
      <dgm:prSet/>
      <dgm:spPr/>
      <dgm:t>
        <a:bodyPr/>
        <a:lstStyle/>
        <a:p>
          <a:endParaRPr lang="en-US"/>
        </a:p>
      </dgm:t>
    </dgm:pt>
    <dgm:pt modelId="{A0EC0039-64C4-4371-B705-CD2EF14A1C63}">
      <dgm:prSet phldrT="[Text]"/>
      <dgm:spPr/>
      <dgm:t>
        <a:bodyPr/>
        <a:lstStyle/>
        <a:p>
          <a:r>
            <a:rPr lang="en-US" dirty="0"/>
            <a:t>Measure and improve quality</a:t>
          </a:r>
        </a:p>
      </dgm:t>
    </dgm:pt>
    <dgm:pt modelId="{9540161B-01F6-4CCA-9DD4-E0FC1BA9F899}" type="parTrans" cxnId="{4767B076-FDAA-4140-BFC7-9811DB9F75B2}">
      <dgm:prSet/>
      <dgm:spPr/>
      <dgm:t>
        <a:bodyPr/>
        <a:lstStyle/>
        <a:p>
          <a:endParaRPr lang="en-US"/>
        </a:p>
      </dgm:t>
    </dgm:pt>
    <dgm:pt modelId="{13679A65-37B3-4FE1-A9C4-0AD37A7F8D45}" type="sibTrans" cxnId="{4767B076-FDAA-4140-BFC7-9811DB9F75B2}">
      <dgm:prSet/>
      <dgm:spPr/>
      <dgm:t>
        <a:bodyPr/>
        <a:lstStyle/>
        <a:p>
          <a:endParaRPr lang="en-US"/>
        </a:p>
      </dgm:t>
    </dgm:pt>
    <dgm:pt modelId="{BC3D393B-901B-460B-A6C4-E76F4181F310}" type="pres">
      <dgm:prSet presAssocID="{A1868F96-B923-4190-A04F-BBAF37325B6C}" presName="Name0" presStyleCnt="0">
        <dgm:presLayoutVars>
          <dgm:chMax val="7"/>
          <dgm:chPref val="7"/>
          <dgm:dir/>
          <dgm:animLvl val="lvl"/>
        </dgm:presLayoutVars>
      </dgm:prSet>
      <dgm:spPr/>
    </dgm:pt>
    <dgm:pt modelId="{14F75BD3-0FAD-4769-BD76-0BDC6F403230}" type="pres">
      <dgm:prSet presAssocID="{5FCDF823-6EC4-47A1-B89A-C470B23EC8D3}" presName="Accent1" presStyleCnt="0"/>
      <dgm:spPr/>
    </dgm:pt>
    <dgm:pt modelId="{DD13B3FF-ADA4-4166-B414-65AD14DAA7FA}" type="pres">
      <dgm:prSet presAssocID="{5FCDF823-6EC4-47A1-B89A-C470B23EC8D3}" presName="Accent" presStyleLbl="node1" presStyleIdx="0" presStyleCnt="3"/>
      <dgm:spPr/>
    </dgm:pt>
    <dgm:pt modelId="{6F15D561-AFE5-45C0-BA60-D3FA63C373B8}" type="pres">
      <dgm:prSet presAssocID="{5FCDF823-6EC4-47A1-B89A-C470B23EC8D3}" presName="Parent1" presStyleLbl="revTx" presStyleIdx="0" presStyleCnt="3">
        <dgm:presLayoutVars>
          <dgm:chMax val="1"/>
          <dgm:chPref val="1"/>
          <dgm:bulletEnabled val="1"/>
        </dgm:presLayoutVars>
      </dgm:prSet>
      <dgm:spPr/>
    </dgm:pt>
    <dgm:pt modelId="{3EC76302-2818-4BF9-B644-CED290E9C49B}" type="pres">
      <dgm:prSet presAssocID="{11FCF74A-6BB3-4C16-9AB6-083908F085BA}" presName="Accent2" presStyleCnt="0"/>
      <dgm:spPr/>
    </dgm:pt>
    <dgm:pt modelId="{7BAC6AF4-F0FB-4E2F-8CFA-29E7C3E83718}" type="pres">
      <dgm:prSet presAssocID="{11FCF74A-6BB3-4C16-9AB6-083908F085BA}" presName="Accent" presStyleLbl="node1" presStyleIdx="1" presStyleCnt="3"/>
      <dgm:spPr/>
    </dgm:pt>
    <dgm:pt modelId="{C53ED570-67E5-4585-B60C-932A230FFCC7}" type="pres">
      <dgm:prSet presAssocID="{11FCF74A-6BB3-4C16-9AB6-083908F085BA}" presName="Parent2" presStyleLbl="revTx" presStyleIdx="1" presStyleCnt="3" custScaleX="179034" custLinFactNeighborX="19678" custLinFactNeighborY="7151">
        <dgm:presLayoutVars>
          <dgm:chMax val="1"/>
          <dgm:chPref val="1"/>
          <dgm:bulletEnabled val="1"/>
        </dgm:presLayoutVars>
      </dgm:prSet>
      <dgm:spPr/>
    </dgm:pt>
    <dgm:pt modelId="{B94FFBCC-0EFE-476E-86A1-0D12F0DADEC6}" type="pres">
      <dgm:prSet presAssocID="{A0EC0039-64C4-4371-B705-CD2EF14A1C63}" presName="Accent3" presStyleCnt="0"/>
      <dgm:spPr/>
    </dgm:pt>
    <dgm:pt modelId="{3F3DF57B-F526-411D-A4BD-91760DC04A84}" type="pres">
      <dgm:prSet presAssocID="{A0EC0039-64C4-4371-B705-CD2EF14A1C63}" presName="Accent" presStyleLbl="node1" presStyleIdx="2" presStyleCnt="3"/>
      <dgm:spPr/>
    </dgm:pt>
    <dgm:pt modelId="{70D233EE-3B2A-4DF5-958D-DF7C31BA5160}" type="pres">
      <dgm:prSet presAssocID="{A0EC0039-64C4-4371-B705-CD2EF14A1C63}" presName="Parent3" presStyleLbl="revTx" presStyleIdx="2" presStyleCnt="3">
        <dgm:presLayoutVars>
          <dgm:chMax val="1"/>
          <dgm:chPref val="1"/>
          <dgm:bulletEnabled val="1"/>
        </dgm:presLayoutVars>
      </dgm:prSet>
      <dgm:spPr/>
    </dgm:pt>
  </dgm:ptLst>
  <dgm:cxnLst>
    <dgm:cxn modelId="{918F0036-0541-4374-995F-09CC00E24E6F}" type="presOf" srcId="{11FCF74A-6BB3-4C16-9AB6-083908F085BA}" destId="{C53ED570-67E5-4585-B60C-932A230FFCC7}" srcOrd="0" destOrd="0" presId="urn:microsoft.com/office/officeart/2009/layout/CircleArrowProcess"/>
    <dgm:cxn modelId="{534DE93D-B5E0-421F-BC33-F63321340887}" srcId="{A1868F96-B923-4190-A04F-BBAF37325B6C}" destId="{5FCDF823-6EC4-47A1-B89A-C470B23EC8D3}" srcOrd="0" destOrd="0" parTransId="{EF5180ED-2896-477A-A046-D642AFE6EF30}" sibTransId="{C4BD5DDB-7105-4CA7-8100-D8C3881F552F}"/>
    <dgm:cxn modelId="{4767B076-FDAA-4140-BFC7-9811DB9F75B2}" srcId="{A1868F96-B923-4190-A04F-BBAF37325B6C}" destId="{A0EC0039-64C4-4371-B705-CD2EF14A1C63}" srcOrd="2" destOrd="0" parTransId="{9540161B-01F6-4CCA-9DD4-E0FC1BA9F899}" sibTransId="{13679A65-37B3-4FE1-A9C4-0AD37A7F8D45}"/>
    <dgm:cxn modelId="{9BA8D891-11A8-4083-975D-BE70694CB182}" srcId="{A1868F96-B923-4190-A04F-BBAF37325B6C}" destId="{11FCF74A-6BB3-4C16-9AB6-083908F085BA}" srcOrd="1" destOrd="0" parTransId="{363E08D0-31C5-4A17-9304-EAF269C276DA}" sibTransId="{13DAF559-9838-4DE5-B47F-B8FEA895A4AF}"/>
    <dgm:cxn modelId="{90CD4F94-FC2C-448B-B873-D7B2EB1D62DB}" type="presOf" srcId="{A0EC0039-64C4-4371-B705-CD2EF14A1C63}" destId="{70D233EE-3B2A-4DF5-958D-DF7C31BA5160}" srcOrd="0" destOrd="0" presId="urn:microsoft.com/office/officeart/2009/layout/CircleArrowProcess"/>
    <dgm:cxn modelId="{3A4D70AE-A361-4FE5-834A-4054F7A112D2}" type="presOf" srcId="{A1868F96-B923-4190-A04F-BBAF37325B6C}" destId="{BC3D393B-901B-460B-A6C4-E76F4181F310}" srcOrd="0" destOrd="0" presId="urn:microsoft.com/office/officeart/2009/layout/CircleArrowProcess"/>
    <dgm:cxn modelId="{CA99E3CE-9442-455B-873B-E8232F1AFC9E}" type="presOf" srcId="{5FCDF823-6EC4-47A1-B89A-C470B23EC8D3}" destId="{6F15D561-AFE5-45C0-BA60-D3FA63C373B8}" srcOrd="0" destOrd="0" presId="urn:microsoft.com/office/officeart/2009/layout/CircleArrowProcess"/>
    <dgm:cxn modelId="{4A2D065C-2A8F-4AC4-90D8-1FE4A1512A23}" type="presParOf" srcId="{BC3D393B-901B-460B-A6C4-E76F4181F310}" destId="{14F75BD3-0FAD-4769-BD76-0BDC6F403230}" srcOrd="0" destOrd="0" presId="urn:microsoft.com/office/officeart/2009/layout/CircleArrowProcess"/>
    <dgm:cxn modelId="{F6DBE21D-AB96-4713-B073-36CAB85B520E}" type="presParOf" srcId="{14F75BD3-0FAD-4769-BD76-0BDC6F403230}" destId="{DD13B3FF-ADA4-4166-B414-65AD14DAA7FA}" srcOrd="0" destOrd="0" presId="urn:microsoft.com/office/officeart/2009/layout/CircleArrowProcess"/>
    <dgm:cxn modelId="{9FDC35FA-6988-4B1F-9059-4759C29CD675}" type="presParOf" srcId="{BC3D393B-901B-460B-A6C4-E76F4181F310}" destId="{6F15D561-AFE5-45C0-BA60-D3FA63C373B8}" srcOrd="1" destOrd="0" presId="urn:microsoft.com/office/officeart/2009/layout/CircleArrowProcess"/>
    <dgm:cxn modelId="{1D3B1D48-467F-4B9C-905D-7DB72E5ABAA4}" type="presParOf" srcId="{BC3D393B-901B-460B-A6C4-E76F4181F310}" destId="{3EC76302-2818-4BF9-B644-CED290E9C49B}" srcOrd="2" destOrd="0" presId="urn:microsoft.com/office/officeart/2009/layout/CircleArrowProcess"/>
    <dgm:cxn modelId="{7A91C320-FC66-4116-AFA8-2894C5C3E9A8}" type="presParOf" srcId="{3EC76302-2818-4BF9-B644-CED290E9C49B}" destId="{7BAC6AF4-F0FB-4E2F-8CFA-29E7C3E83718}" srcOrd="0" destOrd="0" presId="urn:microsoft.com/office/officeart/2009/layout/CircleArrowProcess"/>
    <dgm:cxn modelId="{C980C3A1-05EE-4B7D-8006-A887B66DACF9}" type="presParOf" srcId="{BC3D393B-901B-460B-A6C4-E76F4181F310}" destId="{C53ED570-67E5-4585-B60C-932A230FFCC7}" srcOrd="3" destOrd="0" presId="urn:microsoft.com/office/officeart/2009/layout/CircleArrowProcess"/>
    <dgm:cxn modelId="{BE80BE77-1ABB-4620-B8C5-E78A6C56D270}" type="presParOf" srcId="{BC3D393B-901B-460B-A6C4-E76F4181F310}" destId="{B94FFBCC-0EFE-476E-86A1-0D12F0DADEC6}" srcOrd="4" destOrd="0" presId="urn:microsoft.com/office/officeart/2009/layout/CircleArrowProcess"/>
    <dgm:cxn modelId="{4872A91D-89D8-4657-BB85-145FC83C1480}" type="presParOf" srcId="{B94FFBCC-0EFE-476E-86A1-0D12F0DADEC6}" destId="{3F3DF57B-F526-411D-A4BD-91760DC04A84}" srcOrd="0" destOrd="0" presId="urn:microsoft.com/office/officeart/2009/layout/CircleArrowProcess"/>
    <dgm:cxn modelId="{9252FD7F-FB47-4806-82A9-97564CAC5664}" type="presParOf" srcId="{BC3D393B-901B-460B-A6C4-E76F4181F310}" destId="{70D233EE-3B2A-4DF5-958D-DF7C31BA5160}"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090CFD-E869-4146-85FE-AE097CEEDEF5}"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E99F00E-6697-4F00-8044-43F9A531F042}">
      <dgm:prSet phldrT="[Text]"/>
      <dgm:spPr/>
      <dgm:t>
        <a:bodyPr/>
        <a:lstStyle/>
        <a:p>
          <a:r>
            <a:rPr lang="en-US" b="1" spc="-10" dirty="0">
              <a:solidFill>
                <a:schemeClr val="tx1"/>
              </a:solidFill>
              <a:latin typeface="Calibri"/>
              <a:cs typeface="Calibri"/>
            </a:rPr>
            <a:t>Meeting</a:t>
          </a:r>
          <a:r>
            <a:rPr lang="en-US" b="1" spc="45" dirty="0">
              <a:solidFill>
                <a:schemeClr val="tx1"/>
              </a:solidFill>
              <a:latin typeface="Calibri"/>
              <a:cs typeface="Calibri"/>
            </a:rPr>
            <a:t> </a:t>
          </a:r>
          <a:r>
            <a:rPr lang="en-US" b="1" spc="-5" dirty="0">
              <a:solidFill>
                <a:schemeClr val="tx1"/>
              </a:solidFill>
              <a:latin typeface="Calibri"/>
              <a:cs typeface="Calibri"/>
            </a:rPr>
            <a:t>the </a:t>
          </a:r>
          <a:r>
            <a:rPr lang="en-US" b="1" spc="-620" dirty="0">
              <a:solidFill>
                <a:schemeClr val="tx1"/>
              </a:solidFill>
              <a:latin typeface="Calibri"/>
              <a:cs typeface="Calibri"/>
            </a:rPr>
            <a:t> </a:t>
          </a:r>
          <a:r>
            <a:rPr lang="en-US" b="1" spc="-15" dirty="0">
              <a:solidFill>
                <a:schemeClr val="tx1"/>
              </a:solidFill>
              <a:latin typeface="Calibri"/>
              <a:cs typeface="Calibri"/>
            </a:rPr>
            <a:t>customer’s requirement</a:t>
          </a:r>
          <a:r>
            <a:rPr lang="en-US" b="1" spc="60" dirty="0">
              <a:solidFill>
                <a:schemeClr val="tx1"/>
              </a:solidFill>
              <a:latin typeface="Calibri"/>
              <a:cs typeface="Calibri"/>
            </a:rPr>
            <a:t> </a:t>
          </a:r>
          <a:endParaRPr lang="en-US" dirty="0">
            <a:solidFill>
              <a:schemeClr val="tx1"/>
            </a:solidFill>
          </a:endParaRPr>
        </a:p>
      </dgm:t>
    </dgm:pt>
    <dgm:pt modelId="{D388B40E-6168-4C79-85B6-04C3B99A6687}" type="parTrans" cxnId="{0F1891E8-DABC-4A90-B1BE-F5889F93C472}">
      <dgm:prSet/>
      <dgm:spPr/>
      <dgm:t>
        <a:bodyPr/>
        <a:lstStyle/>
        <a:p>
          <a:endParaRPr lang="en-US"/>
        </a:p>
      </dgm:t>
    </dgm:pt>
    <dgm:pt modelId="{4FAE75C9-FBCE-40BB-B4C2-341548F6FBB0}" type="sibTrans" cxnId="{0F1891E8-DABC-4A90-B1BE-F5889F93C472}">
      <dgm:prSet/>
      <dgm:spPr/>
      <dgm:t>
        <a:bodyPr/>
        <a:lstStyle/>
        <a:p>
          <a:endParaRPr lang="en-US"/>
        </a:p>
      </dgm:t>
    </dgm:pt>
    <dgm:pt modelId="{3634D550-8668-4C0B-83CF-C65D73C37889}">
      <dgm:prSet phldrT="[Text]"/>
      <dgm:spPr/>
      <dgm:t>
        <a:bodyPr/>
        <a:lstStyle/>
        <a:p>
          <a:r>
            <a:rPr lang="en-US" b="1" spc="-50" dirty="0">
              <a:solidFill>
                <a:schemeClr val="tx1"/>
              </a:solidFill>
              <a:latin typeface="Calibri"/>
              <a:cs typeface="Calibri"/>
            </a:rPr>
            <a:t>At </a:t>
          </a:r>
          <a:r>
            <a:rPr lang="en-US" b="1" spc="-10" dirty="0">
              <a:solidFill>
                <a:schemeClr val="tx1"/>
              </a:solidFill>
              <a:latin typeface="Calibri"/>
              <a:cs typeface="Calibri"/>
            </a:rPr>
            <a:t>agreed</a:t>
          </a:r>
          <a:r>
            <a:rPr lang="en-US" b="1" spc="10" dirty="0">
              <a:solidFill>
                <a:schemeClr val="tx1"/>
              </a:solidFill>
              <a:latin typeface="Calibri"/>
              <a:cs typeface="Calibri"/>
            </a:rPr>
            <a:t> </a:t>
          </a:r>
          <a:r>
            <a:rPr lang="en-US" b="1" spc="-20" dirty="0">
              <a:solidFill>
                <a:schemeClr val="tx1"/>
              </a:solidFill>
              <a:latin typeface="Calibri"/>
              <a:cs typeface="Calibri"/>
            </a:rPr>
            <a:t>cost</a:t>
          </a:r>
          <a:endParaRPr lang="en-US" dirty="0">
            <a:solidFill>
              <a:schemeClr val="tx1"/>
            </a:solidFill>
          </a:endParaRPr>
        </a:p>
      </dgm:t>
    </dgm:pt>
    <dgm:pt modelId="{0EEA9911-F4B2-4C0C-89CE-CCA3C2C68BF2}" type="parTrans" cxnId="{8EEBF88E-211C-43F4-A3F3-EF1087DE0FDB}">
      <dgm:prSet/>
      <dgm:spPr/>
      <dgm:t>
        <a:bodyPr/>
        <a:lstStyle/>
        <a:p>
          <a:endParaRPr lang="en-US"/>
        </a:p>
      </dgm:t>
    </dgm:pt>
    <dgm:pt modelId="{84493761-9824-4901-A34A-D6E0D140D8DF}" type="sibTrans" cxnId="{8EEBF88E-211C-43F4-A3F3-EF1087DE0FDB}">
      <dgm:prSet/>
      <dgm:spPr/>
      <dgm:t>
        <a:bodyPr/>
        <a:lstStyle/>
        <a:p>
          <a:endParaRPr lang="en-US"/>
        </a:p>
      </dgm:t>
    </dgm:pt>
    <dgm:pt modelId="{4E3B2AC8-746D-4172-A025-020906A1A257}">
      <dgm:prSet phldrT="[Text]"/>
      <dgm:spPr/>
      <dgm:t>
        <a:bodyPr/>
        <a:lstStyle/>
        <a:p>
          <a:r>
            <a:rPr lang="en-US" b="1" spc="-5" dirty="0">
              <a:solidFill>
                <a:schemeClr val="tx1"/>
              </a:solidFill>
              <a:latin typeface="Calibri"/>
              <a:cs typeface="Calibri"/>
            </a:rPr>
            <a:t>Within</a:t>
          </a:r>
          <a:r>
            <a:rPr lang="en-US" b="1" spc="5" dirty="0">
              <a:solidFill>
                <a:schemeClr val="tx1"/>
              </a:solidFill>
              <a:latin typeface="Calibri"/>
              <a:cs typeface="Calibri"/>
            </a:rPr>
            <a:t> </a:t>
          </a:r>
          <a:r>
            <a:rPr lang="en-US" b="1" spc="-5" dirty="0">
              <a:solidFill>
                <a:schemeClr val="tx1"/>
              </a:solidFill>
              <a:latin typeface="Calibri"/>
              <a:cs typeface="Calibri"/>
            </a:rPr>
            <a:t>the</a:t>
          </a:r>
          <a:r>
            <a:rPr lang="en-US" b="1" dirty="0">
              <a:solidFill>
                <a:schemeClr val="tx1"/>
              </a:solidFill>
              <a:latin typeface="Calibri"/>
              <a:cs typeface="Calibri"/>
            </a:rPr>
            <a:t> </a:t>
          </a:r>
          <a:r>
            <a:rPr lang="en-US" b="1" spc="-15" dirty="0">
              <a:solidFill>
                <a:schemeClr val="tx1"/>
              </a:solidFill>
              <a:latin typeface="Calibri"/>
              <a:cs typeface="Calibri"/>
            </a:rPr>
            <a:t>agreed </a:t>
          </a:r>
          <a:r>
            <a:rPr lang="en-US" b="1" spc="-620" dirty="0">
              <a:solidFill>
                <a:schemeClr val="tx1"/>
              </a:solidFill>
              <a:latin typeface="Calibri"/>
              <a:cs typeface="Calibri"/>
            </a:rPr>
            <a:t> </a:t>
          </a:r>
          <a:r>
            <a:rPr lang="en-US" b="1" spc="-5" dirty="0">
              <a:solidFill>
                <a:schemeClr val="tx1"/>
              </a:solidFill>
              <a:latin typeface="Calibri"/>
              <a:cs typeface="Calibri"/>
            </a:rPr>
            <a:t>timelines</a:t>
          </a:r>
          <a:endParaRPr lang="en-US" dirty="0">
            <a:solidFill>
              <a:schemeClr val="tx1"/>
            </a:solidFill>
          </a:endParaRPr>
        </a:p>
      </dgm:t>
    </dgm:pt>
    <dgm:pt modelId="{E3DE0DBA-B71B-4B57-A347-3F474F7777CF}" type="parTrans" cxnId="{C3DF3EF9-784B-4FE5-A59B-3847B8D8F5CA}">
      <dgm:prSet/>
      <dgm:spPr/>
      <dgm:t>
        <a:bodyPr/>
        <a:lstStyle/>
        <a:p>
          <a:endParaRPr lang="en-US"/>
        </a:p>
      </dgm:t>
    </dgm:pt>
    <dgm:pt modelId="{C3CEE614-F550-4489-9DA3-E1E6E198AF4F}" type="sibTrans" cxnId="{C3DF3EF9-784B-4FE5-A59B-3847B8D8F5CA}">
      <dgm:prSet/>
      <dgm:spPr/>
      <dgm:t>
        <a:bodyPr/>
        <a:lstStyle/>
        <a:p>
          <a:endParaRPr lang="en-US"/>
        </a:p>
      </dgm:t>
    </dgm:pt>
    <dgm:pt modelId="{0AC6A45D-E453-4E34-A39E-D917F6CD3B7B}">
      <dgm:prSet phldrT="[Text]"/>
      <dgm:spPr/>
      <dgm:t>
        <a:bodyPr/>
        <a:lstStyle/>
        <a:p>
          <a:r>
            <a:rPr lang="en-US" b="1" spc="-10" dirty="0">
              <a:solidFill>
                <a:schemeClr val="tx1"/>
              </a:solidFill>
              <a:latin typeface="Calibri"/>
              <a:cs typeface="Calibri"/>
            </a:rPr>
            <a:t>Software</a:t>
          </a:r>
          <a:r>
            <a:rPr lang="en-US" b="1" spc="10" dirty="0">
              <a:solidFill>
                <a:schemeClr val="tx1"/>
              </a:solidFill>
              <a:latin typeface="Calibri"/>
              <a:cs typeface="Calibri"/>
            </a:rPr>
            <a:t> </a:t>
          </a:r>
          <a:r>
            <a:rPr lang="en-US" b="1" spc="-10" dirty="0">
              <a:solidFill>
                <a:schemeClr val="tx1"/>
              </a:solidFill>
              <a:latin typeface="Calibri"/>
              <a:cs typeface="Calibri"/>
            </a:rPr>
            <a:t>Quality</a:t>
          </a:r>
          <a:r>
            <a:rPr lang="en-US" b="1" spc="25" dirty="0">
              <a:solidFill>
                <a:schemeClr val="tx1"/>
              </a:solidFill>
              <a:latin typeface="Calibri"/>
              <a:cs typeface="Calibri"/>
            </a:rPr>
            <a:t> </a:t>
          </a:r>
          <a:endParaRPr lang="en-US" dirty="0">
            <a:solidFill>
              <a:schemeClr val="tx1"/>
            </a:solidFill>
          </a:endParaRPr>
        </a:p>
      </dgm:t>
    </dgm:pt>
    <dgm:pt modelId="{B234ED8A-2F81-4A41-955B-4A8DAD31A212}" type="parTrans" cxnId="{05757BF4-101F-41A5-A2F1-07DA86956C00}">
      <dgm:prSet/>
      <dgm:spPr/>
      <dgm:t>
        <a:bodyPr/>
        <a:lstStyle/>
        <a:p>
          <a:endParaRPr lang="en-US"/>
        </a:p>
      </dgm:t>
    </dgm:pt>
    <dgm:pt modelId="{57D7B1B8-F735-4D95-ADF6-3D867960003E}" type="sibTrans" cxnId="{05757BF4-101F-41A5-A2F1-07DA86956C00}">
      <dgm:prSet/>
      <dgm:spPr/>
      <dgm:t>
        <a:bodyPr/>
        <a:lstStyle/>
        <a:p>
          <a:endParaRPr lang="en-US"/>
        </a:p>
      </dgm:t>
    </dgm:pt>
    <dgm:pt modelId="{3EE8A1CE-A891-4027-85A9-60BE53B71FA3}" type="pres">
      <dgm:prSet presAssocID="{00090CFD-E869-4146-85FE-AE097CEEDEF5}" presName="Name0" presStyleCnt="0">
        <dgm:presLayoutVars>
          <dgm:chMax val="4"/>
          <dgm:resizeHandles val="exact"/>
        </dgm:presLayoutVars>
      </dgm:prSet>
      <dgm:spPr/>
    </dgm:pt>
    <dgm:pt modelId="{1F37B843-BE9B-4EED-BDAD-09E29D8A12EF}" type="pres">
      <dgm:prSet presAssocID="{00090CFD-E869-4146-85FE-AE097CEEDEF5}" presName="ellipse" presStyleLbl="trBgShp" presStyleIdx="0" presStyleCnt="1"/>
      <dgm:spPr/>
    </dgm:pt>
    <dgm:pt modelId="{B024270A-7A42-4BA0-9F8D-33172ED80889}" type="pres">
      <dgm:prSet presAssocID="{00090CFD-E869-4146-85FE-AE097CEEDEF5}" presName="arrow1" presStyleLbl="fgShp" presStyleIdx="0" presStyleCnt="1"/>
      <dgm:spPr/>
    </dgm:pt>
    <dgm:pt modelId="{609AB51D-5CDF-4E39-9093-1F0D35B48018}" type="pres">
      <dgm:prSet presAssocID="{00090CFD-E869-4146-85FE-AE097CEEDEF5}" presName="rectangle" presStyleLbl="revTx" presStyleIdx="0" presStyleCnt="1">
        <dgm:presLayoutVars>
          <dgm:bulletEnabled val="1"/>
        </dgm:presLayoutVars>
      </dgm:prSet>
      <dgm:spPr/>
    </dgm:pt>
    <dgm:pt modelId="{B547C57B-4EF4-4E12-808B-079B91DC3FBC}" type="pres">
      <dgm:prSet presAssocID="{3634D550-8668-4C0B-83CF-C65D73C37889}" presName="item1" presStyleLbl="node1" presStyleIdx="0" presStyleCnt="3">
        <dgm:presLayoutVars>
          <dgm:bulletEnabled val="1"/>
        </dgm:presLayoutVars>
      </dgm:prSet>
      <dgm:spPr/>
    </dgm:pt>
    <dgm:pt modelId="{5244BFF5-C4A5-4274-B85D-573CE30AA39A}" type="pres">
      <dgm:prSet presAssocID="{4E3B2AC8-746D-4172-A025-020906A1A257}" presName="item2" presStyleLbl="node1" presStyleIdx="1" presStyleCnt="3">
        <dgm:presLayoutVars>
          <dgm:bulletEnabled val="1"/>
        </dgm:presLayoutVars>
      </dgm:prSet>
      <dgm:spPr/>
    </dgm:pt>
    <dgm:pt modelId="{02FBD930-F772-44B6-9A3D-E46DBD4AEEC1}" type="pres">
      <dgm:prSet presAssocID="{0AC6A45D-E453-4E34-A39E-D917F6CD3B7B}" presName="item3" presStyleLbl="node1" presStyleIdx="2" presStyleCnt="3">
        <dgm:presLayoutVars>
          <dgm:bulletEnabled val="1"/>
        </dgm:presLayoutVars>
      </dgm:prSet>
      <dgm:spPr/>
    </dgm:pt>
    <dgm:pt modelId="{4C6139D9-D70D-4C92-935B-93DA8C964D3E}" type="pres">
      <dgm:prSet presAssocID="{00090CFD-E869-4146-85FE-AE097CEEDEF5}" presName="funnel" presStyleLbl="trAlignAcc1" presStyleIdx="0" presStyleCnt="1"/>
      <dgm:spPr/>
    </dgm:pt>
  </dgm:ptLst>
  <dgm:cxnLst>
    <dgm:cxn modelId="{0A5D876D-45FE-494E-975D-DA6E29C51C5C}" type="presOf" srcId="{0AC6A45D-E453-4E34-A39E-D917F6CD3B7B}" destId="{609AB51D-5CDF-4E39-9093-1F0D35B48018}" srcOrd="0" destOrd="0" presId="urn:microsoft.com/office/officeart/2005/8/layout/funnel1"/>
    <dgm:cxn modelId="{2B960F7D-592A-4F9E-9994-D3BCCDB09B28}" type="presOf" srcId="{3634D550-8668-4C0B-83CF-C65D73C37889}" destId="{5244BFF5-C4A5-4274-B85D-573CE30AA39A}" srcOrd="0" destOrd="0" presId="urn:microsoft.com/office/officeart/2005/8/layout/funnel1"/>
    <dgm:cxn modelId="{8EEBF88E-211C-43F4-A3F3-EF1087DE0FDB}" srcId="{00090CFD-E869-4146-85FE-AE097CEEDEF5}" destId="{3634D550-8668-4C0B-83CF-C65D73C37889}" srcOrd="1" destOrd="0" parTransId="{0EEA9911-F4B2-4C0C-89CE-CCA3C2C68BF2}" sibTransId="{84493761-9824-4901-A34A-D6E0D140D8DF}"/>
    <dgm:cxn modelId="{14B6BA9E-AACD-40BB-9B09-0D65DA8D789B}" type="presOf" srcId="{4E3B2AC8-746D-4172-A025-020906A1A257}" destId="{B547C57B-4EF4-4E12-808B-079B91DC3FBC}" srcOrd="0" destOrd="0" presId="urn:microsoft.com/office/officeart/2005/8/layout/funnel1"/>
    <dgm:cxn modelId="{C04BEBB1-7D67-4551-B710-1C5C368C495D}" type="presOf" srcId="{00090CFD-E869-4146-85FE-AE097CEEDEF5}" destId="{3EE8A1CE-A891-4027-85A9-60BE53B71FA3}" srcOrd="0" destOrd="0" presId="urn:microsoft.com/office/officeart/2005/8/layout/funnel1"/>
    <dgm:cxn modelId="{0F1891E8-DABC-4A90-B1BE-F5889F93C472}" srcId="{00090CFD-E869-4146-85FE-AE097CEEDEF5}" destId="{1E99F00E-6697-4F00-8044-43F9A531F042}" srcOrd="0" destOrd="0" parTransId="{D388B40E-6168-4C79-85B6-04C3B99A6687}" sibTransId="{4FAE75C9-FBCE-40BB-B4C2-341548F6FBB0}"/>
    <dgm:cxn modelId="{11E776EA-522B-4A52-B437-373FCBFDA9C5}" type="presOf" srcId="{1E99F00E-6697-4F00-8044-43F9A531F042}" destId="{02FBD930-F772-44B6-9A3D-E46DBD4AEEC1}" srcOrd="0" destOrd="0" presId="urn:microsoft.com/office/officeart/2005/8/layout/funnel1"/>
    <dgm:cxn modelId="{05757BF4-101F-41A5-A2F1-07DA86956C00}" srcId="{00090CFD-E869-4146-85FE-AE097CEEDEF5}" destId="{0AC6A45D-E453-4E34-A39E-D917F6CD3B7B}" srcOrd="3" destOrd="0" parTransId="{B234ED8A-2F81-4A41-955B-4A8DAD31A212}" sibTransId="{57D7B1B8-F735-4D95-ADF6-3D867960003E}"/>
    <dgm:cxn modelId="{C3DF3EF9-784B-4FE5-A59B-3847B8D8F5CA}" srcId="{00090CFD-E869-4146-85FE-AE097CEEDEF5}" destId="{4E3B2AC8-746D-4172-A025-020906A1A257}" srcOrd="2" destOrd="0" parTransId="{E3DE0DBA-B71B-4B57-A347-3F474F7777CF}" sibTransId="{C3CEE614-F550-4489-9DA3-E1E6E198AF4F}"/>
    <dgm:cxn modelId="{CB0D0AB1-C7F1-4DB9-B524-289F43A2EBEA}" type="presParOf" srcId="{3EE8A1CE-A891-4027-85A9-60BE53B71FA3}" destId="{1F37B843-BE9B-4EED-BDAD-09E29D8A12EF}" srcOrd="0" destOrd="0" presId="urn:microsoft.com/office/officeart/2005/8/layout/funnel1"/>
    <dgm:cxn modelId="{1FEDA398-85DE-4524-9D9E-0903B0929879}" type="presParOf" srcId="{3EE8A1CE-A891-4027-85A9-60BE53B71FA3}" destId="{B024270A-7A42-4BA0-9F8D-33172ED80889}" srcOrd="1" destOrd="0" presId="urn:microsoft.com/office/officeart/2005/8/layout/funnel1"/>
    <dgm:cxn modelId="{8C014DBE-73FE-4428-940C-FF1A6717E1A2}" type="presParOf" srcId="{3EE8A1CE-A891-4027-85A9-60BE53B71FA3}" destId="{609AB51D-5CDF-4E39-9093-1F0D35B48018}" srcOrd="2" destOrd="0" presId="urn:microsoft.com/office/officeart/2005/8/layout/funnel1"/>
    <dgm:cxn modelId="{19EFE721-674A-48DA-A242-460956CBFF18}" type="presParOf" srcId="{3EE8A1CE-A891-4027-85A9-60BE53B71FA3}" destId="{B547C57B-4EF4-4E12-808B-079B91DC3FBC}" srcOrd="3" destOrd="0" presId="urn:microsoft.com/office/officeart/2005/8/layout/funnel1"/>
    <dgm:cxn modelId="{BB3425E3-6A76-4D86-8359-4B488EBF06A3}" type="presParOf" srcId="{3EE8A1CE-A891-4027-85A9-60BE53B71FA3}" destId="{5244BFF5-C4A5-4274-B85D-573CE30AA39A}" srcOrd="4" destOrd="0" presId="urn:microsoft.com/office/officeart/2005/8/layout/funnel1"/>
    <dgm:cxn modelId="{5CFB8741-6DE2-47A9-863F-967B441237D0}" type="presParOf" srcId="{3EE8A1CE-A891-4027-85A9-60BE53B71FA3}" destId="{02FBD930-F772-44B6-9A3D-E46DBD4AEEC1}" srcOrd="5" destOrd="0" presId="urn:microsoft.com/office/officeart/2005/8/layout/funnel1"/>
    <dgm:cxn modelId="{EDAAEE10-4B1B-435F-B441-F93790EF7BCD}" type="presParOf" srcId="{3EE8A1CE-A891-4027-85A9-60BE53B71FA3}" destId="{4C6139D9-D70D-4C92-935B-93DA8C964D3E}"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96E99-6DFB-4EAE-9D54-723360773BDB}">
      <dsp:nvSpPr>
        <dsp:cNvPr id="0" name=""/>
        <dsp:cNvSpPr/>
      </dsp:nvSpPr>
      <dsp:spPr>
        <a:xfrm>
          <a:off x="2561166" y="1206500"/>
          <a:ext cx="3005666" cy="3005666"/>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Software</a:t>
          </a:r>
          <a:endParaRPr lang="aa-ET" sz="4400" kern="1200" dirty="0"/>
        </a:p>
      </dsp:txBody>
      <dsp:txXfrm>
        <a:off x="3001336" y="1646670"/>
        <a:ext cx="2125326" cy="2125326"/>
      </dsp:txXfrm>
    </dsp:sp>
    <dsp:sp modelId="{42E89439-C4B8-4FF1-8339-062DCDE8A622}">
      <dsp:nvSpPr>
        <dsp:cNvPr id="0" name=""/>
        <dsp:cNvSpPr/>
      </dsp:nvSpPr>
      <dsp:spPr>
        <a:xfrm>
          <a:off x="3312583" y="536"/>
          <a:ext cx="1502833" cy="1502833"/>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Computer programs</a:t>
          </a:r>
          <a:endParaRPr lang="aa-ET" sz="1600" kern="1200" dirty="0"/>
        </a:p>
      </dsp:txBody>
      <dsp:txXfrm>
        <a:off x="3532668" y="220621"/>
        <a:ext cx="1062663" cy="1062663"/>
      </dsp:txXfrm>
    </dsp:sp>
    <dsp:sp modelId="{3A2B7CE8-5195-47C7-97D5-20EF28EC28C0}">
      <dsp:nvSpPr>
        <dsp:cNvPr id="0" name=""/>
        <dsp:cNvSpPr/>
      </dsp:nvSpPr>
      <dsp:spPr>
        <a:xfrm>
          <a:off x="5269963" y="1957916"/>
          <a:ext cx="1502833" cy="1502833"/>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Procedures</a:t>
          </a:r>
          <a:endParaRPr lang="aa-ET" sz="1600" kern="1200" dirty="0"/>
        </a:p>
      </dsp:txBody>
      <dsp:txXfrm>
        <a:off x="5490048" y="2178001"/>
        <a:ext cx="1062663" cy="1062663"/>
      </dsp:txXfrm>
    </dsp:sp>
    <dsp:sp modelId="{2DBCFB08-FE20-4CE7-A13C-D2330D2BCE1E}">
      <dsp:nvSpPr>
        <dsp:cNvPr id="0" name=""/>
        <dsp:cNvSpPr/>
      </dsp:nvSpPr>
      <dsp:spPr>
        <a:xfrm>
          <a:off x="3312583" y="3915297"/>
          <a:ext cx="1502833" cy="1502833"/>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Documentation</a:t>
          </a:r>
          <a:endParaRPr lang="aa-ET" sz="1600" kern="1200" dirty="0"/>
        </a:p>
      </dsp:txBody>
      <dsp:txXfrm>
        <a:off x="3532668" y="4135382"/>
        <a:ext cx="1062663" cy="1062663"/>
      </dsp:txXfrm>
    </dsp:sp>
    <dsp:sp modelId="{D4B7B5A4-6FBB-48CF-AA13-255C7C4446F5}">
      <dsp:nvSpPr>
        <dsp:cNvPr id="0" name=""/>
        <dsp:cNvSpPr/>
      </dsp:nvSpPr>
      <dsp:spPr>
        <a:xfrm>
          <a:off x="1355202" y="1957916"/>
          <a:ext cx="1502833" cy="1502833"/>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Data</a:t>
          </a:r>
          <a:endParaRPr lang="aa-ET" sz="1600" kern="1200" dirty="0"/>
        </a:p>
      </dsp:txBody>
      <dsp:txXfrm>
        <a:off x="1575287" y="2178001"/>
        <a:ext cx="1062663" cy="1062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C8AD4-5A16-4339-9BE2-795FBEF625CB}">
      <dsp:nvSpPr>
        <dsp:cNvPr id="0" name=""/>
        <dsp:cNvSpPr/>
      </dsp:nvSpPr>
      <dsp:spPr>
        <a:xfrm>
          <a:off x="2767263" y="0"/>
          <a:ext cx="5149515" cy="514951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ysClr val="windowText" lastClr="000000"/>
              </a:solidFill>
            </a:rPr>
            <a:t>Loss of Money</a:t>
          </a:r>
        </a:p>
      </dsp:txBody>
      <dsp:txXfrm>
        <a:off x="4622118" y="257475"/>
        <a:ext cx="1439804" cy="772427"/>
      </dsp:txXfrm>
    </dsp:sp>
    <dsp:sp modelId="{77DD6FF8-37E8-44C9-8727-F93D2386A6BE}">
      <dsp:nvSpPr>
        <dsp:cNvPr id="0" name=""/>
        <dsp:cNvSpPr/>
      </dsp:nvSpPr>
      <dsp:spPr>
        <a:xfrm>
          <a:off x="3282214" y="1029903"/>
          <a:ext cx="4119612" cy="41196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ysClr val="windowText" lastClr="000000"/>
              </a:solidFill>
            </a:rPr>
            <a:t>Time</a:t>
          </a:r>
        </a:p>
      </dsp:txBody>
      <dsp:txXfrm>
        <a:off x="4622118" y="1277079"/>
        <a:ext cx="1439804" cy="741530"/>
      </dsp:txXfrm>
    </dsp:sp>
    <dsp:sp modelId="{24352DC8-01C4-46FB-A245-32006CADBAC3}">
      <dsp:nvSpPr>
        <dsp:cNvPr id="0" name=""/>
        <dsp:cNvSpPr/>
      </dsp:nvSpPr>
      <dsp:spPr>
        <a:xfrm>
          <a:off x="3797166" y="2059806"/>
          <a:ext cx="3089709" cy="30897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ysClr val="windowText" lastClr="000000"/>
              </a:solidFill>
            </a:rPr>
            <a:t>Business Reputation</a:t>
          </a:r>
        </a:p>
      </dsp:txBody>
      <dsp:txXfrm>
        <a:off x="4622118" y="2291534"/>
        <a:ext cx="1439804" cy="695184"/>
      </dsp:txXfrm>
    </dsp:sp>
    <dsp:sp modelId="{7EB1230C-07BE-4EE1-86FB-AA3CE64C354A}">
      <dsp:nvSpPr>
        <dsp:cNvPr id="0" name=""/>
        <dsp:cNvSpPr/>
      </dsp:nvSpPr>
      <dsp:spPr>
        <a:xfrm>
          <a:off x="4312117" y="3089709"/>
          <a:ext cx="2059806" cy="205980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ysClr val="windowText" lastClr="000000"/>
              </a:solidFill>
            </a:rPr>
            <a:t>Injury or Death</a:t>
          </a:r>
        </a:p>
      </dsp:txBody>
      <dsp:txXfrm>
        <a:off x="4613769" y="3604661"/>
        <a:ext cx="1456503" cy="10299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3B3FF-ADA4-4166-B414-65AD14DAA7FA}">
      <dsp:nvSpPr>
        <dsp:cNvPr id="0" name=""/>
        <dsp:cNvSpPr/>
      </dsp:nvSpPr>
      <dsp:spPr>
        <a:xfrm>
          <a:off x="4569732" y="0"/>
          <a:ext cx="3300938" cy="330144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15D561-AFE5-45C0-BA60-D3FA63C373B8}">
      <dsp:nvSpPr>
        <dsp:cNvPr id="0" name=""/>
        <dsp:cNvSpPr/>
      </dsp:nvSpPr>
      <dsp:spPr>
        <a:xfrm>
          <a:off x="5299348" y="1191920"/>
          <a:ext cx="1834268" cy="91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Finding errors</a:t>
          </a:r>
        </a:p>
      </dsp:txBody>
      <dsp:txXfrm>
        <a:off x="5299348" y="1191920"/>
        <a:ext cx="1834268" cy="916914"/>
      </dsp:txXfrm>
    </dsp:sp>
    <dsp:sp modelId="{7BAC6AF4-F0FB-4E2F-8CFA-29E7C3E83718}">
      <dsp:nvSpPr>
        <dsp:cNvPr id="0" name=""/>
        <dsp:cNvSpPr/>
      </dsp:nvSpPr>
      <dsp:spPr>
        <a:xfrm>
          <a:off x="3652908" y="1896922"/>
          <a:ext cx="3300938" cy="3301441"/>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3ED570-67E5-4585-B60C-932A230FFCC7}">
      <dsp:nvSpPr>
        <dsp:cNvPr id="0" name=""/>
        <dsp:cNvSpPr/>
      </dsp:nvSpPr>
      <dsp:spPr>
        <a:xfrm>
          <a:off x="4022342" y="3165384"/>
          <a:ext cx="3283963" cy="91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Measure SW Quality</a:t>
          </a:r>
        </a:p>
      </dsp:txBody>
      <dsp:txXfrm>
        <a:off x="4022342" y="3165384"/>
        <a:ext cx="3283963" cy="916914"/>
      </dsp:txXfrm>
    </dsp:sp>
    <dsp:sp modelId="{3F3DF57B-F526-411D-A4BD-91760DC04A84}">
      <dsp:nvSpPr>
        <dsp:cNvPr id="0" name=""/>
        <dsp:cNvSpPr/>
      </dsp:nvSpPr>
      <dsp:spPr>
        <a:xfrm>
          <a:off x="4804672" y="4020845"/>
          <a:ext cx="2836017" cy="2837154"/>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D233EE-3B2A-4DF5-958D-DF7C31BA5160}">
      <dsp:nvSpPr>
        <dsp:cNvPr id="0" name=""/>
        <dsp:cNvSpPr/>
      </dsp:nvSpPr>
      <dsp:spPr>
        <a:xfrm>
          <a:off x="5303687" y="5010454"/>
          <a:ext cx="1834268" cy="91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Measure and improve quality</a:t>
          </a:r>
        </a:p>
      </dsp:txBody>
      <dsp:txXfrm>
        <a:off x="5303687" y="5010454"/>
        <a:ext cx="1834268" cy="9169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7B843-BE9B-4EED-BDAD-09E29D8A12EF}">
      <dsp:nvSpPr>
        <dsp:cNvPr id="0" name=""/>
        <dsp:cNvSpPr/>
      </dsp:nvSpPr>
      <dsp:spPr>
        <a:xfrm>
          <a:off x="1509352" y="286297"/>
          <a:ext cx="5515763" cy="191555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24270A-7A42-4BA0-9F8D-33172ED80889}">
      <dsp:nvSpPr>
        <dsp:cNvPr id="0" name=""/>
        <dsp:cNvSpPr/>
      </dsp:nvSpPr>
      <dsp:spPr>
        <a:xfrm>
          <a:off x="3741312" y="4976834"/>
          <a:ext cx="1068946" cy="684125"/>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9AB51D-5CDF-4E39-9093-1F0D35B48018}">
      <dsp:nvSpPr>
        <dsp:cNvPr id="0" name=""/>
        <dsp:cNvSpPr/>
      </dsp:nvSpPr>
      <dsp:spPr>
        <a:xfrm>
          <a:off x="1710314" y="5524135"/>
          <a:ext cx="5130943" cy="1282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en-US" sz="4500" b="1" kern="1200" spc="-10" dirty="0">
              <a:solidFill>
                <a:schemeClr val="tx1"/>
              </a:solidFill>
              <a:latin typeface="Calibri"/>
              <a:cs typeface="Calibri"/>
            </a:rPr>
            <a:t>Software</a:t>
          </a:r>
          <a:r>
            <a:rPr lang="en-US" sz="4500" b="1" kern="1200" spc="10" dirty="0">
              <a:solidFill>
                <a:schemeClr val="tx1"/>
              </a:solidFill>
              <a:latin typeface="Calibri"/>
              <a:cs typeface="Calibri"/>
            </a:rPr>
            <a:t> </a:t>
          </a:r>
          <a:r>
            <a:rPr lang="en-US" sz="4500" b="1" kern="1200" spc="-10" dirty="0">
              <a:solidFill>
                <a:schemeClr val="tx1"/>
              </a:solidFill>
              <a:latin typeface="Calibri"/>
              <a:cs typeface="Calibri"/>
            </a:rPr>
            <a:t>Quality</a:t>
          </a:r>
          <a:r>
            <a:rPr lang="en-US" sz="4500" b="1" kern="1200" spc="25" dirty="0">
              <a:solidFill>
                <a:schemeClr val="tx1"/>
              </a:solidFill>
              <a:latin typeface="Calibri"/>
              <a:cs typeface="Calibri"/>
            </a:rPr>
            <a:t> </a:t>
          </a:r>
          <a:endParaRPr lang="en-US" sz="4500" kern="1200" dirty="0">
            <a:solidFill>
              <a:schemeClr val="tx1"/>
            </a:solidFill>
          </a:endParaRPr>
        </a:p>
      </dsp:txBody>
      <dsp:txXfrm>
        <a:off x="1710314" y="5524135"/>
        <a:ext cx="5130943" cy="1282735"/>
      </dsp:txXfrm>
    </dsp:sp>
    <dsp:sp modelId="{B547C57B-4EF4-4E12-808B-079B91DC3FBC}">
      <dsp:nvSpPr>
        <dsp:cNvPr id="0" name=""/>
        <dsp:cNvSpPr/>
      </dsp:nvSpPr>
      <dsp:spPr>
        <a:xfrm>
          <a:off x="3514696" y="2349791"/>
          <a:ext cx="1924103" cy="19241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spc="-5" dirty="0">
              <a:solidFill>
                <a:schemeClr val="tx1"/>
              </a:solidFill>
              <a:latin typeface="Calibri"/>
              <a:cs typeface="Calibri"/>
            </a:rPr>
            <a:t>Within</a:t>
          </a:r>
          <a:r>
            <a:rPr lang="en-US" sz="2000" b="1" kern="1200" spc="5" dirty="0">
              <a:solidFill>
                <a:schemeClr val="tx1"/>
              </a:solidFill>
              <a:latin typeface="Calibri"/>
              <a:cs typeface="Calibri"/>
            </a:rPr>
            <a:t> </a:t>
          </a:r>
          <a:r>
            <a:rPr lang="en-US" sz="2000" b="1" kern="1200" spc="-5" dirty="0">
              <a:solidFill>
                <a:schemeClr val="tx1"/>
              </a:solidFill>
              <a:latin typeface="Calibri"/>
              <a:cs typeface="Calibri"/>
            </a:rPr>
            <a:t>the</a:t>
          </a:r>
          <a:r>
            <a:rPr lang="en-US" sz="2000" b="1" kern="1200" dirty="0">
              <a:solidFill>
                <a:schemeClr val="tx1"/>
              </a:solidFill>
              <a:latin typeface="Calibri"/>
              <a:cs typeface="Calibri"/>
            </a:rPr>
            <a:t> </a:t>
          </a:r>
          <a:r>
            <a:rPr lang="en-US" sz="2000" b="1" kern="1200" spc="-15" dirty="0">
              <a:solidFill>
                <a:schemeClr val="tx1"/>
              </a:solidFill>
              <a:latin typeface="Calibri"/>
              <a:cs typeface="Calibri"/>
            </a:rPr>
            <a:t>agreed </a:t>
          </a:r>
          <a:r>
            <a:rPr lang="en-US" sz="2000" b="1" kern="1200" spc="-620" dirty="0">
              <a:solidFill>
                <a:schemeClr val="tx1"/>
              </a:solidFill>
              <a:latin typeface="Calibri"/>
              <a:cs typeface="Calibri"/>
            </a:rPr>
            <a:t> </a:t>
          </a:r>
          <a:r>
            <a:rPr lang="en-US" sz="2000" b="1" kern="1200" spc="-5" dirty="0">
              <a:solidFill>
                <a:schemeClr val="tx1"/>
              </a:solidFill>
              <a:latin typeface="Calibri"/>
              <a:cs typeface="Calibri"/>
            </a:rPr>
            <a:t>timelines</a:t>
          </a:r>
          <a:endParaRPr lang="en-US" sz="2000" kern="1200" dirty="0">
            <a:solidFill>
              <a:schemeClr val="tx1"/>
            </a:solidFill>
          </a:endParaRPr>
        </a:p>
      </dsp:txBody>
      <dsp:txXfrm>
        <a:off x="3796474" y="2631569"/>
        <a:ext cx="1360547" cy="1360547"/>
      </dsp:txXfrm>
    </dsp:sp>
    <dsp:sp modelId="{5244BFF5-C4A5-4274-B85D-573CE30AA39A}">
      <dsp:nvSpPr>
        <dsp:cNvPr id="0" name=""/>
        <dsp:cNvSpPr/>
      </dsp:nvSpPr>
      <dsp:spPr>
        <a:xfrm>
          <a:off x="2137892" y="906286"/>
          <a:ext cx="1924103" cy="19241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spc="-50" dirty="0">
              <a:solidFill>
                <a:schemeClr val="tx1"/>
              </a:solidFill>
              <a:latin typeface="Calibri"/>
              <a:cs typeface="Calibri"/>
            </a:rPr>
            <a:t>At </a:t>
          </a:r>
          <a:r>
            <a:rPr lang="en-US" sz="2000" b="1" kern="1200" spc="-10" dirty="0">
              <a:solidFill>
                <a:schemeClr val="tx1"/>
              </a:solidFill>
              <a:latin typeface="Calibri"/>
              <a:cs typeface="Calibri"/>
            </a:rPr>
            <a:t>agreed</a:t>
          </a:r>
          <a:r>
            <a:rPr lang="en-US" sz="2000" b="1" kern="1200" spc="10" dirty="0">
              <a:solidFill>
                <a:schemeClr val="tx1"/>
              </a:solidFill>
              <a:latin typeface="Calibri"/>
              <a:cs typeface="Calibri"/>
            </a:rPr>
            <a:t> </a:t>
          </a:r>
          <a:r>
            <a:rPr lang="en-US" sz="2000" b="1" kern="1200" spc="-20" dirty="0">
              <a:solidFill>
                <a:schemeClr val="tx1"/>
              </a:solidFill>
              <a:latin typeface="Calibri"/>
              <a:cs typeface="Calibri"/>
            </a:rPr>
            <a:t>cost</a:t>
          </a:r>
          <a:endParaRPr lang="en-US" sz="2000" kern="1200" dirty="0">
            <a:solidFill>
              <a:schemeClr val="tx1"/>
            </a:solidFill>
          </a:endParaRPr>
        </a:p>
      </dsp:txBody>
      <dsp:txXfrm>
        <a:off x="2419670" y="1188064"/>
        <a:ext cx="1360547" cy="1360547"/>
      </dsp:txXfrm>
    </dsp:sp>
    <dsp:sp modelId="{02FBD930-F772-44B6-9A3D-E46DBD4AEEC1}">
      <dsp:nvSpPr>
        <dsp:cNvPr id="0" name=""/>
        <dsp:cNvSpPr/>
      </dsp:nvSpPr>
      <dsp:spPr>
        <a:xfrm>
          <a:off x="4104754" y="441080"/>
          <a:ext cx="1924103" cy="192410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spc="-10" dirty="0">
              <a:solidFill>
                <a:schemeClr val="tx1"/>
              </a:solidFill>
              <a:latin typeface="Calibri"/>
              <a:cs typeface="Calibri"/>
            </a:rPr>
            <a:t>Meeting</a:t>
          </a:r>
          <a:r>
            <a:rPr lang="en-US" sz="2000" b="1" kern="1200" spc="45" dirty="0">
              <a:solidFill>
                <a:schemeClr val="tx1"/>
              </a:solidFill>
              <a:latin typeface="Calibri"/>
              <a:cs typeface="Calibri"/>
            </a:rPr>
            <a:t> </a:t>
          </a:r>
          <a:r>
            <a:rPr lang="en-US" sz="2000" b="1" kern="1200" spc="-5" dirty="0">
              <a:solidFill>
                <a:schemeClr val="tx1"/>
              </a:solidFill>
              <a:latin typeface="Calibri"/>
              <a:cs typeface="Calibri"/>
            </a:rPr>
            <a:t>the </a:t>
          </a:r>
          <a:r>
            <a:rPr lang="en-US" sz="2000" b="1" kern="1200" spc="-620" dirty="0">
              <a:solidFill>
                <a:schemeClr val="tx1"/>
              </a:solidFill>
              <a:latin typeface="Calibri"/>
              <a:cs typeface="Calibri"/>
            </a:rPr>
            <a:t> </a:t>
          </a:r>
          <a:r>
            <a:rPr lang="en-US" sz="2000" b="1" kern="1200" spc="-15" dirty="0">
              <a:solidFill>
                <a:schemeClr val="tx1"/>
              </a:solidFill>
              <a:latin typeface="Calibri"/>
              <a:cs typeface="Calibri"/>
            </a:rPr>
            <a:t>customer’s requirement</a:t>
          </a:r>
          <a:r>
            <a:rPr lang="en-US" sz="2000" b="1" kern="1200" spc="60" dirty="0">
              <a:solidFill>
                <a:schemeClr val="tx1"/>
              </a:solidFill>
              <a:latin typeface="Calibri"/>
              <a:cs typeface="Calibri"/>
            </a:rPr>
            <a:t> </a:t>
          </a:r>
          <a:endParaRPr lang="en-US" sz="2000" kern="1200" dirty="0">
            <a:solidFill>
              <a:schemeClr val="tx1"/>
            </a:solidFill>
          </a:endParaRPr>
        </a:p>
      </dsp:txBody>
      <dsp:txXfrm>
        <a:off x="4386532" y="722858"/>
        <a:ext cx="1360547" cy="1360547"/>
      </dsp:txXfrm>
    </dsp:sp>
    <dsp:sp modelId="{4C6139D9-D70D-4C92-935B-93DA8C964D3E}">
      <dsp:nvSpPr>
        <dsp:cNvPr id="0" name=""/>
        <dsp:cNvSpPr/>
      </dsp:nvSpPr>
      <dsp:spPr>
        <a:xfrm>
          <a:off x="1282735" y="51129"/>
          <a:ext cx="5986100" cy="4788880"/>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C9624-0E6E-40BF-9E56-6630C9C05509}" type="datetimeFigureOut">
              <a:rPr lang="aa-ET" smtClean="0"/>
              <a:t>02/17/2024</a:t>
            </a:fld>
            <a:endParaRPr lang="aa-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3296E-11D8-41C9-A971-E4139C7CF31B}" type="slidenum">
              <a:rPr lang="aa-ET" smtClean="0"/>
              <a:t>‹#›</a:t>
            </a:fld>
            <a:endParaRPr lang="aa-ET"/>
          </a:p>
        </p:txBody>
      </p:sp>
    </p:spTree>
    <p:extLst>
      <p:ext uri="{BB962C8B-B14F-4D97-AF65-F5344CB8AC3E}">
        <p14:creationId xmlns:p14="http://schemas.microsoft.com/office/powerpoint/2010/main" val="98801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Intangible : Assets that are saleable though not material or physical</a:t>
            </a:r>
          </a:p>
        </p:txBody>
      </p:sp>
      <p:sp>
        <p:nvSpPr>
          <p:cNvPr id="4" name="Slide Number Placeholder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4130039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63296E-11D8-41C9-A971-E4139C7CF31B}" type="slidenum">
              <a:rPr lang="aa-ET" smtClean="0"/>
              <a:t>24</a:t>
            </a:fld>
            <a:endParaRPr lang="aa-ET"/>
          </a:p>
        </p:txBody>
      </p:sp>
    </p:spTree>
    <p:extLst>
      <p:ext uri="{BB962C8B-B14F-4D97-AF65-F5344CB8AC3E}">
        <p14:creationId xmlns:p14="http://schemas.microsoft.com/office/powerpoint/2010/main" val="512720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ct val="100000"/>
              </a:lnSpc>
              <a:spcBef>
                <a:spcPts val="105"/>
              </a:spcBef>
              <a:tabLst>
                <a:tab pos="3130550" algn="l"/>
              </a:tabLst>
            </a:pPr>
            <a:r>
              <a:rPr lang="en-US" sz="1200" spc="-5" dirty="0">
                <a:solidFill>
                  <a:srgbClr val="FF0000"/>
                </a:solidFill>
                <a:latin typeface="+mn-lt"/>
                <a:cs typeface="Calibri"/>
              </a:rPr>
              <a:t>User</a:t>
            </a:r>
            <a:r>
              <a:rPr lang="en-US" sz="1200" spc="-15" dirty="0">
                <a:solidFill>
                  <a:srgbClr val="FF0000"/>
                </a:solidFill>
                <a:latin typeface="+mn-lt"/>
                <a:cs typeface="Calibri"/>
              </a:rPr>
              <a:t> </a:t>
            </a:r>
            <a:r>
              <a:rPr lang="en-US" sz="1200" spc="-10" dirty="0">
                <a:solidFill>
                  <a:srgbClr val="FF0000"/>
                </a:solidFill>
                <a:latin typeface="+mn-lt"/>
                <a:cs typeface="Calibri"/>
              </a:rPr>
              <a:t>satisfaction=compliant</a:t>
            </a:r>
            <a:r>
              <a:rPr lang="en-US" sz="1200" spc="-15" dirty="0">
                <a:solidFill>
                  <a:srgbClr val="FF0000"/>
                </a:solidFill>
                <a:latin typeface="+mn-lt"/>
                <a:cs typeface="Calibri"/>
              </a:rPr>
              <a:t> </a:t>
            </a:r>
            <a:r>
              <a:rPr lang="en-US" sz="1200" spc="-10" dirty="0">
                <a:solidFill>
                  <a:srgbClr val="FF0000"/>
                </a:solidFill>
                <a:latin typeface="+mn-lt"/>
                <a:cs typeface="Calibri"/>
              </a:rPr>
              <a:t>product </a:t>
            </a:r>
            <a:r>
              <a:rPr lang="en-US" sz="1200" dirty="0">
                <a:solidFill>
                  <a:srgbClr val="FF0000"/>
                </a:solidFill>
                <a:latin typeface="+mn-lt"/>
                <a:cs typeface="Calibri"/>
              </a:rPr>
              <a:t>+</a:t>
            </a:r>
            <a:r>
              <a:rPr lang="en-US" sz="1200" spc="-10" dirty="0">
                <a:solidFill>
                  <a:srgbClr val="FF0000"/>
                </a:solidFill>
                <a:latin typeface="+mn-lt"/>
                <a:cs typeface="Calibri"/>
              </a:rPr>
              <a:t>delivery</a:t>
            </a:r>
            <a:r>
              <a:rPr lang="en-US" sz="1200" spc="-5" dirty="0">
                <a:solidFill>
                  <a:srgbClr val="FF0000"/>
                </a:solidFill>
                <a:latin typeface="+mn-lt"/>
                <a:cs typeface="Calibri"/>
              </a:rPr>
              <a:t> within</a:t>
            </a:r>
            <a:r>
              <a:rPr lang="en-US" sz="1200" spc="15" dirty="0">
                <a:solidFill>
                  <a:srgbClr val="FF0000"/>
                </a:solidFill>
                <a:latin typeface="+mn-lt"/>
                <a:cs typeface="Calibri"/>
              </a:rPr>
              <a:t> </a:t>
            </a:r>
            <a:r>
              <a:rPr lang="en-US" sz="1200" spc="-10" dirty="0">
                <a:solidFill>
                  <a:srgbClr val="FF0000"/>
                </a:solidFill>
                <a:latin typeface="+mn-lt"/>
                <a:cs typeface="Calibri"/>
              </a:rPr>
              <a:t>budget</a:t>
            </a:r>
            <a:r>
              <a:rPr lang="en-US" sz="1200" spc="-5" dirty="0">
                <a:solidFill>
                  <a:srgbClr val="FF0000"/>
                </a:solidFill>
                <a:latin typeface="+mn-lt"/>
                <a:cs typeface="Calibri"/>
              </a:rPr>
              <a:t> </a:t>
            </a:r>
            <a:r>
              <a:rPr lang="en-US" sz="1200" dirty="0">
                <a:solidFill>
                  <a:srgbClr val="FF0000"/>
                </a:solidFill>
                <a:latin typeface="+mn-lt"/>
                <a:cs typeface="Calibri"/>
              </a:rPr>
              <a:t>and</a:t>
            </a:r>
            <a:r>
              <a:rPr lang="en-US" sz="1200" spc="15" dirty="0">
                <a:solidFill>
                  <a:srgbClr val="FF0000"/>
                </a:solidFill>
                <a:latin typeface="+mn-lt"/>
                <a:cs typeface="Calibri"/>
              </a:rPr>
              <a:t> </a:t>
            </a:r>
            <a:r>
              <a:rPr lang="en-US" sz="1200" spc="-5" dirty="0">
                <a:solidFill>
                  <a:srgbClr val="FF0000"/>
                </a:solidFill>
                <a:latin typeface="+mn-lt"/>
                <a:cs typeface="Calibri"/>
              </a:rPr>
              <a:t>schedule</a:t>
            </a:r>
            <a:endParaRPr lang="en-US" sz="1200" dirty="0">
              <a:latin typeface="+mn-lt"/>
              <a:cs typeface="Calibri"/>
            </a:endParaRPr>
          </a:p>
          <a:p>
            <a:endParaRPr lang="en-US" dirty="0"/>
          </a:p>
        </p:txBody>
      </p:sp>
      <p:sp>
        <p:nvSpPr>
          <p:cNvPr id="4" name="Slide Number Placeholder 3"/>
          <p:cNvSpPr>
            <a:spLocks noGrp="1"/>
          </p:cNvSpPr>
          <p:nvPr>
            <p:ph type="sldNum" sz="quarter" idx="10"/>
          </p:nvPr>
        </p:nvSpPr>
        <p:spPr/>
        <p:txBody>
          <a:bodyPr/>
          <a:lstStyle/>
          <a:p>
            <a:fld id="{7263296E-11D8-41C9-A971-E4139C7CF31B}" type="slidenum">
              <a:rPr lang="aa-ET" smtClean="0"/>
              <a:t>25</a:t>
            </a:fld>
            <a:endParaRPr lang="aa-ET"/>
          </a:p>
        </p:txBody>
      </p:sp>
    </p:spTree>
    <p:extLst>
      <p:ext uri="{BB962C8B-B14F-4D97-AF65-F5344CB8AC3E}">
        <p14:creationId xmlns:p14="http://schemas.microsoft.com/office/powerpoint/2010/main" val="744105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45</a:t>
            </a:fld>
            <a:endParaRPr lang="en-US"/>
          </a:p>
        </p:txBody>
      </p:sp>
    </p:spTree>
    <p:extLst>
      <p:ext uri="{BB962C8B-B14F-4D97-AF65-F5344CB8AC3E}">
        <p14:creationId xmlns:p14="http://schemas.microsoft.com/office/powerpoint/2010/main" val="3653963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use case is a methodology used in system analysis to identify, clarify, and organize system requirements</a:t>
            </a:r>
          </a:p>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51</a:t>
            </a:fld>
            <a:endParaRPr lang="en-US"/>
          </a:p>
        </p:txBody>
      </p:sp>
    </p:spTree>
    <p:extLst>
      <p:ext uri="{BB962C8B-B14F-4D97-AF65-F5344CB8AC3E}">
        <p14:creationId xmlns:p14="http://schemas.microsoft.com/office/powerpoint/2010/main" val="3951410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17-Feb-2024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65787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17-Feb-2024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51041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17-Feb-2024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159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17-Feb-2024</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a:t>
            </a:fld>
            <a:endParaRPr lang="en-US"/>
          </a:p>
        </p:txBody>
      </p:sp>
      <p:sp>
        <p:nvSpPr>
          <p:cNvPr id="7" name="Rectangle 6"/>
          <p:cNvSpPr>
            <a:spLocks noGrp="1"/>
          </p:cNvSpPr>
          <p:nvPr>
            <p:ph sz="quarter" idx="13"/>
          </p:nvPr>
        </p:nvSpPr>
        <p:spPr>
          <a:xfrm>
            <a:off x="812800" y="1803400"/>
            <a:ext cx="10871200" cy="436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9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17-Feb-2024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7282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t>17-Feb-2024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649078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6969C88-B244-455D-A017-012B25B1ACDD}" type="datetimeFigureOut">
              <a:rPr lang="en-US" smtClean="0"/>
              <a:t>17-Feb-2024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020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6969C88-B244-455D-A017-012B25B1ACDD}" type="datetimeFigureOut">
              <a:rPr lang="en-US" smtClean="0"/>
              <a:pPr/>
              <a:t>17-Feb-2024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437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17-Feb-2024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8044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17-Feb-2024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0421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6969C88-B244-455D-A017-012B25B1ACDD}" type="datetimeFigureOut">
              <a:rPr lang="en-US" smtClean="0"/>
              <a:t>17-Feb-2024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90064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6969C88-B244-455D-A017-012B25B1ACDD}" type="datetimeFigureOut">
              <a:rPr lang="en-US" smtClean="0"/>
              <a:t>17-Feb-2024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3148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6969C88-B244-455D-A017-012B25B1ACDD}" type="datetimeFigureOut">
              <a:rPr lang="en-US" smtClean="0"/>
              <a:pPr/>
              <a:t>17-Feb-2024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91948022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34" name="Picture 10" descr="The importance of Quality Engineering in a software factory - DEV Community">
            <a:extLst>
              <a:ext uri="{FF2B5EF4-FFF2-40B4-BE49-F238E27FC236}">
                <a16:creationId xmlns:a16="http://schemas.microsoft.com/office/drawing/2014/main" id="{1218AF5D-0E78-43EA-B9D0-7166C8485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3" y="85724"/>
            <a:ext cx="12033224" cy="66685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FD5BD59-CF9F-4FB4-8F8C-FBA90695CDF5}"/>
              </a:ext>
            </a:extLst>
          </p:cNvPr>
          <p:cNvSpPr>
            <a:spLocks noGrp="1"/>
          </p:cNvSpPr>
          <p:nvPr>
            <p:ph type="ctrTitle"/>
          </p:nvPr>
        </p:nvSpPr>
        <p:spPr>
          <a:xfrm>
            <a:off x="65643" y="4554007"/>
            <a:ext cx="5039758" cy="2200275"/>
          </a:xfrm>
        </p:spPr>
        <p:txBody>
          <a:bodyPr>
            <a:noAutofit/>
          </a:bodyPr>
          <a:lstStyle/>
          <a:p>
            <a:pPr algn="l"/>
            <a:r>
              <a:rPr lang="en-IN" sz="5400" dirty="0"/>
              <a:t>Software QUALITY ENGINERING</a:t>
            </a:r>
            <a:endParaRPr lang="en-US" sz="3600" dirty="0"/>
          </a:p>
        </p:txBody>
      </p:sp>
      <p:sp>
        <p:nvSpPr>
          <p:cNvPr id="3" name="Subtitle 2">
            <a:extLst>
              <a:ext uri="{FF2B5EF4-FFF2-40B4-BE49-F238E27FC236}">
                <a16:creationId xmlns:a16="http://schemas.microsoft.com/office/drawing/2014/main" id="{8DD7AA60-EDEE-4D30-BC58-09819CE0CD77}"/>
              </a:ext>
            </a:extLst>
          </p:cNvPr>
          <p:cNvSpPr>
            <a:spLocks noGrp="1"/>
          </p:cNvSpPr>
          <p:nvPr>
            <p:ph type="subTitle" idx="1"/>
          </p:nvPr>
        </p:nvSpPr>
        <p:spPr>
          <a:xfrm>
            <a:off x="5334003" y="5230282"/>
            <a:ext cx="6857997" cy="1524000"/>
          </a:xfrm>
          <a:solidFill>
            <a:schemeClr val="accent2">
              <a:lumMod val="75000"/>
            </a:schemeClr>
          </a:solidFill>
        </p:spPr>
        <p:txBody>
          <a:bodyPr>
            <a:normAutofit lnSpcReduction="10000"/>
          </a:bodyPr>
          <a:lstStyle/>
          <a:p>
            <a:r>
              <a:rPr lang="en-US" sz="3200" dirty="0"/>
              <a:t>SOFTWARE QUALITY </a:t>
            </a:r>
            <a:br>
              <a:rPr lang="en-US" sz="3200" dirty="0"/>
            </a:br>
            <a:r>
              <a:rPr lang="en-US" sz="3200" dirty="0"/>
              <a:t>AND </a:t>
            </a:r>
            <a:br>
              <a:rPr lang="en-US" sz="3200" dirty="0"/>
            </a:br>
            <a:r>
              <a:rPr lang="en-US" sz="3200" dirty="0"/>
              <a:t>SOFTWARE QUALITY ENGINEERING</a:t>
            </a:r>
          </a:p>
        </p:txBody>
      </p:sp>
    </p:spTree>
    <p:extLst>
      <p:ext uri="{BB962C8B-B14F-4D97-AF65-F5344CB8AC3E}">
        <p14:creationId xmlns:p14="http://schemas.microsoft.com/office/powerpoint/2010/main" val="140823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Causes Software Errors?</a:t>
            </a:r>
          </a:p>
        </p:txBody>
      </p:sp>
      <p:sp>
        <p:nvSpPr>
          <p:cNvPr id="3" name="Content Placeholder 2"/>
          <p:cNvSpPr>
            <a:spLocks noGrp="1"/>
          </p:cNvSpPr>
          <p:nvPr>
            <p:ph sz="quarter" idx="13"/>
          </p:nvPr>
        </p:nvSpPr>
        <p:spPr>
          <a:xfrm>
            <a:off x="812800" y="2429933"/>
            <a:ext cx="10871200" cy="4250266"/>
          </a:xfrm>
        </p:spPr>
        <p:txBody>
          <a:bodyPr>
            <a:normAutofit/>
          </a:bodyPr>
          <a:lstStyle/>
          <a:p>
            <a:r>
              <a:rPr lang="en-US" dirty="0"/>
              <a:t>3. Deliberate deviations from software requirements</a:t>
            </a:r>
          </a:p>
          <a:p>
            <a:pPr lvl="1" algn="just"/>
            <a:r>
              <a:rPr lang="en-US" dirty="0"/>
              <a:t>Reuse of existing software components from previous projects without complete analysis</a:t>
            </a:r>
          </a:p>
          <a:p>
            <a:pPr lvl="1" algn="just"/>
            <a:r>
              <a:rPr lang="en-US" dirty="0"/>
              <a:t>Functionality omitted due to budget or time constraints </a:t>
            </a:r>
          </a:p>
          <a:p>
            <a:pPr lvl="1" algn="just"/>
            <a:r>
              <a:rPr lang="en-US" dirty="0"/>
              <a:t>“Improvements” to software that are not in requirements</a:t>
            </a:r>
          </a:p>
          <a:p>
            <a:pPr algn="just"/>
            <a:r>
              <a:rPr lang="en-US" dirty="0"/>
              <a:t>4. Logical design errors</a:t>
            </a:r>
          </a:p>
          <a:p>
            <a:pPr lvl="1" algn="just"/>
            <a:r>
              <a:rPr lang="en-US" dirty="0"/>
              <a:t>Errors in interpreting the requirements into a design (e.g. errors in definitions of boundary conditions, algorithms, reactions to illegal operations,...)</a:t>
            </a:r>
          </a:p>
          <a:p>
            <a:pPr algn="just"/>
            <a:r>
              <a:rPr lang="en-US" dirty="0"/>
              <a:t>5. Coding errors</a:t>
            </a:r>
          </a:p>
          <a:p>
            <a:pPr lvl="1" algn="just"/>
            <a:r>
              <a:rPr lang="en-US" dirty="0"/>
              <a:t>Errors in interpreting the design document, errors related to incorrect use of programming language constructs, etc.</a:t>
            </a:r>
          </a:p>
        </p:txBody>
      </p:sp>
    </p:spTree>
    <p:extLst>
      <p:ext uri="{BB962C8B-B14F-4D97-AF65-F5344CB8AC3E}">
        <p14:creationId xmlns:p14="http://schemas.microsoft.com/office/powerpoint/2010/main" val="385144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Causes Software Errors?</a:t>
            </a:r>
          </a:p>
        </p:txBody>
      </p:sp>
      <p:sp>
        <p:nvSpPr>
          <p:cNvPr id="3" name="Content Placeholder 2"/>
          <p:cNvSpPr>
            <a:spLocks noGrp="1"/>
          </p:cNvSpPr>
          <p:nvPr>
            <p:ph sz="quarter" idx="13"/>
          </p:nvPr>
        </p:nvSpPr>
        <p:spPr>
          <a:xfrm>
            <a:off x="812800" y="2387600"/>
            <a:ext cx="11277600" cy="4394200"/>
          </a:xfrm>
        </p:spPr>
        <p:txBody>
          <a:bodyPr>
            <a:normAutofit/>
          </a:bodyPr>
          <a:lstStyle/>
          <a:p>
            <a:r>
              <a:rPr lang="en-US" dirty="0"/>
              <a:t>6. Non-compliance with documentation and coding instructions</a:t>
            </a:r>
          </a:p>
          <a:p>
            <a:pPr lvl="1" algn="just"/>
            <a:r>
              <a:rPr lang="en-US" dirty="0"/>
              <a:t>Errors resulting from other team members coordinating with non- complying member’s code</a:t>
            </a:r>
          </a:p>
          <a:p>
            <a:pPr lvl="1" algn="just"/>
            <a:r>
              <a:rPr lang="en-US" dirty="0"/>
              <a:t>Errors resulting from individuals trying to understand/maintain/test non-complying member’s code</a:t>
            </a:r>
          </a:p>
          <a:p>
            <a:pPr algn="just"/>
            <a:r>
              <a:rPr lang="en-US" dirty="0"/>
              <a:t>7. Shortcomings of the testing process</a:t>
            </a:r>
          </a:p>
          <a:p>
            <a:pPr lvl="1" algn="just"/>
            <a:r>
              <a:rPr lang="en-US" dirty="0"/>
              <a:t>Incomplete test plan</a:t>
            </a:r>
          </a:p>
          <a:p>
            <a:pPr lvl="1" algn="just"/>
            <a:r>
              <a:rPr lang="en-US" dirty="0"/>
              <a:t>Failure to report all errors/faults resulting from testing</a:t>
            </a:r>
          </a:p>
          <a:p>
            <a:pPr lvl="1" algn="just"/>
            <a:r>
              <a:rPr lang="en-US" dirty="0"/>
              <a:t>Incorrect reporting of errors/faults</a:t>
            </a:r>
          </a:p>
          <a:p>
            <a:pPr lvl="1" algn="just"/>
            <a:r>
              <a:rPr lang="en-US" dirty="0"/>
              <a:t>Incomplete correction of detected errors</a:t>
            </a:r>
          </a:p>
        </p:txBody>
      </p:sp>
    </p:spTree>
    <p:extLst>
      <p:ext uri="{BB962C8B-B14F-4D97-AF65-F5344CB8AC3E}">
        <p14:creationId xmlns:p14="http://schemas.microsoft.com/office/powerpoint/2010/main" val="382493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Causes Software Errors?</a:t>
            </a:r>
          </a:p>
        </p:txBody>
      </p:sp>
      <p:sp>
        <p:nvSpPr>
          <p:cNvPr id="3" name="Content Placeholder 2"/>
          <p:cNvSpPr>
            <a:spLocks noGrp="1"/>
          </p:cNvSpPr>
          <p:nvPr>
            <p:ph sz="quarter" idx="13"/>
          </p:nvPr>
        </p:nvSpPr>
        <p:spPr>
          <a:xfrm>
            <a:off x="812800" y="2413000"/>
            <a:ext cx="10871200" cy="4165600"/>
          </a:xfrm>
        </p:spPr>
        <p:txBody>
          <a:bodyPr>
            <a:normAutofit/>
          </a:bodyPr>
          <a:lstStyle/>
          <a:p>
            <a:r>
              <a:rPr lang="en-US" dirty="0"/>
              <a:t>8. Procedural errors</a:t>
            </a:r>
          </a:p>
          <a:p>
            <a:pPr lvl="1" algn="just"/>
            <a:r>
              <a:rPr lang="en-US" dirty="0"/>
              <a:t>Incorrect procedures related to user activities that occur in the software</a:t>
            </a:r>
          </a:p>
          <a:p>
            <a:pPr algn="just"/>
            <a:r>
              <a:rPr lang="en-US" dirty="0"/>
              <a:t>9. Documentation errors</a:t>
            </a:r>
          </a:p>
          <a:p>
            <a:pPr lvl="1" algn="just"/>
            <a:r>
              <a:rPr lang="en-US" dirty="0"/>
              <a:t>Errors in the design documents or code comments</a:t>
            </a:r>
          </a:p>
          <a:p>
            <a:pPr lvl="1" algn="just"/>
            <a:r>
              <a:rPr lang="en-US" dirty="0"/>
              <a:t>Errors in user manuals for software</a:t>
            </a:r>
          </a:p>
        </p:txBody>
      </p:sp>
    </p:spTree>
    <p:extLst>
      <p:ext uri="{BB962C8B-B14F-4D97-AF65-F5344CB8AC3E}">
        <p14:creationId xmlns:p14="http://schemas.microsoft.com/office/powerpoint/2010/main" val="4200615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 venn diagram&#10;&#10;Description automatically generated">
            <a:extLst>
              <a:ext uri="{FF2B5EF4-FFF2-40B4-BE49-F238E27FC236}">
                <a16:creationId xmlns:a16="http://schemas.microsoft.com/office/drawing/2014/main" id="{4AAAE304-8E54-4AFF-A9DA-2BF40F7CE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447801"/>
            <a:ext cx="7620000" cy="5024821"/>
          </a:xfrm>
          <a:prstGeom prst="rect">
            <a:avLst/>
          </a:prstGeom>
        </p:spPr>
      </p:pic>
      <p:sp>
        <p:nvSpPr>
          <p:cNvPr id="7" name="object 2">
            <a:extLst>
              <a:ext uri="{FF2B5EF4-FFF2-40B4-BE49-F238E27FC236}">
                <a16:creationId xmlns:a16="http://schemas.microsoft.com/office/drawing/2014/main" id="{B37874AA-4743-43D4-81A0-94F7FB75E57C}"/>
              </a:ext>
            </a:extLst>
          </p:cNvPr>
          <p:cNvSpPr txBox="1">
            <a:spLocks/>
          </p:cNvSpPr>
          <p:nvPr/>
        </p:nvSpPr>
        <p:spPr>
          <a:xfrm>
            <a:off x="4091178" y="424015"/>
            <a:ext cx="4466844" cy="690574"/>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US" sz="4400" b="1" kern="0" spc="-311" dirty="0">
                <a:solidFill>
                  <a:sysClr val="windowText" lastClr="000000"/>
                </a:solidFill>
              </a:rPr>
              <a:t>Quality Evolution</a:t>
            </a:r>
            <a:endParaRPr lang="en-US" sz="4400" b="1" kern="0" dirty="0">
              <a:solidFill>
                <a:sysClr val="windowText" lastClr="000000"/>
              </a:solidFill>
            </a:endParaRPr>
          </a:p>
        </p:txBody>
      </p:sp>
    </p:spTree>
    <p:extLst>
      <p:ext uri="{BB962C8B-B14F-4D97-AF65-F5344CB8AC3E}">
        <p14:creationId xmlns:p14="http://schemas.microsoft.com/office/powerpoint/2010/main" val="144654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B37874AA-4743-43D4-81A0-94F7FB75E57C}"/>
              </a:ext>
            </a:extLst>
          </p:cNvPr>
          <p:cNvSpPr txBox="1">
            <a:spLocks/>
          </p:cNvSpPr>
          <p:nvPr/>
        </p:nvSpPr>
        <p:spPr>
          <a:xfrm>
            <a:off x="3124200" y="304800"/>
            <a:ext cx="7543800" cy="690574"/>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US" sz="4400" b="1" kern="0" spc="-311" dirty="0">
                <a:solidFill>
                  <a:sysClr val="windowText" lastClr="000000"/>
                </a:solidFill>
              </a:rPr>
              <a:t>Definition of term “Quality”</a:t>
            </a:r>
            <a:endParaRPr lang="en-US" sz="4400" b="1" kern="0" dirty="0">
              <a:solidFill>
                <a:sysClr val="windowText" lastClr="000000"/>
              </a:solidFill>
            </a:endParaRPr>
          </a:p>
        </p:txBody>
      </p:sp>
      <p:pic>
        <p:nvPicPr>
          <p:cNvPr id="3" name="Picture 2" descr="Diagram&#10;&#10;Description automatically generated">
            <a:extLst>
              <a:ext uri="{FF2B5EF4-FFF2-40B4-BE49-F238E27FC236}">
                <a16:creationId xmlns:a16="http://schemas.microsoft.com/office/drawing/2014/main" id="{BF3298A2-49AE-4FDF-B42C-49D78C517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295400"/>
            <a:ext cx="7696200" cy="5250794"/>
          </a:xfrm>
          <a:prstGeom prst="rect">
            <a:avLst/>
          </a:prstGeom>
        </p:spPr>
      </p:pic>
    </p:spTree>
    <p:extLst>
      <p:ext uri="{BB962C8B-B14F-4D97-AF65-F5344CB8AC3E}">
        <p14:creationId xmlns:p14="http://schemas.microsoft.com/office/powerpoint/2010/main" val="273153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7" y="878659"/>
            <a:ext cx="6568909" cy="1188720"/>
          </a:xfrm>
        </p:spPr>
        <p:txBody>
          <a:bodyPr/>
          <a:lstStyle/>
          <a:p>
            <a:r>
              <a:rPr lang="en-US"/>
              <a:t>Quality ! What Is It ?</a:t>
            </a:r>
            <a:endParaRPr lang="en-US" dirty="0"/>
          </a:p>
        </p:txBody>
      </p:sp>
      <p:sp>
        <p:nvSpPr>
          <p:cNvPr id="3" name="Content Placeholder 2"/>
          <p:cNvSpPr>
            <a:spLocks noGrp="1"/>
          </p:cNvSpPr>
          <p:nvPr>
            <p:ph sz="quarter" idx="13"/>
          </p:nvPr>
        </p:nvSpPr>
        <p:spPr>
          <a:xfrm>
            <a:off x="660400" y="2177289"/>
            <a:ext cx="10871200" cy="5054600"/>
          </a:xfrm>
        </p:spPr>
        <p:txBody>
          <a:bodyPr>
            <a:normAutofit/>
          </a:bodyPr>
          <a:lstStyle/>
          <a:p>
            <a:pPr algn="just"/>
            <a:r>
              <a:rPr lang="en-US" sz="2800" b="1"/>
              <a:t>Quality </a:t>
            </a:r>
            <a:r>
              <a:rPr lang="en-US" sz="2800"/>
              <a:t>            Not a single idea </a:t>
            </a:r>
          </a:p>
          <a:p>
            <a:pPr marL="0" indent="0" algn="just">
              <a:buNone/>
            </a:pPr>
            <a:r>
              <a:rPr lang="en-US" sz="2800"/>
              <a:t>			many aspects</a:t>
            </a:r>
          </a:p>
          <a:p>
            <a:pPr algn="just"/>
            <a:r>
              <a:rPr lang="en-US" sz="2800" b="1"/>
              <a:t>Popular View</a:t>
            </a:r>
          </a:p>
          <a:p>
            <a:pPr lvl="1" algn="just"/>
            <a:r>
              <a:rPr lang="en-US" sz="2400"/>
              <a:t>In everyday life, usually thought of as intangible, can be felt or judged, but not weighed or measured</a:t>
            </a:r>
          </a:p>
          <a:p>
            <a:pPr algn="just"/>
            <a:r>
              <a:rPr lang="en-US" sz="2800" b="1">
                <a:solidFill>
                  <a:srgbClr val="FF0000"/>
                </a:solidFill>
              </a:rPr>
              <a:t>“</a:t>
            </a:r>
            <a:r>
              <a:rPr lang="en-US" sz="2800" b="1" i="1">
                <a:solidFill>
                  <a:srgbClr val="FF0000"/>
                </a:solidFill>
              </a:rPr>
              <a:t>I know it when I see it</a:t>
            </a:r>
            <a:r>
              <a:rPr lang="en-US" sz="2800" b="1">
                <a:solidFill>
                  <a:srgbClr val="FF0000"/>
                </a:solidFill>
              </a:rPr>
              <a:t>” </a:t>
            </a:r>
            <a:r>
              <a:rPr lang="en-US" sz="2800"/>
              <a:t>- implies that it cannot be controlled, managed, or quantified</a:t>
            </a:r>
          </a:p>
          <a:p>
            <a:pPr algn="just"/>
            <a:r>
              <a:rPr lang="en-US" sz="2800"/>
              <a:t>The standard of something measured against other similar things, OR the degree of excellence of something</a:t>
            </a:r>
          </a:p>
          <a:p>
            <a:endParaRPr lang="en-US" sz="2800" dirty="0"/>
          </a:p>
        </p:txBody>
      </p:sp>
      <p:sp>
        <p:nvSpPr>
          <p:cNvPr id="4" name="Right Arrow 3"/>
          <p:cNvSpPr/>
          <p:nvPr/>
        </p:nvSpPr>
        <p:spPr>
          <a:xfrm>
            <a:off x="2362200" y="2405889"/>
            <a:ext cx="914400" cy="508000"/>
          </a:xfrm>
          <a:prstGeom prst="rightArrow">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a:p>
        </p:txBody>
      </p:sp>
      <p:pic>
        <p:nvPicPr>
          <p:cNvPr id="6" name="Picture 4" descr="http://www.projectperfect.com.au/images/info/quality_index_1.gif">
            <a:extLst>
              <a:ext uri="{FF2B5EF4-FFF2-40B4-BE49-F238E27FC236}">
                <a16:creationId xmlns:a16="http://schemas.microsoft.com/office/drawing/2014/main" id="{6C3ADB21-3A65-4448-92B4-B5B59F16BD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9887" y="89675"/>
            <a:ext cx="4942114" cy="320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075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kern="1200" cap="all" spc="200" baseline="0" dirty="0">
                <a:solidFill>
                  <a:srgbClr val="262626"/>
                </a:solidFill>
                <a:latin typeface="+mj-lt"/>
                <a:ea typeface="+mj-ea"/>
                <a:cs typeface="+mj-cs"/>
              </a:rPr>
              <a:t>Professional View</a:t>
            </a:r>
          </a:p>
        </p:txBody>
      </p:sp>
      <p:sp>
        <p:nvSpPr>
          <p:cNvPr id="3" name="Content Placeholder 2"/>
          <p:cNvSpPr>
            <a:spLocks noGrp="1"/>
          </p:cNvSpPr>
          <p:nvPr>
            <p:ph sz="quarter" idx="13"/>
          </p:nvPr>
        </p:nvSpPr>
        <p:spPr>
          <a:xfrm>
            <a:off x="1249680" y="1656138"/>
            <a:ext cx="9692640" cy="3953706"/>
          </a:xfrm>
        </p:spPr>
        <p:txBody>
          <a:bodyPr vert="horz" lIns="91440" tIns="45720" rIns="91440" bIns="45720" rtlCol="0">
            <a:normAutofit/>
          </a:bodyPr>
          <a:lstStyle/>
          <a:p>
            <a:pPr>
              <a:lnSpc>
                <a:spcPct val="90000"/>
              </a:lnSpc>
            </a:pPr>
            <a:r>
              <a:rPr lang="en-US" sz="2000" b="1" dirty="0">
                <a:solidFill>
                  <a:srgbClr val="404040"/>
                </a:solidFill>
              </a:rPr>
              <a:t>Professional View</a:t>
            </a:r>
          </a:p>
          <a:p>
            <a:pPr lvl="1">
              <a:lnSpc>
                <a:spcPct val="90000"/>
              </a:lnSpc>
            </a:pPr>
            <a:r>
              <a:rPr lang="en-US" sz="2000" dirty="0">
                <a:solidFill>
                  <a:srgbClr val="404040"/>
                </a:solidFill>
              </a:rPr>
              <a:t>In a profession such as software development, there is an ethical imperative to quality. It is a moral and legal requirement </a:t>
            </a:r>
          </a:p>
          <a:p>
            <a:pPr lvl="1">
              <a:lnSpc>
                <a:spcPct val="90000"/>
              </a:lnSpc>
            </a:pPr>
            <a:r>
              <a:rPr lang="en-US" sz="2000" dirty="0">
                <a:solidFill>
                  <a:srgbClr val="404040"/>
                </a:solidFill>
              </a:rPr>
              <a:t>We have a professional responsibility associated with the software we create</a:t>
            </a:r>
          </a:p>
          <a:p>
            <a:pPr>
              <a:lnSpc>
                <a:spcPct val="90000"/>
              </a:lnSpc>
            </a:pPr>
            <a:r>
              <a:rPr lang="en-US" sz="2000" b="1" dirty="0">
                <a:solidFill>
                  <a:srgbClr val="404040"/>
                </a:solidFill>
              </a:rPr>
              <a:t>In practical terms, product quality must be measurable in some way</a:t>
            </a:r>
          </a:p>
          <a:p>
            <a:pPr>
              <a:lnSpc>
                <a:spcPct val="90000"/>
              </a:lnSpc>
            </a:pPr>
            <a:r>
              <a:rPr lang="en-US" sz="2000" b="1" dirty="0">
                <a:solidFill>
                  <a:srgbClr val="404040"/>
                </a:solidFill>
              </a:rPr>
              <a:t>Product quality is spoken of in terms of</a:t>
            </a:r>
          </a:p>
          <a:p>
            <a:pPr lvl="1">
              <a:lnSpc>
                <a:spcPct val="90000"/>
              </a:lnSpc>
            </a:pPr>
            <a:r>
              <a:rPr lang="en-US" sz="2000" dirty="0">
                <a:solidFill>
                  <a:srgbClr val="404040"/>
                </a:solidFill>
              </a:rPr>
              <a:t>Conformance to requirements - including timeliness, cost</a:t>
            </a:r>
          </a:p>
          <a:p>
            <a:pPr lvl="1">
              <a:lnSpc>
                <a:spcPct val="90000"/>
              </a:lnSpc>
            </a:pPr>
            <a:r>
              <a:rPr lang="en-US" sz="2000" dirty="0">
                <a:solidFill>
                  <a:srgbClr val="404040"/>
                </a:solidFill>
              </a:rPr>
              <a:t>Fitness for use - does it actually do the job?</a:t>
            </a:r>
          </a:p>
          <a:p>
            <a:pPr lvl="1">
              <a:lnSpc>
                <a:spcPct val="90000"/>
              </a:lnSpc>
            </a:pPr>
            <a:r>
              <a:rPr lang="en-US" sz="2000" dirty="0">
                <a:solidFill>
                  <a:srgbClr val="404040"/>
                </a:solidFill>
              </a:rPr>
              <a:t>Freedom from errors and failures - is it reliable and robust?</a:t>
            </a:r>
          </a:p>
          <a:p>
            <a:pPr lvl="1">
              <a:lnSpc>
                <a:spcPct val="90000"/>
              </a:lnSpc>
            </a:pPr>
            <a:r>
              <a:rPr lang="en-US" sz="2000" dirty="0">
                <a:solidFill>
                  <a:srgbClr val="404040"/>
                </a:solidFill>
              </a:rPr>
              <a:t>Customer satisfaction - are users happy with it?</a:t>
            </a:r>
          </a:p>
        </p:txBody>
      </p:sp>
    </p:spTree>
    <p:extLst>
      <p:ext uri="{BB962C8B-B14F-4D97-AF65-F5344CB8AC3E}">
        <p14:creationId xmlns:p14="http://schemas.microsoft.com/office/powerpoint/2010/main" val="3719181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069" y="939292"/>
            <a:ext cx="7729728" cy="1188720"/>
          </a:xfrm>
        </p:spPr>
        <p:txBody>
          <a:bodyPr/>
          <a:lstStyle/>
          <a:p>
            <a:r>
              <a:rPr lang="en-US" dirty="0"/>
              <a:t>What is Software Quality?</a:t>
            </a:r>
          </a:p>
        </p:txBody>
      </p:sp>
      <p:sp>
        <p:nvSpPr>
          <p:cNvPr id="3" name="Content Placeholder 2"/>
          <p:cNvSpPr>
            <a:spLocks noGrp="1"/>
          </p:cNvSpPr>
          <p:nvPr>
            <p:ph sz="quarter" idx="13"/>
          </p:nvPr>
        </p:nvSpPr>
        <p:spPr>
          <a:xfrm>
            <a:off x="812800" y="2218266"/>
            <a:ext cx="10871200" cy="4461933"/>
          </a:xfrm>
        </p:spPr>
        <p:txBody>
          <a:bodyPr>
            <a:normAutofit/>
          </a:bodyPr>
          <a:lstStyle/>
          <a:p>
            <a:pPr algn="just"/>
            <a:r>
              <a:rPr lang="en-US" sz="3200" b="1" dirty="0"/>
              <a:t>Software Quality is: </a:t>
            </a:r>
            <a:endParaRPr lang="en-US" sz="3200" dirty="0"/>
          </a:p>
          <a:p>
            <a:pPr lvl="1" algn="just"/>
            <a:r>
              <a:rPr lang="en-US" sz="2800" dirty="0"/>
              <a:t>The degree to which a system, component, or process meets </a:t>
            </a:r>
            <a:r>
              <a:rPr lang="en-US" sz="2800" b="1" dirty="0"/>
              <a:t>specified requirements </a:t>
            </a:r>
          </a:p>
          <a:p>
            <a:pPr marL="487668" lvl="1" indent="0" algn="just">
              <a:buNone/>
            </a:pPr>
            <a:r>
              <a:rPr lang="en-US" sz="2800" dirty="0"/>
              <a:t>[Philip B. Crosby’s definition, 1979]</a:t>
            </a:r>
          </a:p>
          <a:p>
            <a:pPr lvl="1" algn="just"/>
            <a:r>
              <a:rPr lang="en-US" sz="2800" dirty="0"/>
              <a:t>The degree to which a system, component or process meets </a:t>
            </a:r>
            <a:r>
              <a:rPr lang="en-US" sz="2800" b="1" dirty="0"/>
              <a:t>customer or user needs or expectations. </a:t>
            </a:r>
          </a:p>
          <a:p>
            <a:pPr marL="487668" lvl="1" indent="0" algn="just">
              <a:buNone/>
            </a:pPr>
            <a:r>
              <a:rPr lang="en-US" sz="2800" dirty="0"/>
              <a:t>[Joseph M. </a:t>
            </a:r>
            <a:r>
              <a:rPr lang="en-US" sz="2800" dirty="0" err="1"/>
              <a:t>Juran</a:t>
            </a:r>
            <a:r>
              <a:rPr lang="en-US" sz="2800" dirty="0"/>
              <a:t>, 1988]</a:t>
            </a:r>
          </a:p>
        </p:txBody>
      </p:sp>
      <p:pic>
        <p:nvPicPr>
          <p:cNvPr id="5" name="Picture 2" descr="http://sviamerica.com/portals/37/Images/software-qa-t.jpg">
            <a:extLst>
              <a:ext uri="{FF2B5EF4-FFF2-40B4-BE49-F238E27FC236}">
                <a16:creationId xmlns:a16="http://schemas.microsoft.com/office/drawing/2014/main" id="{588679C2-9CD2-45A2-BBF3-5797ECEA9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4479" y="0"/>
            <a:ext cx="2537521" cy="2554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40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kern="1200" cap="all" spc="200" baseline="0" dirty="0">
                <a:solidFill>
                  <a:srgbClr val="262626"/>
                </a:solidFill>
                <a:latin typeface="+mj-lt"/>
                <a:ea typeface="+mj-ea"/>
                <a:cs typeface="+mj-cs"/>
              </a:rPr>
              <a:t>Software Quality?</a:t>
            </a:r>
          </a:p>
        </p:txBody>
      </p:sp>
      <p:sp>
        <p:nvSpPr>
          <p:cNvPr id="3" name="Content Placeholder 2"/>
          <p:cNvSpPr>
            <a:spLocks noGrp="1"/>
          </p:cNvSpPr>
          <p:nvPr>
            <p:ph sz="quarter" idx="13"/>
          </p:nvPr>
        </p:nvSpPr>
        <p:spPr>
          <a:xfrm>
            <a:off x="1706062" y="2291262"/>
            <a:ext cx="8779512" cy="2879256"/>
          </a:xfrm>
        </p:spPr>
        <p:txBody>
          <a:bodyPr vert="horz" lIns="91440" tIns="45720" rIns="91440" bIns="45720" rtlCol="0">
            <a:normAutofit/>
          </a:bodyPr>
          <a:lstStyle/>
          <a:p>
            <a:r>
              <a:rPr lang="en-US" sz="2800" dirty="0">
                <a:solidFill>
                  <a:srgbClr val="404040"/>
                </a:solidFill>
              </a:rPr>
              <a:t>Software quality is normally spoken of in terms of several different dimensions often called quality parameters</a:t>
            </a:r>
          </a:p>
          <a:p>
            <a:r>
              <a:rPr lang="en-US" sz="2800" dirty="0">
                <a:solidFill>
                  <a:srgbClr val="404040"/>
                </a:solidFill>
              </a:rPr>
              <a:t>These can be split (roughly) into two groups</a:t>
            </a:r>
          </a:p>
          <a:p>
            <a:pPr lvl="1"/>
            <a:r>
              <a:rPr lang="en-US" sz="2400" dirty="0">
                <a:solidFill>
                  <a:srgbClr val="404040"/>
                </a:solidFill>
              </a:rPr>
              <a:t>Technical Quality Parameters</a:t>
            </a:r>
          </a:p>
          <a:p>
            <a:pPr lvl="1"/>
            <a:r>
              <a:rPr lang="en-US" sz="2400" dirty="0">
                <a:solidFill>
                  <a:srgbClr val="404040"/>
                </a:solidFill>
              </a:rPr>
              <a:t>User Quality Parameters</a:t>
            </a:r>
          </a:p>
        </p:txBody>
      </p:sp>
    </p:spTree>
    <p:extLst>
      <p:ext uri="{BB962C8B-B14F-4D97-AF65-F5344CB8AC3E}">
        <p14:creationId xmlns:p14="http://schemas.microsoft.com/office/powerpoint/2010/main" val="2274483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Technical Quality Parameters</a:t>
            </a:r>
          </a:p>
        </p:txBody>
      </p:sp>
      <p:sp>
        <p:nvSpPr>
          <p:cNvPr id="3" name="Content Placeholder 2"/>
          <p:cNvSpPr>
            <a:spLocks noGrp="1"/>
          </p:cNvSpPr>
          <p:nvPr>
            <p:ph sz="quarter" idx="13"/>
          </p:nvPr>
        </p:nvSpPr>
        <p:spPr>
          <a:xfrm>
            <a:off x="812800" y="2153412"/>
            <a:ext cx="11379200" cy="4628388"/>
          </a:xfrm>
        </p:spPr>
        <p:txBody>
          <a:bodyPr>
            <a:noAutofit/>
          </a:bodyPr>
          <a:lstStyle/>
          <a:p>
            <a:pPr algn="just"/>
            <a:r>
              <a:rPr lang="en-US" sz="3467" dirty="0"/>
              <a:t>Correctness - lack of bugs and defects</a:t>
            </a:r>
          </a:p>
          <a:p>
            <a:pPr lvl="1" algn="just"/>
            <a:r>
              <a:rPr lang="en-US" sz="2400" dirty="0"/>
              <a:t>measured in terms of defect rate (# bugs per line of code)</a:t>
            </a:r>
          </a:p>
          <a:p>
            <a:pPr algn="just"/>
            <a:r>
              <a:rPr lang="en-US" sz="3467" dirty="0"/>
              <a:t>Reliability - does not fail or crash often</a:t>
            </a:r>
          </a:p>
          <a:p>
            <a:pPr lvl="1" algn="just"/>
            <a:r>
              <a:rPr lang="en-US" sz="2400" dirty="0"/>
              <a:t>measured in terms of failure rate (#failures per hour)</a:t>
            </a:r>
          </a:p>
          <a:p>
            <a:pPr algn="just"/>
            <a:r>
              <a:rPr lang="en-US" sz="3467" dirty="0"/>
              <a:t>Capability - does all that is required</a:t>
            </a:r>
          </a:p>
          <a:p>
            <a:pPr lvl="1" algn="just"/>
            <a:r>
              <a:rPr lang="en-US" sz="2400" dirty="0"/>
              <a:t>measured in terms of requirements coverage (% of required operations implemented)</a:t>
            </a:r>
          </a:p>
        </p:txBody>
      </p:sp>
    </p:spTree>
    <p:extLst>
      <p:ext uri="{BB962C8B-B14F-4D97-AF65-F5344CB8AC3E}">
        <p14:creationId xmlns:p14="http://schemas.microsoft.com/office/powerpoint/2010/main" val="67894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4757-4F9C-463D-950D-2EAD72941C90}"/>
              </a:ext>
            </a:extLst>
          </p:cNvPr>
          <p:cNvSpPr>
            <a:spLocks noGrp="1"/>
          </p:cNvSpPr>
          <p:nvPr>
            <p:ph type="title"/>
          </p:nvPr>
        </p:nvSpPr>
        <p:spPr/>
        <p:txBody>
          <a:bodyPr/>
          <a:lstStyle/>
          <a:p>
            <a:r>
              <a:rPr lang="en-IN" dirty="0"/>
              <a:t>Overview</a:t>
            </a:r>
            <a:endParaRPr lang="en-US" dirty="0"/>
          </a:p>
        </p:txBody>
      </p:sp>
      <p:sp>
        <p:nvSpPr>
          <p:cNvPr id="3" name="Content Placeholder 2">
            <a:extLst>
              <a:ext uri="{FF2B5EF4-FFF2-40B4-BE49-F238E27FC236}">
                <a16:creationId xmlns:a16="http://schemas.microsoft.com/office/drawing/2014/main" id="{AABE4C6B-7F11-4736-B97D-91F6617D0ED6}"/>
              </a:ext>
            </a:extLst>
          </p:cNvPr>
          <p:cNvSpPr>
            <a:spLocks noGrp="1"/>
          </p:cNvSpPr>
          <p:nvPr>
            <p:ph idx="1"/>
          </p:nvPr>
        </p:nvSpPr>
        <p:spPr/>
        <p:txBody>
          <a:bodyPr/>
          <a:lstStyle/>
          <a:p>
            <a:r>
              <a:rPr lang="en-IN" dirty="0"/>
              <a:t>Marks Distribution </a:t>
            </a:r>
          </a:p>
        </p:txBody>
      </p:sp>
    </p:spTree>
    <p:extLst>
      <p:ext uri="{BB962C8B-B14F-4D97-AF65-F5344CB8AC3E}">
        <p14:creationId xmlns:p14="http://schemas.microsoft.com/office/powerpoint/2010/main" val="224402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Quality Parameters</a:t>
            </a:r>
          </a:p>
        </p:txBody>
      </p:sp>
      <p:sp>
        <p:nvSpPr>
          <p:cNvPr id="3" name="Content Placeholder 2"/>
          <p:cNvSpPr>
            <a:spLocks noGrp="1"/>
          </p:cNvSpPr>
          <p:nvPr>
            <p:ph sz="quarter" idx="13"/>
          </p:nvPr>
        </p:nvSpPr>
        <p:spPr>
          <a:xfrm>
            <a:off x="812800" y="2153412"/>
            <a:ext cx="10871200" cy="4323588"/>
          </a:xfrm>
        </p:spPr>
        <p:txBody>
          <a:bodyPr>
            <a:normAutofit/>
          </a:bodyPr>
          <a:lstStyle/>
          <a:p>
            <a:pPr algn="just"/>
            <a:r>
              <a:rPr lang="en-US" sz="2800" dirty="0"/>
              <a:t>Maintainability - is easy to change and adapt to new requirements</a:t>
            </a:r>
          </a:p>
          <a:p>
            <a:pPr lvl="1" algn="just"/>
            <a:r>
              <a:rPr lang="en-US" sz="2400" dirty="0"/>
              <a:t>measured in terms of change logs (time and effort required to add a new feature) and impact analysis (#lines affected by a new feature)</a:t>
            </a:r>
          </a:p>
          <a:p>
            <a:pPr algn="just"/>
            <a:r>
              <a:rPr lang="en-US" sz="2800" dirty="0"/>
              <a:t>Performance - is fast and small enough</a:t>
            </a:r>
          </a:p>
          <a:p>
            <a:pPr lvl="1" algn="just"/>
            <a:r>
              <a:rPr lang="en-US" sz="2400" dirty="0"/>
              <a:t>measured in terms of speed and space usage (seconds of CPU time, Mb of memory, etc.)</a:t>
            </a:r>
          </a:p>
          <a:p>
            <a:pPr marL="0" indent="0">
              <a:buNone/>
            </a:pPr>
            <a:endParaRPr lang="en-US" sz="1200" dirty="0"/>
          </a:p>
        </p:txBody>
      </p:sp>
    </p:spTree>
    <p:extLst>
      <p:ext uri="{BB962C8B-B14F-4D97-AF65-F5344CB8AC3E}">
        <p14:creationId xmlns:p14="http://schemas.microsoft.com/office/powerpoint/2010/main" val="2006700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Quality Parameters</a:t>
            </a:r>
          </a:p>
        </p:txBody>
      </p:sp>
      <p:sp>
        <p:nvSpPr>
          <p:cNvPr id="3" name="Content Placeholder 2"/>
          <p:cNvSpPr>
            <a:spLocks noGrp="1"/>
          </p:cNvSpPr>
          <p:nvPr>
            <p:ph sz="quarter" idx="13"/>
          </p:nvPr>
        </p:nvSpPr>
        <p:spPr>
          <a:xfrm>
            <a:off x="812800" y="2153412"/>
            <a:ext cx="10871200" cy="4526788"/>
          </a:xfrm>
        </p:spPr>
        <p:txBody>
          <a:bodyPr>
            <a:noAutofit/>
          </a:bodyPr>
          <a:lstStyle/>
          <a:p>
            <a:r>
              <a:rPr lang="en-US" sz="2933" dirty="0"/>
              <a:t>Usability</a:t>
            </a:r>
            <a:r>
              <a:rPr lang="en-US" sz="2400" dirty="0"/>
              <a:t> - is sufficiently convenient for the intended users</a:t>
            </a:r>
          </a:p>
          <a:p>
            <a:pPr lvl="1"/>
            <a:r>
              <a:rPr lang="en-US" sz="2400" dirty="0"/>
              <a:t>measured in terms of user satisfaction (% of users happy with interface and ease of use)</a:t>
            </a:r>
          </a:p>
          <a:p>
            <a:r>
              <a:rPr lang="en-US" sz="2933" dirty="0"/>
              <a:t>Install-ability</a:t>
            </a:r>
            <a:r>
              <a:rPr lang="en-US" sz="2400" dirty="0"/>
              <a:t> - is convenient and fast to install</a:t>
            </a:r>
          </a:p>
          <a:p>
            <a:pPr lvl="1"/>
            <a:r>
              <a:rPr lang="en-US" sz="2400" dirty="0"/>
              <a:t>measured in terms of user satisfaction (#install problems reported/ installation)</a:t>
            </a:r>
          </a:p>
          <a:p>
            <a:r>
              <a:rPr lang="en-US" sz="2933" dirty="0"/>
              <a:t>Documentation</a:t>
            </a:r>
            <a:r>
              <a:rPr lang="en-US" sz="2400" dirty="0"/>
              <a:t> - is well documented</a:t>
            </a:r>
          </a:p>
          <a:p>
            <a:pPr lvl="1"/>
            <a:r>
              <a:rPr lang="en-US" sz="2400" dirty="0"/>
              <a:t>measured in terms of user satisfaction (% of users happy with documentation)</a:t>
            </a:r>
          </a:p>
          <a:p>
            <a:r>
              <a:rPr lang="en-US" sz="2933" dirty="0"/>
              <a:t>Availability</a:t>
            </a:r>
            <a:r>
              <a:rPr lang="en-US" sz="2400" dirty="0"/>
              <a:t> - is easy to access and available when needed</a:t>
            </a:r>
          </a:p>
          <a:p>
            <a:pPr lvl="1"/>
            <a:r>
              <a:rPr lang="en-US" sz="2400" dirty="0"/>
              <a:t>measured in terms of user satisfaction (% of users reporting access problems)</a:t>
            </a:r>
          </a:p>
        </p:txBody>
      </p:sp>
    </p:spTree>
    <p:extLst>
      <p:ext uri="{BB962C8B-B14F-4D97-AF65-F5344CB8AC3E}">
        <p14:creationId xmlns:p14="http://schemas.microsoft.com/office/powerpoint/2010/main" val="3895722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525" y="555617"/>
            <a:ext cx="2509307" cy="5676741"/>
          </a:xfrm>
        </p:spPr>
        <p:txBody>
          <a:bodyPr/>
          <a:lstStyle/>
          <a:p>
            <a:r>
              <a:rPr lang="en-US" dirty="0"/>
              <a:t>Problems</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679520425"/>
              </p:ext>
            </p:extLst>
          </p:nvPr>
        </p:nvGraphicFramePr>
        <p:xfrm>
          <a:off x="1729178" y="555617"/>
          <a:ext cx="10684042" cy="5149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983832" y="5909192"/>
            <a:ext cx="8815137" cy="646331"/>
          </a:xfrm>
          <a:prstGeom prst="rect">
            <a:avLst/>
          </a:prstGeom>
        </p:spPr>
        <p:txBody>
          <a:bodyPr wrap="square">
            <a:spAutoFit/>
          </a:bodyPr>
          <a:lstStyle/>
          <a:p>
            <a:pPr algn="ctr"/>
            <a:r>
              <a:rPr lang="en-US" dirty="0">
                <a:solidFill>
                  <a:schemeClr val="bg2">
                    <a:lumMod val="25000"/>
                  </a:schemeClr>
                </a:solidFill>
              </a:rPr>
              <a:t>“We need to check everything and anything we produce because things can always go wrong – </a:t>
            </a:r>
            <a:r>
              <a:rPr lang="en-US" b="1" dirty="0">
                <a:solidFill>
                  <a:schemeClr val="bg2">
                    <a:lumMod val="25000"/>
                  </a:schemeClr>
                </a:solidFill>
              </a:rPr>
              <a:t>humans make mistakes all the time</a:t>
            </a:r>
            <a:r>
              <a:rPr lang="en-US" dirty="0">
                <a:solidFill>
                  <a:schemeClr val="bg2">
                    <a:lumMod val="25000"/>
                  </a:schemeClr>
                </a:solidFill>
              </a:rPr>
              <a:t>.”</a:t>
            </a:r>
          </a:p>
        </p:txBody>
      </p:sp>
    </p:spTree>
    <p:extLst>
      <p:ext uri="{BB962C8B-B14F-4D97-AF65-F5344CB8AC3E}">
        <p14:creationId xmlns:p14="http://schemas.microsoft.com/office/powerpoint/2010/main" val="3325298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462" y="531555"/>
            <a:ext cx="2605559" cy="5267666"/>
          </a:xfrm>
        </p:spPr>
        <p:txBody>
          <a:bodyPr/>
          <a:lstStyle/>
          <a:p>
            <a:r>
              <a:rPr lang="en-US" dirty="0"/>
              <a:t>Testing Cycle </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997907401"/>
              </p:ext>
            </p:extLst>
          </p:nvPr>
        </p:nvGraphicFramePr>
        <p:xfrm>
          <a:off x="668420" y="0"/>
          <a:ext cx="1152357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9804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kern="1200" cap="all" spc="200" baseline="0" dirty="0">
                <a:solidFill>
                  <a:srgbClr val="262626"/>
                </a:solidFill>
                <a:latin typeface="+mj-lt"/>
                <a:ea typeface="+mj-ea"/>
                <a:cs typeface="+mj-cs"/>
              </a:rPr>
              <a:t>Why Software quality?</a:t>
            </a:r>
          </a:p>
        </p:txBody>
      </p:sp>
      <p:sp>
        <p:nvSpPr>
          <p:cNvPr id="3" name="Content Placeholder 2"/>
          <p:cNvSpPr>
            <a:spLocks noGrp="1"/>
          </p:cNvSpPr>
          <p:nvPr>
            <p:ph sz="quarter" idx="13"/>
          </p:nvPr>
        </p:nvSpPr>
        <p:spPr>
          <a:xfrm>
            <a:off x="1706062" y="1843590"/>
            <a:ext cx="8779512" cy="3326928"/>
          </a:xfrm>
        </p:spPr>
        <p:txBody>
          <a:bodyPr vert="horz" lIns="91440" tIns="45720" rIns="91440" bIns="45720" rtlCol="0">
            <a:normAutofit/>
          </a:bodyPr>
          <a:lstStyle/>
          <a:p>
            <a:r>
              <a:rPr lang="en-US" sz="2800" b="1" dirty="0">
                <a:solidFill>
                  <a:srgbClr val="404040"/>
                </a:solidFill>
              </a:rPr>
              <a:t>Center of gravity shifts </a:t>
            </a:r>
            <a:r>
              <a:rPr lang="en-US" sz="2800" dirty="0">
                <a:solidFill>
                  <a:srgbClr val="404040"/>
                </a:solidFill>
              </a:rPr>
              <a:t>from creating an engineering solution to satisfying the stakeholders.</a:t>
            </a:r>
            <a:endParaRPr lang="en-US" sz="2800" b="1" dirty="0">
              <a:solidFill>
                <a:srgbClr val="404040"/>
              </a:solidFill>
            </a:endParaRPr>
          </a:p>
          <a:p>
            <a:r>
              <a:rPr lang="en-US" sz="2800" dirty="0">
                <a:solidFill>
                  <a:srgbClr val="404040"/>
                </a:solidFill>
              </a:rPr>
              <a:t>Trend within the community of stakeholders “</a:t>
            </a:r>
            <a:r>
              <a:rPr lang="en-US" sz="2800" b="1" dirty="0">
                <a:solidFill>
                  <a:srgbClr val="404040"/>
                </a:solidFill>
              </a:rPr>
              <a:t>I do not want to know about bits and bytes, I want a solution that satisfies my needs</a:t>
            </a:r>
            <a:r>
              <a:rPr lang="en-US" sz="2800" dirty="0">
                <a:solidFill>
                  <a:srgbClr val="404040"/>
                </a:solidFill>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kern="1200" cap="all" spc="200" baseline="0" dirty="0">
                <a:solidFill>
                  <a:srgbClr val="262626"/>
                </a:solidFill>
                <a:latin typeface="+mj-lt"/>
                <a:ea typeface="+mj-ea"/>
                <a:cs typeface="+mj-cs"/>
              </a:rPr>
              <a:t>Why Software quality?</a:t>
            </a:r>
          </a:p>
        </p:txBody>
      </p:sp>
      <p:sp>
        <p:nvSpPr>
          <p:cNvPr id="3" name="Content Placeholder 2"/>
          <p:cNvSpPr>
            <a:spLocks noGrp="1"/>
          </p:cNvSpPr>
          <p:nvPr>
            <p:ph sz="quarter" idx="13"/>
          </p:nvPr>
        </p:nvSpPr>
        <p:spPr>
          <a:xfrm>
            <a:off x="1660358" y="1843590"/>
            <a:ext cx="8825216" cy="3766254"/>
          </a:xfrm>
        </p:spPr>
        <p:txBody>
          <a:bodyPr vert="horz" lIns="91440" tIns="45720" rIns="91440" bIns="45720" rtlCol="0">
            <a:normAutofit fontScale="85000" lnSpcReduction="20000"/>
          </a:bodyPr>
          <a:lstStyle/>
          <a:p>
            <a:r>
              <a:rPr lang="en-US" sz="3600" dirty="0">
                <a:solidFill>
                  <a:srgbClr val="404040"/>
                </a:solidFill>
              </a:rPr>
              <a:t>Critical word </a:t>
            </a:r>
            <a:r>
              <a:rPr lang="en-US" sz="3600" b="1" dirty="0">
                <a:solidFill>
                  <a:srgbClr val="404040"/>
                </a:solidFill>
              </a:rPr>
              <a:t>“satisfaction”</a:t>
            </a:r>
          </a:p>
          <a:p>
            <a:endParaRPr lang="en-US" sz="3600" b="1" dirty="0">
              <a:solidFill>
                <a:srgbClr val="404040"/>
              </a:solidFill>
            </a:endParaRPr>
          </a:p>
          <a:p>
            <a:r>
              <a:rPr lang="en-US" sz="3600" dirty="0"/>
              <a:t>The </a:t>
            </a:r>
            <a:r>
              <a:rPr lang="en-US" sz="3600" b="1" dirty="0"/>
              <a:t>process of verifying and validating </a:t>
            </a:r>
            <a:r>
              <a:rPr lang="en-US" sz="3600" dirty="0"/>
              <a:t>that a </a:t>
            </a:r>
            <a:r>
              <a:rPr lang="en-US" sz="3600" u="sng" dirty="0"/>
              <a:t>software program</a:t>
            </a:r>
            <a:r>
              <a:rPr lang="en-US" sz="3600" dirty="0"/>
              <a:t>, </a:t>
            </a:r>
            <a:r>
              <a:rPr lang="en-US" sz="3600" u="sng" dirty="0"/>
              <a:t>application</a:t>
            </a:r>
            <a:r>
              <a:rPr lang="en-US" sz="3600" dirty="0"/>
              <a:t> or </a:t>
            </a:r>
            <a:r>
              <a:rPr lang="en-US" sz="3600" u="sng" dirty="0"/>
              <a:t>product</a:t>
            </a:r>
            <a:r>
              <a:rPr lang="en-US" sz="3600" dirty="0"/>
              <a:t> covers both:</a:t>
            </a:r>
          </a:p>
          <a:p>
            <a:endParaRPr lang="en-US" sz="3600" b="1" dirty="0">
              <a:solidFill>
                <a:srgbClr val="404040"/>
              </a:solidFill>
            </a:endParaRPr>
          </a:p>
          <a:p>
            <a:pPr lvl="1"/>
            <a:r>
              <a:rPr lang="en-US" sz="3200" dirty="0"/>
              <a:t>Meets the business and technical requirements</a:t>
            </a:r>
          </a:p>
          <a:p>
            <a:pPr lvl="1"/>
            <a:r>
              <a:rPr lang="en-US" sz="3200" dirty="0"/>
              <a:t>Works as expected</a:t>
            </a:r>
            <a:endParaRPr lang="en-US" sz="3200" dirty="0">
              <a:solidFill>
                <a:srgbClr val="404040"/>
              </a:solidFill>
            </a:endParaRPr>
          </a:p>
        </p:txBody>
      </p:sp>
    </p:spTree>
    <p:extLst>
      <p:ext uri="{BB962C8B-B14F-4D97-AF65-F5344CB8AC3E}">
        <p14:creationId xmlns:p14="http://schemas.microsoft.com/office/powerpoint/2010/main" val="2665098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2"/>
          </a:solidFill>
        </p:spPr>
        <p:txBody>
          <a:bodyPr vert="horz" lIns="91440" tIns="45720" rIns="91440" bIns="45720" rtlCol="0" anchor="ctr">
            <a:normAutofit/>
          </a:bodyPr>
          <a:lstStyle/>
          <a:p>
            <a:r>
              <a:rPr lang="en-US" dirty="0"/>
              <a:t>Cognition in Testing</a:t>
            </a:r>
          </a:p>
        </p:txBody>
      </p:sp>
      <p:grpSp>
        <p:nvGrpSpPr>
          <p:cNvPr id="3" name="Group 2">
            <a:extLst>
              <a:ext uri="{FF2B5EF4-FFF2-40B4-BE49-F238E27FC236}">
                <a16:creationId xmlns:a16="http://schemas.microsoft.com/office/drawing/2014/main" id="{15E67680-2379-43EF-91C2-29B459E3A791}"/>
              </a:ext>
            </a:extLst>
          </p:cNvPr>
          <p:cNvGrpSpPr/>
          <p:nvPr/>
        </p:nvGrpSpPr>
        <p:grpSpPr>
          <a:xfrm>
            <a:off x="2959479" y="1602948"/>
            <a:ext cx="5877061" cy="3652104"/>
            <a:chOff x="1770759" y="1602947"/>
            <a:chExt cx="5877061" cy="3652104"/>
          </a:xfrm>
        </p:grpSpPr>
        <p:pic>
          <p:nvPicPr>
            <p:cNvPr id="4098" name="Picture 2">
              <a:extLst>
                <a:ext uri="{FF2B5EF4-FFF2-40B4-BE49-F238E27FC236}">
                  <a16:creationId xmlns:a16="http://schemas.microsoft.com/office/drawing/2014/main" id="{9EFFCED8-74F2-483D-971B-E9F9FB63CD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419" r="41125" b="8234"/>
            <a:stretch/>
          </p:blipFill>
          <p:spPr bwMode="auto">
            <a:xfrm>
              <a:off x="1770759" y="1602949"/>
              <a:ext cx="3796663" cy="36521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9634FC2-0AE1-486A-B8F1-65C4E42717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767" t="3537"/>
            <a:stretch/>
          </p:blipFill>
          <p:spPr bwMode="auto">
            <a:xfrm>
              <a:off x="5567422" y="1602947"/>
              <a:ext cx="2080398" cy="365210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4406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2"/>
          </a:solidFill>
        </p:spPr>
        <p:txBody>
          <a:bodyPr vert="horz" lIns="91440" tIns="45720" rIns="91440" bIns="45720" rtlCol="0" anchor="ctr">
            <a:normAutofit/>
          </a:bodyPr>
          <a:lstStyle/>
          <a:p>
            <a:r>
              <a:rPr lang="en-US" dirty="0"/>
              <a:t>Cognition in Testing</a:t>
            </a:r>
          </a:p>
        </p:txBody>
      </p:sp>
      <p:grpSp>
        <p:nvGrpSpPr>
          <p:cNvPr id="3" name="Group 2">
            <a:extLst>
              <a:ext uri="{FF2B5EF4-FFF2-40B4-BE49-F238E27FC236}">
                <a16:creationId xmlns:a16="http://schemas.microsoft.com/office/drawing/2014/main" id="{15E67680-2379-43EF-91C2-29B459E3A791}"/>
              </a:ext>
            </a:extLst>
          </p:cNvPr>
          <p:cNvGrpSpPr/>
          <p:nvPr/>
        </p:nvGrpSpPr>
        <p:grpSpPr>
          <a:xfrm>
            <a:off x="2959479" y="1602948"/>
            <a:ext cx="5877061" cy="3652104"/>
            <a:chOff x="1770759" y="1602947"/>
            <a:chExt cx="5877061" cy="3652104"/>
          </a:xfrm>
        </p:grpSpPr>
        <p:pic>
          <p:nvPicPr>
            <p:cNvPr id="4098" name="Picture 2">
              <a:extLst>
                <a:ext uri="{FF2B5EF4-FFF2-40B4-BE49-F238E27FC236}">
                  <a16:creationId xmlns:a16="http://schemas.microsoft.com/office/drawing/2014/main" id="{9EFFCED8-74F2-483D-971B-E9F9FB63CD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419" r="41125" b="8234"/>
            <a:stretch/>
          </p:blipFill>
          <p:spPr bwMode="auto">
            <a:xfrm>
              <a:off x="1770759" y="1602949"/>
              <a:ext cx="3796663" cy="36521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9634FC2-0AE1-486A-B8F1-65C4E42717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767" t="3537"/>
            <a:stretch/>
          </p:blipFill>
          <p:spPr bwMode="auto">
            <a:xfrm>
              <a:off x="5567422" y="1602947"/>
              <a:ext cx="2080398" cy="365210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Oval 6">
            <a:extLst>
              <a:ext uri="{FF2B5EF4-FFF2-40B4-BE49-F238E27FC236}">
                <a16:creationId xmlns:a16="http://schemas.microsoft.com/office/drawing/2014/main" id="{8D825DAA-7D30-43E1-A2F6-5136060AF715}"/>
              </a:ext>
            </a:extLst>
          </p:cNvPr>
          <p:cNvSpPr/>
          <p:nvPr/>
        </p:nvSpPr>
        <p:spPr>
          <a:xfrm>
            <a:off x="7529641" y="3185159"/>
            <a:ext cx="533400" cy="53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p>
        </p:txBody>
      </p:sp>
    </p:spTree>
    <p:extLst>
      <p:ext uri="{BB962C8B-B14F-4D97-AF65-F5344CB8AC3E}">
        <p14:creationId xmlns:p14="http://schemas.microsoft.com/office/powerpoint/2010/main" val="179363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7.40741E-7 L -0.23632 -0.00324 " pathEditMode="relative" rAng="0" ptsTypes="AA">
                                      <p:cBhvr>
                                        <p:cTn id="6" dur="2000" fill="hold"/>
                                        <p:tgtEl>
                                          <p:spTgt spid="7"/>
                                        </p:tgtEl>
                                        <p:attrNameLst>
                                          <p:attrName>ppt_x</p:attrName>
                                          <p:attrName>ppt_y</p:attrName>
                                        </p:attrNameLst>
                                      </p:cBhvr>
                                      <p:rCtr x="-11823"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2"/>
          </a:solidFill>
        </p:spPr>
        <p:txBody>
          <a:bodyPr vert="horz" lIns="91440" tIns="45720" rIns="91440" bIns="45720" rtlCol="0" anchor="ctr">
            <a:normAutofit/>
          </a:bodyPr>
          <a:lstStyle/>
          <a:p>
            <a:r>
              <a:rPr lang="en-US" dirty="0"/>
              <a:t>Cognition in Testing</a:t>
            </a:r>
          </a:p>
        </p:txBody>
      </p:sp>
      <p:pic>
        <p:nvPicPr>
          <p:cNvPr id="4098" name="Picture 2">
            <a:extLst>
              <a:ext uri="{FF2B5EF4-FFF2-40B4-BE49-F238E27FC236}">
                <a16:creationId xmlns:a16="http://schemas.microsoft.com/office/drawing/2014/main" id="{9EFFCED8-74F2-483D-971B-E9F9FB63C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524" y="1259765"/>
            <a:ext cx="5170839" cy="3786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75401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2"/>
          </a:solidFill>
        </p:spPr>
        <p:txBody>
          <a:bodyPr vert="horz" lIns="91440" tIns="45720" rIns="91440" bIns="45720" rtlCol="0" anchor="ctr">
            <a:normAutofit/>
          </a:bodyPr>
          <a:lstStyle/>
          <a:p>
            <a:r>
              <a:rPr lang="en-US" dirty="0"/>
              <a:t>Cognition in Testing</a:t>
            </a:r>
          </a:p>
        </p:txBody>
      </p:sp>
      <p:pic>
        <p:nvPicPr>
          <p:cNvPr id="4098" name="Picture 2">
            <a:extLst>
              <a:ext uri="{FF2B5EF4-FFF2-40B4-BE49-F238E27FC236}">
                <a16:creationId xmlns:a16="http://schemas.microsoft.com/office/drawing/2014/main" id="{9EFFCED8-74F2-483D-971B-E9F9FB63C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524" y="1259765"/>
            <a:ext cx="5170839" cy="378602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334E26B4-6030-49D5-BF1F-D6C30415822A}"/>
              </a:ext>
            </a:extLst>
          </p:cNvPr>
          <p:cNvSpPr/>
          <p:nvPr/>
        </p:nvSpPr>
        <p:spPr>
          <a:xfrm>
            <a:off x="5276849" y="2971800"/>
            <a:ext cx="533400" cy="53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p>
        </p:txBody>
      </p:sp>
    </p:spTree>
    <p:extLst>
      <p:ext uri="{BB962C8B-B14F-4D97-AF65-F5344CB8AC3E}">
        <p14:creationId xmlns:p14="http://schemas.microsoft.com/office/powerpoint/2010/main" val="422870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3.33333E-6 L 0.21094 -2.22222E-6 " pathEditMode="relative" rAng="0" ptsTypes="AA">
                                      <p:cBhvr>
                                        <p:cTn id="6" dur="2000" fill="hold"/>
                                        <p:tgtEl>
                                          <p:spTgt spid="3"/>
                                        </p:tgtEl>
                                        <p:attrNameLst>
                                          <p:attrName>ppt_x</p:attrName>
                                          <p:attrName>ppt_y</p:attrName>
                                        </p:attrNameLst>
                                      </p:cBhvr>
                                      <p:rCtr x="10547"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54AC-06F6-4D62-B8E6-EF03276929A1}"/>
              </a:ext>
            </a:extLst>
          </p:cNvPr>
          <p:cNvSpPr>
            <a:spLocks noGrp="1"/>
          </p:cNvSpPr>
          <p:nvPr>
            <p:ph type="title"/>
          </p:nvPr>
        </p:nvSpPr>
        <p:spPr/>
        <p:txBody>
          <a:bodyPr/>
          <a:lstStyle/>
          <a:p>
            <a:r>
              <a:rPr lang="en-IN" dirty="0"/>
              <a:t>Course outline &amp; Marks Distribution</a:t>
            </a:r>
            <a:endParaRPr lang="en-US" dirty="0"/>
          </a:p>
        </p:txBody>
      </p:sp>
      <p:sp>
        <p:nvSpPr>
          <p:cNvPr id="3" name="Content Placeholder 2">
            <a:extLst>
              <a:ext uri="{FF2B5EF4-FFF2-40B4-BE49-F238E27FC236}">
                <a16:creationId xmlns:a16="http://schemas.microsoft.com/office/drawing/2014/main" id="{50E1F7AD-8E35-4853-BC76-F1F0366CC217}"/>
              </a:ext>
            </a:extLst>
          </p:cNvPr>
          <p:cNvSpPr>
            <a:spLocks noGrp="1"/>
          </p:cNvSpPr>
          <p:nvPr>
            <p:ph idx="1"/>
          </p:nvPr>
        </p:nvSpPr>
        <p:spPr>
          <a:xfrm>
            <a:off x="2231136" y="2638044"/>
            <a:ext cx="7698475" cy="3101983"/>
          </a:xfrm>
        </p:spPr>
        <p:txBody>
          <a:bodyPr>
            <a:normAutofit/>
          </a:bodyPr>
          <a:lstStyle/>
          <a:p>
            <a:r>
              <a:rPr lang="en-IN" dirty="0"/>
              <a:t>Quizzes 4 – each of 10 marks</a:t>
            </a:r>
            <a:endParaRPr lang="en-US" dirty="0"/>
          </a:p>
          <a:p>
            <a:r>
              <a:rPr lang="en-US" dirty="0"/>
              <a:t>Assignments 2 - each of 5 marks</a:t>
            </a:r>
          </a:p>
          <a:p>
            <a:r>
              <a:rPr lang="en-US" dirty="0"/>
              <a:t>Project 1 - of 10 marks</a:t>
            </a:r>
          </a:p>
          <a:p>
            <a:r>
              <a:rPr lang="en-US" dirty="0"/>
              <a:t>Midterm</a:t>
            </a:r>
          </a:p>
          <a:p>
            <a:r>
              <a:rPr lang="en-US" dirty="0"/>
              <a:t>Final Term</a:t>
            </a:r>
          </a:p>
        </p:txBody>
      </p:sp>
    </p:spTree>
    <p:extLst>
      <p:ext uri="{BB962C8B-B14F-4D97-AF65-F5344CB8AC3E}">
        <p14:creationId xmlns:p14="http://schemas.microsoft.com/office/powerpoint/2010/main" val="695745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2"/>
          </a:solidFill>
        </p:spPr>
        <p:txBody>
          <a:bodyPr vert="horz" lIns="91440" tIns="45720" rIns="91440" bIns="45720" rtlCol="0" anchor="ctr">
            <a:normAutofit/>
          </a:bodyPr>
          <a:lstStyle/>
          <a:p>
            <a:r>
              <a:rPr lang="en-US" dirty="0"/>
              <a:t>Max Information Bad Design</a:t>
            </a:r>
          </a:p>
        </p:txBody>
      </p:sp>
      <p:pic>
        <p:nvPicPr>
          <p:cNvPr id="3088" name="Picture 16">
            <a:extLst>
              <a:ext uri="{FF2B5EF4-FFF2-40B4-BE49-F238E27FC236}">
                <a16:creationId xmlns:a16="http://schemas.microsoft.com/office/drawing/2014/main" id="{E6B1EDB2-7EB1-460B-9A5A-365E94DBD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640080"/>
            <a:ext cx="12192001" cy="62179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close up of a sign&#10;&#10;Description automatically generated">
            <a:extLst>
              <a:ext uri="{FF2B5EF4-FFF2-40B4-BE49-F238E27FC236}">
                <a16:creationId xmlns:a16="http://schemas.microsoft.com/office/drawing/2014/main" id="{1BE71292-34F2-40B2-90F0-8E11F7B6CAA9}"/>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93890" y="5858197"/>
            <a:ext cx="940991" cy="999803"/>
          </a:xfrm>
          <a:prstGeom prst="rect">
            <a:avLst/>
          </a:prstGeom>
        </p:spPr>
      </p:pic>
    </p:spTree>
    <p:extLst>
      <p:ext uri="{BB962C8B-B14F-4D97-AF65-F5344CB8AC3E}">
        <p14:creationId xmlns:p14="http://schemas.microsoft.com/office/powerpoint/2010/main" val="443870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2"/>
          </a:solidFill>
        </p:spPr>
        <p:txBody>
          <a:bodyPr vert="horz" lIns="91440" tIns="45720" rIns="91440" bIns="45720" rtlCol="0" anchor="ctr">
            <a:normAutofit/>
          </a:bodyPr>
          <a:lstStyle/>
          <a:p>
            <a:r>
              <a:rPr lang="en-US" dirty="0"/>
              <a:t>Less Information Good Design</a:t>
            </a:r>
          </a:p>
        </p:txBody>
      </p:sp>
      <p:pic>
        <p:nvPicPr>
          <p:cNvPr id="3" name="Picture 2">
            <a:extLst>
              <a:ext uri="{FF2B5EF4-FFF2-40B4-BE49-F238E27FC236}">
                <a16:creationId xmlns:a16="http://schemas.microsoft.com/office/drawing/2014/main" id="{391CCC93-54D6-49FF-B96E-BB6212090A78}"/>
              </a:ext>
            </a:extLst>
          </p:cNvPr>
          <p:cNvPicPr>
            <a:picLocks noChangeAspect="1"/>
          </p:cNvPicPr>
          <p:nvPr/>
        </p:nvPicPr>
        <p:blipFill>
          <a:blip r:embed="rId2"/>
          <a:stretch>
            <a:fillRect/>
          </a:stretch>
        </p:blipFill>
        <p:spPr>
          <a:xfrm>
            <a:off x="0" y="992752"/>
            <a:ext cx="12192000" cy="4872495"/>
          </a:xfrm>
          <a:prstGeom prst="rect">
            <a:avLst/>
          </a:prstGeom>
        </p:spPr>
      </p:pic>
    </p:spTree>
    <p:extLst>
      <p:ext uri="{BB962C8B-B14F-4D97-AF65-F5344CB8AC3E}">
        <p14:creationId xmlns:p14="http://schemas.microsoft.com/office/powerpoint/2010/main" val="309987850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6"/>
          </a:solidFill>
        </p:spPr>
        <p:txBody>
          <a:bodyPr vert="horz" lIns="91440" tIns="45720" rIns="91440" bIns="45720" rtlCol="0" anchor="ctr">
            <a:normAutofit/>
          </a:bodyPr>
          <a:lstStyle/>
          <a:p>
            <a:r>
              <a:rPr lang="en-US" dirty="0"/>
              <a:t>Less Information Good Design</a:t>
            </a:r>
          </a:p>
        </p:txBody>
      </p:sp>
      <p:pic>
        <p:nvPicPr>
          <p:cNvPr id="1026" name="Picture 2">
            <a:extLst>
              <a:ext uri="{FF2B5EF4-FFF2-40B4-BE49-F238E27FC236}">
                <a16:creationId xmlns:a16="http://schemas.microsoft.com/office/drawing/2014/main" id="{269BA180-27AA-4E6F-8A16-E9EA541AB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1"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063277"/>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1" y="0"/>
            <a:ext cx="12192001" cy="640080"/>
          </a:xfrm>
          <a:solidFill>
            <a:schemeClr val="accent2"/>
          </a:solidFill>
        </p:spPr>
        <p:txBody>
          <a:bodyPr vert="horz" lIns="91440" tIns="45720" rIns="91440" bIns="45720" rtlCol="0" anchor="ctr">
            <a:normAutofit/>
          </a:bodyPr>
          <a:lstStyle/>
          <a:p>
            <a:r>
              <a:rPr lang="en-US" dirty="0"/>
              <a:t>Cognition in Testing</a:t>
            </a:r>
          </a:p>
        </p:txBody>
      </p:sp>
      <p:pic>
        <p:nvPicPr>
          <p:cNvPr id="1032" name="Picture 8">
            <a:extLst>
              <a:ext uri="{FF2B5EF4-FFF2-40B4-BE49-F238E27FC236}">
                <a16:creationId xmlns:a16="http://schemas.microsoft.com/office/drawing/2014/main" id="{8A9290C2-67E4-4E59-A986-2DA288ED22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1" y="752927"/>
            <a:ext cx="12192000" cy="4064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ECA4C60-C483-43BB-8206-7BBAD9C2C935}"/>
              </a:ext>
            </a:extLst>
          </p:cNvPr>
          <p:cNvSpPr/>
          <p:nvPr/>
        </p:nvSpPr>
        <p:spPr>
          <a:xfrm>
            <a:off x="103031" y="2551929"/>
            <a:ext cx="9092484" cy="4401205"/>
          </a:xfrm>
          <a:prstGeom prst="rect">
            <a:avLst/>
          </a:prstGeom>
        </p:spPr>
        <p:txBody>
          <a:bodyPr wrap="square">
            <a:spAutoFit/>
          </a:bodyPr>
          <a:lstStyle/>
          <a:p>
            <a:pPr algn="just"/>
            <a:r>
              <a:rPr lang="en-US" sz="4000" b="1" dirty="0">
                <a:solidFill>
                  <a:srgbClr val="222222"/>
                </a:solidFill>
                <a:latin typeface="arial" panose="020B0604020202020204" pitchFamily="34" charset="0"/>
              </a:rPr>
              <a:t>Cognitive QA</a:t>
            </a:r>
            <a:r>
              <a:rPr lang="en-US" sz="4000" dirty="0">
                <a:solidFill>
                  <a:srgbClr val="222222"/>
                </a:solidFill>
                <a:latin typeface="arial" panose="020B0604020202020204" pitchFamily="34" charset="0"/>
              </a:rPr>
              <a:t> connects quality to desired business outcomes; minimizing risk and rapidly delivering high quality software and products to market with optimal cost savings for an enhanced customer experience and a stronger brand reputation</a:t>
            </a:r>
            <a:endParaRPr lang="aa-ET" sz="4000" dirty="0"/>
          </a:p>
        </p:txBody>
      </p:sp>
    </p:spTree>
    <p:extLst>
      <p:ext uri="{BB962C8B-B14F-4D97-AF65-F5344CB8AC3E}">
        <p14:creationId xmlns:p14="http://schemas.microsoft.com/office/powerpoint/2010/main" val="256802672"/>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ring Cognitive Quality Assurance - Blog | Miracle">
            <a:extLst>
              <a:ext uri="{FF2B5EF4-FFF2-40B4-BE49-F238E27FC236}">
                <a16:creationId xmlns:a16="http://schemas.microsoft.com/office/drawing/2014/main" id="{5BE18032-50CB-4EDB-8767-FAA75D6E9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0" y="0"/>
            <a:ext cx="10541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367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Aspects of Quality:</a:t>
            </a:r>
            <a:br>
              <a:rPr lang="en-US" dirty="0"/>
            </a:br>
            <a:endParaRPr lang="en-US" dirty="0"/>
          </a:p>
        </p:txBody>
      </p:sp>
      <p:sp>
        <p:nvSpPr>
          <p:cNvPr id="3" name="Content Placeholder 2"/>
          <p:cNvSpPr>
            <a:spLocks noGrp="1"/>
          </p:cNvSpPr>
          <p:nvPr>
            <p:ph idx="1"/>
          </p:nvPr>
        </p:nvSpPr>
        <p:spPr>
          <a:xfrm>
            <a:off x="2231136" y="2153412"/>
            <a:ext cx="7729728" cy="3586615"/>
          </a:xfrm>
        </p:spPr>
        <p:txBody>
          <a:bodyPr>
            <a:normAutofit/>
          </a:bodyPr>
          <a:lstStyle/>
          <a:p>
            <a:endParaRPr lang="en-US" dirty="0"/>
          </a:p>
          <a:p>
            <a:r>
              <a:rPr lang="en-US" dirty="0"/>
              <a:t>Good design – looks and style</a:t>
            </a:r>
          </a:p>
          <a:p>
            <a:r>
              <a:rPr lang="en-US" dirty="0"/>
              <a:t>Good functionality – it does the job well</a:t>
            </a:r>
          </a:p>
          <a:p>
            <a:r>
              <a:rPr lang="en-US" dirty="0"/>
              <a:t>Reliable – acceptable level of breakdowns or failure</a:t>
            </a:r>
          </a:p>
          <a:p>
            <a:r>
              <a:rPr lang="en-US" dirty="0"/>
              <a:t>Consistent</a:t>
            </a:r>
          </a:p>
          <a:p>
            <a:r>
              <a:rPr lang="en-US" dirty="0"/>
              <a:t>Durable – lasts as long as it should</a:t>
            </a:r>
          </a:p>
          <a:p>
            <a:r>
              <a:rPr lang="en-US" dirty="0"/>
              <a:t>Good after sales service</a:t>
            </a:r>
          </a:p>
          <a:p>
            <a:r>
              <a:rPr lang="en-US" dirty="0"/>
              <a:t>Value for money</a:t>
            </a:r>
          </a:p>
          <a:p>
            <a:endParaRPr lang="en-US" dirty="0"/>
          </a:p>
        </p:txBody>
      </p:sp>
    </p:spTree>
    <p:extLst>
      <p:ext uri="{BB962C8B-B14F-4D97-AF65-F5344CB8AC3E}">
        <p14:creationId xmlns:p14="http://schemas.microsoft.com/office/powerpoint/2010/main" val="1753373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047341"/>
            <a:ext cx="8991600" cy="1645920"/>
          </a:xfrm>
        </p:spPr>
        <p:txBody>
          <a:bodyPr/>
          <a:lstStyle/>
          <a:p>
            <a:r>
              <a:rPr lang="en-US" dirty="0"/>
              <a:t>Quality vs Testing</a:t>
            </a:r>
          </a:p>
        </p:txBody>
      </p:sp>
      <p:sp>
        <p:nvSpPr>
          <p:cNvPr id="4" name="Text Placeholder 3"/>
          <p:cNvSpPr>
            <a:spLocks noGrp="1"/>
          </p:cNvSpPr>
          <p:nvPr>
            <p:ph type="body" idx="1"/>
          </p:nvPr>
        </p:nvSpPr>
        <p:spPr>
          <a:xfrm>
            <a:off x="2695194" y="2693262"/>
            <a:ext cx="6801612" cy="3205262"/>
          </a:xfrm>
        </p:spPr>
        <p:txBody>
          <a:bodyPr>
            <a:normAutofit/>
          </a:bodyPr>
          <a:lstStyle/>
          <a:p>
            <a:pPr algn="ctr"/>
            <a:r>
              <a:rPr lang="en-US" sz="13800" dirty="0">
                <a:solidFill>
                  <a:schemeClr val="bg2">
                    <a:lumMod val="25000"/>
                  </a:schemeClr>
                </a:solidFill>
              </a:rPr>
              <a:t>?</a:t>
            </a:r>
          </a:p>
          <a:p>
            <a:pPr algn="ctr"/>
            <a:r>
              <a:rPr lang="en-US" b="1" dirty="0">
                <a:solidFill>
                  <a:schemeClr val="bg2">
                    <a:lumMod val="25000"/>
                  </a:schemeClr>
                </a:solidFill>
              </a:rPr>
              <a:t>GOOD QUALITY</a:t>
            </a:r>
          </a:p>
          <a:p>
            <a:pPr algn="ctr"/>
            <a:r>
              <a:rPr lang="en-US" dirty="0">
                <a:solidFill>
                  <a:schemeClr val="bg2">
                    <a:lumMod val="25000"/>
                  </a:schemeClr>
                </a:solidFill>
              </a:rPr>
              <a:t>MERCEDES-BENZ OR SUZUKI MEHRAN</a:t>
            </a:r>
          </a:p>
        </p:txBody>
      </p:sp>
      <p:sp>
        <p:nvSpPr>
          <p:cNvPr id="5" name="Frame 4"/>
          <p:cNvSpPr/>
          <p:nvPr/>
        </p:nvSpPr>
        <p:spPr>
          <a:xfrm>
            <a:off x="8139448" y="2949262"/>
            <a:ext cx="3271234" cy="224171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8387613" y="3169087"/>
            <a:ext cx="2511381" cy="1292662"/>
          </a:xfrm>
          <a:prstGeom prst="rect">
            <a:avLst/>
          </a:prstGeom>
          <a:noFill/>
        </p:spPr>
        <p:txBody>
          <a:bodyPr wrap="square" rtlCol="0">
            <a:spAutoFit/>
          </a:bodyPr>
          <a:lstStyle/>
          <a:p>
            <a:r>
              <a:rPr lang="en-US" sz="2800" dirty="0"/>
              <a:t>Technical View </a:t>
            </a:r>
          </a:p>
          <a:p>
            <a:r>
              <a:rPr lang="en-US" sz="3200" b="1" dirty="0"/>
              <a:t>Satisfaction</a:t>
            </a:r>
          </a:p>
          <a:p>
            <a:r>
              <a:rPr lang="en-US" dirty="0"/>
              <a:t>Time Budget and Scope</a:t>
            </a:r>
            <a:endParaRPr lang="en-US" b="1" dirty="0"/>
          </a:p>
        </p:txBody>
      </p:sp>
      <p:sp>
        <p:nvSpPr>
          <p:cNvPr id="7" name="Frame 6"/>
          <p:cNvSpPr/>
          <p:nvPr/>
        </p:nvSpPr>
        <p:spPr>
          <a:xfrm>
            <a:off x="1478924" y="2949263"/>
            <a:ext cx="3271234" cy="145531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1687669" y="3117070"/>
            <a:ext cx="2511381" cy="1015663"/>
          </a:xfrm>
          <a:prstGeom prst="rect">
            <a:avLst/>
          </a:prstGeom>
          <a:noFill/>
        </p:spPr>
        <p:txBody>
          <a:bodyPr wrap="square" rtlCol="0">
            <a:spAutoFit/>
          </a:bodyPr>
          <a:lstStyle/>
          <a:p>
            <a:r>
              <a:rPr lang="en-US" sz="2800" dirty="0"/>
              <a:t>Popular View</a:t>
            </a:r>
          </a:p>
          <a:p>
            <a:r>
              <a:rPr lang="en-US" sz="3200" b="1" dirty="0"/>
              <a:t>Class</a:t>
            </a:r>
            <a:endParaRPr lang="en-US" sz="2400" b="1" dirty="0"/>
          </a:p>
        </p:txBody>
      </p:sp>
      <p:sp>
        <p:nvSpPr>
          <p:cNvPr id="3" name="Rectangle 2"/>
          <p:cNvSpPr/>
          <p:nvPr/>
        </p:nvSpPr>
        <p:spPr>
          <a:xfrm>
            <a:off x="3490375" y="5812415"/>
            <a:ext cx="4897238" cy="507831"/>
          </a:xfrm>
          <a:prstGeom prst="rect">
            <a:avLst/>
          </a:prstGeom>
        </p:spPr>
        <p:txBody>
          <a:bodyPr wrap="none">
            <a:spAutoFit/>
          </a:bodyPr>
          <a:lstStyle/>
          <a:p>
            <a:pPr marL="109728" algn="ctr">
              <a:lnSpc>
                <a:spcPct val="150000"/>
              </a:lnSpc>
            </a:pPr>
            <a:r>
              <a:rPr lang="en-US" dirty="0">
                <a:solidFill>
                  <a:srgbClr val="0078D7"/>
                </a:solidFill>
              </a:rPr>
              <a:t>“</a:t>
            </a:r>
            <a:r>
              <a:rPr lang="en-US" b="1" dirty="0">
                <a:solidFill>
                  <a:srgbClr val="0078D7"/>
                </a:solidFill>
              </a:rPr>
              <a:t>TESTING </a:t>
            </a:r>
            <a:r>
              <a:rPr lang="en-US" dirty="0">
                <a:solidFill>
                  <a:srgbClr val="0078D7"/>
                </a:solidFill>
              </a:rPr>
              <a:t>is the </a:t>
            </a:r>
            <a:r>
              <a:rPr lang="en-US" u="sng" dirty="0">
                <a:solidFill>
                  <a:srgbClr val="0078D7"/>
                </a:solidFill>
              </a:rPr>
              <a:t>measurement</a:t>
            </a:r>
            <a:r>
              <a:rPr lang="en-US" dirty="0">
                <a:solidFill>
                  <a:srgbClr val="0078D7"/>
                </a:solidFill>
              </a:rPr>
              <a:t> of </a:t>
            </a:r>
            <a:r>
              <a:rPr lang="en-US" b="1" dirty="0">
                <a:solidFill>
                  <a:srgbClr val="0078D7"/>
                </a:solidFill>
              </a:rPr>
              <a:t>QUALITY</a:t>
            </a:r>
            <a:r>
              <a:rPr lang="en-US" dirty="0">
                <a:solidFill>
                  <a:srgbClr val="0078D7"/>
                </a:solidFill>
              </a:rPr>
              <a:t>”</a:t>
            </a:r>
          </a:p>
        </p:txBody>
      </p:sp>
    </p:spTree>
    <p:extLst>
      <p:ext uri="{BB962C8B-B14F-4D97-AF65-F5344CB8AC3E}">
        <p14:creationId xmlns:p14="http://schemas.microsoft.com/office/powerpoint/2010/main" val="9992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761" y="964692"/>
            <a:ext cx="2546926" cy="4933832"/>
          </a:xfrm>
        </p:spPr>
        <p:txBody>
          <a:bodyPr/>
          <a:lstStyle/>
          <a:p>
            <a:r>
              <a:rPr lang="en-US" spc="-20" dirty="0"/>
              <a:t>Software</a:t>
            </a:r>
            <a:r>
              <a:rPr lang="en-US" spc="-45" dirty="0"/>
              <a:t> </a:t>
            </a:r>
            <a:r>
              <a:rPr lang="en-US" dirty="0"/>
              <a:t>Quality</a:t>
            </a:r>
          </a:p>
        </p:txBody>
      </p:sp>
      <p:graphicFrame>
        <p:nvGraphicFramePr>
          <p:cNvPr id="3" name="Diagram 2"/>
          <p:cNvGraphicFramePr/>
          <p:nvPr>
            <p:extLst>
              <p:ext uri="{D42A27DB-BD31-4B8C-83A1-F6EECF244321}">
                <p14:modId xmlns:p14="http://schemas.microsoft.com/office/powerpoint/2010/main" val="3772571190"/>
              </p:ext>
            </p:extLst>
          </p:nvPr>
        </p:nvGraphicFramePr>
        <p:xfrm>
          <a:off x="3116687" y="0"/>
          <a:ext cx="855157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523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884E-8C47-44FF-8D45-4A5CBC5AF2FA}"/>
              </a:ext>
            </a:extLst>
          </p:cNvPr>
          <p:cNvSpPr>
            <a:spLocks noGrp="1"/>
          </p:cNvSpPr>
          <p:nvPr>
            <p:ph type="title"/>
          </p:nvPr>
        </p:nvSpPr>
        <p:spPr>
          <a:xfrm>
            <a:off x="0" y="0"/>
            <a:ext cx="12192000" cy="640080"/>
          </a:xfrm>
          <a:solidFill>
            <a:schemeClr val="accent2"/>
          </a:solidFill>
        </p:spPr>
        <p:txBody>
          <a:bodyPr vert="horz" lIns="91440" tIns="45720" rIns="91440" bIns="45720" rtlCol="0" anchor="ctr">
            <a:normAutofit/>
          </a:bodyPr>
          <a:lstStyle/>
          <a:p>
            <a:pPr marL="109728"/>
            <a:r>
              <a:rPr lang="en-US" dirty="0"/>
              <a:t>Cost of Defect</a:t>
            </a:r>
          </a:p>
        </p:txBody>
      </p:sp>
      <p:pic>
        <p:nvPicPr>
          <p:cNvPr id="8" name="Picture 2" descr="https://deepsource.io/images/blog/cost-of-fixing-bugs/chart.jpg">
            <a:extLst>
              <a:ext uri="{FF2B5EF4-FFF2-40B4-BE49-F238E27FC236}">
                <a16:creationId xmlns:a16="http://schemas.microsoft.com/office/drawing/2014/main" id="{6917D1C8-C30C-4E67-8B82-A2CDF8FDE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409" y="1465034"/>
            <a:ext cx="10372725"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3897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32F6F-9DC8-431C-90A1-237AB174E942}"/>
              </a:ext>
            </a:extLst>
          </p:cNvPr>
          <p:cNvSpPr>
            <a:spLocks noGrp="1"/>
          </p:cNvSpPr>
          <p:nvPr>
            <p:ph sz="quarter" idx="4294967295"/>
          </p:nvPr>
        </p:nvSpPr>
        <p:spPr>
          <a:xfrm>
            <a:off x="650453" y="1771617"/>
            <a:ext cx="3039687" cy="3953621"/>
          </a:xfrm>
          <a:prstGeom prst="rect">
            <a:avLst/>
          </a:prstGeom>
        </p:spPr>
        <p:txBody>
          <a:bodyPr>
            <a:normAutofit fontScale="92500" lnSpcReduction="10000"/>
          </a:bodyPr>
          <a:lstStyle/>
          <a:p>
            <a:pPr algn="ctr">
              <a:lnSpc>
                <a:spcPct val="150000"/>
              </a:lnSpc>
            </a:pPr>
            <a:r>
              <a:rPr lang="en-US" sz="6000" dirty="0"/>
              <a:t>Bug</a:t>
            </a:r>
          </a:p>
          <a:p>
            <a:pPr algn="ctr">
              <a:lnSpc>
                <a:spcPct val="150000"/>
              </a:lnSpc>
            </a:pPr>
            <a:r>
              <a:rPr lang="en-US" sz="6000" dirty="0"/>
              <a:t>Defect </a:t>
            </a:r>
          </a:p>
          <a:p>
            <a:pPr algn="ctr">
              <a:lnSpc>
                <a:spcPct val="150000"/>
              </a:lnSpc>
            </a:pPr>
            <a:r>
              <a:rPr lang="en-US" sz="6000" dirty="0"/>
              <a:t>Error</a:t>
            </a:r>
          </a:p>
        </p:txBody>
      </p:sp>
      <p:sp>
        <p:nvSpPr>
          <p:cNvPr id="7" name="Title 1">
            <a:extLst>
              <a:ext uri="{FF2B5EF4-FFF2-40B4-BE49-F238E27FC236}">
                <a16:creationId xmlns:a16="http://schemas.microsoft.com/office/drawing/2014/main" id="{744A989D-C58E-4DEE-8979-937103C89CEF}"/>
              </a:ext>
            </a:extLst>
          </p:cNvPr>
          <p:cNvSpPr txBox="1">
            <a:spLocks/>
          </p:cNvSpPr>
          <p:nvPr/>
        </p:nvSpPr>
        <p:spPr>
          <a:xfrm>
            <a:off x="5162" y="0"/>
            <a:ext cx="12186838" cy="640080"/>
          </a:xfrm>
          <a:prstGeom prst="rect">
            <a:avLst/>
          </a:prstGeom>
          <a:solidFill>
            <a:schemeClr val="accent2"/>
          </a:solidFill>
        </p:spPr>
        <p:txBody>
          <a:bodyPr vert="horz" lIns="91440" tIns="45720" rIns="91440" bIns="45720" rtlCol="0" anchor="ctr">
            <a:normAutofit/>
          </a:bodyPr>
          <a:lstStyle>
            <a:lvl1pPr algn="l" defTabSz="914400" rtl="0" eaLnBrk="1" latinLnBrk="0" hangingPunct="1">
              <a:spcBef>
                <a:spcPct val="0"/>
              </a:spcBef>
              <a:buNone/>
              <a:defRPr sz="2800" kern="1200">
                <a:solidFill>
                  <a:schemeClr val="bg1"/>
                </a:solidFill>
                <a:latin typeface="+mj-lt"/>
                <a:ea typeface="+mj-ea"/>
                <a:cs typeface="+mj-cs"/>
              </a:defRPr>
            </a:lvl1pPr>
          </a:lstStyle>
          <a:p>
            <a:r>
              <a:rPr lang="en-US" dirty="0"/>
              <a:t>General Testing Terms</a:t>
            </a:r>
          </a:p>
        </p:txBody>
      </p:sp>
      <p:sp>
        <p:nvSpPr>
          <p:cNvPr id="8" name="Rectangle 7">
            <a:extLst>
              <a:ext uri="{FF2B5EF4-FFF2-40B4-BE49-F238E27FC236}">
                <a16:creationId xmlns:a16="http://schemas.microsoft.com/office/drawing/2014/main" id="{7935EFBE-8F2B-4FA7-8E24-0D6A8BC2F97E}"/>
              </a:ext>
            </a:extLst>
          </p:cNvPr>
          <p:cNvSpPr/>
          <p:nvPr/>
        </p:nvSpPr>
        <p:spPr>
          <a:xfrm>
            <a:off x="7719965" y="1941619"/>
            <a:ext cx="3465841" cy="3785652"/>
          </a:xfrm>
          <a:prstGeom prst="rect">
            <a:avLst/>
          </a:prstGeom>
        </p:spPr>
        <p:txBody>
          <a:bodyPr wrap="square">
            <a:spAutoFit/>
          </a:bodyPr>
          <a:lstStyle/>
          <a:p>
            <a:pPr algn="ctr"/>
            <a:r>
              <a:rPr lang="en-US" sz="6000" dirty="0">
                <a:solidFill>
                  <a:schemeClr val="tx1">
                    <a:lumMod val="75000"/>
                    <a:lumOff val="25000"/>
                  </a:schemeClr>
                </a:solidFill>
              </a:rPr>
              <a:t>Mistake</a:t>
            </a:r>
          </a:p>
          <a:p>
            <a:pPr algn="ctr">
              <a:lnSpc>
                <a:spcPct val="150000"/>
              </a:lnSpc>
            </a:pPr>
            <a:r>
              <a:rPr lang="en-US" sz="6000" dirty="0">
                <a:solidFill>
                  <a:schemeClr val="tx1">
                    <a:lumMod val="75000"/>
                    <a:lumOff val="25000"/>
                  </a:schemeClr>
                </a:solidFill>
              </a:rPr>
              <a:t>Fault</a:t>
            </a:r>
          </a:p>
          <a:p>
            <a:pPr algn="ctr">
              <a:lnSpc>
                <a:spcPct val="150000"/>
              </a:lnSpc>
            </a:pPr>
            <a:r>
              <a:rPr lang="en-US" sz="6000" dirty="0">
                <a:solidFill>
                  <a:schemeClr val="tx1">
                    <a:lumMod val="75000"/>
                    <a:lumOff val="25000"/>
                  </a:schemeClr>
                </a:solidFill>
              </a:rPr>
              <a:t>Failure</a:t>
            </a:r>
          </a:p>
        </p:txBody>
      </p:sp>
      <p:sp>
        <p:nvSpPr>
          <p:cNvPr id="9" name="Rectangle 8">
            <a:extLst>
              <a:ext uri="{FF2B5EF4-FFF2-40B4-BE49-F238E27FC236}">
                <a16:creationId xmlns:a16="http://schemas.microsoft.com/office/drawing/2014/main" id="{8F486E04-38E5-4A1F-B055-AD0AD94587BE}"/>
              </a:ext>
            </a:extLst>
          </p:cNvPr>
          <p:cNvSpPr/>
          <p:nvPr/>
        </p:nvSpPr>
        <p:spPr>
          <a:xfrm>
            <a:off x="4722279" y="885053"/>
            <a:ext cx="2162772" cy="5386090"/>
          </a:xfrm>
          <a:prstGeom prst="rect">
            <a:avLst/>
          </a:prstGeom>
          <a:noFill/>
        </p:spPr>
        <p:txBody>
          <a:bodyPr wrap="none" lIns="91440" tIns="45720" rIns="91440" bIns="45720">
            <a:spAutoFit/>
          </a:bodyPr>
          <a:lstStyle/>
          <a:p>
            <a:pPr algn="ctr"/>
            <a:r>
              <a:rPr lang="en-US" sz="34400" dirty="0">
                <a:ln w="0"/>
                <a:solidFill>
                  <a:schemeClr val="accent1"/>
                </a:solidFill>
                <a:effectLst>
                  <a:outerShdw blurRad="38100" dist="25400" dir="5400000" algn="ctr" rotWithShape="0">
                    <a:srgbClr val="6E747A">
                      <a:alpha val="43000"/>
                    </a:srgbClr>
                  </a:outerShdw>
                </a:effectLst>
              </a:rPr>
              <a:t>?</a:t>
            </a:r>
            <a:endParaRPr lang="en-US" sz="34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0324682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kern="1200" cap="all" spc="200" baseline="0">
                <a:solidFill>
                  <a:srgbClr val="FFFFFF"/>
                </a:solidFill>
                <a:latin typeface="+mj-lt"/>
                <a:ea typeface="+mj-ea"/>
                <a:cs typeface="+mj-cs"/>
              </a:rPr>
              <a:t>What Is Software?</a:t>
            </a:r>
          </a:p>
        </p:txBody>
      </p:sp>
      <p:sp>
        <p:nvSpPr>
          <p:cNvPr id="3" name="Content Placeholder 2"/>
          <p:cNvSpPr>
            <a:spLocks noGrp="1"/>
          </p:cNvSpPr>
          <p:nvPr>
            <p:ph sz="quarter" idx="13"/>
          </p:nvPr>
        </p:nvSpPr>
        <p:spPr>
          <a:xfrm>
            <a:off x="5591695" y="1402080"/>
            <a:ext cx="5320696" cy="4053840"/>
          </a:xfrm>
        </p:spPr>
        <p:txBody>
          <a:bodyPr vert="horz" lIns="91440" tIns="45720" rIns="91440" bIns="45720" rtlCol="0" anchor="ctr">
            <a:normAutofit fontScale="92500"/>
          </a:bodyPr>
          <a:lstStyle/>
          <a:p>
            <a:pPr algn="just"/>
            <a:r>
              <a:rPr lang="en-US" sz="2800" b="1" dirty="0"/>
              <a:t>Software</a:t>
            </a:r>
            <a:r>
              <a:rPr lang="en-US" sz="2800" dirty="0"/>
              <a:t> is computer program, procedure and possibly associated documentation and data pertaining to the operation of a computer system.  [IEEE]</a:t>
            </a:r>
          </a:p>
          <a:p>
            <a:pPr algn="just"/>
            <a:r>
              <a:rPr lang="en-US" sz="2800" b="1" dirty="0"/>
              <a:t>Software</a:t>
            </a:r>
            <a:r>
              <a:rPr lang="en-US" sz="2800" dirty="0"/>
              <a:t> is any set of machine-readable instructions that directs a computer's processor to perform specific operations [WIKIPEDIA]</a:t>
            </a:r>
          </a:p>
        </p:txBody>
      </p:sp>
    </p:spTree>
    <p:extLst>
      <p:ext uri="{BB962C8B-B14F-4D97-AF65-F5344CB8AC3E}">
        <p14:creationId xmlns:p14="http://schemas.microsoft.com/office/powerpoint/2010/main" val="889934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Terms</a:t>
            </a:r>
          </a:p>
        </p:txBody>
      </p:sp>
      <p:sp>
        <p:nvSpPr>
          <p:cNvPr id="3" name="Content Placeholder 2"/>
          <p:cNvSpPr>
            <a:spLocks noGrp="1"/>
          </p:cNvSpPr>
          <p:nvPr>
            <p:ph idx="1"/>
          </p:nvPr>
        </p:nvSpPr>
        <p:spPr/>
        <p:txBody>
          <a:bodyPr/>
          <a:lstStyle/>
          <a:p>
            <a:pPr algn="just"/>
            <a:r>
              <a:rPr lang="en-US" sz="2000" dirty="0"/>
              <a:t>“A human being can make an </a:t>
            </a:r>
            <a:r>
              <a:rPr lang="en-US" sz="2000" b="1" i="1" u="sng" dirty="0">
                <a:solidFill>
                  <a:srgbClr val="C00000"/>
                </a:solidFill>
              </a:rPr>
              <a:t>error (mistake)</a:t>
            </a:r>
            <a:r>
              <a:rPr lang="en-US" sz="2000" dirty="0">
                <a:solidFill>
                  <a:srgbClr val="C00000"/>
                </a:solidFill>
              </a:rPr>
              <a:t>, </a:t>
            </a:r>
            <a:r>
              <a:rPr lang="en-US" sz="2000" dirty="0"/>
              <a:t>which produces a </a:t>
            </a:r>
            <a:r>
              <a:rPr lang="en-US" sz="2000" b="1" i="1" u="sng" dirty="0">
                <a:solidFill>
                  <a:srgbClr val="C00000"/>
                </a:solidFill>
              </a:rPr>
              <a:t>defect(fault, bug)</a:t>
            </a:r>
            <a:r>
              <a:rPr lang="en-US" sz="2000" dirty="0">
                <a:solidFill>
                  <a:schemeClr val="accent2">
                    <a:lumMod val="60000"/>
                    <a:lumOff val="40000"/>
                  </a:schemeClr>
                </a:solidFill>
              </a:rPr>
              <a:t> </a:t>
            </a:r>
            <a:r>
              <a:rPr lang="en-US" sz="2000" dirty="0"/>
              <a:t>in the </a:t>
            </a:r>
            <a:r>
              <a:rPr lang="en-US" sz="2000" u="sng" dirty="0">
                <a:solidFill>
                  <a:srgbClr val="C00000"/>
                </a:solidFill>
              </a:rPr>
              <a:t>program</a:t>
            </a:r>
            <a:r>
              <a:rPr lang="en-US" sz="2000" dirty="0">
                <a:solidFill>
                  <a:srgbClr val="C00000"/>
                </a:solidFill>
              </a:rPr>
              <a:t>, </a:t>
            </a:r>
            <a:r>
              <a:rPr lang="en-US" sz="2000" u="sng" dirty="0">
                <a:solidFill>
                  <a:srgbClr val="C00000"/>
                </a:solidFill>
              </a:rPr>
              <a:t>code</a:t>
            </a:r>
            <a:r>
              <a:rPr lang="en-US" sz="2000" dirty="0">
                <a:solidFill>
                  <a:srgbClr val="C00000"/>
                </a:solidFill>
              </a:rPr>
              <a:t> </a:t>
            </a:r>
            <a:r>
              <a:rPr lang="en-US" sz="2000" dirty="0"/>
              <a:t>or in a </a:t>
            </a:r>
            <a:r>
              <a:rPr lang="en-US" sz="2000" u="sng" dirty="0">
                <a:solidFill>
                  <a:srgbClr val="C00000"/>
                </a:solidFill>
              </a:rPr>
              <a:t>document</a:t>
            </a:r>
            <a:r>
              <a:rPr lang="en-US" sz="2000" dirty="0"/>
              <a:t>. If a defect in code is executed, the system may fail to do what is should do (or do something it shouldn’t), causing a </a:t>
            </a:r>
            <a:r>
              <a:rPr lang="en-US" sz="2000" b="1" i="1" u="sng" dirty="0">
                <a:solidFill>
                  <a:srgbClr val="C00000"/>
                </a:solidFill>
              </a:rPr>
              <a:t>failure</a:t>
            </a:r>
            <a:r>
              <a:rPr lang="en-US" sz="2000" dirty="0"/>
              <a:t>.”</a:t>
            </a:r>
          </a:p>
          <a:p>
            <a:endParaRPr lang="en-US" dirty="0"/>
          </a:p>
          <a:p>
            <a:endParaRPr lang="en-US" dirty="0"/>
          </a:p>
          <a:p>
            <a:pPr marL="0" indent="0" algn="just">
              <a:buNone/>
            </a:pPr>
            <a:r>
              <a:rPr lang="en-US" dirty="0"/>
              <a:t>Defects in software, systems or documents may result in failures, but not all defects do so.</a:t>
            </a:r>
          </a:p>
          <a:p>
            <a:endParaRPr lang="en-US" dirty="0"/>
          </a:p>
        </p:txBody>
      </p:sp>
    </p:spTree>
    <p:extLst>
      <p:ext uri="{BB962C8B-B14F-4D97-AF65-F5344CB8AC3E}">
        <p14:creationId xmlns:p14="http://schemas.microsoft.com/office/powerpoint/2010/main" val="901565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vs Quality Control</a:t>
            </a:r>
          </a:p>
        </p:txBody>
      </p:sp>
      <p:sp>
        <p:nvSpPr>
          <p:cNvPr id="3" name="Content Placeholder 2"/>
          <p:cNvSpPr>
            <a:spLocks noGrp="1"/>
          </p:cNvSpPr>
          <p:nvPr>
            <p:ph sz="quarter" idx="13"/>
          </p:nvPr>
        </p:nvSpPr>
        <p:spPr>
          <a:xfrm>
            <a:off x="812800" y="2153412"/>
            <a:ext cx="10871200" cy="4323588"/>
          </a:xfrm>
        </p:spPr>
        <p:txBody>
          <a:bodyPr>
            <a:normAutofit/>
          </a:bodyPr>
          <a:lstStyle/>
          <a:p>
            <a:pPr algn="just"/>
            <a:r>
              <a:rPr lang="en-US" sz="6000" dirty="0"/>
              <a:t>Definition </a:t>
            </a:r>
          </a:p>
          <a:p>
            <a:pPr lvl="1" algn="just"/>
            <a:r>
              <a:rPr lang="en-US" sz="2800" dirty="0"/>
              <a:t>QA is a set of activities for ensuring quality in the processes by which products are developed</a:t>
            </a:r>
            <a:endParaRPr lang="en-US" sz="5400" dirty="0"/>
          </a:p>
          <a:p>
            <a:pPr lvl="1" algn="just"/>
            <a:r>
              <a:rPr lang="en-US" sz="2800" dirty="0"/>
              <a:t>QC is a set of activities for ensuring quality in products. The activities focus on identifying defects in the actual products produced</a:t>
            </a:r>
          </a:p>
        </p:txBody>
      </p:sp>
    </p:spTree>
    <p:extLst>
      <p:ext uri="{BB962C8B-B14F-4D97-AF65-F5344CB8AC3E}">
        <p14:creationId xmlns:p14="http://schemas.microsoft.com/office/powerpoint/2010/main" val="1082334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vs Quality Control</a:t>
            </a:r>
          </a:p>
        </p:txBody>
      </p:sp>
      <p:sp>
        <p:nvSpPr>
          <p:cNvPr id="3" name="Content Placeholder 2"/>
          <p:cNvSpPr>
            <a:spLocks noGrp="1"/>
          </p:cNvSpPr>
          <p:nvPr>
            <p:ph sz="quarter" idx="13"/>
          </p:nvPr>
        </p:nvSpPr>
        <p:spPr>
          <a:xfrm>
            <a:off x="812800" y="2153412"/>
            <a:ext cx="10871200" cy="4323588"/>
          </a:xfrm>
        </p:spPr>
        <p:txBody>
          <a:bodyPr>
            <a:normAutofit/>
          </a:bodyPr>
          <a:lstStyle/>
          <a:p>
            <a:pPr algn="just"/>
            <a:r>
              <a:rPr lang="en-US" sz="5400" dirty="0"/>
              <a:t>Focus on </a:t>
            </a:r>
          </a:p>
          <a:p>
            <a:pPr lvl="1" algn="just"/>
            <a:r>
              <a:rPr lang="en-US" sz="2400" dirty="0"/>
              <a:t>QA aims to prevent defects with a focus on the process used to make the product. It is a proactive quality process.</a:t>
            </a:r>
          </a:p>
          <a:p>
            <a:pPr lvl="1" algn="just"/>
            <a:r>
              <a:rPr lang="en-US" sz="2400" dirty="0"/>
              <a:t>QC aims to identify (and correct) defects in the finished product. Quality control, therefore, is a reactive process</a:t>
            </a:r>
          </a:p>
        </p:txBody>
      </p:sp>
    </p:spTree>
    <p:extLst>
      <p:ext uri="{BB962C8B-B14F-4D97-AF65-F5344CB8AC3E}">
        <p14:creationId xmlns:p14="http://schemas.microsoft.com/office/powerpoint/2010/main" val="2740339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vs Quality Control</a:t>
            </a:r>
          </a:p>
        </p:txBody>
      </p:sp>
      <p:sp>
        <p:nvSpPr>
          <p:cNvPr id="3" name="Content Placeholder 2"/>
          <p:cNvSpPr>
            <a:spLocks noGrp="1"/>
          </p:cNvSpPr>
          <p:nvPr>
            <p:ph sz="quarter" idx="13"/>
          </p:nvPr>
        </p:nvSpPr>
        <p:spPr>
          <a:xfrm>
            <a:off x="812800" y="2235200"/>
            <a:ext cx="10871200" cy="4241800"/>
          </a:xfrm>
        </p:spPr>
        <p:txBody>
          <a:bodyPr>
            <a:normAutofit/>
          </a:bodyPr>
          <a:lstStyle/>
          <a:p>
            <a:pPr algn="just"/>
            <a:r>
              <a:rPr lang="en-US" sz="5400" dirty="0"/>
              <a:t>What</a:t>
            </a:r>
          </a:p>
          <a:p>
            <a:pPr lvl="1" algn="just"/>
            <a:r>
              <a:rPr lang="en-US" sz="2400" dirty="0"/>
              <a:t>QA is prevention of quality problems through planned and systematic activities including documentation.</a:t>
            </a:r>
          </a:p>
          <a:p>
            <a:pPr lvl="1" algn="just"/>
            <a:endParaRPr lang="en-US" sz="2400" dirty="0"/>
          </a:p>
          <a:p>
            <a:pPr lvl="1" algn="just"/>
            <a:r>
              <a:rPr lang="en-US" sz="2400" dirty="0"/>
              <a:t>QC is the set of activities or techniques used to achieve and maintain the product quality </a:t>
            </a:r>
          </a:p>
        </p:txBody>
      </p:sp>
    </p:spTree>
    <p:extLst>
      <p:ext uri="{BB962C8B-B14F-4D97-AF65-F5344CB8AC3E}">
        <p14:creationId xmlns:p14="http://schemas.microsoft.com/office/powerpoint/2010/main" val="1834742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Assurance vs Quality Control</a:t>
            </a:r>
          </a:p>
        </p:txBody>
      </p:sp>
      <p:sp>
        <p:nvSpPr>
          <p:cNvPr id="3" name="Content Placeholder 2"/>
          <p:cNvSpPr>
            <a:spLocks noGrp="1"/>
          </p:cNvSpPr>
          <p:nvPr>
            <p:ph sz="quarter" idx="13"/>
          </p:nvPr>
        </p:nvSpPr>
        <p:spPr>
          <a:xfrm>
            <a:off x="812800" y="2153412"/>
            <a:ext cx="10871200" cy="4323588"/>
          </a:xfrm>
        </p:spPr>
        <p:txBody>
          <a:bodyPr numCol="2">
            <a:normAutofit/>
          </a:bodyPr>
          <a:lstStyle/>
          <a:p>
            <a:pPr algn="just"/>
            <a:r>
              <a:rPr lang="en-US" sz="4267" dirty="0"/>
              <a:t>Tools</a:t>
            </a:r>
          </a:p>
          <a:p>
            <a:pPr lvl="1" algn="just"/>
            <a:r>
              <a:rPr lang="en-US" dirty="0"/>
              <a:t>QA is managerial </a:t>
            </a:r>
            <a:r>
              <a:rPr lang="en-US"/>
              <a:t>tool. </a:t>
            </a:r>
            <a:br>
              <a:rPr lang="en-US"/>
            </a:br>
            <a:r>
              <a:rPr lang="en-US"/>
              <a:t>QC </a:t>
            </a:r>
            <a:r>
              <a:rPr lang="en-US" dirty="0"/>
              <a:t>is corrective tool.</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a:p>
            <a:pPr algn="just"/>
            <a:r>
              <a:rPr lang="en-US" sz="3733" dirty="0"/>
              <a:t>Orientation</a:t>
            </a:r>
            <a:endParaRPr lang="en-US" dirty="0"/>
          </a:p>
          <a:p>
            <a:pPr lvl="1" algn="just"/>
            <a:r>
              <a:rPr lang="en-US" dirty="0"/>
              <a:t>QC is product oriented</a:t>
            </a:r>
          </a:p>
          <a:p>
            <a:pPr lvl="1" algn="just"/>
            <a:r>
              <a:rPr lang="en-US" dirty="0"/>
              <a:t> QA is process oriented</a:t>
            </a:r>
          </a:p>
        </p:txBody>
      </p:sp>
    </p:spTree>
    <p:extLst>
      <p:ext uri="{BB962C8B-B14F-4D97-AF65-F5344CB8AC3E}">
        <p14:creationId xmlns:p14="http://schemas.microsoft.com/office/powerpoint/2010/main" val="2489409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589279"/>
            <a:ext cx="7729728" cy="1188720"/>
          </a:xfrm>
        </p:spPr>
        <p:txBody>
          <a:bodyPr>
            <a:normAutofit/>
          </a:bodyPr>
          <a:lstStyle/>
          <a:p>
            <a:r>
              <a:rPr lang="en-US" dirty="0"/>
              <a:t>Testing, Quality Assurance, and Quality Engineering</a:t>
            </a:r>
          </a:p>
        </p:txBody>
      </p:sp>
      <p:sp>
        <p:nvSpPr>
          <p:cNvPr id="3" name="Content Placeholder 2"/>
          <p:cNvSpPr>
            <a:spLocks noGrp="1"/>
          </p:cNvSpPr>
          <p:nvPr>
            <p:ph sz="quarter" idx="13"/>
          </p:nvPr>
        </p:nvSpPr>
        <p:spPr>
          <a:xfrm>
            <a:off x="812800" y="1981200"/>
            <a:ext cx="10871200" cy="4191000"/>
          </a:xfrm>
        </p:spPr>
        <p:txBody>
          <a:bodyPr>
            <a:noAutofit/>
          </a:bodyPr>
          <a:lstStyle/>
          <a:p>
            <a:r>
              <a:rPr lang="en-US" sz="3200" dirty="0"/>
              <a:t>Testing</a:t>
            </a:r>
          </a:p>
          <a:p>
            <a:pPr lvl="1"/>
            <a:r>
              <a:rPr lang="en-US" sz="2133" dirty="0"/>
              <a:t>By running the software system or executing its prescribed functions, testers can determine if the observed system behavior conforms to its specifications or requirements.</a:t>
            </a:r>
          </a:p>
          <a:p>
            <a:r>
              <a:rPr lang="en-US" sz="3200" dirty="0"/>
              <a:t>Quality Assurance</a:t>
            </a:r>
          </a:p>
          <a:p>
            <a:pPr lvl="1"/>
            <a:r>
              <a:rPr lang="en-US" sz="2133" dirty="0">
                <a:solidFill>
                  <a:srgbClr val="0070C0"/>
                </a:solidFill>
              </a:rPr>
              <a:t>There are many other QA alternatives supported by related techniques and activities, such as inspection, formal verification, defect prevention, and fault tolerance.</a:t>
            </a:r>
            <a:endParaRPr lang="en-US" sz="2133" dirty="0"/>
          </a:p>
          <a:p>
            <a:r>
              <a:rPr lang="en-US" sz="3200" dirty="0"/>
              <a:t>Quality Engineering</a:t>
            </a:r>
          </a:p>
          <a:p>
            <a:pPr lvl="1"/>
            <a:r>
              <a:rPr lang="en-US" sz="2400" dirty="0"/>
              <a:t>All these QA activities need to be managed in an engineering process we call the software quality engineering process, with quality goals set early in the product development, and strategies for QA selected, carried out, and monitored to achieve these preset quality goals.</a:t>
            </a:r>
          </a:p>
        </p:txBody>
      </p:sp>
      <p:pic>
        <p:nvPicPr>
          <p:cNvPr id="1026" name="Picture 2"/>
          <p:cNvPicPr>
            <a:picLocks noChangeAspect="1" noChangeArrowheads="1"/>
          </p:cNvPicPr>
          <p:nvPr/>
        </p:nvPicPr>
        <p:blipFill>
          <a:blip r:embed="rId3" cstate="print"/>
          <a:srcRect/>
          <a:stretch>
            <a:fillRect/>
          </a:stretch>
        </p:blipFill>
        <p:spPr bwMode="auto">
          <a:xfrm>
            <a:off x="2540000" y="1897474"/>
            <a:ext cx="7112000" cy="44779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Achieving Quality</a:t>
            </a:r>
          </a:p>
        </p:txBody>
      </p:sp>
      <p:sp>
        <p:nvSpPr>
          <p:cNvPr id="3" name="Content Placeholder 2"/>
          <p:cNvSpPr>
            <a:spLocks noGrp="1"/>
          </p:cNvSpPr>
          <p:nvPr>
            <p:ph sz="quarter" idx="13"/>
          </p:nvPr>
        </p:nvSpPr>
        <p:spPr>
          <a:xfrm>
            <a:off x="812800" y="2277532"/>
            <a:ext cx="10871200" cy="4504267"/>
          </a:xfrm>
        </p:spPr>
        <p:txBody>
          <a:bodyPr>
            <a:normAutofit/>
          </a:bodyPr>
          <a:lstStyle/>
          <a:p>
            <a:pPr algn="just"/>
            <a:r>
              <a:rPr lang="en-US" sz="2800" dirty="0"/>
              <a:t>Product and software quality does not happen by </a:t>
            </a:r>
            <a:r>
              <a:rPr lang="en-US" sz="2800" dirty="0">
                <a:solidFill>
                  <a:srgbClr val="00B0F0"/>
                </a:solidFill>
              </a:rPr>
              <a:t>accident</a:t>
            </a:r>
            <a:r>
              <a:rPr lang="en-US" sz="2800" dirty="0"/>
              <a:t>, and is not something that can be added on </a:t>
            </a:r>
            <a:r>
              <a:rPr lang="en-US" sz="2800" dirty="0">
                <a:solidFill>
                  <a:srgbClr val="00B0F0"/>
                </a:solidFill>
              </a:rPr>
              <a:t>after</a:t>
            </a:r>
            <a:r>
              <a:rPr lang="en-US" sz="2800" dirty="0"/>
              <a:t> the fact</a:t>
            </a:r>
          </a:p>
          <a:p>
            <a:pPr algn="just"/>
            <a:r>
              <a:rPr lang="en-US" sz="2800" dirty="0"/>
              <a:t>To achieve quality, we must </a:t>
            </a:r>
            <a:r>
              <a:rPr lang="en-US" sz="2800" dirty="0">
                <a:solidFill>
                  <a:srgbClr val="00B0F0"/>
                </a:solidFill>
              </a:rPr>
              <a:t>plan</a:t>
            </a:r>
            <a:r>
              <a:rPr lang="en-US" sz="2800" dirty="0"/>
              <a:t> for it from the beginning, and </a:t>
            </a:r>
            <a:r>
              <a:rPr lang="en-US" sz="2800" dirty="0">
                <a:solidFill>
                  <a:srgbClr val="00B0F0"/>
                </a:solidFill>
              </a:rPr>
              <a:t>continuously</a:t>
            </a:r>
            <a:r>
              <a:rPr lang="en-US" sz="2800" dirty="0"/>
              <a:t> monitor it day to day</a:t>
            </a:r>
          </a:p>
          <a:p>
            <a:pPr algn="just"/>
            <a:r>
              <a:rPr lang="en-US" sz="2800" dirty="0"/>
              <a:t>This requires </a:t>
            </a:r>
            <a:r>
              <a:rPr lang="en-US" sz="2800" dirty="0">
                <a:solidFill>
                  <a:srgbClr val="00B0F0"/>
                </a:solidFill>
              </a:rPr>
              <a:t>discipline</a:t>
            </a:r>
            <a:r>
              <a:rPr lang="en-US" sz="2800" dirty="0"/>
              <a:t> </a:t>
            </a:r>
          </a:p>
          <a:p>
            <a:pPr algn="just"/>
            <a:r>
              <a:rPr lang="en-US" sz="2800" dirty="0">
                <a:solidFill>
                  <a:srgbClr val="00B0F0"/>
                </a:solidFill>
              </a:rPr>
              <a:t>Methods</a:t>
            </a:r>
            <a:r>
              <a:rPr lang="en-US" sz="2800" dirty="0"/>
              <a:t> and disciplines for achieving quality results are the study of </a:t>
            </a:r>
            <a:r>
              <a:rPr lang="en-US" sz="2800" dirty="0">
                <a:solidFill>
                  <a:srgbClr val="00B0F0"/>
                </a:solidFill>
              </a:rPr>
              <a:t>Quality Assurance </a:t>
            </a:r>
            <a:r>
              <a:rPr lang="en-US" sz="2800" dirty="0"/>
              <a:t>or QA</a:t>
            </a:r>
          </a:p>
        </p:txBody>
      </p:sp>
    </p:spTree>
    <p:extLst>
      <p:ext uri="{BB962C8B-B14F-4D97-AF65-F5344CB8AC3E}">
        <p14:creationId xmlns:p14="http://schemas.microsoft.com/office/powerpoint/2010/main" val="3769072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Achieving Quality</a:t>
            </a:r>
          </a:p>
        </p:txBody>
      </p:sp>
      <p:sp>
        <p:nvSpPr>
          <p:cNvPr id="3" name="Content Placeholder 2"/>
          <p:cNvSpPr>
            <a:spLocks noGrp="1"/>
          </p:cNvSpPr>
          <p:nvPr>
            <p:ph sz="quarter" idx="13"/>
          </p:nvPr>
        </p:nvSpPr>
        <p:spPr>
          <a:xfrm>
            <a:off x="812800" y="2153412"/>
            <a:ext cx="11277600" cy="4526788"/>
          </a:xfrm>
        </p:spPr>
        <p:txBody>
          <a:bodyPr>
            <a:normAutofit/>
          </a:bodyPr>
          <a:lstStyle/>
          <a:p>
            <a:r>
              <a:rPr lang="en-US" sz="5400" b="1" dirty="0"/>
              <a:t>Three General Principles of QE</a:t>
            </a:r>
          </a:p>
          <a:p>
            <a:pPr lvl="1"/>
            <a:r>
              <a:rPr lang="en-US" sz="4800" dirty="0"/>
              <a:t>Know what you </a:t>
            </a:r>
            <a:r>
              <a:rPr lang="en-US" sz="4800" dirty="0">
                <a:solidFill>
                  <a:srgbClr val="FF0000"/>
                </a:solidFill>
              </a:rPr>
              <a:t>are</a:t>
            </a:r>
            <a:r>
              <a:rPr lang="en-US" sz="4800" dirty="0"/>
              <a:t> doing</a:t>
            </a:r>
          </a:p>
          <a:p>
            <a:pPr lvl="1"/>
            <a:r>
              <a:rPr lang="en-US" sz="4800" dirty="0"/>
              <a:t>Know what you </a:t>
            </a:r>
            <a:r>
              <a:rPr lang="en-US" sz="4800" dirty="0">
                <a:solidFill>
                  <a:srgbClr val="FF0000"/>
                </a:solidFill>
              </a:rPr>
              <a:t>should</a:t>
            </a:r>
            <a:r>
              <a:rPr lang="en-US" sz="4800" dirty="0"/>
              <a:t> </a:t>
            </a:r>
            <a:r>
              <a:rPr lang="en-US" sz="4800" dirty="0">
                <a:solidFill>
                  <a:srgbClr val="FF0000"/>
                </a:solidFill>
              </a:rPr>
              <a:t>be</a:t>
            </a:r>
            <a:r>
              <a:rPr lang="en-US" sz="4800" dirty="0"/>
              <a:t> doing</a:t>
            </a:r>
          </a:p>
          <a:p>
            <a:pPr lvl="1"/>
            <a:r>
              <a:rPr lang="en-US" sz="4800" dirty="0"/>
              <a:t>Know how to </a:t>
            </a:r>
            <a:r>
              <a:rPr lang="en-US" sz="4800" dirty="0">
                <a:solidFill>
                  <a:srgbClr val="FF0000"/>
                </a:solidFill>
              </a:rPr>
              <a:t>measure the difference</a:t>
            </a:r>
          </a:p>
        </p:txBody>
      </p:sp>
    </p:spTree>
    <p:extLst>
      <p:ext uri="{BB962C8B-B14F-4D97-AF65-F5344CB8AC3E}">
        <p14:creationId xmlns:p14="http://schemas.microsoft.com/office/powerpoint/2010/main" val="1589939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Principal 1</a:t>
            </a:r>
          </a:p>
        </p:txBody>
      </p:sp>
      <p:sp>
        <p:nvSpPr>
          <p:cNvPr id="3" name="Content Placeholder 2"/>
          <p:cNvSpPr>
            <a:spLocks noGrp="1"/>
          </p:cNvSpPr>
          <p:nvPr>
            <p:ph sz="quarter" idx="13"/>
          </p:nvPr>
        </p:nvSpPr>
        <p:spPr>
          <a:xfrm>
            <a:off x="812800" y="2235200"/>
            <a:ext cx="11379200" cy="4622800"/>
          </a:xfrm>
        </p:spPr>
        <p:txBody>
          <a:bodyPr>
            <a:normAutofit/>
          </a:bodyPr>
          <a:lstStyle/>
          <a:p>
            <a:r>
              <a:rPr lang="en-US" sz="1600" b="1" dirty="0"/>
              <a:t>Know What You </a:t>
            </a:r>
            <a:r>
              <a:rPr lang="en-US" sz="1600" b="1" dirty="0">
                <a:solidFill>
                  <a:srgbClr val="00B0F0"/>
                </a:solidFill>
              </a:rPr>
              <a:t>Are</a:t>
            </a:r>
            <a:r>
              <a:rPr lang="en-US" sz="1600" b="1" dirty="0"/>
              <a:t> Doing</a:t>
            </a:r>
          </a:p>
          <a:p>
            <a:pPr lvl="1" algn="just"/>
            <a:r>
              <a:rPr lang="en-US" sz="3600" dirty="0"/>
              <a:t>In the context of software quality, this means continuously understanding what it is you </a:t>
            </a:r>
            <a:r>
              <a:rPr lang="en-US" sz="3600" dirty="0">
                <a:solidFill>
                  <a:srgbClr val="FF0000"/>
                </a:solidFill>
              </a:rPr>
              <a:t>are</a:t>
            </a:r>
            <a:r>
              <a:rPr lang="en-US" sz="3600" dirty="0"/>
              <a:t> building, </a:t>
            </a:r>
            <a:r>
              <a:rPr lang="en-US" sz="3600" dirty="0">
                <a:solidFill>
                  <a:srgbClr val="FF0000"/>
                </a:solidFill>
              </a:rPr>
              <a:t>how</a:t>
            </a:r>
            <a:r>
              <a:rPr lang="en-US" sz="3600" dirty="0"/>
              <a:t> you are building it and what it currently </a:t>
            </a:r>
            <a:r>
              <a:rPr lang="en-US" sz="3600" dirty="0">
                <a:solidFill>
                  <a:srgbClr val="FF0000"/>
                </a:solidFill>
              </a:rPr>
              <a:t>does</a:t>
            </a:r>
          </a:p>
          <a:p>
            <a:pPr lvl="1" algn="just"/>
            <a:r>
              <a:rPr lang="en-US" sz="3600" dirty="0"/>
              <a:t>This requires organization, including a </a:t>
            </a:r>
            <a:r>
              <a:rPr lang="en-US" sz="3600" dirty="0">
                <a:solidFill>
                  <a:srgbClr val="FF0000"/>
                </a:solidFill>
              </a:rPr>
              <a:t>management</a:t>
            </a:r>
            <a:r>
              <a:rPr lang="en-US" sz="3600" dirty="0"/>
              <a:t> structure, </a:t>
            </a:r>
            <a:r>
              <a:rPr lang="en-US" sz="3600" dirty="0">
                <a:solidFill>
                  <a:srgbClr val="FF0000"/>
                </a:solidFill>
              </a:rPr>
              <a:t>reporting</a:t>
            </a:r>
            <a:r>
              <a:rPr lang="en-US" sz="3600" dirty="0"/>
              <a:t> policies, regular </a:t>
            </a:r>
            <a:r>
              <a:rPr lang="en-US" sz="3600" dirty="0">
                <a:solidFill>
                  <a:srgbClr val="FF0000"/>
                </a:solidFill>
              </a:rPr>
              <a:t>meetings</a:t>
            </a:r>
            <a:r>
              <a:rPr lang="en-US" sz="3600" dirty="0"/>
              <a:t> and </a:t>
            </a:r>
            <a:r>
              <a:rPr lang="en-US" sz="3600" dirty="0">
                <a:solidFill>
                  <a:srgbClr val="FF0000"/>
                </a:solidFill>
              </a:rPr>
              <a:t>reviews</a:t>
            </a:r>
            <a:r>
              <a:rPr lang="en-US" sz="3600" dirty="0"/>
              <a:t>, frequent </a:t>
            </a:r>
            <a:r>
              <a:rPr lang="en-US" sz="3600" dirty="0">
                <a:solidFill>
                  <a:srgbClr val="FF0000"/>
                </a:solidFill>
              </a:rPr>
              <a:t>test runs</a:t>
            </a:r>
            <a:r>
              <a:rPr lang="en-US" sz="3600" dirty="0"/>
              <a:t>, and so on</a:t>
            </a:r>
          </a:p>
        </p:txBody>
      </p:sp>
    </p:spTree>
    <p:extLst>
      <p:ext uri="{BB962C8B-B14F-4D97-AF65-F5344CB8AC3E}">
        <p14:creationId xmlns:p14="http://schemas.microsoft.com/office/powerpoint/2010/main" val="20524547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Principal 1</a:t>
            </a:r>
          </a:p>
        </p:txBody>
      </p:sp>
      <p:sp>
        <p:nvSpPr>
          <p:cNvPr id="3" name="Content Placeholder 2"/>
          <p:cNvSpPr>
            <a:spLocks noGrp="1"/>
          </p:cNvSpPr>
          <p:nvPr>
            <p:ph sz="quarter" idx="13"/>
          </p:nvPr>
        </p:nvSpPr>
        <p:spPr>
          <a:xfrm>
            <a:off x="812800" y="2153412"/>
            <a:ext cx="10871200" cy="4018788"/>
          </a:xfrm>
        </p:spPr>
        <p:txBody>
          <a:bodyPr>
            <a:normAutofit/>
          </a:bodyPr>
          <a:lstStyle/>
          <a:p>
            <a:pPr marL="426709" lvl="1" indent="-426709" algn="just">
              <a:spcBef>
                <a:spcPts val="933"/>
              </a:spcBef>
              <a:buSzPct val="60000"/>
              <a:buFont typeface="Wingdings"/>
              <a:buChar char=""/>
            </a:pPr>
            <a:r>
              <a:rPr lang="en-US" sz="4000" dirty="0"/>
              <a:t>We normally address this by following a </a:t>
            </a:r>
            <a:r>
              <a:rPr lang="en-US" sz="4000" dirty="0">
                <a:solidFill>
                  <a:srgbClr val="FF0000"/>
                </a:solidFill>
              </a:rPr>
              <a:t>software process </a:t>
            </a:r>
            <a:r>
              <a:rPr lang="en-US" sz="4000" dirty="0"/>
              <a:t>with regular milestones, planning, scheduling, reporting and tracking procedures</a:t>
            </a:r>
          </a:p>
          <a:p>
            <a:pPr algn="just"/>
            <a:endParaRPr lang="en-US" sz="1600" dirty="0"/>
          </a:p>
        </p:txBody>
      </p:sp>
    </p:spTree>
    <p:extLst>
      <p:ext uri="{BB962C8B-B14F-4D97-AF65-F5344CB8AC3E}">
        <p14:creationId xmlns:p14="http://schemas.microsoft.com/office/powerpoint/2010/main" val="60941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C5F6393-0912-4DDC-AE75-FF36113EEFDB}"/>
              </a:ext>
            </a:extLst>
          </p:cNvPr>
          <p:cNvGraphicFramePr/>
          <p:nvPr>
            <p:extLst>
              <p:ext uri="{D42A27DB-BD31-4B8C-83A1-F6EECF244321}">
                <p14:modId xmlns:p14="http://schemas.microsoft.com/office/powerpoint/2010/main" val="4184594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9618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Principal 2</a:t>
            </a:r>
          </a:p>
        </p:txBody>
      </p:sp>
      <p:sp>
        <p:nvSpPr>
          <p:cNvPr id="3" name="Content Placeholder 2"/>
          <p:cNvSpPr>
            <a:spLocks noGrp="1"/>
          </p:cNvSpPr>
          <p:nvPr>
            <p:ph sz="quarter" idx="13"/>
          </p:nvPr>
        </p:nvSpPr>
        <p:spPr>
          <a:xfrm>
            <a:off x="812800" y="2153412"/>
            <a:ext cx="10871200" cy="4628388"/>
          </a:xfrm>
        </p:spPr>
        <p:txBody>
          <a:bodyPr>
            <a:normAutofit/>
          </a:bodyPr>
          <a:lstStyle/>
          <a:p>
            <a:r>
              <a:rPr lang="en-US" sz="4800" b="1" dirty="0"/>
              <a:t>Know What You </a:t>
            </a:r>
            <a:r>
              <a:rPr lang="en-US" sz="4800" b="1" dirty="0">
                <a:solidFill>
                  <a:srgbClr val="00B0F0"/>
                </a:solidFill>
              </a:rPr>
              <a:t>Should </a:t>
            </a:r>
            <a:r>
              <a:rPr lang="en-US" sz="4800" b="1" dirty="0"/>
              <a:t>be Doing</a:t>
            </a:r>
          </a:p>
          <a:p>
            <a:pPr lvl="1" algn="just"/>
            <a:r>
              <a:rPr lang="en-US" sz="4267" dirty="0"/>
              <a:t>In the context of software quality, this means having explicit </a:t>
            </a:r>
            <a:r>
              <a:rPr lang="en-US" sz="4267" dirty="0">
                <a:solidFill>
                  <a:srgbClr val="FF0000"/>
                </a:solidFill>
              </a:rPr>
              <a:t>requirements</a:t>
            </a:r>
            <a:r>
              <a:rPr lang="en-US" sz="4267" dirty="0"/>
              <a:t> and </a:t>
            </a:r>
            <a:r>
              <a:rPr lang="en-US" sz="4267" dirty="0">
                <a:solidFill>
                  <a:srgbClr val="FF0000"/>
                </a:solidFill>
              </a:rPr>
              <a:t>specifications</a:t>
            </a:r>
          </a:p>
          <a:p>
            <a:pPr lvl="1" algn="just"/>
            <a:r>
              <a:rPr lang="en-US" sz="4267" dirty="0"/>
              <a:t>These must be continuously updated and tracked as part of the software </a:t>
            </a:r>
            <a:r>
              <a:rPr lang="en-US" sz="4267" dirty="0">
                <a:solidFill>
                  <a:srgbClr val="FF0000"/>
                </a:solidFill>
              </a:rPr>
              <a:t>development</a:t>
            </a:r>
            <a:r>
              <a:rPr lang="en-US" sz="4267" dirty="0"/>
              <a:t> and </a:t>
            </a:r>
            <a:r>
              <a:rPr lang="en-US" sz="4267" dirty="0">
                <a:solidFill>
                  <a:srgbClr val="FF0000"/>
                </a:solidFill>
              </a:rPr>
              <a:t>evolution</a:t>
            </a:r>
            <a:r>
              <a:rPr lang="en-US" sz="4267" dirty="0"/>
              <a:t> cycle</a:t>
            </a:r>
          </a:p>
        </p:txBody>
      </p:sp>
    </p:spTree>
    <p:extLst>
      <p:ext uri="{BB962C8B-B14F-4D97-AF65-F5344CB8AC3E}">
        <p14:creationId xmlns:p14="http://schemas.microsoft.com/office/powerpoint/2010/main" val="3870121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Principal 2</a:t>
            </a:r>
          </a:p>
        </p:txBody>
      </p:sp>
      <p:sp>
        <p:nvSpPr>
          <p:cNvPr id="3" name="Content Placeholder 2"/>
          <p:cNvSpPr>
            <a:spLocks noGrp="1"/>
          </p:cNvSpPr>
          <p:nvPr>
            <p:ph sz="quarter" idx="13"/>
          </p:nvPr>
        </p:nvSpPr>
        <p:spPr>
          <a:xfrm>
            <a:off x="812800" y="2153412"/>
            <a:ext cx="10871200" cy="4018788"/>
          </a:xfrm>
        </p:spPr>
        <p:txBody>
          <a:bodyPr>
            <a:normAutofit lnSpcReduction="10000"/>
          </a:bodyPr>
          <a:lstStyle/>
          <a:p>
            <a:pPr lvl="1" algn="just"/>
            <a:r>
              <a:rPr lang="en-US" sz="4267" dirty="0"/>
              <a:t>We normally address this by requirements and </a:t>
            </a:r>
            <a:r>
              <a:rPr lang="en-US" sz="4267" dirty="0">
                <a:solidFill>
                  <a:srgbClr val="FF0000"/>
                </a:solidFill>
              </a:rPr>
              <a:t>use-case analysis</a:t>
            </a:r>
            <a:r>
              <a:rPr lang="en-US" sz="4267" dirty="0"/>
              <a:t>, explicit </a:t>
            </a:r>
            <a:r>
              <a:rPr lang="en-US" sz="4267" dirty="0">
                <a:solidFill>
                  <a:srgbClr val="FF0000"/>
                </a:solidFill>
              </a:rPr>
              <a:t>acceptance tests </a:t>
            </a:r>
            <a:r>
              <a:rPr lang="en-US" sz="4267" dirty="0"/>
              <a:t>with expected results, explicit </a:t>
            </a:r>
            <a:r>
              <a:rPr lang="en-US" sz="4267" dirty="0">
                <a:solidFill>
                  <a:srgbClr val="FF0000"/>
                </a:solidFill>
              </a:rPr>
              <a:t>prototypes</a:t>
            </a:r>
            <a:r>
              <a:rPr lang="en-US" sz="4267" dirty="0"/>
              <a:t>, frequent </a:t>
            </a:r>
            <a:r>
              <a:rPr lang="en-US" sz="4267" dirty="0">
                <a:solidFill>
                  <a:srgbClr val="FF0000"/>
                </a:solidFill>
              </a:rPr>
              <a:t>user feedback</a:t>
            </a:r>
          </a:p>
          <a:p>
            <a:pPr lvl="1" algn="just"/>
            <a:r>
              <a:rPr lang="en-US" sz="4267" dirty="0"/>
              <a:t>Particular procedures and methods for this are usually part of our </a:t>
            </a:r>
            <a:r>
              <a:rPr lang="en-US" sz="4267" dirty="0">
                <a:solidFill>
                  <a:srgbClr val="FF0000"/>
                </a:solidFill>
              </a:rPr>
              <a:t>software process</a:t>
            </a:r>
          </a:p>
          <a:p>
            <a:endParaRPr lang="en-US" dirty="0"/>
          </a:p>
        </p:txBody>
      </p:sp>
    </p:spTree>
    <p:extLst>
      <p:ext uri="{BB962C8B-B14F-4D97-AF65-F5344CB8AC3E}">
        <p14:creationId xmlns:p14="http://schemas.microsoft.com/office/powerpoint/2010/main" val="12749224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Principal 3</a:t>
            </a:r>
          </a:p>
        </p:txBody>
      </p:sp>
      <p:sp>
        <p:nvSpPr>
          <p:cNvPr id="3" name="Content Placeholder 2"/>
          <p:cNvSpPr>
            <a:spLocks noGrp="1"/>
          </p:cNvSpPr>
          <p:nvPr>
            <p:ph sz="quarter" idx="13"/>
          </p:nvPr>
        </p:nvSpPr>
        <p:spPr>
          <a:xfrm>
            <a:off x="812800" y="2153412"/>
            <a:ext cx="10871200" cy="4628388"/>
          </a:xfrm>
        </p:spPr>
        <p:txBody>
          <a:bodyPr>
            <a:noAutofit/>
          </a:bodyPr>
          <a:lstStyle/>
          <a:p>
            <a:r>
              <a:rPr lang="en-US" sz="2800" b="1" dirty="0"/>
              <a:t>Know How to </a:t>
            </a:r>
            <a:r>
              <a:rPr lang="en-US" sz="2800" b="1" dirty="0">
                <a:solidFill>
                  <a:srgbClr val="00B0F0"/>
                </a:solidFill>
              </a:rPr>
              <a:t>Measure</a:t>
            </a:r>
            <a:r>
              <a:rPr lang="en-US" sz="2800" b="1" dirty="0"/>
              <a:t> the Difference</a:t>
            </a:r>
          </a:p>
          <a:p>
            <a:pPr lvl="1" algn="just"/>
            <a:r>
              <a:rPr lang="en-US" sz="2800" dirty="0"/>
              <a:t>In the context of software quality, this means having explicit </a:t>
            </a:r>
            <a:r>
              <a:rPr lang="en-US" sz="2800" dirty="0">
                <a:solidFill>
                  <a:srgbClr val="FF0000"/>
                </a:solidFill>
              </a:rPr>
              <a:t>measures</a:t>
            </a:r>
            <a:r>
              <a:rPr lang="en-US" sz="2800" dirty="0"/>
              <a:t> comparing what we </a:t>
            </a:r>
            <a:r>
              <a:rPr lang="en-US" sz="2800" dirty="0">
                <a:solidFill>
                  <a:srgbClr val="FF0000"/>
                </a:solidFill>
              </a:rPr>
              <a:t>are </a:t>
            </a:r>
            <a:r>
              <a:rPr lang="en-US" sz="2800" dirty="0"/>
              <a:t>doing to what we </a:t>
            </a:r>
            <a:r>
              <a:rPr lang="en-US" sz="2800" dirty="0">
                <a:solidFill>
                  <a:srgbClr val="FF0000"/>
                </a:solidFill>
              </a:rPr>
              <a:t>should</a:t>
            </a:r>
            <a:r>
              <a:rPr lang="en-US" sz="2800" dirty="0"/>
              <a:t> be doing</a:t>
            </a:r>
          </a:p>
          <a:p>
            <a:pPr lvl="1" algn="just"/>
            <a:r>
              <a:rPr lang="en-US" sz="2800" dirty="0"/>
              <a:t>Achieved using four complementary methods:</a:t>
            </a:r>
          </a:p>
          <a:p>
            <a:pPr lvl="2" algn="just"/>
            <a:r>
              <a:rPr lang="en-US" sz="2800" dirty="0">
                <a:solidFill>
                  <a:srgbClr val="FF0000"/>
                </a:solidFill>
              </a:rPr>
              <a:t>Formal Methods </a:t>
            </a:r>
            <a:r>
              <a:rPr lang="en-US" sz="2800" dirty="0"/>
              <a:t>- consists of using mathematical </a:t>
            </a:r>
            <a:r>
              <a:rPr lang="en-US" sz="2800" dirty="0">
                <a:solidFill>
                  <a:srgbClr val="FF0000"/>
                </a:solidFill>
              </a:rPr>
              <a:t>models</a:t>
            </a:r>
            <a:r>
              <a:rPr lang="en-US" sz="2800" dirty="0"/>
              <a:t> or </a:t>
            </a:r>
            <a:r>
              <a:rPr lang="en-US" sz="2800" dirty="0">
                <a:solidFill>
                  <a:srgbClr val="FF0000"/>
                </a:solidFill>
              </a:rPr>
              <a:t>methods</a:t>
            </a:r>
            <a:r>
              <a:rPr lang="en-US" sz="2800" dirty="0"/>
              <a:t> to verify mathematically specified properties</a:t>
            </a:r>
          </a:p>
          <a:p>
            <a:pPr lvl="2" algn="just"/>
            <a:r>
              <a:rPr lang="en-US" sz="2800" dirty="0">
                <a:solidFill>
                  <a:srgbClr val="FF0000"/>
                </a:solidFill>
              </a:rPr>
              <a:t>Testing </a:t>
            </a:r>
            <a:r>
              <a:rPr lang="en-US" sz="2800" dirty="0"/>
              <a:t>- consists of creating </a:t>
            </a:r>
            <a:r>
              <a:rPr lang="en-US" sz="2800" dirty="0">
                <a:solidFill>
                  <a:srgbClr val="FF0000"/>
                </a:solidFill>
              </a:rPr>
              <a:t>explicit</a:t>
            </a:r>
            <a:r>
              <a:rPr lang="en-US" sz="2800" dirty="0"/>
              <a:t> inputs or environments to </a:t>
            </a:r>
            <a:r>
              <a:rPr lang="en-US" sz="2800" dirty="0">
                <a:solidFill>
                  <a:srgbClr val="FF0000"/>
                </a:solidFill>
              </a:rPr>
              <a:t>exercise </a:t>
            </a:r>
            <a:r>
              <a:rPr lang="en-US" sz="2800" dirty="0"/>
              <a:t>the software, and measuring its success</a:t>
            </a:r>
          </a:p>
        </p:txBody>
      </p:sp>
    </p:spTree>
    <p:extLst>
      <p:ext uri="{BB962C8B-B14F-4D97-AF65-F5344CB8AC3E}">
        <p14:creationId xmlns:p14="http://schemas.microsoft.com/office/powerpoint/2010/main" val="582160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 Principal 3</a:t>
            </a:r>
          </a:p>
        </p:txBody>
      </p:sp>
      <p:sp>
        <p:nvSpPr>
          <p:cNvPr id="3" name="Content Placeholder 2"/>
          <p:cNvSpPr>
            <a:spLocks noGrp="1"/>
          </p:cNvSpPr>
          <p:nvPr>
            <p:ph sz="quarter" idx="13"/>
          </p:nvPr>
        </p:nvSpPr>
        <p:spPr>
          <a:xfrm>
            <a:off x="812800" y="2153412"/>
            <a:ext cx="11277600" cy="4526788"/>
          </a:xfrm>
        </p:spPr>
        <p:txBody>
          <a:bodyPr>
            <a:normAutofit/>
          </a:bodyPr>
          <a:lstStyle/>
          <a:p>
            <a:pPr lvl="2" algn="just"/>
            <a:r>
              <a:rPr lang="en-US" sz="3733" dirty="0">
                <a:solidFill>
                  <a:srgbClr val="FF0000"/>
                </a:solidFill>
              </a:rPr>
              <a:t>Inspection</a:t>
            </a:r>
            <a:r>
              <a:rPr lang="en-US" sz="3733" dirty="0"/>
              <a:t>- consists of regular </a:t>
            </a:r>
            <a:r>
              <a:rPr lang="en-US" sz="3733" dirty="0">
                <a:solidFill>
                  <a:srgbClr val="FF0000"/>
                </a:solidFill>
              </a:rPr>
              <a:t>human reviews </a:t>
            </a:r>
            <a:r>
              <a:rPr lang="en-US" sz="3733" dirty="0"/>
              <a:t>of requirements, design, architecture, schedules and code</a:t>
            </a:r>
          </a:p>
          <a:p>
            <a:pPr lvl="2" algn="just"/>
            <a:r>
              <a:rPr lang="en-US" sz="3733" dirty="0">
                <a:solidFill>
                  <a:srgbClr val="FF0000"/>
                </a:solidFill>
              </a:rPr>
              <a:t>Metrics</a:t>
            </a:r>
            <a:r>
              <a:rPr lang="en-US" sz="3733" dirty="0"/>
              <a:t>- consists of instrumenting code or execution to measure a known set of simple properties related to quality</a:t>
            </a:r>
          </a:p>
          <a:p>
            <a:pPr lvl="3" algn="just"/>
            <a:r>
              <a:rPr lang="en-US" sz="3333" dirty="0"/>
              <a:t>A measure of some property of a piece of software or its specifications.</a:t>
            </a:r>
          </a:p>
          <a:p>
            <a:endParaRPr lang="en-US" dirty="0"/>
          </a:p>
        </p:txBody>
      </p:sp>
    </p:spTree>
    <p:extLst>
      <p:ext uri="{BB962C8B-B14F-4D97-AF65-F5344CB8AC3E}">
        <p14:creationId xmlns:p14="http://schemas.microsoft.com/office/powerpoint/2010/main" val="813884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82113" y="1686002"/>
            <a:ext cx="3228340" cy="1678939"/>
          </a:xfrm>
          <a:prstGeom prst="rect">
            <a:avLst/>
          </a:prstGeom>
        </p:spPr>
        <p:txBody>
          <a:bodyPr vert="horz" wrap="square" lIns="0" tIns="12065" rIns="0" bIns="0" rtlCol="0">
            <a:spAutoFit/>
          </a:bodyPr>
          <a:lstStyle/>
          <a:p>
            <a:pPr marL="12700">
              <a:spcBef>
                <a:spcPts val="95"/>
              </a:spcBef>
            </a:pPr>
            <a:r>
              <a:rPr sz="2800" b="1" spc="-130" dirty="0">
                <a:latin typeface="Calibri"/>
                <a:cs typeface="Calibri"/>
              </a:rPr>
              <a:t>To</a:t>
            </a:r>
            <a:r>
              <a:rPr sz="2800" b="1" spc="-25" dirty="0">
                <a:latin typeface="Calibri"/>
                <a:cs typeface="Calibri"/>
              </a:rPr>
              <a:t> </a:t>
            </a:r>
            <a:r>
              <a:rPr sz="2800" b="1" spc="-15" dirty="0">
                <a:latin typeface="Calibri"/>
                <a:cs typeface="Calibri"/>
              </a:rPr>
              <a:t>Customers:</a:t>
            </a:r>
            <a:endParaRPr sz="2800">
              <a:latin typeface="Calibri"/>
              <a:cs typeface="Calibri"/>
            </a:endParaRPr>
          </a:p>
          <a:p>
            <a:pPr marL="196850" indent="-184785">
              <a:spcBef>
                <a:spcPts val="60"/>
              </a:spcBef>
              <a:buChar char="–"/>
              <a:tabLst>
                <a:tab pos="197485" algn="l"/>
              </a:tabLst>
            </a:pPr>
            <a:r>
              <a:rPr sz="2000" spc="-10" dirty="0">
                <a:latin typeface="Calibri"/>
                <a:cs typeface="Calibri"/>
              </a:rPr>
              <a:t>Satisfaction</a:t>
            </a:r>
            <a:endParaRPr sz="2000">
              <a:latin typeface="Calibri"/>
              <a:cs typeface="Calibri"/>
            </a:endParaRPr>
          </a:p>
          <a:p>
            <a:pPr marL="196850" indent="-184785">
              <a:buChar char="–"/>
              <a:tabLst>
                <a:tab pos="197485" algn="l"/>
              </a:tabLst>
            </a:pPr>
            <a:r>
              <a:rPr sz="2000" spc="-15" dirty="0">
                <a:latin typeface="Calibri"/>
                <a:cs typeface="Calibri"/>
              </a:rPr>
              <a:t>Improved</a:t>
            </a:r>
            <a:r>
              <a:rPr sz="2000" spc="-25" dirty="0">
                <a:latin typeface="Calibri"/>
                <a:cs typeface="Calibri"/>
              </a:rPr>
              <a:t> </a:t>
            </a:r>
            <a:r>
              <a:rPr sz="2000" spc="-5" dirty="0">
                <a:latin typeface="Calibri"/>
                <a:cs typeface="Calibri"/>
              </a:rPr>
              <a:t>Reliability</a:t>
            </a:r>
            <a:endParaRPr sz="2000">
              <a:latin typeface="Calibri"/>
              <a:cs typeface="Calibri"/>
            </a:endParaRPr>
          </a:p>
          <a:p>
            <a:pPr marL="196850" indent="-184785">
              <a:buChar char="–"/>
              <a:tabLst>
                <a:tab pos="197485" algn="l"/>
              </a:tabLst>
            </a:pPr>
            <a:r>
              <a:rPr sz="2000" spc="-5" dirty="0">
                <a:latin typeface="Calibri"/>
                <a:cs typeface="Calibri"/>
              </a:rPr>
              <a:t>Reduced</a:t>
            </a:r>
            <a:r>
              <a:rPr sz="2000" spc="-30" dirty="0">
                <a:latin typeface="Calibri"/>
                <a:cs typeface="Calibri"/>
              </a:rPr>
              <a:t> </a:t>
            </a:r>
            <a:r>
              <a:rPr sz="2000" spc="-15" dirty="0">
                <a:latin typeface="Calibri"/>
                <a:cs typeface="Calibri"/>
              </a:rPr>
              <a:t>Errors</a:t>
            </a:r>
            <a:r>
              <a:rPr sz="2000" spc="-10" dirty="0">
                <a:latin typeface="Calibri"/>
                <a:cs typeface="Calibri"/>
              </a:rPr>
              <a:t> </a:t>
            </a:r>
            <a:r>
              <a:rPr sz="2000" dirty="0">
                <a:latin typeface="Calibri"/>
                <a:cs typeface="Calibri"/>
              </a:rPr>
              <a:t>in</a:t>
            </a:r>
            <a:r>
              <a:rPr sz="2000" spc="-10" dirty="0">
                <a:latin typeface="Calibri"/>
                <a:cs typeface="Calibri"/>
              </a:rPr>
              <a:t> Operations</a:t>
            </a:r>
            <a:endParaRPr sz="2000">
              <a:latin typeface="Calibri"/>
              <a:cs typeface="Calibri"/>
            </a:endParaRPr>
          </a:p>
          <a:p>
            <a:pPr marL="196850" indent="-184785">
              <a:buChar char="–"/>
              <a:tabLst>
                <a:tab pos="197485" algn="l"/>
              </a:tabLst>
            </a:pPr>
            <a:r>
              <a:rPr sz="2000" spc="-5" dirty="0">
                <a:latin typeface="Calibri"/>
                <a:cs typeface="Calibri"/>
              </a:rPr>
              <a:t>Matching</a:t>
            </a:r>
            <a:r>
              <a:rPr sz="2000" spc="-35" dirty="0">
                <a:latin typeface="Calibri"/>
                <a:cs typeface="Calibri"/>
              </a:rPr>
              <a:t> </a:t>
            </a:r>
            <a:r>
              <a:rPr sz="2000" spc="-5" dirty="0">
                <a:latin typeface="Calibri"/>
                <a:cs typeface="Calibri"/>
              </a:rPr>
              <a:t>with </a:t>
            </a:r>
            <a:r>
              <a:rPr sz="2000" spc="-10" dirty="0">
                <a:latin typeface="Calibri"/>
                <a:cs typeface="Calibri"/>
              </a:rPr>
              <a:t>Requirements</a:t>
            </a:r>
            <a:endParaRPr sz="2000">
              <a:latin typeface="Calibri"/>
              <a:cs typeface="Calibri"/>
            </a:endParaRPr>
          </a:p>
        </p:txBody>
      </p:sp>
      <p:sp>
        <p:nvSpPr>
          <p:cNvPr id="3" name="object 3"/>
          <p:cNvSpPr txBox="1"/>
          <p:nvPr/>
        </p:nvSpPr>
        <p:spPr>
          <a:xfrm>
            <a:off x="4727576" y="4162121"/>
            <a:ext cx="4251325" cy="1984375"/>
          </a:xfrm>
          <a:prstGeom prst="rect">
            <a:avLst/>
          </a:prstGeom>
        </p:spPr>
        <p:txBody>
          <a:bodyPr vert="horz" wrap="square" lIns="0" tIns="12065" rIns="0" bIns="0" rtlCol="0">
            <a:spAutoFit/>
          </a:bodyPr>
          <a:lstStyle/>
          <a:p>
            <a:pPr marL="12700">
              <a:spcBef>
                <a:spcPts val="95"/>
              </a:spcBef>
            </a:pPr>
            <a:r>
              <a:rPr sz="2800" b="1" spc="-130" dirty="0">
                <a:latin typeface="Calibri"/>
                <a:cs typeface="Calibri"/>
              </a:rPr>
              <a:t>To</a:t>
            </a:r>
            <a:r>
              <a:rPr sz="2800" b="1" spc="-10" dirty="0">
                <a:latin typeface="Calibri"/>
                <a:cs typeface="Calibri"/>
              </a:rPr>
              <a:t> </a:t>
            </a:r>
            <a:r>
              <a:rPr sz="2800" b="1" spc="-5" dirty="0">
                <a:latin typeface="Calibri"/>
                <a:cs typeface="Calibri"/>
              </a:rPr>
              <a:t>the</a:t>
            </a:r>
            <a:r>
              <a:rPr sz="2800" b="1" spc="-15" dirty="0">
                <a:latin typeface="Calibri"/>
                <a:cs typeface="Calibri"/>
              </a:rPr>
              <a:t> Organization:</a:t>
            </a:r>
            <a:endParaRPr sz="2800">
              <a:latin typeface="Calibri"/>
              <a:cs typeface="Calibri"/>
            </a:endParaRPr>
          </a:p>
          <a:p>
            <a:pPr marL="196850" indent="-184785">
              <a:spcBef>
                <a:spcPts val="60"/>
              </a:spcBef>
              <a:buChar char="–"/>
              <a:tabLst>
                <a:tab pos="197485" algn="l"/>
              </a:tabLst>
            </a:pPr>
            <a:r>
              <a:rPr sz="2000" spc="-5" dirty="0">
                <a:latin typeface="Calibri"/>
                <a:cs typeface="Calibri"/>
              </a:rPr>
              <a:t>Meeting </a:t>
            </a:r>
            <a:r>
              <a:rPr sz="2000" spc="-10" dirty="0">
                <a:latin typeface="Calibri"/>
                <a:cs typeface="Calibri"/>
              </a:rPr>
              <a:t>Customer</a:t>
            </a:r>
            <a:r>
              <a:rPr sz="2000" spc="5" dirty="0">
                <a:latin typeface="Calibri"/>
                <a:cs typeface="Calibri"/>
              </a:rPr>
              <a:t> </a:t>
            </a:r>
            <a:r>
              <a:rPr sz="2000" spc="-10" dirty="0">
                <a:latin typeface="Calibri"/>
                <a:cs typeface="Calibri"/>
              </a:rPr>
              <a:t>Requirements</a:t>
            </a:r>
            <a:endParaRPr sz="2000">
              <a:latin typeface="Calibri"/>
              <a:cs typeface="Calibri"/>
            </a:endParaRPr>
          </a:p>
          <a:p>
            <a:pPr marL="196850" indent="-184785">
              <a:buChar char="–"/>
              <a:tabLst>
                <a:tab pos="197485" algn="l"/>
              </a:tabLst>
            </a:pPr>
            <a:r>
              <a:rPr sz="2000" spc="-5" dirty="0">
                <a:latin typeface="Calibri"/>
                <a:cs typeface="Calibri"/>
              </a:rPr>
              <a:t>Stable</a:t>
            </a:r>
            <a:r>
              <a:rPr sz="2000" spc="-20" dirty="0">
                <a:latin typeface="Calibri"/>
                <a:cs typeface="Calibri"/>
              </a:rPr>
              <a:t> </a:t>
            </a:r>
            <a:r>
              <a:rPr sz="2000" spc="-10" dirty="0">
                <a:latin typeface="Calibri"/>
                <a:cs typeface="Calibri"/>
              </a:rPr>
              <a:t>Requirements</a:t>
            </a:r>
            <a:endParaRPr sz="2000">
              <a:latin typeface="Calibri"/>
              <a:cs typeface="Calibri"/>
            </a:endParaRPr>
          </a:p>
          <a:p>
            <a:pPr marL="196850" indent="-184785">
              <a:buChar char="–"/>
              <a:tabLst>
                <a:tab pos="197485" algn="l"/>
              </a:tabLst>
            </a:pPr>
            <a:r>
              <a:rPr sz="2000" spc="-15" dirty="0">
                <a:latin typeface="Calibri"/>
                <a:cs typeface="Calibri"/>
              </a:rPr>
              <a:t>Verification</a:t>
            </a:r>
            <a:r>
              <a:rPr sz="2000" spc="10" dirty="0">
                <a:latin typeface="Calibri"/>
                <a:cs typeface="Calibri"/>
              </a:rPr>
              <a:t> </a:t>
            </a:r>
            <a:r>
              <a:rPr sz="2000" spc="-5" dirty="0">
                <a:latin typeface="Calibri"/>
                <a:cs typeface="Calibri"/>
              </a:rPr>
              <a:t>that</a:t>
            </a:r>
            <a:r>
              <a:rPr sz="2000" spc="5" dirty="0">
                <a:latin typeface="Calibri"/>
                <a:cs typeface="Calibri"/>
              </a:rPr>
              <a:t> </a:t>
            </a:r>
            <a:r>
              <a:rPr sz="2000" spc="-10" dirty="0">
                <a:latin typeface="Calibri"/>
                <a:cs typeface="Calibri"/>
              </a:rPr>
              <a:t>Requirements</a:t>
            </a:r>
            <a:r>
              <a:rPr sz="2000" spc="15" dirty="0">
                <a:latin typeface="Calibri"/>
                <a:cs typeface="Calibri"/>
              </a:rPr>
              <a:t> </a:t>
            </a:r>
            <a:r>
              <a:rPr sz="2000" spc="-10" dirty="0">
                <a:latin typeface="Calibri"/>
                <a:cs typeface="Calibri"/>
              </a:rPr>
              <a:t>are</a:t>
            </a:r>
            <a:r>
              <a:rPr sz="2000" dirty="0">
                <a:latin typeface="Calibri"/>
                <a:cs typeface="Calibri"/>
              </a:rPr>
              <a:t> </a:t>
            </a:r>
            <a:r>
              <a:rPr sz="2000" spc="-5" dirty="0">
                <a:latin typeface="Calibri"/>
                <a:cs typeface="Calibri"/>
              </a:rPr>
              <a:t>Met</a:t>
            </a:r>
            <a:endParaRPr sz="2000">
              <a:latin typeface="Calibri"/>
              <a:cs typeface="Calibri"/>
            </a:endParaRPr>
          </a:p>
          <a:p>
            <a:pPr marL="196850" indent="-184785">
              <a:buChar char="–"/>
              <a:tabLst>
                <a:tab pos="197485" algn="l"/>
              </a:tabLst>
            </a:pPr>
            <a:r>
              <a:rPr sz="2000" spc="-10" dirty="0">
                <a:latin typeface="Calibri"/>
                <a:cs typeface="Calibri"/>
              </a:rPr>
              <a:t>Consistent</a:t>
            </a:r>
            <a:r>
              <a:rPr sz="2000" dirty="0">
                <a:latin typeface="Calibri"/>
                <a:cs typeface="Calibri"/>
              </a:rPr>
              <a:t> </a:t>
            </a:r>
            <a:r>
              <a:rPr sz="2000" spc="-5" dirty="0">
                <a:latin typeface="Calibri"/>
                <a:cs typeface="Calibri"/>
              </a:rPr>
              <a:t>Application</a:t>
            </a:r>
            <a:r>
              <a:rPr sz="2000" spc="-10" dirty="0">
                <a:latin typeface="Calibri"/>
                <a:cs typeface="Calibri"/>
              </a:rPr>
              <a:t> </a:t>
            </a:r>
            <a:r>
              <a:rPr sz="2000" dirty="0">
                <a:latin typeface="Calibri"/>
                <a:cs typeface="Calibri"/>
              </a:rPr>
              <a:t>of</a:t>
            </a:r>
            <a:r>
              <a:rPr sz="2000" spc="-20" dirty="0">
                <a:latin typeface="Calibri"/>
                <a:cs typeface="Calibri"/>
              </a:rPr>
              <a:t> </a:t>
            </a:r>
            <a:r>
              <a:rPr sz="2000" spc="-10" dirty="0">
                <a:latin typeface="Calibri"/>
                <a:cs typeface="Calibri"/>
              </a:rPr>
              <a:t>Processes</a:t>
            </a:r>
            <a:endParaRPr sz="2000">
              <a:latin typeface="Calibri"/>
              <a:cs typeface="Calibri"/>
            </a:endParaRPr>
          </a:p>
          <a:p>
            <a:pPr marL="196850" indent="-184785">
              <a:spcBef>
                <a:spcPts val="5"/>
              </a:spcBef>
              <a:buChar char="–"/>
              <a:tabLst>
                <a:tab pos="197485" algn="l"/>
              </a:tabLst>
            </a:pPr>
            <a:r>
              <a:rPr sz="2000" spc="-15" dirty="0">
                <a:latin typeface="Calibri"/>
                <a:cs typeface="Calibri"/>
              </a:rPr>
              <a:t>Improvement</a:t>
            </a:r>
            <a:r>
              <a:rPr sz="2000" dirty="0">
                <a:latin typeface="Calibri"/>
                <a:cs typeface="Calibri"/>
              </a:rPr>
              <a:t> </a:t>
            </a:r>
            <a:r>
              <a:rPr sz="2000" spc="-10" dirty="0">
                <a:latin typeface="Calibri"/>
                <a:cs typeface="Calibri"/>
              </a:rPr>
              <a:t>Over</a:t>
            </a:r>
            <a:r>
              <a:rPr sz="2000" spc="-5" dirty="0">
                <a:latin typeface="Calibri"/>
                <a:cs typeface="Calibri"/>
              </a:rPr>
              <a:t> Time</a:t>
            </a:r>
            <a:endParaRPr sz="2000">
              <a:latin typeface="Calibri"/>
              <a:cs typeface="Calibri"/>
            </a:endParaRPr>
          </a:p>
        </p:txBody>
      </p:sp>
      <p:pic>
        <p:nvPicPr>
          <p:cNvPr id="4" name="object 4"/>
          <p:cNvPicPr/>
          <p:nvPr/>
        </p:nvPicPr>
        <p:blipFill>
          <a:blip r:embed="rId2" cstate="print"/>
          <a:stretch>
            <a:fillRect/>
          </a:stretch>
        </p:blipFill>
        <p:spPr>
          <a:xfrm>
            <a:off x="6033009" y="2284927"/>
            <a:ext cx="2945892" cy="1594104"/>
          </a:xfrm>
          <a:prstGeom prst="rect">
            <a:avLst/>
          </a:prstGeom>
        </p:spPr>
      </p:pic>
      <p:sp>
        <p:nvSpPr>
          <p:cNvPr id="5" name="object 5"/>
          <p:cNvSpPr txBox="1">
            <a:spLocks noGrp="1"/>
          </p:cNvSpPr>
          <p:nvPr>
            <p:ph type="title"/>
          </p:nvPr>
        </p:nvSpPr>
        <p:spPr>
          <a:xfrm>
            <a:off x="2678383" y="492102"/>
            <a:ext cx="6709252" cy="690574"/>
          </a:xfrm>
          <a:prstGeom prst="rect">
            <a:avLst/>
          </a:prstGeom>
        </p:spPr>
        <p:txBody>
          <a:bodyPr vert="horz" wrap="square" lIns="0" tIns="13335" rIns="0" bIns="0" rtlCol="0" anchor="ctr">
            <a:spAutoFit/>
          </a:bodyPr>
          <a:lstStyle/>
          <a:p>
            <a:pPr marL="12700">
              <a:lnSpc>
                <a:spcPct val="100000"/>
              </a:lnSpc>
              <a:spcBef>
                <a:spcPts val="105"/>
              </a:spcBef>
            </a:pPr>
            <a:r>
              <a:rPr sz="4400" spc="-15" dirty="0"/>
              <a:t>Software</a:t>
            </a:r>
            <a:r>
              <a:rPr sz="4400" spc="-70" dirty="0"/>
              <a:t> </a:t>
            </a:r>
            <a:r>
              <a:rPr sz="4400" dirty="0"/>
              <a:t>Quality</a:t>
            </a:r>
          </a:p>
        </p:txBody>
      </p:sp>
    </p:spTree>
    <p:extLst>
      <p:ext uri="{BB962C8B-B14F-4D97-AF65-F5344CB8AC3E}">
        <p14:creationId xmlns:p14="http://schemas.microsoft.com/office/powerpoint/2010/main" val="7217874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912" y="76200"/>
            <a:ext cx="12182088" cy="6781800"/>
          </a:xfrm>
          <a:prstGeom prst="rect">
            <a:avLst/>
          </a:prstGeom>
        </p:spPr>
      </p:pic>
    </p:spTree>
    <p:extLst>
      <p:ext uri="{BB962C8B-B14F-4D97-AF65-F5344CB8AC3E}">
        <p14:creationId xmlns:p14="http://schemas.microsoft.com/office/powerpoint/2010/main" val="26123617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Software Development</a:t>
            </a:r>
          </a:p>
        </p:txBody>
      </p:sp>
      <p:pic>
        <p:nvPicPr>
          <p:cNvPr id="3" name="Picture 2"/>
          <p:cNvPicPr>
            <a:picLocks noChangeAspect="1"/>
          </p:cNvPicPr>
          <p:nvPr/>
        </p:nvPicPr>
        <p:blipFill>
          <a:blip r:embed="rId2"/>
          <a:stretch>
            <a:fillRect/>
          </a:stretch>
        </p:blipFill>
        <p:spPr>
          <a:xfrm>
            <a:off x="1240367" y="2153412"/>
            <a:ext cx="9711266" cy="4546670"/>
          </a:xfrm>
          <a:prstGeom prst="rect">
            <a:avLst/>
          </a:prstGeom>
        </p:spPr>
      </p:pic>
    </p:spTree>
    <p:extLst>
      <p:ext uri="{BB962C8B-B14F-4D97-AF65-F5344CB8AC3E}">
        <p14:creationId xmlns:p14="http://schemas.microsoft.com/office/powerpoint/2010/main" val="17604654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Real World Software Development</a:t>
            </a:r>
          </a:p>
        </p:txBody>
      </p:sp>
      <p:pic>
        <p:nvPicPr>
          <p:cNvPr id="3" name="Picture 2"/>
          <p:cNvPicPr>
            <a:picLocks noChangeAspect="1"/>
          </p:cNvPicPr>
          <p:nvPr/>
        </p:nvPicPr>
        <p:blipFill>
          <a:blip r:embed="rId2"/>
          <a:stretch>
            <a:fillRect/>
          </a:stretch>
        </p:blipFill>
        <p:spPr>
          <a:xfrm>
            <a:off x="830560" y="2286001"/>
            <a:ext cx="9890393" cy="3086100"/>
          </a:xfrm>
          <a:prstGeom prst="rect">
            <a:avLst/>
          </a:prstGeom>
        </p:spPr>
      </p:pic>
    </p:spTree>
    <p:extLst>
      <p:ext uri="{BB962C8B-B14F-4D97-AF65-F5344CB8AC3E}">
        <p14:creationId xmlns:p14="http://schemas.microsoft.com/office/powerpoint/2010/main" val="30873731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3240.thank-you.jpg"/>
          <p:cNvPicPr>
            <a:picLocks noGrp="1" noChangeAspect="1"/>
          </p:cNvPicPr>
          <p:nvPr>
            <p:ph type="pic" idx="1"/>
          </p:nvPr>
        </p:nvPicPr>
        <p:blipFill>
          <a:blip r:embed="rId2" cstate="print"/>
          <a:srcRect t="21759" b="21759"/>
          <a:stretch>
            <a:fillRect/>
          </a:stretch>
        </p:blipFill>
        <p:spPr/>
      </p:pic>
      <p:sp>
        <p:nvSpPr>
          <p:cNvPr id="38915" name="Rectangle 3"/>
          <p:cNvSpPr>
            <a:spLocks noGrp="1" noChangeArrowheads="1"/>
          </p:cNvSpPr>
          <p:nvPr>
            <p:ph type="body" sz="half" idx="2"/>
          </p:nvPr>
        </p:nvSpPr>
        <p:spPr>
          <a:xfrm>
            <a:off x="2133600" y="5486400"/>
            <a:ext cx="9753600" cy="1371600"/>
          </a:xfrm>
        </p:spPr>
        <p:txBody>
          <a:bodyPr>
            <a:normAutofit/>
          </a:bodyPr>
          <a:lstStyle/>
          <a:p>
            <a:r>
              <a:rPr lang="en-US" sz="7200" b="1" dirty="0">
                <a:solidFill>
                  <a:srgbClr val="00B050"/>
                </a:solidFill>
                <a:latin typeface="Book Antiqua" pitchFamily="18" charset="0"/>
              </a:rPr>
              <a:t>Any Questions !!!</a:t>
            </a:r>
          </a:p>
        </p:txBody>
      </p:sp>
      <p:sp>
        <p:nvSpPr>
          <p:cNvPr id="44034" name="Rectangle 2"/>
          <p:cNvSpPr>
            <a:spLocks noGrp="1" noChangeArrowheads="1"/>
          </p:cNvSpPr>
          <p:nvPr>
            <p:ph type="title"/>
          </p:nvPr>
        </p:nvSpPr>
        <p:spPr>
          <a:xfrm>
            <a:off x="2133600" y="4648200"/>
            <a:ext cx="9753600" cy="685800"/>
          </a:xfrm>
        </p:spPr>
        <p:txBody>
          <a:bodyPr rtlCol="0">
            <a:normAutofit fontScale="90000"/>
          </a:bodyPr>
          <a:lstStyle/>
          <a:p>
            <a:pPr>
              <a:defRPr/>
            </a:pPr>
            <a:br>
              <a:rPr lang="en-US" dirty="0"/>
            </a:br>
            <a:r>
              <a:rPr lang="en-US" sz="5867" b="1" dirty="0">
                <a:solidFill>
                  <a:srgbClr val="FF0000"/>
                </a:solidFill>
              </a:rPr>
              <a:t>END OF LECTURE </a:t>
            </a:r>
            <a:br>
              <a:rPr lang="en-US" dirty="0"/>
            </a:br>
            <a:endParaRPr lang="en-US" dirty="0"/>
          </a:p>
        </p:txBody>
      </p:sp>
      <p:sp>
        <p:nvSpPr>
          <p:cNvPr id="7" name="Slide Number Placeholder 6"/>
          <p:cNvSpPr>
            <a:spLocks noGrp="1"/>
          </p:cNvSpPr>
          <p:nvPr>
            <p:ph type="sldNum" sz="quarter" idx="11"/>
          </p:nvPr>
        </p:nvSpPr>
        <p:spPr/>
        <p:txBody>
          <a:bodyPr>
            <a:normAutofit fontScale="47500" lnSpcReduction="20000"/>
          </a:bodyPr>
          <a:lstStyle/>
          <a:p>
            <a:pPr algn="ctr"/>
            <a:fld id="{8F82E0A0-C266-4798-8C8F-B9F91E9DA37E}" type="slidenum">
              <a:rPr lang="en-US" sz="3733" b="1">
                <a:solidFill>
                  <a:srgbClr val="FFFFFF"/>
                </a:solidFill>
              </a:rPr>
              <a:pPr algn="ctr"/>
              <a:t>58</a:t>
            </a:fld>
            <a:endParaRPr lang="en-US" sz="3733"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kern="1200" cap="all" spc="200" baseline="0" dirty="0">
                <a:solidFill>
                  <a:srgbClr val="262626"/>
                </a:solidFill>
                <a:latin typeface="+mj-lt"/>
                <a:ea typeface="+mj-ea"/>
                <a:cs typeface="+mj-cs"/>
              </a:rPr>
              <a:t>What is Software Engineering?</a:t>
            </a:r>
          </a:p>
        </p:txBody>
      </p:sp>
      <p:sp>
        <p:nvSpPr>
          <p:cNvPr id="3" name="Content Placeholder 2"/>
          <p:cNvSpPr>
            <a:spLocks noGrp="1"/>
          </p:cNvSpPr>
          <p:nvPr>
            <p:ph sz="quarter" idx="13"/>
          </p:nvPr>
        </p:nvSpPr>
        <p:spPr>
          <a:xfrm>
            <a:off x="1249680" y="1656138"/>
            <a:ext cx="9692640" cy="3514380"/>
          </a:xfrm>
        </p:spPr>
        <p:txBody>
          <a:bodyPr vert="horz" lIns="91440" tIns="45720" rIns="91440" bIns="45720" rtlCol="0">
            <a:noAutofit/>
          </a:bodyPr>
          <a:lstStyle/>
          <a:p>
            <a:pPr algn="just"/>
            <a:r>
              <a:rPr lang="en-US" sz="3200" i="1" dirty="0">
                <a:solidFill>
                  <a:srgbClr val="404040"/>
                </a:solidFill>
              </a:rPr>
              <a:t>“The application of a systematic, disciplined, quantifiable approach to the development, operation, and maintenance of software” </a:t>
            </a:r>
            <a:r>
              <a:rPr lang="en-US" sz="3200" dirty="0">
                <a:solidFill>
                  <a:srgbClr val="404040"/>
                </a:solidFill>
              </a:rPr>
              <a:t>[IEEE]</a:t>
            </a:r>
          </a:p>
          <a:p>
            <a:pPr algn="just"/>
            <a:r>
              <a:rPr lang="en-US" sz="3200" b="1" dirty="0">
                <a:solidFill>
                  <a:srgbClr val="404040"/>
                </a:solidFill>
              </a:rPr>
              <a:t>Software engineering</a:t>
            </a:r>
            <a:r>
              <a:rPr lang="en-US" sz="3200" dirty="0">
                <a:solidFill>
                  <a:srgbClr val="404040"/>
                </a:solidFill>
              </a:rPr>
              <a:t> is the study and an application of </a:t>
            </a:r>
            <a:r>
              <a:rPr lang="en-US" sz="3200" b="1" dirty="0">
                <a:solidFill>
                  <a:srgbClr val="404040"/>
                </a:solidFill>
              </a:rPr>
              <a:t>engineering</a:t>
            </a:r>
            <a:r>
              <a:rPr lang="en-US" sz="3200" dirty="0">
                <a:solidFill>
                  <a:srgbClr val="404040"/>
                </a:solidFill>
              </a:rPr>
              <a:t> to design, development, and maintenance of </a:t>
            </a:r>
            <a:r>
              <a:rPr lang="en-US" sz="3200" b="1" dirty="0">
                <a:solidFill>
                  <a:srgbClr val="404040"/>
                </a:solidFill>
              </a:rPr>
              <a:t>software </a:t>
            </a:r>
            <a:r>
              <a:rPr lang="en-US" sz="3200" dirty="0">
                <a:solidFill>
                  <a:srgbClr val="404040"/>
                </a:solidFill>
              </a:rPr>
              <a:t>[WIKIPEDIA]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5FA3311-F5DD-42D3-BF95-37339D945025}"/>
              </a:ext>
            </a:extLst>
          </p:cNvPr>
          <p:cNvPicPr>
            <a:picLocks noChangeAspect="1"/>
          </p:cNvPicPr>
          <p:nvPr/>
        </p:nvPicPr>
        <p:blipFill>
          <a:blip r:embed="rId2"/>
          <a:stretch>
            <a:fillRect/>
          </a:stretch>
        </p:blipFill>
        <p:spPr>
          <a:xfrm>
            <a:off x="3425891" y="804334"/>
            <a:ext cx="5502778" cy="5249332"/>
          </a:xfrm>
          <a:prstGeom prst="rect">
            <a:avLst/>
          </a:prstGeom>
        </p:spPr>
      </p:pic>
    </p:spTree>
    <p:extLst>
      <p:ext uri="{BB962C8B-B14F-4D97-AF65-F5344CB8AC3E}">
        <p14:creationId xmlns:p14="http://schemas.microsoft.com/office/powerpoint/2010/main" val="95607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2AA06-1D90-4707-A2F9-3FC8CCFBE5A9}"/>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kern="1200" cap="all" spc="200" baseline="0">
                <a:solidFill>
                  <a:srgbClr val="FFFFFF"/>
                </a:solidFill>
                <a:latin typeface="+mj-lt"/>
                <a:ea typeface="+mj-ea"/>
                <a:cs typeface="+mj-cs"/>
              </a:rPr>
              <a:t>Nine causes of software error</a:t>
            </a:r>
          </a:p>
        </p:txBody>
      </p:sp>
      <p:sp>
        <p:nvSpPr>
          <p:cNvPr id="3" name="Content Placeholder 2">
            <a:extLst>
              <a:ext uri="{FF2B5EF4-FFF2-40B4-BE49-F238E27FC236}">
                <a16:creationId xmlns:a16="http://schemas.microsoft.com/office/drawing/2014/main" id="{4A2ED179-A0F2-4830-A853-0B1D6DE1C277}"/>
              </a:ext>
            </a:extLst>
          </p:cNvPr>
          <p:cNvSpPr>
            <a:spLocks noGrp="1"/>
          </p:cNvSpPr>
          <p:nvPr>
            <p:ph sz="quarter" idx="13"/>
          </p:nvPr>
        </p:nvSpPr>
        <p:spPr>
          <a:xfrm>
            <a:off x="5232806" y="846668"/>
            <a:ext cx="6491834" cy="5367866"/>
          </a:xfrm>
        </p:spPr>
        <p:txBody>
          <a:bodyPr vert="horz" lIns="91440" tIns="45720" rIns="91440" bIns="45720" rtlCol="0" anchor="ctr">
            <a:normAutofit fontScale="85000" lnSpcReduction="10000"/>
          </a:bodyPr>
          <a:lstStyle/>
          <a:p>
            <a:pPr marL="0" indent="0">
              <a:lnSpc>
                <a:spcPct val="150000"/>
              </a:lnSpc>
              <a:buNone/>
            </a:pPr>
            <a:r>
              <a:rPr lang="en-US" sz="2800" dirty="0"/>
              <a:t>Faulty requirements definition</a:t>
            </a:r>
            <a:br>
              <a:rPr lang="en-US" sz="2800" dirty="0"/>
            </a:br>
            <a:r>
              <a:rPr lang="en-US" sz="2800" dirty="0"/>
              <a:t>Client–developer communication failures </a:t>
            </a:r>
            <a:br>
              <a:rPr lang="en-US" sz="2800" dirty="0"/>
            </a:br>
            <a:r>
              <a:rPr lang="en-US" sz="2800" dirty="0"/>
              <a:t>Deliberate deviations from software requirements</a:t>
            </a:r>
            <a:br>
              <a:rPr lang="en-US" sz="2800" dirty="0"/>
            </a:br>
            <a:r>
              <a:rPr lang="en-US" sz="2800" dirty="0"/>
              <a:t>Logical design errors </a:t>
            </a:r>
            <a:br>
              <a:rPr lang="en-US" sz="2800" dirty="0"/>
            </a:br>
            <a:r>
              <a:rPr lang="en-US" sz="2800" dirty="0"/>
              <a:t>Coding errors </a:t>
            </a:r>
            <a:br>
              <a:rPr lang="en-US" sz="2800" dirty="0"/>
            </a:br>
            <a:r>
              <a:rPr lang="en-US" sz="2800" dirty="0"/>
              <a:t>Non-compliance with documentation and coding instructions</a:t>
            </a:r>
            <a:br>
              <a:rPr lang="en-US" sz="2800" dirty="0"/>
            </a:br>
            <a:r>
              <a:rPr lang="en-US" sz="2800" dirty="0"/>
              <a:t>Shortcomings of the testing process </a:t>
            </a:r>
            <a:br>
              <a:rPr lang="en-US" sz="2800" dirty="0"/>
            </a:br>
            <a:r>
              <a:rPr lang="en-US" sz="2800" dirty="0"/>
              <a:t>Procedure errors </a:t>
            </a:r>
            <a:br>
              <a:rPr lang="en-US" sz="2800" dirty="0"/>
            </a:br>
            <a:r>
              <a:rPr lang="en-US" sz="2800" dirty="0"/>
              <a:t>Documentation errors</a:t>
            </a:r>
          </a:p>
        </p:txBody>
      </p:sp>
    </p:spTree>
    <p:extLst>
      <p:ext uri="{BB962C8B-B14F-4D97-AF65-F5344CB8AC3E}">
        <p14:creationId xmlns:p14="http://schemas.microsoft.com/office/powerpoint/2010/main" val="4121260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Causes Software Errors?</a:t>
            </a:r>
          </a:p>
        </p:txBody>
      </p:sp>
      <p:sp>
        <p:nvSpPr>
          <p:cNvPr id="3" name="Content Placeholder 2"/>
          <p:cNvSpPr>
            <a:spLocks noGrp="1"/>
          </p:cNvSpPr>
          <p:nvPr>
            <p:ph sz="quarter" idx="13"/>
          </p:nvPr>
        </p:nvSpPr>
        <p:spPr>
          <a:xfrm>
            <a:off x="812800" y="2311400"/>
            <a:ext cx="10871200" cy="4470400"/>
          </a:xfrm>
        </p:spPr>
        <p:txBody>
          <a:bodyPr>
            <a:normAutofit/>
          </a:bodyPr>
          <a:lstStyle/>
          <a:p>
            <a:r>
              <a:rPr lang="en-US" dirty="0"/>
              <a:t>1. Faulty definition of requirements</a:t>
            </a:r>
          </a:p>
          <a:p>
            <a:pPr lvl="1"/>
            <a:r>
              <a:rPr lang="en-US" dirty="0"/>
              <a:t>Erroneous requirement definitions</a:t>
            </a:r>
          </a:p>
          <a:p>
            <a:pPr lvl="1"/>
            <a:r>
              <a:rPr lang="en-US" dirty="0"/>
              <a:t>Absence of important requirements</a:t>
            </a:r>
          </a:p>
          <a:p>
            <a:pPr lvl="1"/>
            <a:r>
              <a:rPr lang="en-US" dirty="0"/>
              <a:t>Incomplete requirements</a:t>
            </a:r>
          </a:p>
          <a:p>
            <a:pPr lvl="1"/>
            <a:r>
              <a:rPr lang="en-US" dirty="0"/>
              <a:t>Unnecessary requirements included</a:t>
            </a:r>
          </a:p>
          <a:p>
            <a:r>
              <a:rPr lang="en-US" dirty="0"/>
              <a:t>2. Client-developer communication failures</a:t>
            </a:r>
          </a:p>
          <a:p>
            <a:pPr lvl="1"/>
            <a:r>
              <a:rPr lang="en-US" dirty="0"/>
              <a:t>Misunderstanding of client requirements presented in writing, orally, etc.</a:t>
            </a:r>
          </a:p>
          <a:p>
            <a:pPr lvl="1"/>
            <a:r>
              <a:rPr lang="en-US" dirty="0"/>
              <a:t>Misunderstanding of client responses to design problems</a:t>
            </a:r>
          </a:p>
        </p:txBody>
      </p:sp>
    </p:spTree>
    <p:extLst>
      <p:ext uri="{BB962C8B-B14F-4D97-AF65-F5344CB8AC3E}">
        <p14:creationId xmlns:p14="http://schemas.microsoft.com/office/powerpoint/2010/main" val="72984383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1464</TotalTime>
  <Words>1784</Words>
  <Application>Microsoft Office PowerPoint</Application>
  <PresentationFormat>Widescreen</PresentationFormat>
  <Paragraphs>258</Paragraphs>
  <Slides>58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Arial</vt:lpstr>
      <vt:lpstr>Book Antiqua</vt:lpstr>
      <vt:lpstr>Calibri</vt:lpstr>
      <vt:lpstr>Gill Sans MT</vt:lpstr>
      <vt:lpstr>Wingdings</vt:lpstr>
      <vt:lpstr>Parcel</vt:lpstr>
      <vt:lpstr>Software QUALITY ENGINERING</vt:lpstr>
      <vt:lpstr>Overview</vt:lpstr>
      <vt:lpstr>Course outline &amp; Marks Distribution</vt:lpstr>
      <vt:lpstr>What Is Software?</vt:lpstr>
      <vt:lpstr>PowerPoint Presentation</vt:lpstr>
      <vt:lpstr>What is Software Engineering?</vt:lpstr>
      <vt:lpstr>PowerPoint Presentation</vt:lpstr>
      <vt:lpstr>Nine causes of software error</vt:lpstr>
      <vt:lpstr>What Causes Software Errors?</vt:lpstr>
      <vt:lpstr>What Causes Software Errors?</vt:lpstr>
      <vt:lpstr>What Causes Software Errors?</vt:lpstr>
      <vt:lpstr>What Causes Software Errors?</vt:lpstr>
      <vt:lpstr>PowerPoint Presentation</vt:lpstr>
      <vt:lpstr>PowerPoint Presentation</vt:lpstr>
      <vt:lpstr>Quality ! What Is It ?</vt:lpstr>
      <vt:lpstr>Professional View</vt:lpstr>
      <vt:lpstr>What is Software Quality?</vt:lpstr>
      <vt:lpstr>Software Quality?</vt:lpstr>
      <vt:lpstr>Technical Quality Parameters</vt:lpstr>
      <vt:lpstr>Technical Quality Parameters</vt:lpstr>
      <vt:lpstr>User Quality Parameters</vt:lpstr>
      <vt:lpstr>Problems</vt:lpstr>
      <vt:lpstr>Testing Cycle </vt:lpstr>
      <vt:lpstr>Why Software quality?</vt:lpstr>
      <vt:lpstr>Why Software quality?</vt:lpstr>
      <vt:lpstr>Cognition in Testing</vt:lpstr>
      <vt:lpstr>Cognition in Testing</vt:lpstr>
      <vt:lpstr>Cognition in Testing</vt:lpstr>
      <vt:lpstr>Cognition in Testing</vt:lpstr>
      <vt:lpstr>Max Information Bad Design</vt:lpstr>
      <vt:lpstr>Less Information Good Design</vt:lpstr>
      <vt:lpstr>Less Information Good Design</vt:lpstr>
      <vt:lpstr>Cognition in Testing</vt:lpstr>
      <vt:lpstr>PowerPoint Presentation</vt:lpstr>
      <vt:lpstr>Key Aspects of Quality: </vt:lpstr>
      <vt:lpstr>Quality vs Testing</vt:lpstr>
      <vt:lpstr>Software Quality</vt:lpstr>
      <vt:lpstr>Cost of Defect</vt:lpstr>
      <vt:lpstr>PowerPoint Presentation</vt:lpstr>
      <vt:lpstr>General Testing Terms</vt:lpstr>
      <vt:lpstr>Quality Assurance vs Quality Control</vt:lpstr>
      <vt:lpstr>Quality Assurance vs Quality Control</vt:lpstr>
      <vt:lpstr>Quality Assurance vs Quality Control</vt:lpstr>
      <vt:lpstr>Quality Assurance vs Quality Control</vt:lpstr>
      <vt:lpstr>Testing, Quality Assurance, and Quality Engineering</vt:lpstr>
      <vt:lpstr>Achieving Quality</vt:lpstr>
      <vt:lpstr>Achieving Quality</vt:lpstr>
      <vt:lpstr>QA Principal 1</vt:lpstr>
      <vt:lpstr>QA Principal 1</vt:lpstr>
      <vt:lpstr>QA Principal 2</vt:lpstr>
      <vt:lpstr>QA Principal 2</vt:lpstr>
      <vt:lpstr>QA Principal 3</vt:lpstr>
      <vt:lpstr>QA Principal 3</vt:lpstr>
      <vt:lpstr>Software Quality</vt:lpstr>
      <vt:lpstr>PowerPoint Presentation</vt:lpstr>
      <vt:lpstr>Real World Software Development</vt:lpstr>
      <vt:lpstr>Real World Software Development</vt:lpstr>
      <vt:lpstr> END OF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Perveen</dc:creator>
  <cp:lastModifiedBy>Admin</cp:lastModifiedBy>
  <cp:revision>60</cp:revision>
  <dcterms:created xsi:type="dcterms:W3CDTF">2020-09-20T19:54:15Z</dcterms:created>
  <dcterms:modified xsi:type="dcterms:W3CDTF">2024-02-17T21:29:01Z</dcterms:modified>
</cp:coreProperties>
</file>