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1"/>
  </p:notesMasterIdLst>
  <p:sldIdLst>
    <p:sldId id="256" r:id="rId2"/>
    <p:sldId id="353" r:id="rId3"/>
    <p:sldId id="340" r:id="rId4"/>
    <p:sldId id="326" r:id="rId5"/>
    <p:sldId id="331" r:id="rId6"/>
    <p:sldId id="277" r:id="rId7"/>
    <p:sldId id="338" r:id="rId8"/>
    <p:sldId id="341" r:id="rId9"/>
    <p:sldId id="355" r:id="rId10"/>
    <p:sldId id="354" r:id="rId11"/>
    <p:sldId id="342" r:id="rId12"/>
    <p:sldId id="343" r:id="rId13"/>
    <p:sldId id="344" r:id="rId14"/>
    <p:sldId id="345" r:id="rId15"/>
    <p:sldId id="346" r:id="rId16"/>
    <p:sldId id="347" r:id="rId17"/>
    <p:sldId id="348" r:id="rId18"/>
    <p:sldId id="349"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9819" autoAdjust="0"/>
  </p:normalViewPr>
  <p:slideViewPr>
    <p:cSldViewPr snapToGrid="0">
      <p:cViewPr varScale="1">
        <p:scale>
          <a:sx n="67" d="100"/>
          <a:sy n="67"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08T12:32:12.487" idx="1">
    <p:pos x="10" y="10"/>
    <p:text>Jim McCall produced this model for the US Air Force and the intention was to bridge the gap between usersand developers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01/03/2023</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Jim McCall produced this model for the US Air Force and the intention was to bridge the gap between users and developers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0333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01-Mar-23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01-Mar-23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01-Mar-23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01-Mar-23</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01-Mar-23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01-Mar-23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01-Mar-23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01-Mar-23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01-Mar-23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01-Mar-23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01-Mar-23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01-Mar-23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01-Mar-23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fontScale="92500"/>
          </a:bodyPr>
          <a:lstStyle/>
          <a:p>
            <a:r>
              <a:rPr lang="en-US" sz="4000" dirty="0"/>
              <a:t>Software quality factors and attributes, software quality models</a:t>
            </a:r>
          </a:p>
        </p:txBody>
      </p:sp>
    </p:spTree>
    <p:extLst>
      <p:ext uri="{BB962C8B-B14F-4D97-AF65-F5344CB8AC3E}">
        <p14:creationId xmlns:p14="http://schemas.microsoft.com/office/powerpoint/2010/main" val="140823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419501C6-F015-4273-AF88-E0F6C85389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CA677DB7-5829-45BD-9754-5EC484CC42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26F3072-6390-4D30-B2D5-C4958FFE1E6C}"/>
              </a:ext>
            </a:extLst>
          </p:cNvPr>
          <p:cNvSpPr>
            <a:spLocks noGrp="1"/>
          </p:cNvSpPr>
          <p:nvPr>
            <p:ph type="ctrTitle"/>
          </p:nvPr>
        </p:nvSpPr>
        <p:spPr>
          <a:xfrm>
            <a:off x="804672" y="2404872"/>
            <a:ext cx="3044950" cy="1627792"/>
          </a:xfrm>
        </p:spPr>
        <p:txBody>
          <a:bodyPr>
            <a:normAutofit/>
          </a:bodyPr>
          <a:lstStyle/>
          <a:p>
            <a:r>
              <a:rPr lang="en-US" sz="2800"/>
              <a:t>Factors division</a:t>
            </a:r>
            <a:endParaRPr lang="aa-ET" sz="2800"/>
          </a:p>
        </p:txBody>
      </p:sp>
      <p:pic>
        <p:nvPicPr>
          <p:cNvPr id="4" name="Picture 2" descr="McCall Quality Model - Maisqual Wiki">
            <a:extLst>
              <a:ext uri="{FF2B5EF4-FFF2-40B4-BE49-F238E27FC236}">
                <a16:creationId xmlns="" xmlns:a16="http://schemas.microsoft.com/office/drawing/2014/main" id="{79602A28-B041-474A-9B97-446706D58D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87393" y="1"/>
            <a:ext cx="6000747"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515600" y="0"/>
            <a:ext cx="104298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Matrices</a:t>
            </a:r>
            <a:endParaRPr lang="en-US" dirty="0"/>
          </a:p>
        </p:txBody>
      </p:sp>
    </p:spTree>
    <p:extLst>
      <p:ext uri="{BB962C8B-B14F-4D97-AF65-F5344CB8AC3E}">
        <p14:creationId xmlns:p14="http://schemas.microsoft.com/office/powerpoint/2010/main" val="154209462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AE37E-93D6-4E68-8F9C-1E997B8EC4E1}"/>
              </a:ext>
            </a:extLst>
          </p:cNvPr>
          <p:cNvSpPr>
            <a:spLocks noGrp="1"/>
          </p:cNvSpPr>
          <p:nvPr>
            <p:ph type="title"/>
          </p:nvPr>
        </p:nvSpPr>
        <p:spPr/>
        <p:txBody>
          <a:bodyPr/>
          <a:lstStyle/>
          <a:p>
            <a:r>
              <a:rPr lang="en-US" dirty="0"/>
              <a:t>Alternative models of software quality factors</a:t>
            </a:r>
            <a:endParaRPr lang="aa-ET" dirty="0"/>
          </a:p>
        </p:txBody>
      </p:sp>
      <p:sp>
        <p:nvSpPr>
          <p:cNvPr id="3" name="Content Placeholder 2">
            <a:extLst>
              <a:ext uri="{FF2B5EF4-FFF2-40B4-BE49-F238E27FC236}">
                <a16:creationId xmlns="" xmlns:a16="http://schemas.microsoft.com/office/drawing/2014/main" id="{8C04CDFF-BC6A-4CE6-BBAE-ECE66C6F9157}"/>
              </a:ext>
            </a:extLst>
          </p:cNvPr>
          <p:cNvSpPr>
            <a:spLocks noGrp="1"/>
          </p:cNvSpPr>
          <p:nvPr>
            <p:ph idx="1"/>
          </p:nvPr>
        </p:nvSpPr>
        <p:spPr>
          <a:xfrm>
            <a:off x="847898" y="2638044"/>
            <a:ext cx="10490662" cy="3101983"/>
          </a:xfrm>
        </p:spPr>
        <p:txBody>
          <a:bodyPr>
            <a:normAutofit/>
          </a:bodyPr>
          <a:lstStyle/>
          <a:p>
            <a:pPr marL="0" indent="0" algn="just">
              <a:buNone/>
            </a:pPr>
            <a:r>
              <a:rPr lang="en-US" sz="2400" dirty="0"/>
              <a:t>Two factor models, appearing during the late 1980s, considered to be alternatives to the McCall classic factor model (McCall et al., 1977), deserve discussion:                                          					</a:t>
            </a:r>
            <a:br>
              <a:rPr lang="en-US" sz="2400" dirty="0"/>
            </a:br>
            <a:r>
              <a:rPr lang="en-US" sz="2400" dirty="0"/>
              <a:t>1.	The Evans and Marciniak factor model (Evans and 	Marciniak, 1987). </a:t>
            </a:r>
            <a:br>
              <a:rPr lang="en-US" sz="2400" dirty="0"/>
            </a:br>
            <a:r>
              <a:rPr lang="en-US" sz="2400" dirty="0"/>
              <a:t>2.	The Deutsch and Willis factor model (Deutsch and 	Willis, 1988).</a:t>
            </a:r>
            <a:endParaRPr lang="aa-ET" sz="2400" dirty="0"/>
          </a:p>
        </p:txBody>
      </p:sp>
    </p:spTree>
    <p:extLst>
      <p:ext uri="{BB962C8B-B14F-4D97-AF65-F5344CB8AC3E}">
        <p14:creationId xmlns:p14="http://schemas.microsoft.com/office/powerpoint/2010/main" val="157349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7972D-0FB1-4ABB-8886-247C685BA4B3}"/>
              </a:ext>
            </a:extLst>
          </p:cNvPr>
          <p:cNvSpPr>
            <a:spLocks noGrp="1"/>
          </p:cNvSpPr>
          <p:nvPr>
            <p:ph type="title"/>
          </p:nvPr>
        </p:nvSpPr>
        <p:spPr/>
        <p:txBody>
          <a:bodyPr/>
          <a:lstStyle/>
          <a:p>
            <a:r>
              <a:rPr lang="en-US" dirty="0"/>
              <a:t>Formal comparison of the alternative models</a:t>
            </a:r>
            <a:endParaRPr lang="aa-ET" dirty="0"/>
          </a:p>
        </p:txBody>
      </p:sp>
      <p:sp>
        <p:nvSpPr>
          <p:cNvPr id="3" name="Content Placeholder 2">
            <a:extLst>
              <a:ext uri="{FF2B5EF4-FFF2-40B4-BE49-F238E27FC236}">
                <a16:creationId xmlns="" xmlns:a16="http://schemas.microsoft.com/office/drawing/2014/main" id="{B937D66C-EA22-473E-A189-40C33E98A606}"/>
              </a:ext>
            </a:extLst>
          </p:cNvPr>
          <p:cNvSpPr>
            <a:spLocks noGrp="1"/>
          </p:cNvSpPr>
          <p:nvPr>
            <p:ph idx="1"/>
          </p:nvPr>
        </p:nvSpPr>
        <p:spPr>
          <a:xfrm>
            <a:off x="814647" y="2638044"/>
            <a:ext cx="10465724" cy="3101983"/>
          </a:xfrm>
        </p:spPr>
        <p:txBody>
          <a:bodyPr>
            <a:normAutofit lnSpcReduction="10000"/>
          </a:bodyPr>
          <a:lstStyle/>
          <a:p>
            <a:pPr algn="just"/>
            <a:r>
              <a:rPr lang="en-US" sz="2400" dirty="0"/>
              <a:t>A formal comparison of the factor models reveals: 						 </a:t>
            </a:r>
            <a:br>
              <a:rPr lang="en-US" sz="2400" dirty="0"/>
            </a:br>
            <a:r>
              <a:rPr lang="en-US" sz="2400" dirty="0"/>
              <a:t>1.	Both alternative models exclude only one of McCall’s 11 factors, namely 	the testability factor. 								</a:t>
            </a:r>
            <a:br>
              <a:rPr lang="en-US" sz="2400" dirty="0"/>
            </a:br>
            <a:r>
              <a:rPr lang="en-US" sz="2400" dirty="0"/>
              <a:t>2.	The Evans and Marciniak factor model consists of 12 	factors that are 	classified 	into three categories.								 </a:t>
            </a:r>
            <a:br>
              <a:rPr lang="en-US" sz="2400" dirty="0"/>
            </a:br>
            <a:r>
              <a:rPr lang="en-US" sz="2400" dirty="0"/>
              <a:t>3.	The Deutsch and Willis factor model consists of 15 	factors that are 	classified 	into four category</a:t>
            </a:r>
            <a:endParaRPr lang="aa-ET" dirty="0"/>
          </a:p>
        </p:txBody>
      </p:sp>
    </p:spTree>
    <p:extLst>
      <p:ext uri="{BB962C8B-B14F-4D97-AF65-F5344CB8AC3E}">
        <p14:creationId xmlns:p14="http://schemas.microsoft.com/office/powerpoint/2010/main" val="87023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763DC-BA96-457E-A74D-0247389D6E82}"/>
              </a:ext>
            </a:extLst>
          </p:cNvPr>
          <p:cNvSpPr>
            <a:spLocks noGrp="1"/>
          </p:cNvSpPr>
          <p:nvPr>
            <p:ph type="title"/>
          </p:nvPr>
        </p:nvSpPr>
        <p:spPr/>
        <p:txBody>
          <a:bodyPr/>
          <a:lstStyle/>
          <a:p>
            <a:r>
              <a:rPr lang="en-US" dirty="0"/>
              <a:t>five new factors</a:t>
            </a:r>
            <a:endParaRPr lang="aa-ET" dirty="0"/>
          </a:p>
        </p:txBody>
      </p:sp>
      <p:sp>
        <p:nvSpPr>
          <p:cNvPr id="3" name="Content Placeholder 2">
            <a:extLst>
              <a:ext uri="{FF2B5EF4-FFF2-40B4-BE49-F238E27FC236}">
                <a16:creationId xmlns="" xmlns:a16="http://schemas.microsoft.com/office/drawing/2014/main" id="{475D3289-340F-4170-9A70-40DD734E0817}"/>
              </a:ext>
            </a:extLst>
          </p:cNvPr>
          <p:cNvSpPr>
            <a:spLocks noGrp="1"/>
          </p:cNvSpPr>
          <p:nvPr>
            <p:ph idx="1"/>
          </p:nvPr>
        </p:nvSpPr>
        <p:spPr>
          <a:xfrm>
            <a:off x="939338" y="2638044"/>
            <a:ext cx="10241280" cy="3101983"/>
          </a:xfrm>
        </p:spPr>
        <p:txBody>
          <a:bodyPr>
            <a:normAutofit fontScale="92500" lnSpcReduction="10000"/>
          </a:bodyPr>
          <a:lstStyle/>
          <a:p>
            <a:r>
              <a:rPr lang="en-US" altLang="aa-ET" sz="2400" dirty="0"/>
              <a:t>Totally five new factors were suggested</a:t>
            </a:r>
          </a:p>
          <a:p>
            <a:pPr lvl="1"/>
            <a:r>
              <a:rPr lang="en-US" altLang="aa-ET" sz="2200" dirty="0"/>
              <a:t>Evans and Marciniak offer two ‘new’ ones:</a:t>
            </a:r>
          </a:p>
          <a:p>
            <a:pPr lvl="3"/>
            <a:r>
              <a:rPr lang="en-US" altLang="aa-ET" sz="2400" dirty="0"/>
              <a:t>Verifiability and Expandability</a:t>
            </a:r>
          </a:p>
          <a:p>
            <a:pPr lvl="1"/>
            <a:r>
              <a:rPr lang="en-US" altLang="aa-ET" sz="2200" dirty="0"/>
              <a:t>Deutsch and Willis offer three ‘new’ ones:</a:t>
            </a:r>
          </a:p>
          <a:p>
            <a:pPr lvl="3"/>
            <a:r>
              <a:rPr lang="en-US" altLang="aa-ET" sz="2400" dirty="0"/>
              <a:t>Safety</a:t>
            </a:r>
          </a:p>
          <a:p>
            <a:pPr lvl="3"/>
            <a:r>
              <a:rPr lang="en-US" altLang="aa-ET" sz="2400" dirty="0"/>
              <a:t>Manageability, and </a:t>
            </a:r>
          </a:p>
          <a:p>
            <a:pPr lvl="3"/>
            <a:r>
              <a:rPr lang="en-US" altLang="aa-ET" sz="2400" dirty="0"/>
              <a:t>Survivability</a:t>
            </a:r>
          </a:p>
        </p:txBody>
      </p:sp>
    </p:spTree>
    <p:extLst>
      <p:ext uri="{BB962C8B-B14F-4D97-AF65-F5344CB8AC3E}">
        <p14:creationId xmlns:p14="http://schemas.microsoft.com/office/powerpoint/2010/main" val="330046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4E3AF8-2580-436A-9E9D-60C6035B6E9F}"/>
              </a:ext>
            </a:extLst>
          </p:cNvPr>
          <p:cNvSpPr>
            <a:spLocks noGrp="1"/>
          </p:cNvSpPr>
          <p:nvPr>
            <p:ph type="ctrTitle"/>
          </p:nvPr>
        </p:nvSpPr>
        <p:spPr>
          <a:xfrm>
            <a:off x="1600200" y="174567"/>
            <a:ext cx="8991600" cy="1645920"/>
          </a:xfrm>
        </p:spPr>
        <p:txBody>
          <a:bodyPr>
            <a:normAutofit fontScale="90000"/>
          </a:bodyPr>
          <a:lstStyle/>
          <a:p>
            <a:r>
              <a:rPr lang="en-US" dirty="0"/>
              <a:t>Comparison of McCall’s factor model and alternative models</a:t>
            </a:r>
            <a:endParaRPr lang="aa-ET" dirty="0"/>
          </a:p>
        </p:txBody>
      </p:sp>
      <p:pic>
        <p:nvPicPr>
          <p:cNvPr id="4" name="Picture 3" descr="oht03">
            <a:extLst>
              <a:ext uri="{FF2B5EF4-FFF2-40B4-BE49-F238E27FC236}">
                <a16:creationId xmlns="" xmlns:a16="http://schemas.microsoft.com/office/drawing/2014/main" id="{E71D75AD-6EB0-44AF-AA56-66925BD0CF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3" t="8032" r="2534" b="8009"/>
          <a:stretch>
            <a:fillRect/>
          </a:stretch>
        </p:blipFill>
        <p:spPr bwMode="auto">
          <a:xfrm>
            <a:off x="2571750" y="1935221"/>
            <a:ext cx="7048500"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43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B8CC7-10AC-4C2C-90F8-61134953BF93}"/>
              </a:ext>
            </a:extLst>
          </p:cNvPr>
          <p:cNvSpPr>
            <a:spLocks noGrp="1"/>
          </p:cNvSpPr>
          <p:nvPr>
            <p:ph type="title"/>
          </p:nvPr>
        </p:nvSpPr>
        <p:spPr/>
        <p:txBody>
          <a:bodyPr/>
          <a:lstStyle/>
          <a:p>
            <a:r>
              <a:rPr lang="en-US" dirty="0"/>
              <a:t>ALTERNATIVES</a:t>
            </a:r>
            <a:endParaRPr lang="aa-ET" dirty="0"/>
          </a:p>
        </p:txBody>
      </p:sp>
      <p:sp>
        <p:nvSpPr>
          <p:cNvPr id="3" name="Content Placeholder 2">
            <a:extLst>
              <a:ext uri="{FF2B5EF4-FFF2-40B4-BE49-F238E27FC236}">
                <a16:creationId xmlns="" xmlns:a16="http://schemas.microsoft.com/office/drawing/2014/main" id="{F3434A7E-5B46-454E-9E38-D5F730C653F5}"/>
              </a:ext>
            </a:extLst>
          </p:cNvPr>
          <p:cNvSpPr>
            <a:spLocks noGrp="1"/>
          </p:cNvSpPr>
          <p:nvPr>
            <p:ph idx="1"/>
          </p:nvPr>
        </p:nvSpPr>
        <p:spPr>
          <a:xfrm>
            <a:off x="806335" y="2153412"/>
            <a:ext cx="10457410" cy="4704588"/>
          </a:xfrm>
        </p:spPr>
        <p:txBody>
          <a:bodyPr>
            <a:normAutofit fontScale="92500" lnSpcReduction="10000"/>
          </a:bodyPr>
          <a:lstStyle/>
          <a:p>
            <a:pPr marL="0" indent="0" algn="just">
              <a:buFontTx/>
              <a:buNone/>
            </a:pPr>
            <a:r>
              <a:rPr lang="en-US" altLang="aa-ET" sz="2400" dirty="0"/>
              <a:t>Evans and Marciniak offer Verifiability and Expandability</a:t>
            </a:r>
          </a:p>
          <a:p>
            <a:pPr marL="0" indent="0" algn="just">
              <a:buFontTx/>
              <a:buNone/>
            </a:pPr>
            <a:endParaRPr lang="en-US" altLang="aa-ET" sz="2400" dirty="0"/>
          </a:p>
          <a:p>
            <a:pPr lvl="1" algn="just"/>
            <a:r>
              <a:rPr lang="en-US" altLang="aa-ET" sz="2400" b="1" dirty="0"/>
              <a:t>1.  Verifiability Requirements </a:t>
            </a:r>
            <a:r>
              <a:rPr lang="en-US" altLang="aa-ET" sz="2400" dirty="0"/>
              <a:t>addresses design and programming features that allow for efficient verification of design and programming;  </a:t>
            </a:r>
          </a:p>
          <a:p>
            <a:pPr lvl="2" algn="just"/>
            <a:r>
              <a:rPr lang="en-US" altLang="aa-ET" sz="2000" dirty="0"/>
              <a:t>This does not refer to outputs; rather, structure of code;  design elements and their dependencies, coupling, cohesion; patterns…</a:t>
            </a:r>
          </a:p>
          <a:p>
            <a:pPr lvl="1" algn="just"/>
            <a:r>
              <a:rPr lang="en-US" altLang="aa-ET" sz="2400" dirty="0"/>
              <a:t>apply to modularity, simplicity, adherence to documentation and programming guidelines, etc.</a:t>
            </a:r>
          </a:p>
          <a:p>
            <a:pPr lvl="1" algn="just"/>
            <a:endParaRPr lang="en-US" altLang="aa-ET" sz="2400" b="1" dirty="0"/>
          </a:p>
          <a:p>
            <a:pPr lvl="1" algn="just"/>
            <a:r>
              <a:rPr lang="en-US" altLang="aa-ET" sz="2400" b="1" dirty="0"/>
              <a:t>2.  Expandability Requirements </a:t>
            </a:r>
            <a:r>
              <a:rPr lang="en-US" altLang="aa-ET" sz="2400" dirty="0"/>
              <a:t>really refers to scalability and extensibility to provide more usability.</a:t>
            </a:r>
          </a:p>
          <a:p>
            <a:pPr lvl="2" algn="just"/>
            <a:r>
              <a:rPr lang="en-US" altLang="aa-ET" sz="2000" dirty="0"/>
              <a:t>Essentially this is McCall’s </a:t>
            </a:r>
            <a:r>
              <a:rPr lang="en-US" altLang="aa-ET" sz="2000" b="1" dirty="0"/>
              <a:t>flexibility</a:t>
            </a:r>
            <a:endParaRPr lang="en-US" altLang="aa-ET" sz="2000" dirty="0"/>
          </a:p>
          <a:p>
            <a:pPr algn="just"/>
            <a:endParaRPr lang="aa-ET" dirty="0"/>
          </a:p>
        </p:txBody>
      </p:sp>
    </p:spTree>
    <p:extLst>
      <p:ext uri="{BB962C8B-B14F-4D97-AF65-F5344CB8AC3E}">
        <p14:creationId xmlns:p14="http://schemas.microsoft.com/office/powerpoint/2010/main" val="94975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81E331-25F0-41EB-8D64-47C663DFED6F}"/>
              </a:ext>
            </a:extLst>
          </p:cNvPr>
          <p:cNvSpPr>
            <a:spLocks noGrp="1"/>
          </p:cNvSpPr>
          <p:nvPr>
            <p:ph type="title"/>
          </p:nvPr>
        </p:nvSpPr>
        <p:spPr/>
        <p:txBody>
          <a:bodyPr/>
          <a:lstStyle/>
          <a:p>
            <a:r>
              <a:rPr lang="en-US" altLang="aa-ET" dirty="0"/>
              <a:t>Alternatives</a:t>
            </a:r>
            <a:endParaRPr lang="aa-ET" dirty="0"/>
          </a:p>
        </p:txBody>
      </p:sp>
      <p:sp>
        <p:nvSpPr>
          <p:cNvPr id="3" name="Content Placeholder 2">
            <a:extLst>
              <a:ext uri="{FF2B5EF4-FFF2-40B4-BE49-F238E27FC236}">
                <a16:creationId xmlns="" xmlns:a16="http://schemas.microsoft.com/office/drawing/2014/main" id="{DC7B633A-444D-4F85-A55E-6E08E3D35137}"/>
              </a:ext>
            </a:extLst>
          </p:cNvPr>
          <p:cNvSpPr>
            <a:spLocks noGrp="1"/>
          </p:cNvSpPr>
          <p:nvPr>
            <p:ph idx="1"/>
          </p:nvPr>
        </p:nvSpPr>
        <p:spPr>
          <a:xfrm>
            <a:off x="806335" y="2153412"/>
            <a:ext cx="10789920" cy="4704588"/>
          </a:xfrm>
        </p:spPr>
        <p:txBody>
          <a:bodyPr>
            <a:normAutofit fontScale="92500" lnSpcReduction="20000"/>
          </a:bodyPr>
          <a:lstStyle/>
          <a:p>
            <a:pPr marL="0" indent="0" algn="just">
              <a:buFontTx/>
              <a:buNone/>
              <a:defRPr/>
            </a:pPr>
            <a:r>
              <a:rPr lang="en-US" sz="2400" dirty="0"/>
              <a:t>Deutsch and Willis offer </a:t>
            </a:r>
            <a:r>
              <a:rPr lang="en-US" sz="2200" dirty="0"/>
              <a:t>Safety, Manageability, and Survivability</a:t>
            </a:r>
          </a:p>
          <a:p>
            <a:pPr lvl="1" algn="just">
              <a:defRPr/>
            </a:pPr>
            <a:r>
              <a:rPr lang="en-US" sz="2200" b="1" dirty="0"/>
              <a:t>1.  Safety Requirements </a:t>
            </a:r>
            <a:r>
              <a:rPr lang="en-US" sz="2200" dirty="0"/>
              <a:t>address conditions that could bring the equipment or application down especially for controlling software, as in setting alarms or sounding warnings.</a:t>
            </a:r>
          </a:p>
          <a:p>
            <a:pPr lvl="2" algn="just">
              <a:defRPr/>
            </a:pPr>
            <a:r>
              <a:rPr lang="en-US" sz="2000" dirty="0"/>
              <a:t>Especially important to process control / real time software such as that running conveyor belts or instrumentation for ordinance… </a:t>
            </a:r>
          </a:p>
          <a:p>
            <a:pPr lvl="1" algn="just">
              <a:defRPr/>
            </a:pPr>
            <a:endParaRPr lang="en-US" sz="2200" b="1" dirty="0"/>
          </a:p>
          <a:p>
            <a:pPr lvl="1" algn="just">
              <a:defRPr/>
            </a:pPr>
            <a:r>
              <a:rPr lang="en-US" sz="2200" b="1" dirty="0"/>
              <a:t>2.  Manageability Requirements </a:t>
            </a:r>
            <a:r>
              <a:rPr lang="en-US" sz="2200" dirty="0"/>
              <a:t>refer to tools primarily administrative to control versions, configurations and change management / tracking.  </a:t>
            </a:r>
          </a:p>
          <a:p>
            <a:pPr lvl="2" algn="just">
              <a:defRPr/>
            </a:pPr>
            <a:r>
              <a:rPr lang="en-US" sz="2000" dirty="0"/>
              <a:t>We must have tools to manage versions and various configurations that may vary from customer to customer.</a:t>
            </a:r>
          </a:p>
          <a:p>
            <a:pPr marL="914400" lvl="2" indent="0" algn="just">
              <a:buFontTx/>
              <a:buNone/>
              <a:defRPr/>
            </a:pPr>
            <a:endParaRPr lang="en-US" sz="2000" dirty="0"/>
          </a:p>
          <a:p>
            <a:pPr lvl="1" algn="just">
              <a:defRPr/>
            </a:pPr>
            <a:r>
              <a:rPr lang="en-US" sz="2200" b="1" dirty="0"/>
              <a:t>3.  Survivability Requirements </a:t>
            </a:r>
            <a:r>
              <a:rPr lang="en-US" sz="2200" dirty="0"/>
              <a:t>refer to MTBF, or continuity of service, as well as MTTR (mean time to recover).   </a:t>
            </a:r>
          </a:p>
          <a:p>
            <a:pPr lvl="2" algn="just">
              <a:defRPr/>
            </a:pPr>
            <a:r>
              <a:rPr lang="en-US" sz="1800" dirty="0"/>
              <a:t>Appears to be quite similar to Reliability in McCall’s model</a:t>
            </a:r>
            <a:endParaRPr lang="en-US" sz="1800" b="1" dirty="0"/>
          </a:p>
          <a:p>
            <a:pPr algn="just"/>
            <a:endParaRPr lang="aa-ET" dirty="0"/>
          </a:p>
        </p:txBody>
      </p:sp>
    </p:spTree>
    <p:extLst>
      <p:ext uri="{BB962C8B-B14F-4D97-AF65-F5344CB8AC3E}">
        <p14:creationId xmlns:p14="http://schemas.microsoft.com/office/powerpoint/2010/main" val="179886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141D3-08FC-4928-B5DA-98FA375A44BE}"/>
              </a:ext>
            </a:extLst>
          </p:cNvPr>
          <p:cNvSpPr>
            <a:spLocks noGrp="1"/>
          </p:cNvSpPr>
          <p:nvPr>
            <p:ph type="title"/>
          </p:nvPr>
        </p:nvSpPr>
        <p:spPr/>
        <p:txBody>
          <a:bodyPr/>
          <a:lstStyle/>
          <a:p>
            <a:r>
              <a:rPr lang="en-US" altLang="aa-ET" dirty="0"/>
              <a:t>Comparisons</a:t>
            </a:r>
            <a:endParaRPr lang="aa-ET" dirty="0"/>
          </a:p>
        </p:txBody>
      </p:sp>
      <p:sp>
        <p:nvSpPr>
          <p:cNvPr id="3" name="Content Placeholder 2">
            <a:extLst>
              <a:ext uri="{FF2B5EF4-FFF2-40B4-BE49-F238E27FC236}">
                <a16:creationId xmlns="" xmlns:a16="http://schemas.microsoft.com/office/drawing/2014/main" id="{037770F4-2A53-42C2-B2B9-4DE20A1C302F}"/>
              </a:ext>
            </a:extLst>
          </p:cNvPr>
          <p:cNvSpPr>
            <a:spLocks noGrp="1"/>
          </p:cNvSpPr>
          <p:nvPr>
            <p:ph idx="1"/>
          </p:nvPr>
        </p:nvSpPr>
        <p:spPr>
          <a:xfrm>
            <a:off x="2231136" y="2153412"/>
            <a:ext cx="7729728" cy="4704588"/>
          </a:xfrm>
        </p:spPr>
        <p:txBody>
          <a:bodyPr>
            <a:normAutofit/>
          </a:bodyPr>
          <a:lstStyle/>
          <a:p>
            <a:pPr algn="just"/>
            <a:r>
              <a:rPr lang="en-US" altLang="aa-ET" sz="2400" dirty="0"/>
              <a:t>These all are pretty close.</a:t>
            </a:r>
          </a:p>
          <a:p>
            <a:pPr algn="just"/>
            <a:r>
              <a:rPr lang="en-US" altLang="aa-ET" sz="2400" dirty="0"/>
              <a:t>Both models do add </a:t>
            </a:r>
            <a:r>
              <a:rPr lang="en-US" altLang="aa-ET" sz="2400" b="1" u="sng" dirty="0"/>
              <a:t>Verifiability</a:t>
            </a:r>
            <a:r>
              <a:rPr lang="en-US" altLang="aa-ET" sz="2400" dirty="0"/>
              <a:t>, </a:t>
            </a:r>
          </a:p>
          <a:p>
            <a:pPr algn="just"/>
            <a:r>
              <a:rPr lang="en-US" altLang="aa-ET" sz="2400" dirty="0"/>
              <a:t>I like this one; addresses design and programming.  (programming conventions / standards, etc.)</a:t>
            </a:r>
          </a:p>
          <a:p>
            <a:pPr lvl="1" algn="just"/>
            <a:r>
              <a:rPr lang="en-US" altLang="aa-ET" sz="2000" dirty="0"/>
              <a:t>As we have developed as a discipline, I think this is essential.</a:t>
            </a:r>
          </a:p>
          <a:p>
            <a:pPr lvl="1" algn="just"/>
            <a:endParaRPr lang="en-US" altLang="aa-ET" sz="2000" dirty="0"/>
          </a:p>
          <a:p>
            <a:pPr algn="just"/>
            <a:r>
              <a:rPr lang="en-US" altLang="aa-ET" sz="2400" b="1" u="sng" dirty="0"/>
              <a:t>Safety</a:t>
            </a:r>
            <a:r>
              <a:rPr lang="en-US" altLang="aa-ET" sz="2400" dirty="0"/>
              <a:t> is clearly important as computers control more and more of what we do especially in both hardware and in software.  </a:t>
            </a:r>
          </a:p>
          <a:p>
            <a:pPr lvl="1" algn="just"/>
            <a:r>
              <a:rPr lang="en-US" altLang="aa-ET" sz="2000" dirty="0"/>
              <a:t>New cars will now sound an alarm as we back up;  software will sound when power is interrupted.  This is important.</a:t>
            </a:r>
          </a:p>
          <a:p>
            <a:pPr algn="just"/>
            <a:endParaRPr lang="aa-ET" dirty="0"/>
          </a:p>
        </p:txBody>
      </p:sp>
    </p:spTree>
    <p:extLst>
      <p:ext uri="{BB962C8B-B14F-4D97-AF65-F5344CB8AC3E}">
        <p14:creationId xmlns:p14="http://schemas.microsoft.com/office/powerpoint/2010/main" val="62335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3AEEBC-EC2A-4E75-BEA3-3D036E170D9E}"/>
              </a:ext>
            </a:extLst>
          </p:cNvPr>
          <p:cNvSpPr>
            <a:spLocks noGrp="1"/>
          </p:cNvSpPr>
          <p:nvPr>
            <p:ph type="title"/>
          </p:nvPr>
        </p:nvSpPr>
        <p:spPr/>
        <p:txBody>
          <a:bodyPr/>
          <a:lstStyle/>
          <a:p>
            <a:r>
              <a:rPr lang="en-US" dirty="0"/>
              <a:t>SO, WHO CARES?</a:t>
            </a:r>
            <a:endParaRPr lang="aa-ET" dirty="0"/>
          </a:p>
        </p:txBody>
      </p:sp>
      <p:sp>
        <p:nvSpPr>
          <p:cNvPr id="3" name="Content Placeholder 2">
            <a:extLst>
              <a:ext uri="{FF2B5EF4-FFF2-40B4-BE49-F238E27FC236}">
                <a16:creationId xmlns="" xmlns:a16="http://schemas.microsoft.com/office/drawing/2014/main" id="{77E1DF9F-5C2C-44AA-9CB8-4FDBC4D56844}"/>
              </a:ext>
            </a:extLst>
          </p:cNvPr>
          <p:cNvSpPr>
            <a:spLocks noGrp="1"/>
          </p:cNvSpPr>
          <p:nvPr>
            <p:ph idx="1"/>
          </p:nvPr>
        </p:nvSpPr>
        <p:spPr>
          <a:xfrm>
            <a:off x="2231136" y="2153412"/>
            <a:ext cx="7729728" cy="4804341"/>
          </a:xfrm>
        </p:spPr>
        <p:txBody>
          <a:bodyPr>
            <a:normAutofit/>
          </a:bodyPr>
          <a:lstStyle/>
          <a:p>
            <a:pPr algn="just"/>
            <a:r>
              <a:rPr lang="en-US" altLang="aa-ET" sz="1800" dirty="0"/>
              <a:t>Both developers and clients need to care.  One group may care more than the other for certain quality factors.</a:t>
            </a:r>
          </a:p>
          <a:p>
            <a:pPr algn="just"/>
            <a:endParaRPr lang="en-US" altLang="aa-ET" sz="1800" dirty="0"/>
          </a:p>
          <a:p>
            <a:pPr algn="just"/>
            <a:r>
              <a:rPr lang="en-US" altLang="aa-ET" sz="1800" dirty="0"/>
              <a:t>Certainly, the nature of the app dictates more concern on some of these factors than others (safety, for example)</a:t>
            </a:r>
          </a:p>
          <a:p>
            <a:pPr algn="just"/>
            <a:endParaRPr lang="en-US" altLang="aa-ET" sz="1800" dirty="0"/>
          </a:p>
          <a:p>
            <a:pPr algn="just"/>
            <a:r>
              <a:rPr lang="en-US" altLang="aa-ET" sz="1800" dirty="0"/>
              <a:t>In the Rational Unified Process, we call this component of the requirements the SRS (software requirement specifications, which contains these ‘non-functional requirements’ which are requirements in every sense of the word – just not </a:t>
            </a:r>
            <a:r>
              <a:rPr lang="en-US" altLang="aa-ET" sz="1800" u="sng" dirty="0"/>
              <a:t>functional</a:t>
            </a:r>
            <a:r>
              <a:rPr lang="en-US" altLang="aa-ET" sz="1800" dirty="0"/>
              <a:t> </a:t>
            </a:r>
            <a:r>
              <a:rPr lang="en-US" altLang="aa-ET" sz="1800" u="sng" dirty="0"/>
              <a:t>requirements</a:t>
            </a:r>
            <a:r>
              <a:rPr lang="en-US" altLang="aa-ET" sz="1800" dirty="0"/>
              <a:t>, as the term is normally used.</a:t>
            </a:r>
          </a:p>
          <a:p>
            <a:pPr algn="just"/>
            <a:endParaRPr lang="aa-ET" dirty="0"/>
          </a:p>
        </p:txBody>
      </p:sp>
    </p:spTree>
    <p:extLst>
      <p:ext uri="{BB962C8B-B14F-4D97-AF65-F5344CB8AC3E}">
        <p14:creationId xmlns:p14="http://schemas.microsoft.com/office/powerpoint/2010/main" val="337615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r>
              <a:rPr lang="en-US" dirty="0"/>
              <a:t/>
            </a:r>
            <a:br>
              <a:rPr lang="en-US" dirty="0"/>
            </a:br>
            <a:r>
              <a:rPr lang="en-US" sz="5867" b="1" dirty="0">
                <a:solidFill>
                  <a:srgbClr val="FF0000"/>
                </a:solidFill>
              </a:rPr>
              <a:t>END OF LECTURE </a:t>
            </a:r>
            <a:r>
              <a:rPr lang="en-US" dirty="0"/>
              <a:t/>
            </a:r>
            <a:br>
              <a:rPr lang="en-US" dirty="0"/>
            </a:b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CE27A-40E7-4A1D-8AF7-804F5AE98AD7}"/>
              </a:ext>
            </a:extLst>
          </p:cNvPr>
          <p:cNvSpPr>
            <a:spLocks noGrp="1"/>
          </p:cNvSpPr>
          <p:nvPr>
            <p:ph type="title"/>
          </p:nvPr>
        </p:nvSpPr>
        <p:spPr>
          <a:xfrm>
            <a:off x="804671" y="964692"/>
            <a:ext cx="5928637" cy="1188720"/>
          </a:xfrm>
        </p:spPr>
        <p:txBody>
          <a:bodyPr>
            <a:normAutofit/>
          </a:bodyPr>
          <a:lstStyle/>
          <a:p>
            <a:r>
              <a:rPr lang="en-US" dirty="0"/>
              <a:t>introduction</a:t>
            </a:r>
            <a:endParaRPr lang="aa-ET" dirty="0"/>
          </a:p>
        </p:txBody>
      </p:sp>
      <p:sp>
        <p:nvSpPr>
          <p:cNvPr id="3" name="Content Placeholder 2">
            <a:extLst>
              <a:ext uri="{FF2B5EF4-FFF2-40B4-BE49-F238E27FC236}">
                <a16:creationId xmlns="" xmlns:a16="http://schemas.microsoft.com/office/drawing/2014/main" id="{8979CE35-0BF4-417A-B698-A4655C41D5C1}"/>
              </a:ext>
            </a:extLst>
          </p:cNvPr>
          <p:cNvSpPr>
            <a:spLocks noGrp="1"/>
          </p:cNvSpPr>
          <p:nvPr>
            <p:ph idx="1"/>
          </p:nvPr>
        </p:nvSpPr>
        <p:spPr>
          <a:xfrm>
            <a:off x="804672" y="2638044"/>
            <a:ext cx="5925312" cy="3101983"/>
          </a:xfrm>
        </p:spPr>
        <p:txBody>
          <a:bodyPr>
            <a:normAutofit/>
          </a:bodyPr>
          <a:lstStyle/>
          <a:p>
            <a:pPr algn="just"/>
            <a:r>
              <a:rPr lang="en-US" sz="2000" b="0" i="0" dirty="0">
                <a:effectLst/>
                <a:latin typeface="Open Sans"/>
              </a:rPr>
              <a:t>The quality of software products is now considered to be an essential element in business success. 						</a:t>
            </a:r>
            <a:br>
              <a:rPr lang="en-US" sz="2000" b="0" i="0" dirty="0">
                <a:effectLst/>
                <a:latin typeface="Open Sans"/>
              </a:rPr>
            </a:br>
            <a:r>
              <a:rPr lang="en-US" sz="2000" b="0" i="0" dirty="0">
                <a:effectLst/>
                <a:latin typeface="Open Sans"/>
              </a:rPr>
              <a:t>For some sensitive systems, the software quality is essential since the poor quality may cause tremendous human loss.</a:t>
            </a:r>
            <a:endParaRPr lang="aa-ET" sz="2000" dirty="0"/>
          </a:p>
        </p:txBody>
      </p:sp>
      <p:sp>
        <p:nvSpPr>
          <p:cNvPr id="14" name="Rectangle 13">
            <a:extLst>
              <a:ext uri="{FF2B5EF4-FFF2-40B4-BE49-F238E27FC236}">
                <a16:creationId xmlns="" xmlns:a16="http://schemas.microsoft.com/office/drawing/2014/main" id="{E3BC0364-4B58-4841-A227-00A6A59E02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A029A1F4-D02D-48E4-9331-6870B23B4F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D06A8CF3-711E-4C63-9DD5-53A2696C0D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2AD5612B-2953-438D-BEB0-7A2CE49776B9}"/>
              </a:ext>
            </a:extLst>
          </p:cNvPr>
          <p:cNvPicPr>
            <a:picLocks noChangeAspect="1"/>
          </p:cNvPicPr>
          <p:nvPr/>
        </p:nvPicPr>
        <p:blipFill rotWithShape="1">
          <a:blip r:embed="rId2"/>
          <a:srcRect t="11041" r="-1" b="15561"/>
          <a:stretch/>
        </p:blipFill>
        <p:spPr>
          <a:xfrm>
            <a:off x="8340435" y="822036"/>
            <a:ext cx="3026664" cy="2348100"/>
          </a:xfrm>
          <a:prstGeom prst="rect">
            <a:avLst/>
          </a:prstGeom>
        </p:spPr>
      </p:pic>
      <p:pic>
        <p:nvPicPr>
          <p:cNvPr id="9" name="Picture 8">
            <a:extLst>
              <a:ext uri="{FF2B5EF4-FFF2-40B4-BE49-F238E27FC236}">
                <a16:creationId xmlns="" xmlns:a16="http://schemas.microsoft.com/office/drawing/2014/main" id="{85A9D02C-A892-4EB1-AF5C-0A2B13346348}"/>
              </a:ext>
            </a:extLst>
          </p:cNvPr>
          <p:cNvPicPr>
            <a:picLocks noChangeAspect="1"/>
          </p:cNvPicPr>
          <p:nvPr/>
        </p:nvPicPr>
        <p:blipFill rotWithShape="1">
          <a:blip r:embed="rId3"/>
          <a:srcRect l="5363" r="13418" b="-1"/>
          <a:stretch/>
        </p:blipFill>
        <p:spPr>
          <a:xfrm>
            <a:off x="8340435" y="3255097"/>
            <a:ext cx="3026664" cy="2348100"/>
          </a:xfrm>
          <a:prstGeom prst="rect">
            <a:avLst/>
          </a:prstGeom>
        </p:spPr>
      </p:pic>
    </p:spTree>
    <p:extLst>
      <p:ext uri="{BB962C8B-B14F-4D97-AF65-F5344CB8AC3E}">
        <p14:creationId xmlns:p14="http://schemas.microsoft.com/office/powerpoint/2010/main" val="335682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660E788-AFA9-4A1B-9991-6AA74632A1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EB744275-BFA3-45EB-AFA1-1CDF9DB61CFE}"/>
              </a:ext>
            </a:extLst>
          </p:cNvPr>
          <p:cNvPicPr>
            <a:picLocks noChangeAspect="1"/>
          </p:cNvPicPr>
          <p:nvPr/>
        </p:nvPicPr>
        <p:blipFill rotWithShape="1">
          <a:blip r:embed="rId2"/>
          <a:srcRect t="5613" r="1" b="3447"/>
          <a:stretch/>
        </p:blipFill>
        <p:spPr>
          <a:xfrm>
            <a:off x="4650909" y="10"/>
            <a:ext cx="7541090" cy="6857989"/>
          </a:xfrm>
          <a:prstGeom prst="rect">
            <a:avLst/>
          </a:prstGeom>
        </p:spPr>
      </p:pic>
      <p:sp>
        <p:nvSpPr>
          <p:cNvPr id="11" name="Rectangle 10">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10">
            <a:extLst>
              <a:ext uri="{FF2B5EF4-FFF2-40B4-BE49-F238E27FC236}">
                <a16:creationId xmlns="" xmlns:a16="http://schemas.microsoft.com/office/drawing/2014/main" id="{C17970B9-79D2-4315-A501-E5C103FE2595}"/>
              </a:ext>
            </a:extLst>
          </p:cNvPr>
          <p:cNvPicPr>
            <a:picLocks noChangeAspect="1"/>
          </p:cNvPicPr>
          <p:nvPr/>
        </p:nvPicPr>
        <p:blipFill>
          <a:blip r:embed="rId3"/>
          <a:stretch>
            <a:fillRect/>
          </a:stretch>
        </p:blipFill>
        <p:spPr>
          <a:xfrm>
            <a:off x="2158528" y="217607"/>
            <a:ext cx="7874943" cy="6406159"/>
          </a:xfrm>
          <a:prstGeom prst="rect">
            <a:avLst/>
          </a:prstGeom>
        </p:spPr>
      </p:pic>
    </p:spTree>
    <p:extLst>
      <p:ext uri="{BB962C8B-B14F-4D97-AF65-F5344CB8AC3E}">
        <p14:creationId xmlns:p14="http://schemas.microsoft.com/office/powerpoint/2010/main" val="125532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AEFFFF2-9EB4-4B6C-B9F8-2BA3EF89A2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0D65299F-028F-4AFC-B46A-8DB33E20FE4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BAC87F6E-526A-49B5-995D-42DB656594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282AA06-1D90-4707-A2F9-3FC8CCFBE5A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200" dirty="0">
                <a:solidFill>
                  <a:srgbClr val="FFFFFF"/>
                </a:solidFill>
              </a:rPr>
              <a:t>Common</a:t>
            </a:r>
            <a:br>
              <a:rPr lang="en-US" sz="3200" dirty="0">
                <a:solidFill>
                  <a:srgbClr val="FFFFFF"/>
                </a:solidFill>
              </a:rPr>
            </a:br>
            <a:r>
              <a:rPr lang="en-US" sz="3200" dirty="0">
                <a:solidFill>
                  <a:srgbClr val="FFFFFF"/>
                </a:solidFill>
              </a:rPr>
              <a:t/>
            </a:r>
            <a:br>
              <a:rPr lang="en-US" sz="3200" dirty="0">
                <a:solidFill>
                  <a:srgbClr val="FFFFFF"/>
                </a:solidFill>
              </a:rPr>
            </a:br>
            <a:r>
              <a:rPr lang="en-US" sz="3200" dirty="0">
                <a:solidFill>
                  <a:srgbClr val="FFFFFF"/>
                </a:solidFill>
              </a:rPr>
              <a:t>characteristic</a:t>
            </a:r>
            <a:endParaRPr lang="en-US" sz="3200" kern="1200" cap="all" spc="200" baseline="0" dirty="0">
              <a:solidFill>
                <a:srgbClr val="FFFFFF"/>
              </a:solidFill>
              <a:latin typeface="+mj-lt"/>
              <a:ea typeface="+mj-ea"/>
              <a:cs typeface="+mj-cs"/>
            </a:endParaRPr>
          </a:p>
        </p:txBody>
      </p:sp>
      <p:sp>
        <p:nvSpPr>
          <p:cNvPr id="3" name="Content Placeholder 2">
            <a:extLst>
              <a:ext uri="{FF2B5EF4-FFF2-40B4-BE49-F238E27FC236}">
                <a16:creationId xmlns="" xmlns:a16="http://schemas.microsoft.com/office/drawing/2014/main" id="{4A2ED179-A0F2-4830-A853-0B1D6DE1C277}"/>
              </a:ext>
            </a:extLst>
          </p:cNvPr>
          <p:cNvSpPr>
            <a:spLocks noGrp="1"/>
          </p:cNvSpPr>
          <p:nvPr>
            <p:ph sz="quarter" idx="13"/>
          </p:nvPr>
        </p:nvSpPr>
        <p:spPr>
          <a:xfrm>
            <a:off x="5907840" y="805104"/>
            <a:ext cx="5465674" cy="5367866"/>
          </a:xfrm>
        </p:spPr>
        <p:txBody>
          <a:bodyPr vert="horz" lIns="91440" tIns="45720" rIns="91440" bIns="45720" rtlCol="0" anchor="ctr">
            <a:normAutofit fontScale="70000" lnSpcReduction="20000"/>
          </a:bodyPr>
          <a:lstStyle/>
          <a:p>
            <a:pPr marL="0" indent="0" algn="just">
              <a:lnSpc>
                <a:spcPct val="150000"/>
              </a:lnSpc>
              <a:buNone/>
            </a:pPr>
            <a:r>
              <a:rPr lang="en-US" sz="2800" dirty="0"/>
              <a:t>All the software projects satisfactorily fulfilled the basic requirements for correct calculations (correct inventory figures, correct average class’s score, correct loan interest, etc.).</a:t>
            </a:r>
            <a:br>
              <a:rPr lang="en-US" sz="2800" dirty="0"/>
            </a:br>
            <a:r>
              <a:rPr lang="en-US" sz="2800" dirty="0"/>
              <a:t/>
            </a:r>
            <a:br>
              <a:rPr lang="en-US" sz="2800" dirty="0"/>
            </a:br>
            <a:r>
              <a:rPr lang="en-US" sz="2800" dirty="0"/>
              <a:t>All the software projects suffered from poor performance in important areas such as maintenance, reliability, software reuse, or training.</a:t>
            </a:r>
            <a:br>
              <a:rPr lang="en-US" sz="2800" dirty="0"/>
            </a:br>
            <a:r>
              <a:rPr lang="en-US" sz="2800" dirty="0"/>
              <a:t/>
            </a:r>
            <a:br>
              <a:rPr lang="en-US" sz="2800" dirty="0"/>
            </a:br>
            <a:r>
              <a:rPr lang="en-US" sz="2800" dirty="0"/>
              <a:t>The cause for the poor performance of the developed software projects in these areas was the lack of predefined requirements to cover these important aspects of the software’s functionality</a:t>
            </a:r>
          </a:p>
        </p:txBody>
      </p:sp>
    </p:spTree>
    <p:extLst>
      <p:ext uri="{BB962C8B-B14F-4D97-AF65-F5344CB8AC3E}">
        <p14:creationId xmlns:p14="http://schemas.microsoft.com/office/powerpoint/2010/main" val="412126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need for a comprehensive definition of requirements</a:t>
            </a:r>
          </a:p>
        </p:txBody>
      </p:sp>
      <p:sp>
        <p:nvSpPr>
          <p:cNvPr id="3" name="Content Placeholder 2"/>
          <p:cNvSpPr>
            <a:spLocks noGrp="1"/>
          </p:cNvSpPr>
          <p:nvPr>
            <p:ph sz="quarter" idx="13"/>
          </p:nvPr>
        </p:nvSpPr>
        <p:spPr>
          <a:xfrm>
            <a:off x="812800" y="2311400"/>
            <a:ext cx="10871200" cy="4470400"/>
          </a:xfrm>
        </p:spPr>
        <p:txBody>
          <a:bodyPr>
            <a:normAutofit/>
          </a:bodyPr>
          <a:lstStyle/>
          <a:p>
            <a:pPr algn="just"/>
            <a:r>
              <a:rPr lang="en-US" sz="2400" dirty="0"/>
              <a:t>To cover all attributes of software and aspects of the use of software, including usability aspects, reusability aspects, maintainability aspects, and so forth in order to assure the full satisfaction of the users.</a:t>
            </a:r>
            <a:br>
              <a:rPr lang="en-US" sz="2400" dirty="0"/>
            </a:br>
            <a:r>
              <a:rPr lang="en-US" sz="2400" dirty="0"/>
              <a:t/>
            </a:r>
            <a:br>
              <a:rPr lang="en-US" sz="2400" dirty="0"/>
            </a:br>
            <a:r>
              <a:rPr lang="en-US" sz="2400" b="0" i="0" dirty="0">
                <a:solidFill>
                  <a:srgbClr val="000000"/>
                </a:solidFill>
                <a:effectLst/>
                <a:latin typeface="Arial" panose="020B0604020202020204" pitchFamily="34" charset="0"/>
              </a:rPr>
              <a:t>The various factors, which influence the software, are termed as software factors. They can be broadly divided into two categories. The first category of the factors is of those that can be measured directly such as the number of logical errors, and the second category clubs those factors which can be measured only indirectly. For example, maintainability but each of the factors is to be measured to check for the content and the quality control.</a:t>
            </a:r>
            <a:r>
              <a:rPr lang="en-US" sz="2400" dirty="0"/>
              <a:t/>
            </a:r>
            <a:br>
              <a:rPr lang="en-US" sz="2400" dirty="0"/>
            </a:br>
            <a:endParaRPr lang="en-US" sz="2400" dirty="0"/>
          </a:p>
        </p:txBody>
      </p:sp>
    </p:spTree>
    <p:extLst>
      <p:ext uri="{BB962C8B-B14F-4D97-AF65-F5344CB8AC3E}">
        <p14:creationId xmlns:p14="http://schemas.microsoft.com/office/powerpoint/2010/main" val="7298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of SQ Factors</a:t>
            </a:r>
          </a:p>
        </p:txBody>
      </p:sp>
      <p:sp>
        <p:nvSpPr>
          <p:cNvPr id="4" name="Content Placeholder 3"/>
          <p:cNvSpPr>
            <a:spLocks noGrp="1"/>
          </p:cNvSpPr>
          <p:nvPr>
            <p:ph sz="quarter" idx="13"/>
          </p:nvPr>
        </p:nvSpPr>
        <p:spPr>
          <a:xfrm>
            <a:off x="812800" y="2252132"/>
            <a:ext cx="10871200" cy="4605867"/>
          </a:xfrm>
        </p:spPr>
        <p:txBody>
          <a:bodyPr>
            <a:normAutofit/>
          </a:bodyPr>
          <a:lstStyle/>
          <a:p>
            <a:r>
              <a:rPr lang="en-US" sz="2400" b="1" dirty="0"/>
              <a:t>McCall</a:t>
            </a:r>
            <a:r>
              <a:rPr lang="en-US" sz="2400" dirty="0"/>
              <a:t>’</a:t>
            </a:r>
            <a:r>
              <a:rPr lang="en-US" sz="2400" b="1" dirty="0"/>
              <a:t>s Factor Model</a:t>
            </a:r>
          </a:p>
          <a:p>
            <a:pPr lvl="1"/>
            <a:r>
              <a:rPr lang="en-US" sz="2000" dirty="0"/>
              <a:t>Classifies all software requirements into 11 factors.</a:t>
            </a:r>
          </a:p>
          <a:p>
            <a:pPr lvl="1"/>
            <a:r>
              <a:rPr lang="en-US" sz="2000" dirty="0"/>
              <a:t>The factors are grouped in 3 categories:</a:t>
            </a:r>
          </a:p>
          <a:p>
            <a:r>
              <a:rPr lang="en-US" sz="2400" dirty="0"/>
              <a:t>1. Product Operation Factors</a:t>
            </a:r>
          </a:p>
          <a:p>
            <a:pPr lvl="1"/>
            <a:r>
              <a:rPr lang="en-US" sz="2000" dirty="0"/>
              <a:t>Factors that deal with requirements that directly affect the daily operation of the software.</a:t>
            </a:r>
          </a:p>
          <a:p>
            <a:r>
              <a:rPr lang="en-US" sz="2400" dirty="0"/>
              <a:t>2. Product Revision Factors</a:t>
            </a:r>
          </a:p>
          <a:p>
            <a:pPr lvl="1"/>
            <a:r>
              <a:rPr lang="en-US" sz="2000" dirty="0"/>
              <a:t>Factors that deal with requirements that affect software maintenance.</a:t>
            </a:r>
          </a:p>
          <a:p>
            <a:r>
              <a:rPr lang="en-US" sz="2400" dirty="0"/>
              <a:t>3. Product Transition Factors</a:t>
            </a:r>
          </a:p>
          <a:p>
            <a:pPr lvl="1"/>
            <a:r>
              <a:rPr lang="en-US" sz="2000" dirty="0"/>
              <a:t>Factors that deal with requirements that affect the adaptation of software to other platforms, environments, interaction with other software.</a:t>
            </a:r>
          </a:p>
        </p:txBody>
      </p:sp>
    </p:spTree>
    <p:extLst>
      <p:ext uri="{BB962C8B-B14F-4D97-AF65-F5344CB8AC3E}">
        <p14:creationId xmlns:p14="http://schemas.microsoft.com/office/powerpoint/2010/main" val="300633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FA21C72-692C-49FD-9EB4-DDDDDEBD4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281AAB70-5C8A-4545-9167-072444257BF6}"/>
              </a:ext>
            </a:extLst>
          </p:cNvPr>
          <p:cNvPicPr>
            <a:picLocks noChangeAspect="1"/>
          </p:cNvPicPr>
          <p:nvPr/>
        </p:nvPicPr>
        <p:blipFill>
          <a:blip r:embed="rId2"/>
          <a:stretch>
            <a:fillRect/>
          </a:stretch>
        </p:blipFill>
        <p:spPr>
          <a:xfrm>
            <a:off x="3733389" y="1014100"/>
            <a:ext cx="5122529" cy="4821436"/>
          </a:xfrm>
          <a:prstGeom prst="rect">
            <a:avLst/>
          </a:prstGeom>
        </p:spPr>
      </p:pic>
      <p:sp>
        <p:nvSpPr>
          <p:cNvPr id="14" name="Oval 13">
            <a:extLst>
              <a:ext uri="{FF2B5EF4-FFF2-40B4-BE49-F238E27FC236}">
                <a16:creationId xmlns="" xmlns:a16="http://schemas.microsoft.com/office/drawing/2014/main" id="{FBAF941A-6830-47A3-B63C-7C7B66AEA7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pPr algn="ctr"/>
            <a:r>
              <a:rPr lang="en-US" b="1" dirty="0">
                <a:solidFill>
                  <a:schemeClr val="bg1"/>
                </a:solidFill>
              </a:rPr>
              <a:t>McCall</a:t>
            </a:r>
            <a:r>
              <a:rPr lang="en-US" dirty="0">
                <a:solidFill>
                  <a:schemeClr val="bg1"/>
                </a:solidFill>
              </a:rPr>
              <a:t>’</a:t>
            </a:r>
            <a:r>
              <a:rPr lang="en-US" b="1" dirty="0">
                <a:solidFill>
                  <a:schemeClr val="bg1"/>
                </a:solidFill>
              </a:rPr>
              <a:t>s Factor Model</a:t>
            </a:r>
          </a:p>
        </p:txBody>
      </p:sp>
    </p:spTree>
    <p:extLst>
      <p:ext uri="{BB962C8B-B14F-4D97-AF65-F5344CB8AC3E}">
        <p14:creationId xmlns:p14="http://schemas.microsoft.com/office/powerpoint/2010/main" val="150613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CA755906-3A1B-434D-9E68-9EFCEBBC2F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37F15FE4-A38A-472D-AAD5-F70D0E5FBE26}"/>
              </a:ext>
            </a:extLst>
          </p:cNvPr>
          <p:cNvPicPr>
            <a:picLocks noChangeAspect="1"/>
          </p:cNvPicPr>
          <p:nvPr/>
        </p:nvPicPr>
        <p:blipFill rotWithShape="1">
          <a:blip r:embed="rId2"/>
          <a:srcRect l="21778" t="32099" r="15476" b="8343"/>
          <a:stretch/>
        </p:blipFill>
        <p:spPr>
          <a:xfrm>
            <a:off x="2697538" y="1392174"/>
            <a:ext cx="7629769" cy="4073652"/>
          </a:xfrm>
          <a:prstGeom prst="rect">
            <a:avLst/>
          </a:prstGeom>
        </p:spPr>
      </p:pic>
      <p:sp>
        <p:nvSpPr>
          <p:cNvPr id="16" name="Oval 15">
            <a:extLst>
              <a:ext uri="{FF2B5EF4-FFF2-40B4-BE49-F238E27FC236}">
                <a16:creationId xmlns="" xmlns:a16="http://schemas.microsoft.com/office/drawing/2014/main" id="{055A0380-F687-418F-A09C-C21C297337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AE86A03-E65F-4F0C-BDB5-CF50FE036C0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800" b="1" dirty="0">
                <a:solidFill>
                  <a:schemeClr val="bg1"/>
                </a:solidFill>
              </a:rPr>
              <a:t>McCall</a:t>
            </a:r>
            <a:r>
              <a:rPr lang="en-US" sz="800" dirty="0">
                <a:solidFill>
                  <a:schemeClr val="bg1"/>
                </a:solidFill>
              </a:rPr>
              <a:t>’</a:t>
            </a:r>
            <a:r>
              <a:rPr lang="en-US" sz="800" b="1" dirty="0">
                <a:solidFill>
                  <a:schemeClr val="bg1"/>
                </a:solidFill>
              </a:rPr>
              <a:t>s Factor Model</a:t>
            </a:r>
          </a:p>
        </p:txBody>
      </p:sp>
    </p:spTree>
    <p:extLst>
      <p:ext uri="{BB962C8B-B14F-4D97-AF65-F5344CB8AC3E}">
        <p14:creationId xmlns:p14="http://schemas.microsoft.com/office/powerpoint/2010/main" val="13816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986" y="452571"/>
            <a:ext cx="7729728" cy="1188720"/>
          </a:xfrm>
        </p:spPr>
        <p:txBody>
          <a:bodyPr/>
          <a:lstStyle/>
          <a:p>
            <a:r>
              <a:rPr lang="en-US" dirty="0" smtClean="0"/>
              <a:t>McCall’s Quality Model (1977)</a:t>
            </a:r>
            <a:endParaRPr lang="en-US" dirty="0"/>
          </a:p>
        </p:txBody>
      </p:sp>
      <p:pic>
        <p:nvPicPr>
          <p:cNvPr id="4" name="Content Placeholder 3"/>
          <p:cNvPicPr>
            <a:picLocks noGrp="1" noChangeAspect="1"/>
          </p:cNvPicPr>
          <p:nvPr>
            <p:ph idx="1"/>
          </p:nvPr>
        </p:nvPicPr>
        <p:blipFill>
          <a:blip r:embed="rId2"/>
          <a:stretch>
            <a:fillRect/>
          </a:stretch>
        </p:blipFill>
        <p:spPr>
          <a:xfrm>
            <a:off x="2728913" y="1814513"/>
            <a:ext cx="6062662" cy="4943474"/>
          </a:xfrm>
          <a:prstGeom prst="rect">
            <a:avLst/>
          </a:prstGeom>
        </p:spPr>
      </p:pic>
    </p:spTree>
    <p:extLst>
      <p:ext uri="{BB962C8B-B14F-4D97-AF65-F5344CB8AC3E}">
        <p14:creationId xmlns:p14="http://schemas.microsoft.com/office/powerpoint/2010/main" val="9953489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1993</TotalTime>
  <Words>718</Words>
  <Application>Microsoft Office PowerPoint</Application>
  <PresentationFormat>Widescreen</PresentationFormat>
  <Paragraphs>73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 Antiqua</vt:lpstr>
      <vt:lpstr>Calibri</vt:lpstr>
      <vt:lpstr>Gill Sans MT</vt:lpstr>
      <vt:lpstr>Open Sans</vt:lpstr>
      <vt:lpstr>Parcel</vt:lpstr>
      <vt:lpstr>Software QUALITY ENGINERING</vt:lpstr>
      <vt:lpstr>introduction</vt:lpstr>
      <vt:lpstr>PowerPoint Presentation</vt:lpstr>
      <vt:lpstr>Common  characteristic</vt:lpstr>
      <vt:lpstr>The need for a comprehensive definition of requirements</vt:lpstr>
      <vt:lpstr>Classification of SQ Factors</vt:lpstr>
      <vt:lpstr>PowerPoint Presentation</vt:lpstr>
      <vt:lpstr>McCall’s Factor Model</vt:lpstr>
      <vt:lpstr>McCall’s Quality Model (1977)</vt:lpstr>
      <vt:lpstr>Factors division</vt:lpstr>
      <vt:lpstr>Alternative models of software quality factors</vt:lpstr>
      <vt:lpstr>Formal comparison of the alternative models</vt:lpstr>
      <vt:lpstr>five new factors</vt:lpstr>
      <vt:lpstr>Comparison of McCall’s factor model and alternative models</vt:lpstr>
      <vt:lpstr>ALTERNATIVES</vt:lpstr>
      <vt:lpstr>Alternatives</vt:lpstr>
      <vt:lpstr>Comparisons</vt:lpstr>
      <vt:lpstr>SO, WHO CARES?</vt:lpstr>
      <vt:lpstr> END OF LECTURE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94</cp:revision>
  <dcterms:created xsi:type="dcterms:W3CDTF">2020-09-20T19:54:15Z</dcterms:created>
  <dcterms:modified xsi:type="dcterms:W3CDTF">2023-03-01T05:27:19Z</dcterms:modified>
</cp:coreProperties>
</file>