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78" r:id="rId3"/>
    <p:sldId id="277" r:id="rId4"/>
    <p:sldId id="279" r:id="rId5"/>
    <p:sldId id="280" r:id="rId6"/>
    <p:sldId id="284" r:id="rId7"/>
    <p:sldId id="283" r:id="rId8"/>
    <p:sldId id="285" r:id="rId9"/>
    <p:sldId id="286"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6" autoAdjust="0"/>
    <p:restoredTop sz="87570" autoAdjust="0"/>
  </p:normalViewPr>
  <p:slideViewPr>
    <p:cSldViewPr snapToGrid="0">
      <p:cViewPr varScale="1">
        <p:scale>
          <a:sx n="61" d="100"/>
          <a:sy n="61" d="100"/>
        </p:scale>
        <p:origin x="112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11701-BF6A-43E7-B362-6F99440F78AD}"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2BFD8-0C66-4AAF-B82F-1BEFEC132747}" type="slidenum">
              <a:rPr lang="en-US" smtClean="0"/>
              <a:t>‹#›</a:t>
            </a:fld>
            <a:endParaRPr lang="en-US"/>
          </a:p>
        </p:txBody>
      </p:sp>
    </p:spTree>
    <p:extLst>
      <p:ext uri="{BB962C8B-B14F-4D97-AF65-F5344CB8AC3E}">
        <p14:creationId xmlns:p14="http://schemas.microsoft.com/office/powerpoint/2010/main" val="230068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1</a:t>
            </a:fld>
            <a:endParaRPr lang="en-US"/>
          </a:p>
        </p:txBody>
      </p:sp>
    </p:spTree>
    <p:extLst>
      <p:ext uri="{BB962C8B-B14F-4D97-AF65-F5344CB8AC3E}">
        <p14:creationId xmlns:p14="http://schemas.microsoft.com/office/powerpoint/2010/main" val="239611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3</a:t>
            </a:fld>
            <a:endParaRPr lang="en-US"/>
          </a:p>
        </p:txBody>
      </p:sp>
    </p:spTree>
    <p:extLst>
      <p:ext uri="{BB962C8B-B14F-4D97-AF65-F5344CB8AC3E}">
        <p14:creationId xmlns:p14="http://schemas.microsoft.com/office/powerpoint/2010/main" val="2836299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2957"/>
                </a:solidFill>
                <a:effectLst/>
                <a:latin typeface="Verdana" panose="020B0604030504040204" pitchFamily="34" charset="0"/>
              </a:rPr>
              <a:t>For example, a speech informing an audience about growing peace lilies as houseplants might ultimately persuade the audience to buy and grow peace lilies. All speech has an effect that might enable individuals to self-persuade themselves. The line walked during an informative speech, as opposed to a persuasive speech, is to not make persuasion an explicit and obvious goal. An informative speech on peace lilies might cover both the advantages and disadvantages of these houseplants; a persuasive speech would take a firm position on the virtues of peace lilies.</a:t>
            </a:r>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6</a:t>
            </a:fld>
            <a:endParaRPr lang="en-US"/>
          </a:p>
        </p:txBody>
      </p:sp>
    </p:spTree>
    <p:extLst>
      <p:ext uri="{BB962C8B-B14F-4D97-AF65-F5344CB8AC3E}">
        <p14:creationId xmlns:p14="http://schemas.microsoft.com/office/powerpoint/2010/main" val="19859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Extemporaneous Speaking is a speech delivery style/speaking style, and a term that identifies a specific forensic competition</a:t>
            </a:r>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11</a:t>
            </a:fld>
            <a:endParaRPr lang="en-US"/>
          </a:p>
        </p:txBody>
      </p:sp>
    </p:spTree>
    <p:extLst>
      <p:ext uri="{BB962C8B-B14F-4D97-AF65-F5344CB8AC3E}">
        <p14:creationId xmlns:p14="http://schemas.microsoft.com/office/powerpoint/2010/main" val="290339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8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342516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219938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15194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B1E0D-4E41-4B2B-A334-2831F4CD5C9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20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B1E0D-4E41-4B2B-A334-2831F4CD5C98}"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7535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B1E0D-4E41-4B2B-A334-2831F4CD5C98}"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68398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B1E0D-4E41-4B2B-A334-2831F4CD5C98}"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152116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FB1E0D-4E41-4B2B-A334-2831F4CD5C98}" type="datetimeFigureOut">
              <a:rPr lang="en-US" smtClean="0"/>
              <a:t>2/20/2024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41742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FB1E0D-4E41-4B2B-A334-2831F4CD5C98}" type="datetimeFigureOut">
              <a:rPr lang="en-US" smtClean="0"/>
              <a:t>2/20/2024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F8ACC-7A57-4FA5-BC0A-44F342567156}" type="slidenum">
              <a:rPr lang="en-US" smtClean="0"/>
              <a:t>‹#›</a:t>
            </a:fld>
            <a:endParaRPr lang="en-US"/>
          </a:p>
        </p:txBody>
      </p:sp>
    </p:spTree>
    <p:extLst>
      <p:ext uri="{BB962C8B-B14F-4D97-AF65-F5344CB8AC3E}">
        <p14:creationId xmlns:p14="http://schemas.microsoft.com/office/powerpoint/2010/main" val="424733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B1E0D-4E41-4B2B-A334-2831F4CD5C98}"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363511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FB1E0D-4E41-4B2B-A334-2831F4CD5C98}" type="datetimeFigureOut">
              <a:rPr lang="en-US" smtClean="0"/>
              <a:t>2/20/2024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F8ACC-7A57-4FA5-BC0A-44F342567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1197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 xmlns:a16="http://schemas.microsoft.com/office/drawing/2014/main" id="{E75F8FC7-2268-462F-AFF6-A4A975C34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30000" y="639097"/>
            <a:ext cx="4813072" cy="3686015"/>
          </a:xfrm>
        </p:spPr>
        <p:txBody>
          <a:bodyPr>
            <a:normAutofit/>
          </a:bodyPr>
          <a:lstStyle/>
          <a:p>
            <a:r>
              <a:rPr lang="en-US" sz="6800"/>
              <a:t>Technical Writing and Presentation Skills</a:t>
            </a:r>
          </a:p>
        </p:txBody>
      </p:sp>
      <p:sp>
        <p:nvSpPr>
          <p:cNvPr id="3" name="Subtitle 2"/>
          <p:cNvSpPr>
            <a:spLocks noGrp="1"/>
          </p:cNvSpPr>
          <p:nvPr>
            <p:ph type="subTitle" idx="1"/>
          </p:nvPr>
        </p:nvSpPr>
        <p:spPr>
          <a:xfrm>
            <a:off x="6729999" y="4455621"/>
            <a:ext cx="4829101" cy="1238616"/>
          </a:xfrm>
        </p:spPr>
        <p:txBody>
          <a:bodyPr>
            <a:normAutofit/>
          </a:bodyPr>
          <a:lstStyle/>
          <a:p>
            <a:endParaRPr lang="en-US" dirty="0">
              <a:solidFill>
                <a:schemeClr val="tx1">
                  <a:lumMod val="85000"/>
                  <a:lumOff val="15000"/>
                </a:schemeClr>
              </a:solidFill>
            </a:endParaRPr>
          </a:p>
        </p:txBody>
      </p:sp>
      <p:pic>
        <p:nvPicPr>
          <p:cNvPr id="4" name="Picture 3"/>
          <p:cNvPicPr>
            <a:picLocks noChangeAspect="1"/>
          </p:cNvPicPr>
          <p:nvPr/>
        </p:nvPicPr>
        <p:blipFill rotWithShape="1">
          <a:blip r:embed="rId3"/>
          <a:srcRect t="7467"/>
          <a:stretch/>
        </p:blipFill>
        <p:spPr>
          <a:xfrm>
            <a:off x="633999" y="640081"/>
            <a:ext cx="5462001" cy="5054156"/>
          </a:xfrm>
          <a:prstGeom prst="rect">
            <a:avLst/>
          </a:prstGeom>
        </p:spPr>
      </p:pic>
      <p:cxnSp>
        <p:nvCxnSpPr>
          <p:cNvPr id="17" name="Straight Connector 10">
            <a:extLst>
              <a:ext uri="{FF2B5EF4-FFF2-40B4-BE49-F238E27FC236}">
                <a16:creationId xmlns="" xmlns:a16="http://schemas.microsoft.com/office/drawing/2014/main" id="{BEF45B32-FB97-49CC-B778-CA7CF87BEF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 xmlns:a16="http://schemas.microsoft.com/office/drawing/2014/main" id="{9D1C364C-8702-4ED9-9D23-41CDB2982B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 xmlns:a16="http://schemas.microsoft.com/office/drawing/2014/main" id="{7EE051E9-6C07-4FBB-B4F7-EDF8DDEAA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782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 xmlns:a16="http://schemas.microsoft.com/office/drawing/2014/main"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1" name="Rectangle 72">
            <a:extLst>
              <a:ext uri="{FF2B5EF4-FFF2-40B4-BE49-F238E27FC236}">
                <a16:creationId xmlns="" xmlns:a16="http://schemas.microsoft.com/office/drawing/2014/main" id="{1A03258A-52C6-4288-AA56-C3262A0D25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02" name="Straight Connector 74">
            <a:extLst>
              <a:ext uri="{FF2B5EF4-FFF2-40B4-BE49-F238E27FC236}">
                <a16:creationId xmlns="" xmlns:a16="http://schemas.microsoft.com/office/drawing/2014/main"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03" name="Rectangle 76">
            <a:extLst>
              <a:ext uri="{FF2B5EF4-FFF2-40B4-BE49-F238E27FC236}">
                <a16:creationId xmlns="" xmlns:a16="http://schemas.microsoft.com/office/drawing/2014/main" id="{B44C3061-D558-447B-A988-09ECE14461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104" name="Rectangle 78">
            <a:extLst>
              <a:ext uri="{FF2B5EF4-FFF2-40B4-BE49-F238E27FC236}">
                <a16:creationId xmlns="" xmlns:a16="http://schemas.microsoft.com/office/drawing/2014/main" id="{59339771-9C8F-497E-8974-E09A86FEEB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rgbClr val="7B53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7F390C0D-4455-418E-A7F5-8E384A79D38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dirty="0">
                <a:solidFill>
                  <a:srgbClr val="FFFFFF"/>
                </a:solidFill>
              </a:rPr>
              <a:t>Memorized speech</a:t>
            </a:r>
          </a:p>
        </p:txBody>
      </p:sp>
      <p:sp>
        <p:nvSpPr>
          <p:cNvPr id="3" name="Content Placeholder 2">
            <a:extLst>
              <a:ext uri="{FF2B5EF4-FFF2-40B4-BE49-F238E27FC236}">
                <a16:creationId xmlns="" xmlns:a16="http://schemas.microsoft.com/office/drawing/2014/main" id="{38947672-BDD1-4810-A5D3-18EC61951E85}"/>
              </a:ext>
            </a:extLst>
          </p:cNvPr>
          <p:cNvSpPr>
            <a:spLocks noGrp="1"/>
          </p:cNvSpPr>
          <p:nvPr>
            <p:ph sz="half" idx="1"/>
          </p:nvPr>
        </p:nvSpPr>
        <p:spPr>
          <a:xfrm>
            <a:off x="492371" y="2653800"/>
            <a:ext cx="3084844" cy="3335519"/>
          </a:xfrm>
        </p:spPr>
        <p:txBody>
          <a:bodyPr vert="horz" lIns="0" tIns="45720" rIns="0" bIns="45720" rtlCol="0">
            <a:normAutofit/>
          </a:bodyPr>
          <a:lstStyle/>
          <a:p>
            <a:pPr algn="just"/>
            <a:r>
              <a:rPr lang="en-US" dirty="0">
                <a:solidFill>
                  <a:srgbClr val="FFFFFF"/>
                </a:solidFill>
              </a:rPr>
              <a:t>It is the act of memorizing the information in a speech and presenting it without using notes. There is a benefit to delivering a speech this way. It doesn't require the speaker to carry note cards around the stage. ... Because you memorized the speech, you may speak in a very one-tone voice.</a:t>
            </a:r>
          </a:p>
        </p:txBody>
      </p:sp>
      <p:sp>
        <p:nvSpPr>
          <p:cNvPr id="4105" name="Rectangle 80">
            <a:extLst>
              <a:ext uri="{FF2B5EF4-FFF2-40B4-BE49-F238E27FC236}">
                <a16:creationId xmlns="" xmlns:a16="http://schemas.microsoft.com/office/drawing/2014/main" id="{BDB54B0B-6CFB-4B92-A5DC-5DCD05BE5B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rgbClr val="CB7689"/>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How to Memorize a Speech in an Hour">
            <a:extLst>
              <a:ext uri="{FF2B5EF4-FFF2-40B4-BE49-F238E27FC236}">
                <a16:creationId xmlns="" xmlns:a16="http://schemas.microsoft.com/office/drawing/2014/main" id="{BBA23CAC-F061-4473-8DA4-0C7B0E8B3E29}"/>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8592" r="1" b="1"/>
          <a:stretch/>
        </p:blipFill>
        <p:spPr bwMode="auto">
          <a:xfrm>
            <a:off x="4742017" y="640080"/>
            <a:ext cx="6798082"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57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 xmlns:a16="http://schemas.microsoft.com/office/drawing/2014/main" id="{1A03258A-52C6-4288-AA56-C3262A0D25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 xmlns:a16="http://schemas.microsoft.com/office/drawing/2014/main"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 xmlns:a16="http://schemas.microsoft.com/office/drawing/2014/main" id="{B44C3061-D558-447B-A988-09ECE14461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9" name="Rectangle 78">
            <a:extLst>
              <a:ext uri="{FF2B5EF4-FFF2-40B4-BE49-F238E27FC236}">
                <a16:creationId xmlns="" xmlns:a16="http://schemas.microsoft.com/office/drawing/2014/main" id="{59339771-9C8F-497E-8974-E09A86FEEB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rgbClr val="3A485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7F390C0D-4455-418E-A7F5-8E384A79D38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300">
                <a:solidFill>
                  <a:srgbClr val="FFFFFF"/>
                </a:solidFill>
              </a:rPr>
              <a:t>Extemporaneous Speak</a:t>
            </a:r>
          </a:p>
        </p:txBody>
      </p:sp>
      <p:sp>
        <p:nvSpPr>
          <p:cNvPr id="3" name="Content Placeholder 2">
            <a:extLst>
              <a:ext uri="{FF2B5EF4-FFF2-40B4-BE49-F238E27FC236}">
                <a16:creationId xmlns="" xmlns:a16="http://schemas.microsoft.com/office/drawing/2014/main" id="{38947672-BDD1-4810-A5D3-18EC61951E85}"/>
              </a:ext>
            </a:extLst>
          </p:cNvPr>
          <p:cNvSpPr>
            <a:spLocks noGrp="1"/>
          </p:cNvSpPr>
          <p:nvPr>
            <p:ph sz="half" idx="1"/>
          </p:nvPr>
        </p:nvSpPr>
        <p:spPr>
          <a:xfrm>
            <a:off x="492371" y="2653800"/>
            <a:ext cx="3084844" cy="3335519"/>
          </a:xfrm>
        </p:spPr>
        <p:txBody>
          <a:bodyPr vert="horz" lIns="0" tIns="45720" rIns="0" bIns="45720" rtlCol="0">
            <a:normAutofit/>
          </a:bodyPr>
          <a:lstStyle/>
          <a:p>
            <a:r>
              <a:rPr lang="en-US" sz="1800" dirty="0">
                <a:solidFill>
                  <a:srgbClr val="FFFFFF"/>
                </a:solidFill>
              </a:rPr>
              <a:t>Extemporaneous speech: A well-prepared speech that relies on research, clear organization, and practiced delivery, but is neither read nor memorized. What is an Extemporaneous Speech? The word extemporaneous means “without planning” and is considered a synonym for the word impromptu.</a:t>
            </a:r>
          </a:p>
        </p:txBody>
      </p:sp>
      <p:sp>
        <p:nvSpPr>
          <p:cNvPr id="81" name="Rectangle 80">
            <a:extLst>
              <a:ext uri="{FF2B5EF4-FFF2-40B4-BE49-F238E27FC236}">
                <a16:creationId xmlns="" xmlns:a16="http://schemas.microsoft.com/office/drawing/2014/main" id="{BDB54B0B-6CFB-4B92-A5DC-5DCD05BE5B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rgbClr val="70EFBB"/>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descr="Extemporaneous Speech: Topics, Definition and Tips | HandmadeWriting">
            <a:extLst>
              <a:ext uri="{FF2B5EF4-FFF2-40B4-BE49-F238E27FC236}">
                <a16:creationId xmlns="" xmlns:a16="http://schemas.microsoft.com/office/drawing/2014/main" id="{962053B4-6416-4500-A076-C4BDD2E65905}"/>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20632" r="9898" b="-1"/>
          <a:stretch/>
        </p:blipFill>
        <p:spPr bwMode="auto">
          <a:xfrm>
            <a:off x="4742017" y="640080"/>
            <a:ext cx="6798082"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6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 xmlns:a16="http://schemas.microsoft.com/office/drawing/2014/main"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1" name="Rectangle 72">
            <a:extLst>
              <a:ext uri="{FF2B5EF4-FFF2-40B4-BE49-F238E27FC236}">
                <a16:creationId xmlns="" xmlns:a16="http://schemas.microsoft.com/office/drawing/2014/main" id="{1A03258A-52C6-4288-AA56-C3262A0D25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02" name="Straight Connector 74">
            <a:extLst>
              <a:ext uri="{FF2B5EF4-FFF2-40B4-BE49-F238E27FC236}">
                <a16:creationId xmlns="" xmlns:a16="http://schemas.microsoft.com/office/drawing/2014/main"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03" name="Rectangle 76">
            <a:extLst>
              <a:ext uri="{FF2B5EF4-FFF2-40B4-BE49-F238E27FC236}">
                <a16:creationId xmlns="" xmlns:a16="http://schemas.microsoft.com/office/drawing/2014/main" id="{B44C3061-D558-447B-A988-09ECE14461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4" name="Rectangle 78">
            <a:extLst>
              <a:ext uri="{FF2B5EF4-FFF2-40B4-BE49-F238E27FC236}">
                <a16:creationId xmlns="" xmlns:a16="http://schemas.microsoft.com/office/drawing/2014/main" id="{59339771-9C8F-497E-8974-E09A86FEEB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rgbClr val="7B534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7F390C0D-4455-418E-A7F5-8E384A79D38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dirty="0">
                <a:solidFill>
                  <a:srgbClr val="FFFFFF"/>
                </a:solidFill>
              </a:rPr>
              <a:t>Impromptu speech</a:t>
            </a:r>
          </a:p>
        </p:txBody>
      </p:sp>
      <p:sp>
        <p:nvSpPr>
          <p:cNvPr id="3" name="Content Placeholder 2">
            <a:extLst>
              <a:ext uri="{FF2B5EF4-FFF2-40B4-BE49-F238E27FC236}">
                <a16:creationId xmlns="" xmlns:a16="http://schemas.microsoft.com/office/drawing/2014/main" id="{38947672-BDD1-4810-A5D3-18EC61951E85}"/>
              </a:ext>
            </a:extLst>
          </p:cNvPr>
          <p:cNvSpPr>
            <a:spLocks noGrp="1"/>
          </p:cNvSpPr>
          <p:nvPr>
            <p:ph sz="half" idx="1"/>
          </p:nvPr>
        </p:nvSpPr>
        <p:spPr>
          <a:xfrm>
            <a:off x="492371" y="2653800"/>
            <a:ext cx="3084844" cy="3335519"/>
          </a:xfrm>
        </p:spPr>
        <p:txBody>
          <a:bodyPr vert="horz" lIns="0" tIns="45720" rIns="0" bIns="45720" rtlCol="0">
            <a:normAutofit/>
          </a:bodyPr>
          <a:lstStyle/>
          <a:p>
            <a:pPr algn="just"/>
            <a:r>
              <a:rPr lang="en-US" dirty="0">
                <a:solidFill>
                  <a:srgbClr val="FFFFFF"/>
                </a:solidFill>
              </a:rPr>
              <a:t>An impromptu speech is given with little or no preparation, yet almost always with some advance knowledge on the topic.</a:t>
            </a:r>
          </a:p>
        </p:txBody>
      </p:sp>
      <p:sp>
        <p:nvSpPr>
          <p:cNvPr id="4105" name="Rectangle 80">
            <a:extLst>
              <a:ext uri="{FF2B5EF4-FFF2-40B4-BE49-F238E27FC236}">
                <a16:creationId xmlns="" xmlns:a16="http://schemas.microsoft.com/office/drawing/2014/main" id="{BDB54B0B-6CFB-4B92-A5DC-5DCD05BE5B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rgbClr val="CB7689"/>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8" name="Picture 4" descr="How to Give an Impromptu Speech (Public Speaking)">
            <a:extLst>
              <a:ext uri="{FF2B5EF4-FFF2-40B4-BE49-F238E27FC236}">
                <a16:creationId xmlns="" xmlns:a16="http://schemas.microsoft.com/office/drawing/2014/main" id="{EE1F59F2-574D-4428-BF20-CA8958713F9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29214" y="1485901"/>
            <a:ext cx="6026149" cy="401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02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8F834F50-341F-42A5-8C78-91B137699B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 xmlns:a16="http://schemas.microsoft.com/office/drawing/2014/main" id="{333EC967-C9F3-4E15-95C7-C2E77A1E16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37">
            <a:extLst>
              <a:ext uri="{FF2B5EF4-FFF2-40B4-BE49-F238E27FC236}">
                <a16:creationId xmlns="" xmlns:a16="http://schemas.microsoft.com/office/drawing/2014/main" id="{58A9D3D4-1F89-47F0-A597-FE1A004D97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 xmlns:a16="http://schemas.microsoft.com/office/drawing/2014/main" id="{94837155-5FB8-4A96-864C-066D5C655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41">
            <a:extLst>
              <a:ext uri="{FF2B5EF4-FFF2-40B4-BE49-F238E27FC236}">
                <a16:creationId xmlns="" xmlns:a16="http://schemas.microsoft.com/office/drawing/2014/main" id="{585918EE-77B5-4057-BB22-B9CE13905F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 y="0"/>
            <a:ext cx="7547879" cy="6858000"/>
          </a:xfrm>
          <a:prstGeom prst="rect">
            <a:avLst/>
          </a:prstGeom>
          <a:solidFill>
            <a:srgbClr val="3240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DB5F44DB-B228-4083-AEF8-9E907A1D6035}"/>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rgbClr val="FFFFFF"/>
                </a:solidFill>
              </a:rPr>
              <a:t>Types of Communication</a:t>
            </a:r>
          </a:p>
        </p:txBody>
      </p:sp>
      <p:sp>
        <p:nvSpPr>
          <p:cNvPr id="3" name="Content Placeholder 2">
            <a:extLst>
              <a:ext uri="{FF2B5EF4-FFF2-40B4-BE49-F238E27FC236}">
                <a16:creationId xmlns="" xmlns:a16="http://schemas.microsoft.com/office/drawing/2014/main" id="{7B9D5594-0D00-4DCF-8351-E0646F135F32}"/>
              </a:ext>
            </a:extLst>
          </p:cNvPr>
          <p:cNvSpPr>
            <a:spLocks noGrp="1"/>
          </p:cNvSpPr>
          <p:nvPr>
            <p:ph sz="half" idx="1"/>
          </p:nvPr>
        </p:nvSpPr>
        <p:spPr>
          <a:xfrm>
            <a:off x="1097279" y="2236304"/>
            <a:ext cx="5977938" cy="3652667"/>
          </a:xfrm>
        </p:spPr>
        <p:txBody>
          <a:bodyPr vert="horz" lIns="0" tIns="45720" rIns="0" bIns="45720" rtlCol="0">
            <a:normAutofit lnSpcReduction="10000"/>
          </a:bodyPr>
          <a:lstStyle/>
          <a:p>
            <a:pPr algn="just"/>
            <a:r>
              <a:rPr lang="en-US" b="1" dirty="0">
                <a:solidFill>
                  <a:srgbClr val="FFFFFF"/>
                </a:solidFill>
              </a:rPr>
              <a:t>Written</a:t>
            </a:r>
            <a:r>
              <a:rPr lang="en-US" dirty="0">
                <a:solidFill>
                  <a:srgbClr val="FFFFFF"/>
                </a:solidFill>
              </a:rPr>
              <a:t>:</a:t>
            </a:r>
          </a:p>
          <a:p>
            <a:pPr algn="just"/>
            <a:r>
              <a:rPr lang="en-US" dirty="0">
                <a:solidFill>
                  <a:srgbClr val="FFFFFF"/>
                </a:solidFill>
              </a:rPr>
              <a:t>Written communication involved any type of message that makes use of written word. It is the most important and effective of any mode of (professional) communication.</a:t>
            </a:r>
          </a:p>
          <a:p>
            <a:pPr algn="just"/>
            <a:endParaRPr lang="en-US" dirty="0">
              <a:solidFill>
                <a:srgbClr val="FFFFFF"/>
              </a:solidFill>
            </a:endParaRPr>
          </a:p>
          <a:p>
            <a:pPr algn="just"/>
            <a:r>
              <a:rPr lang="en-US" b="1" dirty="0">
                <a:solidFill>
                  <a:srgbClr val="FFFFFF"/>
                </a:solidFill>
              </a:rPr>
              <a:t>Oral:</a:t>
            </a:r>
          </a:p>
          <a:p>
            <a:pPr algn="just"/>
            <a:r>
              <a:rPr lang="en-US" dirty="0">
                <a:solidFill>
                  <a:srgbClr val="FFFFFF"/>
                </a:solidFill>
              </a:rPr>
              <a:t>Oral communication takes place in face-to-face conversations, group discussions, telephone calls and other circumstances in which spoken word is used to express meaning.</a:t>
            </a:r>
            <a:endParaRPr lang="en-US" sz="1800" dirty="0">
              <a:solidFill>
                <a:srgbClr val="FFFFFF"/>
              </a:solidFill>
            </a:endParaRPr>
          </a:p>
        </p:txBody>
      </p:sp>
      <p:sp>
        <p:nvSpPr>
          <p:cNvPr id="44" name="Rectangle 43">
            <a:extLst>
              <a:ext uri="{FF2B5EF4-FFF2-40B4-BE49-F238E27FC236}">
                <a16:creationId xmlns="" xmlns:a16="http://schemas.microsoft.com/office/drawing/2014/main" id="{9DC7B070-A583-45C7-AF93-0E8F020EF6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47894" y="0"/>
            <a:ext cx="64008" cy="6858000"/>
          </a:xfrm>
          <a:prstGeom prst="rect">
            <a:avLst/>
          </a:prstGeom>
          <a:solidFill>
            <a:srgbClr val="AF261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 xmlns:a16="http://schemas.microsoft.com/office/drawing/2014/main" id="{1B0E098C-3733-4689-9E77-ED88BDCA5DE1}"/>
              </a:ext>
            </a:extLst>
          </p:cNvPr>
          <p:cNvPicPr>
            <a:picLocks noGrp="1" noChangeAspect="1"/>
          </p:cNvPicPr>
          <p:nvPr>
            <p:ph sz="half" idx="2"/>
          </p:nvPr>
        </p:nvPicPr>
        <p:blipFill rotWithShape="1">
          <a:blip r:embed="rId2"/>
          <a:srcRect t="4087" r="52469"/>
          <a:stretch/>
        </p:blipFill>
        <p:spPr>
          <a:xfrm>
            <a:off x="8648174" y="630203"/>
            <a:ext cx="2501868" cy="2726208"/>
          </a:xfrm>
          <a:prstGeom prst="rect">
            <a:avLst/>
          </a:prstGeom>
        </p:spPr>
      </p:pic>
      <p:pic>
        <p:nvPicPr>
          <p:cNvPr id="19" name="Content Placeholder 4">
            <a:extLst>
              <a:ext uri="{FF2B5EF4-FFF2-40B4-BE49-F238E27FC236}">
                <a16:creationId xmlns="" xmlns:a16="http://schemas.microsoft.com/office/drawing/2014/main" id="{75F59835-BDA6-47D2-9915-0383B425521D}"/>
              </a:ext>
            </a:extLst>
          </p:cNvPr>
          <p:cNvPicPr>
            <a:picLocks noChangeAspect="1"/>
          </p:cNvPicPr>
          <p:nvPr/>
        </p:nvPicPr>
        <p:blipFill rotWithShape="1">
          <a:blip r:embed="rId2"/>
          <a:srcRect l="48728"/>
          <a:stretch/>
        </p:blipFill>
        <p:spPr>
          <a:xfrm>
            <a:off x="8600686" y="3517277"/>
            <a:ext cx="2584180" cy="2721674"/>
          </a:xfrm>
          <a:prstGeom prst="rect">
            <a:avLst/>
          </a:prstGeom>
        </p:spPr>
      </p:pic>
    </p:spTree>
    <p:extLst>
      <p:ext uri="{BB962C8B-B14F-4D97-AF65-F5344CB8AC3E}">
        <p14:creationId xmlns:p14="http://schemas.microsoft.com/office/powerpoint/2010/main" val="414420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cap="all" dirty="0">
                <a:solidFill>
                  <a:schemeClr val="tx1"/>
                </a:solidFill>
              </a:rPr>
              <a:t>Written Documents Vs. Oral Presentation</a:t>
            </a:r>
          </a:p>
        </p:txBody>
      </p:sp>
      <p:sp>
        <p:nvSpPr>
          <p:cNvPr id="7" name="Slide Number Placeholder 6">
            <a:extLst>
              <a:ext uri="{FF2B5EF4-FFF2-40B4-BE49-F238E27FC236}">
                <a16:creationId xmlns="" xmlns:a16="http://schemas.microsoft.com/office/drawing/2014/main" id="{7F63FEDD-E0F3-4130-A262-6348568568A8}"/>
              </a:ext>
            </a:extLst>
          </p:cNvPr>
          <p:cNvSpPr>
            <a:spLocks noGrp="1"/>
          </p:cNvSpPr>
          <p:nvPr>
            <p:ph type="sldNum" sz="quarter" idx="12"/>
          </p:nvPr>
        </p:nvSpPr>
        <p:spPr/>
        <p:txBody>
          <a:bodyPr/>
          <a:lstStyle/>
          <a:p>
            <a:fld id="{8A7A6979-0714-4377-B894-6BE4C2D6E202}" type="slidenum">
              <a:rPr lang="en-US" smtClean="0"/>
              <a:t>3</a:t>
            </a:fld>
            <a:endParaRPr lang="en-US" dirty="0"/>
          </a:p>
        </p:txBody>
      </p:sp>
      <p:graphicFrame>
        <p:nvGraphicFramePr>
          <p:cNvPr id="8" name="Table 8">
            <a:extLst>
              <a:ext uri="{FF2B5EF4-FFF2-40B4-BE49-F238E27FC236}">
                <a16:creationId xmlns="" xmlns:a16="http://schemas.microsoft.com/office/drawing/2014/main" id="{0543623B-0CA8-4F21-A175-E3157C971CD1}"/>
              </a:ext>
            </a:extLst>
          </p:cNvPr>
          <p:cNvGraphicFramePr>
            <a:graphicFrameLocks noGrp="1"/>
          </p:cNvGraphicFramePr>
          <p:nvPr>
            <p:extLst>
              <p:ext uri="{D42A27DB-BD31-4B8C-83A1-F6EECF244321}">
                <p14:modId xmlns:p14="http://schemas.microsoft.com/office/powerpoint/2010/main" val="1700525414"/>
              </p:ext>
            </p:extLst>
          </p:nvPr>
        </p:nvGraphicFramePr>
        <p:xfrm>
          <a:off x="1720219" y="1944653"/>
          <a:ext cx="9492264" cy="4307839"/>
        </p:xfrm>
        <a:graphic>
          <a:graphicData uri="http://schemas.openxmlformats.org/drawingml/2006/table">
            <a:tbl>
              <a:tblPr firstRow="1" bandRow="1">
                <a:tableStyleId>{3B4B98B0-60AC-42C2-AFA5-B58CD77FA1E5}</a:tableStyleId>
              </a:tblPr>
              <a:tblGrid>
                <a:gridCol w="4703191">
                  <a:extLst>
                    <a:ext uri="{9D8B030D-6E8A-4147-A177-3AD203B41FA5}">
                      <a16:colId xmlns="" xmlns:a16="http://schemas.microsoft.com/office/drawing/2014/main" val="862032193"/>
                    </a:ext>
                  </a:extLst>
                </a:gridCol>
                <a:gridCol w="4789073">
                  <a:extLst>
                    <a:ext uri="{9D8B030D-6E8A-4147-A177-3AD203B41FA5}">
                      <a16:colId xmlns="" xmlns:a16="http://schemas.microsoft.com/office/drawing/2014/main" val="542451244"/>
                    </a:ext>
                  </a:extLst>
                </a:gridCol>
              </a:tblGrid>
              <a:tr h="429657">
                <a:tc>
                  <a:txBody>
                    <a:bodyPr/>
                    <a:lstStyle/>
                    <a:p>
                      <a:r>
                        <a:rPr lang="en-US" dirty="0"/>
                        <a:t>Written Documents</a:t>
                      </a:r>
                      <a:endParaRPr lang="x-none" dirty="0"/>
                    </a:p>
                  </a:txBody>
                  <a:tcPr/>
                </a:tc>
                <a:tc>
                  <a:txBody>
                    <a:bodyPr/>
                    <a:lstStyle/>
                    <a:p>
                      <a:r>
                        <a:rPr lang="en-US" dirty="0"/>
                        <a:t>Oral presentation</a:t>
                      </a:r>
                      <a:endParaRPr lang="x-none" dirty="0"/>
                    </a:p>
                  </a:txBody>
                  <a:tcPr/>
                </a:tc>
                <a:extLst>
                  <a:ext uri="{0D108BD9-81ED-4DB2-BD59-A6C34878D82A}">
                    <a16:rowId xmlns="" xmlns:a16="http://schemas.microsoft.com/office/drawing/2014/main" val="1237322107"/>
                  </a:ext>
                </a:extLst>
              </a:tr>
              <a:tr h="712033">
                <a:tc>
                  <a:txBody>
                    <a:bodyPr/>
                    <a:lstStyle/>
                    <a:p>
                      <a:r>
                        <a:rPr lang="en-US" dirty="0"/>
                        <a:t>Publication permits potentially unlimited audience over time and place</a:t>
                      </a:r>
                      <a:endParaRPr lang="x-none" dirty="0"/>
                    </a:p>
                  </a:txBody>
                  <a:tcPr/>
                </a:tc>
                <a:tc>
                  <a:txBody>
                    <a:bodyPr/>
                    <a:lstStyle/>
                    <a:p>
                      <a:r>
                        <a:rPr lang="en-US" dirty="0"/>
                        <a:t>Audience generally limited to time and place of delivery</a:t>
                      </a:r>
                      <a:endParaRPr lang="x-none" dirty="0"/>
                    </a:p>
                  </a:txBody>
                  <a:tcPr/>
                </a:tc>
                <a:extLst>
                  <a:ext uri="{0D108BD9-81ED-4DB2-BD59-A6C34878D82A}">
                    <a16:rowId xmlns="" xmlns:a16="http://schemas.microsoft.com/office/drawing/2014/main" val="2591463040"/>
                  </a:ext>
                </a:extLst>
              </a:tr>
              <a:tr h="434556">
                <a:tc>
                  <a:txBody>
                    <a:bodyPr/>
                    <a:lstStyle/>
                    <a:p>
                      <a:r>
                        <a:rPr lang="en-US" dirty="0"/>
                        <a:t>No direct audience interaction.</a:t>
                      </a:r>
                      <a:endParaRPr lang="x-none" dirty="0"/>
                    </a:p>
                  </a:txBody>
                  <a:tcPr/>
                </a:tc>
                <a:tc>
                  <a:txBody>
                    <a:bodyPr/>
                    <a:lstStyle/>
                    <a:p>
                      <a:r>
                        <a:rPr lang="en-US" dirty="0"/>
                        <a:t>High level of audience interaction</a:t>
                      </a:r>
                      <a:endParaRPr lang="x-none" dirty="0"/>
                    </a:p>
                  </a:txBody>
                  <a:tcPr/>
                </a:tc>
                <a:extLst>
                  <a:ext uri="{0D108BD9-81ED-4DB2-BD59-A6C34878D82A}">
                    <a16:rowId xmlns="" xmlns:a16="http://schemas.microsoft.com/office/drawing/2014/main" val="4148001095"/>
                  </a:ext>
                </a:extLst>
              </a:tr>
              <a:tr h="435625">
                <a:tc>
                  <a:txBody>
                    <a:bodyPr/>
                    <a:lstStyle/>
                    <a:p>
                      <a:r>
                        <a:rPr lang="en-US" dirty="0"/>
                        <a:t>Refined argumentative structure.</a:t>
                      </a:r>
                      <a:endParaRPr lang="x-none" dirty="0"/>
                    </a:p>
                  </a:txBody>
                  <a:tcPr/>
                </a:tc>
                <a:tc>
                  <a:txBody>
                    <a:bodyPr/>
                    <a:lstStyle/>
                    <a:p>
                      <a:r>
                        <a:rPr lang="en-US" dirty="0"/>
                        <a:t>Simple presentation of main points</a:t>
                      </a:r>
                      <a:endParaRPr lang="x-none" dirty="0"/>
                    </a:p>
                  </a:txBody>
                  <a:tcPr/>
                </a:tc>
                <a:extLst>
                  <a:ext uri="{0D108BD9-81ED-4DB2-BD59-A6C34878D82A}">
                    <a16:rowId xmlns="" xmlns:a16="http://schemas.microsoft.com/office/drawing/2014/main" val="929238862"/>
                  </a:ext>
                </a:extLst>
              </a:tr>
              <a:tr h="693778">
                <a:tc>
                  <a:txBody>
                    <a:bodyPr/>
                    <a:lstStyle/>
                    <a:p>
                      <a:r>
                        <a:rPr lang="en-US" dirty="0"/>
                        <a:t>Large volume of detailed information can be communicated</a:t>
                      </a:r>
                      <a:endParaRPr lang="x-none" dirty="0"/>
                    </a:p>
                  </a:txBody>
                  <a:tcPr/>
                </a:tc>
                <a:tc>
                  <a:txBody>
                    <a:bodyPr/>
                    <a:lstStyle/>
                    <a:p>
                      <a:r>
                        <a:rPr lang="en-US" dirty="0"/>
                        <a:t>Limited information transfer</a:t>
                      </a:r>
                      <a:endParaRPr lang="x-none" dirty="0"/>
                    </a:p>
                  </a:txBody>
                  <a:tcPr/>
                </a:tc>
                <a:extLst>
                  <a:ext uri="{0D108BD9-81ED-4DB2-BD59-A6C34878D82A}">
                    <a16:rowId xmlns="" xmlns:a16="http://schemas.microsoft.com/office/drawing/2014/main" val="4179415978"/>
                  </a:ext>
                </a:extLst>
              </a:tr>
              <a:tr h="411843">
                <a:tc>
                  <a:txBody>
                    <a:bodyPr/>
                    <a:lstStyle/>
                    <a:p>
                      <a:r>
                        <a:rPr lang="en-US" dirty="0"/>
                        <a:t>Precise syntax and diction.</a:t>
                      </a:r>
                      <a:endParaRPr lang="x-none" dirty="0"/>
                    </a:p>
                  </a:txBody>
                  <a:tcPr/>
                </a:tc>
                <a:tc>
                  <a:txBody>
                    <a:bodyPr/>
                    <a:lstStyle/>
                    <a:p>
                      <a:r>
                        <a:rPr lang="en-US" dirty="0"/>
                        <a:t>Conversational syntax and diction </a:t>
                      </a:r>
                      <a:endParaRPr lang="x-none" dirty="0"/>
                    </a:p>
                  </a:txBody>
                  <a:tcPr/>
                </a:tc>
                <a:extLst>
                  <a:ext uri="{0D108BD9-81ED-4DB2-BD59-A6C34878D82A}">
                    <a16:rowId xmlns="" xmlns:a16="http://schemas.microsoft.com/office/drawing/2014/main" val="1422102602"/>
                  </a:ext>
                </a:extLst>
              </a:tr>
              <a:tr h="438448">
                <a:tc>
                  <a:txBody>
                    <a:bodyPr/>
                    <a:lstStyle/>
                    <a:p>
                      <a:r>
                        <a:rPr lang="en-US" dirty="0"/>
                        <a:t>Emphasis on text</a:t>
                      </a:r>
                      <a:endParaRPr lang="x-none" dirty="0"/>
                    </a:p>
                  </a:txBody>
                  <a:tcPr/>
                </a:tc>
                <a:tc>
                  <a:txBody>
                    <a:bodyPr/>
                    <a:lstStyle/>
                    <a:p>
                      <a:r>
                        <a:rPr lang="en-US" dirty="0"/>
                        <a:t>Emphasis on Visuals</a:t>
                      </a:r>
                      <a:endParaRPr lang="x-none" dirty="0"/>
                    </a:p>
                  </a:txBody>
                  <a:tcPr/>
                </a:tc>
                <a:extLst>
                  <a:ext uri="{0D108BD9-81ED-4DB2-BD59-A6C34878D82A}">
                    <a16:rowId xmlns="" xmlns:a16="http://schemas.microsoft.com/office/drawing/2014/main" val="3129390687"/>
                  </a:ext>
                </a:extLst>
              </a:tr>
              <a:tr h="751899">
                <a:tc>
                  <a:txBody>
                    <a:bodyPr/>
                    <a:lstStyle/>
                    <a:p>
                      <a:r>
                        <a:rPr lang="en-US" dirty="0"/>
                        <a:t>Reader controls pace of writing</a:t>
                      </a:r>
                      <a:endParaRPr lang="x-none" dirty="0"/>
                    </a:p>
                  </a:txBody>
                  <a:tcPr/>
                </a:tc>
                <a:tc>
                  <a:txBody>
                    <a:bodyPr/>
                    <a:lstStyle/>
                    <a:p>
                      <a:r>
                        <a:rPr lang="en-US" dirty="0"/>
                        <a:t>Speaker controls pace of presentation</a:t>
                      </a:r>
                      <a:endParaRPr lang="x-none" dirty="0"/>
                    </a:p>
                  </a:txBody>
                  <a:tcPr/>
                </a:tc>
                <a:extLst>
                  <a:ext uri="{0D108BD9-81ED-4DB2-BD59-A6C34878D82A}">
                    <a16:rowId xmlns="" xmlns:a16="http://schemas.microsoft.com/office/drawing/2014/main" val="1936560247"/>
                  </a:ext>
                </a:extLst>
              </a:tr>
            </a:tbl>
          </a:graphicData>
        </a:graphic>
      </p:graphicFrame>
    </p:spTree>
    <p:extLst>
      <p:ext uri="{BB962C8B-B14F-4D97-AF65-F5344CB8AC3E}">
        <p14:creationId xmlns:p14="http://schemas.microsoft.com/office/powerpoint/2010/main" val="421711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7DE3B1B8-DC38-48E8-8C31-EF790659B5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 xmlns:a16="http://schemas.microsoft.com/office/drawing/2014/main" id="{9E63FFFE-1DB2-4A0F-B495-35782F1622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 xmlns:a16="http://schemas.microsoft.com/office/drawing/2014/main" id="{32BB9A07-8AB8-4D82-B3BC-B500DDEC79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 xmlns:a16="http://schemas.microsoft.com/office/drawing/2014/main" id="{0AB6E427-3F73-4C06-A5D5-AE52C3883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1" name="Rectangle 80">
            <a:extLst>
              <a:ext uri="{FF2B5EF4-FFF2-40B4-BE49-F238E27FC236}">
                <a16:creationId xmlns="" xmlns:a16="http://schemas.microsoft.com/office/drawing/2014/main" id="{D8C9BDAA-0390-4B39-9B5C-BC95E5120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40D21BFD-5811-4725-B9EA-76BDD12E2792}"/>
              </a:ext>
            </a:extLst>
          </p:cNvPr>
          <p:cNvSpPr>
            <a:spLocks noGrp="1"/>
          </p:cNvSpPr>
          <p:nvPr>
            <p:ph type="title"/>
          </p:nvPr>
        </p:nvSpPr>
        <p:spPr>
          <a:xfrm>
            <a:off x="477622" y="733169"/>
            <a:ext cx="3084844" cy="1315647"/>
          </a:xfrm>
        </p:spPr>
        <p:txBody>
          <a:bodyPr vert="horz" lIns="91440" tIns="45720" rIns="91440" bIns="45720" rtlCol="0" anchor="b">
            <a:normAutofit/>
          </a:bodyPr>
          <a:lstStyle/>
          <a:p>
            <a:r>
              <a:rPr lang="en-US" sz="3600" dirty="0">
                <a:solidFill>
                  <a:srgbClr val="FFFFFF"/>
                </a:solidFill>
              </a:rPr>
              <a:t>Types of Communication</a:t>
            </a:r>
          </a:p>
        </p:txBody>
      </p:sp>
      <p:sp>
        <p:nvSpPr>
          <p:cNvPr id="3" name="Content Placeholder 2">
            <a:extLst>
              <a:ext uri="{FF2B5EF4-FFF2-40B4-BE49-F238E27FC236}">
                <a16:creationId xmlns="" xmlns:a16="http://schemas.microsoft.com/office/drawing/2014/main" id="{7358B66C-0276-4FC0-AAEC-2C1BF920188C}"/>
              </a:ext>
            </a:extLst>
          </p:cNvPr>
          <p:cNvSpPr>
            <a:spLocks noGrp="1"/>
          </p:cNvSpPr>
          <p:nvPr>
            <p:ph sz="half" idx="1"/>
          </p:nvPr>
        </p:nvSpPr>
        <p:spPr>
          <a:xfrm>
            <a:off x="492371" y="2351315"/>
            <a:ext cx="3430420" cy="4278085"/>
          </a:xfrm>
        </p:spPr>
        <p:txBody>
          <a:bodyPr vert="horz" lIns="0" tIns="45720" rIns="0" bIns="45720" rtlCol="0">
            <a:normAutofit lnSpcReduction="10000"/>
          </a:bodyPr>
          <a:lstStyle/>
          <a:p>
            <a:r>
              <a:rPr lang="en-US" sz="1800" dirty="0">
                <a:solidFill>
                  <a:srgbClr val="FFFFFF"/>
                </a:solidFill>
              </a:rPr>
              <a:t>Oral communication is the process of ver</a:t>
            </a:r>
            <a:r>
              <a:rPr lang="en-US" sz="1800" b="0" i="0" baseline="0" dirty="0">
                <a:solidFill>
                  <a:srgbClr val="FFFFFF"/>
                </a:solidFill>
              </a:rPr>
              <a:t>b</a:t>
            </a:r>
            <a:r>
              <a:rPr lang="en-US" sz="1800" dirty="0">
                <a:solidFill>
                  <a:srgbClr val="FFFFFF"/>
                </a:solidFill>
              </a:rPr>
              <a:t>ally transmitting information and ideas from one individual or group to another.</a:t>
            </a:r>
          </a:p>
          <a:p>
            <a:r>
              <a:rPr lang="en-US" sz="1800" dirty="0">
                <a:solidFill>
                  <a:srgbClr val="FFFFFF"/>
                </a:solidFill>
              </a:rPr>
              <a:t>Oral communication can </a:t>
            </a:r>
            <a:r>
              <a:rPr lang="en-US" sz="1800" b="0" i="0" baseline="0" dirty="0">
                <a:solidFill>
                  <a:srgbClr val="FFFFFF"/>
                </a:solidFill>
              </a:rPr>
              <a:t>be either formal or informal.</a:t>
            </a:r>
          </a:p>
          <a:p>
            <a:endParaRPr lang="en-US" sz="1400" dirty="0">
              <a:solidFill>
                <a:srgbClr val="FFFFFF"/>
              </a:solidFill>
            </a:endParaRPr>
          </a:p>
          <a:p>
            <a:r>
              <a:rPr lang="en-US" sz="1400" dirty="0">
                <a:solidFill>
                  <a:srgbClr val="FFFFFF"/>
                </a:solidFill>
              </a:rPr>
              <a:t>O</a:t>
            </a:r>
            <a:r>
              <a:rPr lang="en-US" sz="1400" b="0" i="0" baseline="0" dirty="0">
                <a:solidFill>
                  <a:srgbClr val="FFFFFF"/>
                </a:solidFill>
              </a:rPr>
              <a:t>bjectives of Communication:</a:t>
            </a:r>
          </a:p>
          <a:p>
            <a:r>
              <a:rPr lang="en-US" sz="1400" dirty="0">
                <a:solidFill>
                  <a:srgbClr val="FFFFFF"/>
                </a:solidFill>
              </a:rPr>
              <a:t>- To inform</a:t>
            </a:r>
          </a:p>
          <a:p>
            <a:r>
              <a:rPr lang="en-US" sz="1400" dirty="0">
                <a:solidFill>
                  <a:srgbClr val="FFFFFF"/>
                </a:solidFill>
              </a:rPr>
              <a:t>- To educate </a:t>
            </a:r>
          </a:p>
          <a:p>
            <a:r>
              <a:rPr lang="en-US" sz="1400" dirty="0">
                <a:solidFill>
                  <a:srgbClr val="FFFFFF"/>
                </a:solidFill>
              </a:rPr>
              <a:t>- To convince</a:t>
            </a:r>
          </a:p>
          <a:p>
            <a:r>
              <a:rPr lang="en-US" sz="1400" dirty="0">
                <a:solidFill>
                  <a:srgbClr val="FFFFFF"/>
                </a:solidFill>
              </a:rPr>
              <a:t>- To persuade</a:t>
            </a:r>
          </a:p>
          <a:p>
            <a:r>
              <a:rPr lang="en-US" sz="1400" dirty="0">
                <a:solidFill>
                  <a:srgbClr val="FFFFFF"/>
                </a:solidFill>
              </a:rPr>
              <a:t>- To lead to Action, etc. </a:t>
            </a:r>
          </a:p>
        </p:txBody>
      </p:sp>
      <p:sp>
        <p:nvSpPr>
          <p:cNvPr id="83" name="Rectangle 82">
            <a:extLst>
              <a:ext uri="{FF2B5EF4-FFF2-40B4-BE49-F238E27FC236}">
                <a16:creationId xmlns="" xmlns:a16="http://schemas.microsoft.com/office/drawing/2014/main" id="{F9DB1FE5-9D46-433B-99D1-2F1B8DC798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rgbClr val="F0EB2A"/>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8" name="Picture 4" descr="Modes of Communication: Types, Meaning and Examples | Leverage Edu">
            <a:extLst>
              <a:ext uri="{FF2B5EF4-FFF2-40B4-BE49-F238E27FC236}">
                <a16:creationId xmlns="" xmlns:a16="http://schemas.microsoft.com/office/drawing/2014/main" id="{4F917775-505F-4D90-8FA6-2BED0AD63950}"/>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742017" y="1305063"/>
            <a:ext cx="6798082" cy="424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77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 xmlns:a16="http://schemas.microsoft.com/office/drawing/2014/main" id="{F64BBAA4-C62B-4146-B49F-FE4CC4655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ABD1B41-92D9-48CC-B70A-9FFF9C6A4B55}"/>
              </a:ext>
            </a:extLst>
          </p:cNvPr>
          <p:cNvSpPr>
            <a:spLocks noGrp="1"/>
          </p:cNvSpPr>
          <p:nvPr>
            <p:ph type="title"/>
          </p:nvPr>
        </p:nvSpPr>
        <p:spPr>
          <a:xfrm>
            <a:off x="1097280" y="286604"/>
            <a:ext cx="4447920" cy="1166640"/>
          </a:xfrm>
        </p:spPr>
        <p:txBody>
          <a:bodyPr vert="horz" lIns="91440" tIns="45720" rIns="91440" bIns="45720" rtlCol="0">
            <a:normAutofit/>
          </a:bodyPr>
          <a:lstStyle/>
          <a:p>
            <a:r>
              <a:rPr lang="en-US" sz="3400" dirty="0"/>
              <a:t>Verbal Communication Skills</a:t>
            </a:r>
          </a:p>
        </p:txBody>
      </p:sp>
      <p:sp>
        <p:nvSpPr>
          <p:cNvPr id="2054" name="Content Placeholder 2053">
            <a:extLst>
              <a:ext uri="{FF2B5EF4-FFF2-40B4-BE49-F238E27FC236}">
                <a16:creationId xmlns="" xmlns:a16="http://schemas.microsoft.com/office/drawing/2014/main" id="{B5872958-4414-44C4-8201-D341300DC215}"/>
              </a:ext>
            </a:extLst>
          </p:cNvPr>
          <p:cNvSpPr>
            <a:spLocks noGrp="1"/>
          </p:cNvSpPr>
          <p:nvPr>
            <p:ph idx="1"/>
          </p:nvPr>
        </p:nvSpPr>
        <p:spPr>
          <a:xfrm>
            <a:off x="1076432" y="1519728"/>
            <a:ext cx="4468768" cy="4349365"/>
          </a:xfrm>
        </p:spPr>
        <p:txBody>
          <a:bodyPr>
            <a:normAutofit/>
          </a:bodyPr>
          <a:lstStyle/>
          <a:p>
            <a:r>
              <a:rPr lang="en-US" dirty="0"/>
              <a:t>Oral communication is the process of verbally transmitting information and ideas from one individual or group to another.</a:t>
            </a:r>
          </a:p>
          <a:p>
            <a:r>
              <a:rPr lang="en-US" dirty="0"/>
              <a:t>Oral communication can be either formal or informal.</a:t>
            </a:r>
          </a:p>
          <a:p>
            <a:r>
              <a:rPr lang="en-US" dirty="0"/>
              <a:t>Oral presentation in a professional environment generally fall into two categories:</a:t>
            </a:r>
          </a:p>
          <a:p>
            <a:r>
              <a:rPr lang="en-US" dirty="0"/>
              <a:t>1. Informative speaking</a:t>
            </a:r>
          </a:p>
          <a:p>
            <a:r>
              <a:rPr lang="en-US" dirty="0"/>
              <a:t>2. Persuasive speaking</a:t>
            </a:r>
          </a:p>
        </p:txBody>
      </p:sp>
      <p:pic>
        <p:nvPicPr>
          <p:cNvPr id="2050" name="Picture 2" descr="Verbal Communication - Javatpoint">
            <a:extLst>
              <a:ext uri="{FF2B5EF4-FFF2-40B4-BE49-F238E27FC236}">
                <a16:creationId xmlns="" xmlns:a16="http://schemas.microsoft.com/office/drawing/2014/main" id="{F4432BB5-81B6-454B-9CE0-73086B77BC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35"/>
          <a:stretch/>
        </p:blipFill>
        <p:spPr bwMode="auto">
          <a:xfrm>
            <a:off x="5545200" y="1191985"/>
            <a:ext cx="5833211" cy="4498863"/>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 xmlns:a16="http://schemas.microsoft.com/office/drawing/2014/main" id="{77C34054-98F8-4229-885E-04C525969C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rgbClr val="568CF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 xmlns:a16="http://schemas.microsoft.com/office/drawing/2014/main" id="{22AAB964-B835-4B93-A1F3-4A30D1F385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440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DE3B1B8-DC38-48E8-8C31-EF790659B5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 xmlns:a16="http://schemas.microsoft.com/office/drawing/2014/main" id="{9E63FFFE-1DB2-4A0F-B495-35782F1622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 xmlns:a16="http://schemas.microsoft.com/office/drawing/2014/main" id="{32BB9A07-8AB8-4D82-B3BC-B500DDEC79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 xmlns:a16="http://schemas.microsoft.com/office/drawing/2014/main" id="{0AB6E427-3F73-4C06-A5D5-AE52C3883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 xmlns:a16="http://schemas.microsoft.com/office/drawing/2014/main" id="{D8C9BDAA-0390-4B39-9B5C-BC95E5120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8534F71C-B176-4DB9-9C49-F2773113CAF5}"/>
              </a:ext>
            </a:extLst>
          </p:cNvPr>
          <p:cNvSpPr>
            <a:spLocks noGrp="1"/>
          </p:cNvSpPr>
          <p:nvPr>
            <p:ph type="title"/>
          </p:nvPr>
        </p:nvSpPr>
        <p:spPr>
          <a:xfrm>
            <a:off x="492370" y="516836"/>
            <a:ext cx="3084844" cy="1157002"/>
          </a:xfrm>
        </p:spPr>
        <p:txBody>
          <a:bodyPr vert="horz" lIns="91440" tIns="45720" rIns="91440" bIns="45720" rtlCol="0" anchor="b">
            <a:normAutofit/>
          </a:bodyPr>
          <a:lstStyle/>
          <a:p>
            <a:r>
              <a:rPr lang="en-US" sz="3600" dirty="0">
                <a:solidFill>
                  <a:srgbClr val="FFFFFF"/>
                </a:solidFill>
              </a:rPr>
              <a:t>Informative speaking</a:t>
            </a:r>
          </a:p>
        </p:txBody>
      </p:sp>
      <p:sp>
        <p:nvSpPr>
          <p:cNvPr id="3" name="Content Placeholder 2">
            <a:extLst>
              <a:ext uri="{FF2B5EF4-FFF2-40B4-BE49-F238E27FC236}">
                <a16:creationId xmlns="" xmlns:a16="http://schemas.microsoft.com/office/drawing/2014/main" id="{FBDDDDBD-8124-4ED0-A6F5-04A9F3EF674E}"/>
              </a:ext>
            </a:extLst>
          </p:cNvPr>
          <p:cNvSpPr>
            <a:spLocks noGrp="1"/>
          </p:cNvSpPr>
          <p:nvPr>
            <p:ph sz="half" idx="1"/>
          </p:nvPr>
        </p:nvSpPr>
        <p:spPr>
          <a:xfrm>
            <a:off x="492371" y="1801854"/>
            <a:ext cx="3084844" cy="4713246"/>
          </a:xfrm>
        </p:spPr>
        <p:txBody>
          <a:bodyPr vert="horz" lIns="0" tIns="45720" rIns="0" bIns="45720" rtlCol="0">
            <a:normAutofit fontScale="92500" lnSpcReduction="10000"/>
          </a:bodyPr>
          <a:lstStyle/>
          <a:p>
            <a:pPr algn="just"/>
            <a:r>
              <a:rPr lang="en-US" sz="1800" dirty="0">
                <a:solidFill>
                  <a:srgbClr val="FFFFFF"/>
                </a:solidFill>
              </a:rPr>
              <a:t>Informative speaking generally centers on talking about people, events, processes, places, or things. Informing an audience about one of these subjects without being persuasive is often a difficult task to complete.</a:t>
            </a:r>
          </a:p>
          <a:p>
            <a:pPr algn="just"/>
            <a:endParaRPr lang="en-US" sz="1800" dirty="0">
              <a:solidFill>
                <a:srgbClr val="FFFFFF"/>
              </a:solidFill>
            </a:endParaRPr>
          </a:p>
          <a:p>
            <a:pPr algn="just"/>
            <a:r>
              <a:rPr lang="en-US" sz="1800" dirty="0">
                <a:solidFill>
                  <a:srgbClr val="FFFFFF"/>
                </a:solidFill>
              </a:rPr>
              <a:t>- Analyze the audience</a:t>
            </a:r>
          </a:p>
          <a:p>
            <a:pPr algn="just"/>
            <a:r>
              <a:rPr lang="en-US" sz="1800" dirty="0">
                <a:solidFill>
                  <a:srgbClr val="FFFFFF"/>
                </a:solidFill>
              </a:rPr>
              <a:t>- Use appropriate language</a:t>
            </a:r>
          </a:p>
          <a:p>
            <a:pPr algn="just"/>
            <a:r>
              <a:rPr lang="en-US" sz="1800" dirty="0">
                <a:solidFill>
                  <a:srgbClr val="FFFFFF"/>
                </a:solidFill>
              </a:rPr>
              <a:t>- Explain the importance of the topic</a:t>
            </a:r>
          </a:p>
          <a:p>
            <a:pPr algn="just"/>
            <a:r>
              <a:rPr lang="en-US" sz="1800" dirty="0">
                <a:solidFill>
                  <a:srgbClr val="FFFFFF"/>
                </a:solidFill>
              </a:rPr>
              <a:t>- Express interest in the subject material</a:t>
            </a:r>
          </a:p>
          <a:p>
            <a:pPr algn="just"/>
            <a:r>
              <a:rPr lang="en-US" sz="1800" dirty="0">
                <a:solidFill>
                  <a:srgbClr val="FFFFFF"/>
                </a:solidFill>
              </a:rPr>
              <a:t>- Show, don’t tell</a:t>
            </a:r>
          </a:p>
          <a:p>
            <a:r>
              <a:rPr lang="en-US" sz="1800" dirty="0">
                <a:solidFill>
                  <a:srgbClr val="FFFFFF"/>
                </a:solidFill>
              </a:rPr>
              <a:t>- Be specific</a:t>
            </a:r>
          </a:p>
        </p:txBody>
      </p:sp>
      <p:sp>
        <p:nvSpPr>
          <p:cNvPr id="20" name="Rectangle 19">
            <a:extLst>
              <a:ext uri="{FF2B5EF4-FFF2-40B4-BE49-F238E27FC236}">
                <a16:creationId xmlns="" xmlns:a16="http://schemas.microsoft.com/office/drawing/2014/main" id="{F9DB1FE5-9D46-433B-99D1-2F1B8DC798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 xmlns:a16="http://schemas.microsoft.com/office/drawing/2014/main" id="{22E1872E-18D4-4A5A-9C57-8268893DBE5C}"/>
              </a:ext>
            </a:extLst>
          </p:cNvPr>
          <p:cNvSpPr txBox="1"/>
          <p:nvPr/>
        </p:nvSpPr>
        <p:spPr>
          <a:xfrm>
            <a:off x="8691816" y="459676"/>
            <a:ext cx="2848283"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Bookman Old Style" panose="02050604050505020204" pitchFamily="18" charset="0"/>
                <a:ea typeface="+mn-ea"/>
                <a:cs typeface="+mn-cs"/>
              </a:rPr>
              <a:t>speech that is based on facts and figures</a:t>
            </a:r>
            <a:endParaRPr kumimoji="0" lang="x-none" sz="1800" b="0" i="0" u="none" strike="noStrike" kern="1200" cap="none" spc="0" normalizeH="0" baseline="0" noProof="0" dirty="0">
              <a:ln>
                <a:noFill/>
              </a:ln>
              <a:solidFill>
                <a:prstClr val="white"/>
              </a:solidFill>
              <a:effectLst/>
              <a:uLnTx/>
              <a:uFillTx/>
              <a:latin typeface="Bookman Old Style" panose="02050604050505020204" pitchFamily="18" charset="0"/>
              <a:ea typeface="+mn-ea"/>
              <a:cs typeface="+mn-cs"/>
            </a:endParaRPr>
          </a:p>
        </p:txBody>
      </p:sp>
      <p:pic>
        <p:nvPicPr>
          <p:cNvPr id="2050" name="Picture 2" descr="A Helpful Guide for Good Informative Speech Topics, Tips, and Examples -  Orai Blog">
            <a:extLst>
              <a:ext uri="{FF2B5EF4-FFF2-40B4-BE49-F238E27FC236}">
                <a16:creationId xmlns="" xmlns:a16="http://schemas.microsoft.com/office/drawing/2014/main" id="{49E74225-D9E7-4AC3-8EA3-7C66B4B1D5FF}"/>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218238" y="1981775"/>
            <a:ext cx="4937125" cy="375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48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DE3B1B8-DC38-48E8-8C31-EF790659B5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 xmlns:a16="http://schemas.microsoft.com/office/drawing/2014/main" id="{9E63FFFE-1DB2-4A0F-B495-35782F1622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 xmlns:a16="http://schemas.microsoft.com/office/drawing/2014/main" id="{32BB9A07-8AB8-4D82-B3BC-B500DDEC79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 xmlns:a16="http://schemas.microsoft.com/office/drawing/2014/main" id="{0AB6E427-3F73-4C06-A5D5-AE52C3883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D8C9BDAA-0390-4B39-9B5C-BC95E5120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8534F71C-B176-4DB9-9C49-F2773113CAF5}"/>
              </a:ext>
            </a:extLst>
          </p:cNvPr>
          <p:cNvSpPr>
            <a:spLocks noGrp="1"/>
          </p:cNvSpPr>
          <p:nvPr>
            <p:ph type="title"/>
          </p:nvPr>
        </p:nvSpPr>
        <p:spPr>
          <a:xfrm>
            <a:off x="492370" y="516835"/>
            <a:ext cx="3084844" cy="1281921"/>
          </a:xfrm>
        </p:spPr>
        <p:txBody>
          <a:bodyPr vert="horz" lIns="91440" tIns="45720" rIns="91440" bIns="45720" rtlCol="0" anchor="b">
            <a:normAutofit/>
          </a:bodyPr>
          <a:lstStyle/>
          <a:p>
            <a:r>
              <a:rPr lang="en-US" sz="3600" dirty="0">
                <a:solidFill>
                  <a:srgbClr val="FFFFFF"/>
                </a:solidFill>
              </a:rPr>
              <a:t>Persuasive speaking</a:t>
            </a:r>
          </a:p>
        </p:txBody>
      </p:sp>
      <p:sp>
        <p:nvSpPr>
          <p:cNvPr id="3" name="Content Placeholder 2">
            <a:extLst>
              <a:ext uri="{FF2B5EF4-FFF2-40B4-BE49-F238E27FC236}">
                <a16:creationId xmlns="" xmlns:a16="http://schemas.microsoft.com/office/drawing/2014/main" id="{FBDDDDBD-8124-4ED0-A6F5-04A9F3EF674E}"/>
              </a:ext>
            </a:extLst>
          </p:cNvPr>
          <p:cNvSpPr>
            <a:spLocks noGrp="1"/>
          </p:cNvSpPr>
          <p:nvPr>
            <p:ph sz="half" idx="1"/>
          </p:nvPr>
        </p:nvSpPr>
        <p:spPr>
          <a:xfrm>
            <a:off x="492371" y="1975760"/>
            <a:ext cx="3084844" cy="4013560"/>
          </a:xfrm>
        </p:spPr>
        <p:txBody>
          <a:bodyPr vert="horz" lIns="0" tIns="45720" rIns="0" bIns="45720" rtlCol="0">
            <a:normAutofit/>
          </a:bodyPr>
          <a:lstStyle/>
          <a:p>
            <a:r>
              <a:rPr lang="en-US" sz="1800" dirty="0">
                <a:solidFill>
                  <a:srgbClr val="FFFFFF"/>
                </a:solidFill>
              </a:rPr>
              <a:t>Persuasive speaking is the information that is intended to change or bolster a person’s attitude or course of action and is presented in written, audio, visual, or audiovisual form.</a:t>
            </a:r>
          </a:p>
          <a:p>
            <a:r>
              <a:rPr lang="en-US" sz="1800" b="0" i="0" dirty="0">
                <a:solidFill>
                  <a:srgbClr val="FFFFFF"/>
                </a:solidFill>
                <a:effectLst/>
              </a:rPr>
              <a:t>Persuasive speaking is very connected to the audience, as the speaker must, in a sense, meet the audience halfway</a:t>
            </a:r>
            <a:r>
              <a:rPr lang="en-US" sz="1500" b="0" i="0" dirty="0">
                <a:solidFill>
                  <a:srgbClr val="FFFFFF"/>
                </a:solidFill>
                <a:effectLst/>
              </a:rPr>
              <a:t>.</a:t>
            </a:r>
            <a:endParaRPr lang="en-US" sz="1500" dirty="0">
              <a:solidFill>
                <a:srgbClr val="FFFFFF"/>
              </a:solidFill>
            </a:endParaRPr>
          </a:p>
        </p:txBody>
      </p:sp>
      <p:sp>
        <p:nvSpPr>
          <p:cNvPr id="20" name="Rectangle 19">
            <a:extLst>
              <a:ext uri="{FF2B5EF4-FFF2-40B4-BE49-F238E27FC236}">
                <a16:creationId xmlns="" xmlns:a16="http://schemas.microsoft.com/office/drawing/2014/main" id="{F9DB1FE5-9D46-433B-99D1-2F1B8DC798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2" descr="Persuasive Speaking. The nature of persuasive speeches Persuasive Speeches  attempt to influence audience members Speakers want to: –have audience  adopt. - ppt download">
            <a:extLst>
              <a:ext uri="{FF2B5EF4-FFF2-40B4-BE49-F238E27FC236}">
                <a16:creationId xmlns="" xmlns:a16="http://schemas.microsoft.com/office/drawing/2014/main" id="{0FF5C8BC-A6CB-434B-8394-3194CBD36E8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742017" y="879719"/>
            <a:ext cx="6798082" cy="50985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22E1872E-18D4-4A5A-9C57-8268893DBE5C}"/>
              </a:ext>
            </a:extLst>
          </p:cNvPr>
          <p:cNvSpPr txBox="1"/>
          <p:nvPr/>
        </p:nvSpPr>
        <p:spPr>
          <a:xfrm>
            <a:off x="8691816" y="459676"/>
            <a:ext cx="2848283"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latin typeface="Bookman Old Style" panose="02050604050505020204" pitchFamily="18" charset="0"/>
              </a:rPr>
              <a:t>convince someone to perform specific task</a:t>
            </a:r>
            <a:endParaRPr lang="x-none" dirty="0">
              <a:latin typeface="Bookman Old Style" panose="02050604050505020204" pitchFamily="18" charset="0"/>
            </a:endParaRPr>
          </a:p>
        </p:txBody>
      </p:sp>
    </p:spTree>
    <p:extLst>
      <p:ext uri="{BB962C8B-B14F-4D97-AF65-F5344CB8AC3E}">
        <p14:creationId xmlns:p14="http://schemas.microsoft.com/office/powerpoint/2010/main" val="42380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3F2A3-A1F5-465F-ABDA-37FD5C9D7FCC}"/>
              </a:ext>
            </a:extLst>
          </p:cNvPr>
          <p:cNvSpPr>
            <a:spLocks noGrp="1"/>
          </p:cNvSpPr>
          <p:nvPr>
            <p:ph type="title"/>
          </p:nvPr>
        </p:nvSpPr>
        <p:spPr/>
        <p:txBody>
          <a:bodyPr/>
          <a:lstStyle/>
          <a:p>
            <a:r>
              <a:rPr lang="en-US" dirty="0"/>
              <a:t>Four Types of Speeches</a:t>
            </a:r>
            <a:endParaRPr lang="x-none" dirty="0"/>
          </a:p>
        </p:txBody>
      </p:sp>
      <p:sp>
        <p:nvSpPr>
          <p:cNvPr id="3" name="Content Placeholder 2">
            <a:extLst>
              <a:ext uri="{FF2B5EF4-FFF2-40B4-BE49-F238E27FC236}">
                <a16:creationId xmlns="" xmlns:a16="http://schemas.microsoft.com/office/drawing/2014/main" id="{783D2C6E-1FA7-47CD-A961-C1B5A77865D2}"/>
              </a:ext>
            </a:extLst>
          </p:cNvPr>
          <p:cNvSpPr>
            <a:spLocks noGrp="1"/>
          </p:cNvSpPr>
          <p:nvPr>
            <p:ph idx="1"/>
          </p:nvPr>
        </p:nvSpPr>
        <p:spPr/>
        <p:txBody>
          <a:bodyPr>
            <a:normAutofit fontScale="92500" lnSpcReduction="10000"/>
          </a:bodyPr>
          <a:lstStyle/>
          <a:p>
            <a:pPr algn="just"/>
            <a:r>
              <a:rPr lang="en-US" b="0" i="0" dirty="0">
                <a:solidFill>
                  <a:srgbClr val="373D3F"/>
                </a:solidFill>
                <a:effectLst/>
                <a:latin typeface="proxima-nova"/>
              </a:rPr>
              <a:t>Speeches can be categorized into four broad areas depending on the amount of preparation that is undertaken and depending upon the nature of the occasion. </a:t>
            </a:r>
          </a:p>
          <a:p>
            <a:r>
              <a:rPr lang="en-US" b="1" i="0" dirty="0">
                <a:solidFill>
                  <a:srgbClr val="373D3F"/>
                </a:solidFill>
                <a:effectLst/>
                <a:latin typeface="proxima-nova"/>
              </a:rPr>
              <a:t>The four types of speeches are:</a:t>
            </a:r>
          </a:p>
          <a:p>
            <a:pPr marL="457200" indent="-457200">
              <a:buFont typeface="+mj-lt"/>
              <a:buAutoNum type="arabicPeriod"/>
            </a:pPr>
            <a:r>
              <a:rPr lang="en-US" b="1" i="0" dirty="0">
                <a:solidFill>
                  <a:srgbClr val="373D3F"/>
                </a:solidFill>
                <a:effectLst/>
                <a:latin typeface="proxima-nova"/>
              </a:rPr>
              <a:t>Manuscript</a:t>
            </a:r>
          </a:p>
          <a:p>
            <a:pPr marL="457200" indent="-457200">
              <a:buFont typeface="+mj-lt"/>
              <a:buAutoNum type="arabicPeriod"/>
            </a:pPr>
            <a:r>
              <a:rPr lang="en-US" b="1" i="0" dirty="0">
                <a:solidFill>
                  <a:srgbClr val="373D3F"/>
                </a:solidFill>
                <a:effectLst/>
                <a:latin typeface="proxima-nova"/>
              </a:rPr>
              <a:t>Memorized</a:t>
            </a:r>
          </a:p>
          <a:p>
            <a:pPr marL="457200" indent="-457200">
              <a:buFont typeface="+mj-lt"/>
              <a:buAutoNum type="arabicPeriod"/>
            </a:pPr>
            <a:r>
              <a:rPr lang="en-US" b="1" i="0" dirty="0">
                <a:solidFill>
                  <a:srgbClr val="373D3F"/>
                </a:solidFill>
                <a:effectLst/>
                <a:latin typeface="proxima-nova"/>
              </a:rPr>
              <a:t>Extemporaneous</a:t>
            </a:r>
          </a:p>
          <a:p>
            <a:pPr marL="457200" indent="-457200">
              <a:buFont typeface="+mj-lt"/>
              <a:buAutoNum type="arabicPeriod"/>
            </a:pPr>
            <a:r>
              <a:rPr lang="en-US" b="1" i="0" dirty="0">
                <a:solidFill>
                  <a:srgbClr val="373D3F"/>
                </a:solidFill>
                <a:effectLst/>
                <a:latin typeface="proxima-nova"/>
              </a:rPr>
              <a:t>impromptu</a:t>
            </a:r>
          </a:p>
          <a:p>
            <a:pPr marL="457200" indent="-457200">
              <a:buFont typeface="+mj-lt"/>
              <a:buAutoNum type="arabicPeriod"/>
            </a:pPr>
            <a:endParaRPr lang="en-US" b="1" dirty="0">
              <a:solidFill>
                <a:srgbClr val="373D3F"/>
              </a:solidFill>
              <a:latin typeface="proxima-nova"/>
            </a:endParaRPr>
          </a:p>
          <a:p>
            <a:pPr marL="0" indent="0" algn="just">
              <a:buNone/>
            </a:pPr>
            <a:r>
              <a:rPr lang="en-US" b="0" i="0" dirty="0">
                <a:solidFill>
                  <a:srgbClr val="373D3F"/>
                </a:solidFill>
                <a:effectLst/>
                <a:latin typeface="proxima-nova"/>
              </a:rPr>
              <a:t>Our aim is to acquaint you with these four different modes of delivery, to provide suggestions for when you are asked to make impromptu remarks, and then to focus most your time on the preparation, practice, and presentation of extemporaneous speeches.</a:t>
            </a:r>
            <a:endParaRPr lang="x-none" dirty="0"/>
          </a:p>
        </p:txBody>
      </p:sp>
    </p:spTree>
    <p:extLst>
      <p:ext uri="{BB962C8B-B14F-4D97-AF65-F5344CB8AC3E}">
        <p14:creationId xmlns:p14="http://schemas.microsoft.com/office/powerpoint/2010/main" val="281868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7DE3B1B8-DC38-48E8-8C31-EF790659B5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 xmlns:a16="http://schemas.microsoft.com/office/drawing/2014/main" id="{9E63FFFE-1DB2-4A0F-B495-35782F1622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 xmlns:a16="http://schemas.microsoft.com/office/drawing/2014/main" id="{32BB9A07-8AB8-4D82-B3BC-B500DDEC79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 xmlns:a16="http://schemas.microsoft.com/office/drawing/2014/main" id="{0AB6E427-3F73-4C06-A5D5-AE52C3883B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D8C9BDAA-0390-4B39-9B5C-BC95E5120D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rgbClr val="283D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7F390C0D-4455-418E-A7F5-8E384A79D38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Manuscript Speech</a:t>
            </a:r>
          </a:p>
        </p:txBody>
      </p:sp>
      <p:sp>
        <p:nvSpPr>
          <p:cNvPr id="3" name="Content Placeholder 2">
            <a:extLst>
              <a:ext uri="{FF2B5EF4-FFF2-40B4-BE49-F238E27FC236}">
                <a16:creationId xmlns="" xmlns:a16="http://schemas.microsoft.com/office/drawing/2014/main" id="{38947672-BDD1-4810-A5D3-18EC61951E85}"/>
              </a:ext>
            </a:extLst>
          </p:cNvPr>
          <p:cNvSpPr>
            <a:spLocks noGrp="1"/>
          </p:cNvSpPr>
          <p:nvPr>
            <p:ph sz="half" idx="1"/>
          </p:nvPr>
        </p:nvSpPr>
        <p:spPr>
          <a:xfrm>
            <a:off x="492371" y="2653800"/>
            <a:ext cx="3084844" cy="3335519"/>
          </a:xfrm>
        </p:spPr>
        <p:txBody>
          <a:bodyPr vert="horz" lIns="0" tIns="45720" rIns="0" bIns="45720" rtlCol="0">
            <a:normAutofit/>
          </a:bodyPr>
          <a:lstStyle/>
          <a:p>
            <a:pPr algn="just"/>
            <a:r>
              <a:rPr lang="en-US" dirty="0">
                <a:solidFill>
                  <a:srgbClr val="FFFFFF"/>
                </a:solidFill>
              </a:rPr>
              <a:t>This is when a speaker reads a pre-written speech word by word to an audience. It is when an already prepared script is read verbatim. The speaker makes the entire speech by referring to the printed document, or as seen on the teleprompter.</a:t>
            </a:r>
          </a:p>
        </p:txBody>
      </p:sp>
      <p:sp>
        <p:nvSpPr>
          <p:cNvPr id="20" name="Rectangle 19">
            <a:extLst>
              <a:ext uri="{FF2B5EF4-FFF2-40B4-BE49-F238E27FC236}">
                <a16:creationId xmlns="" xmlns:a16="http://schemas.microsoft.com/office/drawing/2014/main" id="{F9DB1FE5-9D46-433B-99D1-2F1B8DC798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rgbClr val="DE9219"/>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 xmlns:a16="http://schemas.microsoft.com/office/drawing/2014/main" id="{D38DB6EE-1C39-4CA5-90FE-684930CCD6AA}"/>
              </a:ext>
            </a:extLst>
          </p:cNvPr>
          <p:cNvPicPr>
            <a:picLocks noGrp="1" noChangeAspect="1"/>
          </p:cNvPicPr>
          <p:nvPr>
            <p:ph sz="half" idx="2"/>
          </p:nvPr>
        </p:nvPicPr>
        <p:blipFill>
          <a:blip r:embed="rId2"/>
          <a:stretch>
            <a:fillRect/>
          </a:stretch>
        </p:blipFill>
        <p:spPr>
          <a:xfrm>
            <a:off x="4742017" y="1160140"/>
            <a:ext cx="6798082" cy="4537719"/>
          </a:xfrm>
          <a:prstGeom prst="rect">
            <a:avLst/>
          </a:prstGeom>
        </p:spPr>
      </p:pic>
    </p:spTree>
    <p:extLst>
      <p:ext uri="{BB962C8B-B14F-4D97-AF65-F5344CB8AC3E}">
        <p14:creationId xmlns:p14="http://schemas.microsoft.com/office/powerpoint/2010/main" val="348413205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332</TotalTime>
  <Words>680</Words>
  <Application>Microsoft Office PowerPoint</Application>
  <PresentationFormat>Widescreen</PresentationFormat>
  <Paragraphs>78</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Calibri Light</vt:lpstr>
      <vt:lpstr>proxima-nova</vt:lpstr>
      <vt:lpstr>Verdana</vt:lpstr>
      <vt:lpstr>Retrospect</vt:lpstr>
      <vt:lpstr>Technical Writing and Presentation Skills</vt:lpstr>
      <vt:lpstr>Types of Communication</vt:lpstr>
      <vt:lpstr>Written Documents Vs. Oral Presentation</vt:lpstr>
      <vt:lpstr>Types of Communication</vt:lpstr>
      <vt:lpstr>Verbal Communication Skills</vt:lpstr>
      <vt:lpstr>Informative speaking</vt:lpstr>
      <vt:lpstr>Persuasive speaking</vt:lpstr>
      <vt:lpstr>Four Types of Speeches</vt:lpstr>
      <vt:lpstr>Manuscript Speech</vt:lpstr>
      <vt:lpstr>Memorized speech</vt:lpstr>
      <vt:lpstr>Extemporaneous Speak</vt:lpstr>
      <vt:lpstr>Impromptu speech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and Presentation Skills</dc:title>
  <dc:creator>Bahria</dc:creator>
  <cp:lastModifiedBy>hp</cp:lastModifiedBy>
  <cp:revision>40</cp:revision>
  <dcterms:created xsi:type="dcterms:W3CDTF">2021-10-12T09:53:12Z</dcterms:created>
  <dcterms:modified xsi:type="dcterms:W3CDTF">2024-02-20T16:45:36Z</dcterms:modified>
</cp:coreProperties>
</file>