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32"/>
  </p:notesMasterIdLst>
  <p:sldIdLst>
    <p:sldId id="256" r:id="rId2"/>
    <p:sldId id="355" r:id="rId3"/>
    <p:sldId id="356" r:id="rId4"/>
    <p:sldId id="357" r:id="rId5"/>
    <p:sldId id="358" r:id="rId6"/>
    <p:sldId id="365" r:id="rId7"/>
    <p:sldId id="363" r:id="rId8"/>
    <p:sldId id="359" r:id="rId9"/>
    <p:sldId id="364" r:id="rId10"/>
    <p:sldId id="360" r:id="rId11"/>
    <p:sldId id="270" r:id="rId12"/>
    <p:sldId id="350" r:id="rId13"/>
    <p:sldId id="278" r:id="rId14"/>
    <p:sldId id="279" r:id="rId15"/>
    <p:sldId id="280" r:id="rId16"/>
    <p:sldId id="281" r:id="rId17"/>
    <p:sldId id="366" r:id="rId18"/>
    <p:sldId id="369" r:id="rId19"/>
    <p:sldId id="370" r:id="rId20"/>
    <p:sldId id="271" r:id="rId21"/>
    <p:sldId id="307" r:id="rId22"/>
    <p:sldId id="367" r:id="rId23"/>
    <p:sldId id="272" r:id="rId24"/>
    <p:sldId id="273" r:id="rId25"/>
    <p:sldId id="284" r:id="rId26"/>
    <p:sldId id="371" r:id="rId27"/>
    <p:sldId id="372" r:id="rId28"/>
    <p:sldId id="373" r:id="rId29"/>
    <p:sldId id="374" r:id="rId30"/>
    <p:sldId id="26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26" autoAdjust="0"/>
    <p:restoredTop sz="94434" autoAdjust="0"/>
  </p:normalViewPr>
  <p:slideViewPr>
    <p:cSldViewPr snapToGrid="0">
      <p:cViewPr>
        <p:scale>
          <a:sx n="50" d="100"/>
          <a:sy n="50" d="100"/>
        </p:scale>
        <p:origin x="1194" y="5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a-E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BC9624-0E6E-40BF-9E56-6630C9C05509}" type="datetimeFigureOut">
              <a:rPr lang="aa-ET" smtClean="0"/>
              <a:t>22/03/2022</a:t>
            </a:fld>
            <a:endParaRPr lang="aa-E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a-E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a-E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aa-E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63296E-11D8-41C9-A971-E4139C7CF31B}" type="slidenum">
              <a:rPr lang="aa-ET" smtClean="0"/>
              <a:t>‹#›</a:t>
            </a:fld>
            <a:endParaRPr lang="aa-ET"/>
          </a:p>
        </p:txBody>
      </p:sp>
    </p:spTree>
    <p:extLst>
      <p:ext uri="{BB962C8B-B14F-4D97-AF65-F5344CB8AC3E}">
        <p14:creationId xmlns:p14="http://schemas.microsoft.com/office/powerpoint/2010/main" val="98801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63296E-11D8-41C9-A971-E4139C7CF31B}" type="slidenum">
              <a:rPr lang="aa-ET" smtClean="0"/>
              <a:t>2</a:t>
            </a:fld>
            <a:endParaRPr lang="aa-ET"/>
          </a:p>
        </p:txBody>
      </p:sp>
    </p:spTree>
    <p:extLst>
      <p:ext uri="{BB962C8B-B14F-4D97-AF65-F5344CB8AC3E}">
        <p14:creationId xmlns:p14="http://schemas.microsoft.com/office/powerpoint/2010/main" val="3398389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Bef>
                <a:spcPts val="600"/>
              </a:spcBef>
              <a:spcAft>
                <a:spcPts val="600"/>
              </a:spcAft>
            </a:pPr>
            <a:r>
              <a:rPr lang="en-US" b="1" i="0" dirty="0">
                <a:solidFill>
                  <a:srgbClr val="202124"/>
                </a:solidFill>
                <a:effectLst/>
                <a:latin typeface="arial" panose="020B0604020202020204" pitchFamily="34" charset="0"/>
              </a:rPr>
              <a:t>3.</a:t>
            </a:r>
            <a:r>
              <a:rPr lang="en-US" b="0" i="0" dirty="0">
                <a:solidFill>
                  <a:srgbClr val="202124"/>
                </a:solidFill>
                <a:effectLst/>
                <a:latin typeface="arial" panose="020B0604020202020204" pitchFamily="34" charset="0"/>
              </a:rPr>
              <a:t> </a:t>
            </a:r>
            <a:r>
              <a:rPr lang="en-US" sz="1200" b="1" i="0" kern="1200" dirty="0">
                <a:solidFill>
                  <a:srgbClr val="202124"/>
                </a:solidFill>
                <a:effectLst/>
                <a:latin typeface="arial" panose="020B0604020202020204" pitchFamily="34" charset="0"/>
                <a:ea typeface="+mn-ea"/>
                <a:cs typeface="+mn-cs"/>
              </a:rPr>
              <a:t>Institutionalized Processes:</a:t>
            </a:r>
            <a:br>
              <a:rPr lang="en-US" sz="1200" b="1" i="0" kern="1200" dirty="0">
                <a:solidFill>
                  <a:srgbClr val="202124"/>
                </a:solidFill>
                <a:effectLst/>
                <a:latin typeface="arial" panose="020B0604020202020204" pitchFamily="34" charset="0"/>
                <a:ea typeface="+mn-ea"/>
                <a:cs typeface="+mn-cs"/>
              </a:rPr>
            </a:br>
            <a:r>
              <a:rPr lang="en-US" b="1" i="0" dirty="0">
                <a:solidFill>
                  <a:srgbClr val="202124"/>
                </a:solidFill>
                <a:effectLst/>
                <a:latin typeface="arial" panose="020B0604020202020204" pitchFamily="34" charset="0"/>
              </a:rPr>
              <a:t>Organizational Process Definition</a:t>
            </a:r>
            <a:r>
              <a:rPr lang="en-US" b="0" i="0" dirty="0">
                <a:solidFill>
                  <a:srgbClr val="202124"/>
                </a:solidFill>
                <a:effectLst/>
                <a:latin typeface="arial" panose="020B0604020202020204" pitchFamily="34" charset="0"/>
              </a:rPr>
              <a:t>. This </a:t>
            </a:r>
            <a:r>
              <a:rPr lang="en-US" b="1" i="0" dirty="0">
                <a:solidFill>
                  <a:srgbClr val="202124"/>
                </a:solidFill>
                <a:effectLst/>
                <a:latin typeface="arial" panose="020B0604020202020204" pitchFamily="34" charset="0"/>
              </a:rPr>
              <a:t>process</a:t>
            </a:r>
            <a:r>
              <a:rPr lang="en-US" b="0" i="0" dirty="0">
                <a:solidFill>
                  <a:srgbClr val="202124"/>
                </a:solidFill>
                <a:effectLst/>
                <a:latin typeface="arial" panose="020B0604020202020204" pitchFamily="34" charset="0"/>
              </a:rPr>
              <a:t> involves determining what work is needed to accomplish the goal, assigning those tasks to individuals, and arranging those individuals in a decision‐making framework (</a:t>
            </a:r>
            <a:r>
              <a:rPr lang="en-US" b="1" i="0" dirty="0">
                <a:solidFill>
                  <a:srgbClr val="202124"/>
                </a:solidFill>
                <a:effectLst/>
                <a:latin typeface="arial" panose="020B0604020202020204" pitchFamily="34" charset="0"/>
              </a:rPr>
              <a:t>organizational</a:t>
            </a:r>
            <a:r>
              <a:rPr lang="en-US" b="0" i="0" dirty="0">
                <a:solidFill>
                  <a:srgbClr val="202124"/>
                </a:solidFill>
                <a:effectLst/>
                <a:latin typeface="arial" panose="020B0604020202020204" pitchFamily="34" charset="0"/>
              </a:rPr>
              <a:t> structure).</a:t>
            </a:r>
            <a:br>
              <a:rPr lang="en-US" b="0" i="0" dirty="0">
                <a:solidFill>
                  <a:srgbClr val="202124"/>
                </a:solidFill>
                <a:effectLst/>
                <a:latin typeface="arial" panose="020B0604020202020204" pitchFamily="34" charset="0"/>
              </a:rPr>
            </a:br>
            <a:r>
              <a:rPr lang="en-US" b="0" i="0" dirty="0">
                <a:solidFill>
                  <a:srgbClr val="202124"/>
                </a:solidFill>
                <a:effectLst/>
                <a:latin typeface="arial" panose="020B0604020202020204" pitchFamily="34" charset="0"/>
              </a:rPr>
              <a:t>The purpose of </a:t>
            </a:r>
            <a:r>
              <a:rPr lang="en-US" b="1" i="0" dirty="0">
                <a:solidFill>
                  <a:srgbClr val="202124"/>
                </a:solidFill>
                <a:effectLst/>
                <a:latin typeface="arial" panose="020B0604020202020204" pitchFamily="34" charset="0"/>
              </a:rPr>
              <a:t>Organizational Process Focus</a:t>
            </a:r>
            <a:r>
              <a:rPr lang="en-US" b="0" i="0" dirty="0">
                <a:solidFill>
                  <a:srgbClr val="202124"/>
                </a:solidFill>
                <a:effectLst/>
                <a:latin typeface="arial" panose="020B0604020202020204" pitchFamily="34" charset="0"/>
              </a:rPr>
              <a:t> (OPF) (CMMI-DEV) is to plan, implement, and deploy </a:t>
            </a:r>
            <a:r>
              <a:rPr lang="en-US" b="1" i="0" dirty="0">
                <a:solidFill>
                  <a:srgbClr val="202124"/>
                </a:solidFill>
                <a:effectLst/>
                <a:latin typeface="arial" panose="020B0604020202020204" pitchFamily="34" charset="0"/>
              </a:rPr>
              <a:t>organizational process</a:t>
            </a:r>
            <a:r>
              <a:rPr lang="en-US" b="0" i="0" dirty="0">
                <a:solidFill>
                  <a:srgbClr val="202124"/>
                </a:solidFill>
                <a:effectLst/>
                <a:latin typeface="arial" panose="020B0604020202020204" pitchFamily="34" charset="0"/>
              </a:rPr>
              <a:t> improvements based on a thorough understanding of current strengths and weaknesses of the </a:t>
            </a:r>
            <a:r>
              <a:rPr lang="en-US" b="1" i="0" dirty="0">
                <a:solidFill>
                  <a:srgbClr val="202124"/>
                </a:solidFill>
                <a:effectLst/>
                <a:latin typeface="arial" panose="020B0604020202020204" pitchFamily="34" charset="0"/>
              </a:rPr>
              <a:t>organization's processes</a:t>
            </a:r>
            <a:r>
              <a:rPr lang="en-US" b="0" i="0" dirty="0">
                <a:solidFill>
                  <a:srgbClr val="202124"/>
                </a:solidFill>
                <a:effectLst/>
                <a:latin typeface="arial" panose="020B0604020202020204" pitchFamily="34" charset="0"/>
              </a:rPr>
              <a:t> and </a:t>
            </a:r>
            <a:r>
              <a:rPr lang="en-US" b="1" i="0" dirty="0">
                <a:solidFill>
                  <a:srgbClr val="202124"/>
                </a:solidFill>
                <a:effectLst/>
                <a:latin typeface="arial" panose="020B0604020202020204" pitchFamily="34" charset="0"/>
              </a:rPr>
              <a:t>process</a:t>
            </a:r>
            <a:r>
              <a:rPr lang="en-US" b="0" i="0" dirty="0">
                <a:solidFill>
                  <a:srgbClr val="202124"/>
                </a:solidFill>
                <a:effectLst/>
                <a:latin typeface="arial" panose="020B0604020202020204" pitchFamily="34" charset="0"/>
              </a:rPr>
              <a:t> assets.</a:t>
            </a:r>
            <a:br>
              <a:rPr lang="en-US" b="0" i="0" dirty="0">
                <a:solidFill>
                  <a:srgbClr val="202124"/>
                </a:solidFill>
                <a:effectLst/>
                <a:latin typeface="arial" panose="020B0604020202020204" pitchFamily="34" charset="0"/>
              </a:rPr>
            </a:br>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training program</a:t>
            </a:r>
            <a:r>
              <a:rPr lang="en-US" b="0" i="0" dirty="0">
                <a:solidFill>
                  <a:srgbClr val="202124"/>
                </a:solidFill>
                <a:effectLst/>
                <a:latin typeface="arial" panose="020B0604020202020204" pitchFamily="34" charset="0"/>
              </a:rPr>
              <a:t> is defined as an activity or activities that include undertaking one or a series of courses to boost performance, productivity, skills, and knowledge. It is generally a cost-budget endeavor with flexible time.</a:t>
            </a:r>
            <a:br>
              <a:rPr lang="en-US" b="0" i="0" dirty="0">
                <a:solidFill>
                  <a:srgbClr val="202124"/>
                </a:solidFill>
                <a:effectLst/>
                <a:latin typeface="arial" panose="020B0604020202020204" pitchFamily="34" charset="0"/>
              </a:rPr>
            </a:br>
            <a:r>
              <a:rPr lang="en-US" b="0" i="0" dirty="0">
                <a:solidFill>
                  <a:srgbClr val="272728"/>
                </a:solidFill>
                <a:effectLst/>
                <a:latin typeface="Verdana" panose="020B0604030504040204" pitchFamily="34" charset="0"/>
              </a:rPr>
              <a:t>Windchill </a:t>
            </a:r>
            <a:r>
              <a:rPr lang="en-US" b="1" i="0" dirty="0">
                <a:solidFill>
                  <a:srgbClr val="272728"/>
                </a:solidFill>
                <a:effectLst/>
                <a:latin typeface="Verdana" panose="020B0604030504040204" pitchFamily="34" charset="0"/>
              </a:rPr>
              <a:t>Integrations for Embedded Software </a:t>
            </a:r>
            <a:r>
              <a:rPr lang="en-US" b="0" i="0" dirty="0">
                <a:solidFill>
                  <a:srgbClr val="272728"/>
                </a:solidFill>
                <a:effectLst/>
                <a:latin typeface="Verdana" panose="020B0604030504040204" pitchFamily="34" charset="0"/>
              </a:rPr>
              <a:t>provides a centralized product life management platform that allows companies to develop and manage both hardware and software product components using integrated product configuration, life cycle management, and change management processes.</a:t>
            </a:r>
          </a:p>
          <a:p>
            <a:pPr algn="l">
              <a:spcBef>
                <a:spcPts val="600"/>
              </a:spcBef>
              <a:spcAft>
                <a:spcPts val="600"/>
              </a:spcAft>
            </a:pPr>
            <a:r>
              <a:rPr lang="en-US" b="0" i="0" dirty="0">
                <a:solidFill>
                  <a:srgbClr val="272728"/>
                </a:solidFill>
                <a:effectLst/>
                <a:latin typeface="Verdana" panose="020B0604030504040204" pitchFamily="34" charset="0"/>
              </a:rPr>
              <a:t>Windchill </a:t>
            </a:r>
            <a:r>
              <a:rPr lang="en-US" b="1" i="0" dirty="0">
                <a:solidFill>
                  <a:srgbClr val="272728"/>
                </a:solidFill>
                <a:effectLst/>
                <a:latin typeface="Verdana" panose="020B0604030504040204" pitchFamily="34" charset="0"/>
              </a:rPr>
              <a:t>Integrations for Embedded Software </a:t>
            </a:r>
            <a:r>
              <a:rPr lang="en-US" b="0" i="0" dirty="0">
                <a:solidFill>
                  <a:srgbClr val="272728"/>
                </a:solidFill>
                <a:effectLst/>
                <a:latin typeface="Verdana" panose="020B0604030504040204" pitchFamily="34" charset="0"/>
              </a:rPr>
              <a:t>provides seamless access to software artifacts, such as software executables, source code, and software defects, that are typically contained in remote systems specialized for software development.</a:t>
            </a:r>
            <a:br>
              <a:rPr lang="en-US" b="0" i="0" dirty="0">
                <a:solidFill>
                  <a:srgbClr val="272728"/>
                </a:solidFill>
                <a:effectLst/>
                <a:latin typeface="Verdana" panose="020B0604030504040204" pitchFamily="34" charset="0"/>
              </a:rPr>
            </a:br>
            <a:r>
              <a:rPr lang="en-US" b="1" i="0" dirty="0">
                <a:solidFill>
                  <a:srgbClr val="202124"/>
                </a:solidFill>
                <a:effectLst/>
                <a:latin typeface="arial" panose="020B0604020202020204" pitchFamily="34" charset="0"/>
              </a:rPr>
              <a:t>Product Engineering</a:t>
            </a:r>
            <a:r>
              <a:rPr lang="en-US" b="0" i="0" dirty="0">
                <a:solidFill>
                  <a:srgbClr val="202124"/>
                </a:solidFill>
                <a:effectLst/>
                <a:latin typeface="arial" panose="020B0604020202020204" pitchFamily="34" charset="0"/>
              </a:rPr>
              <a:t> is the process of innovating, designing, developing, testing and deploying a </a:t>
            </a:r>
            <a:r>
              <a:rPr lang="en-US" b="1" i="0" dirty="0">
                <a:solidFill>
                  <a:srgbClr val="202124"/>
                </a:solidFill>
                <a:effectLst/>
                <a:latin typeface="arial" panose="020B0604020202020204" pitchFamily="34" charset="0"/>
              </a:rPr>
              <a:t>software product</a:t>
            </a:r>
            <a:r>
              <a:rPr lang="en-US" b="0" i="0" dirty="0">
                <a:solidFill>
                  <a:srgbClr val="202124"/>
                </a:solidFill>
                <a:effectLst/>
                <a:latin typeface="arial" panose="020B0604020202020204" pitchFamily="34" charset="0"/>
              </a:rPr>
              <a:t>. </a:t>
            </a:r>
            <a:br>
              <a:rPr lang="en-US" b="0" i="0" dirty="0">
                <a:solidFill>
                  <a:srgbClr val="202124"/>
                </a:solidFill>
                <a:effectLst/>
                <a:latin typeface="arial" panose="020B0604020202020204" pitchFamily="34" charset="0"/>
              </a:rPr>
            </a:br>
            <a:r>
              <a:rPr lang="en-US" b="1" i="0" dirty="0">
                <a:solidFill>
                  <a:srgbClr val="000000"/>
                </a:solidFill>
                <a:effectLst/>
                <a:latin typeface="Times New Roman" panose="02020603050405020304" pitchFamily="18" charset="0"/>
              </a:rPr>
              <a:t>Intergroup Coordination </a:t>
            </a:r>
            <a:r>
              <a:rPr lang="en-US" b="0" i="0" dirty="0">
                <a:solidFill>
                  <a:srgbClr val="000000"/>
                </a:solidFill>
                <a:effectLst/>
                <a:latin typeface="Times New Roman" panose="02020603050405020304" pitchFamily="18" charset="0"/>
              </a:rPr>
              <a:t>involves the software engineering group's participation with other project engineering groups to address system-level requirements, objectives, and issues. Representatives of the project's engineering groups participate in establishing the system-level requirements, objectives, and plans by working with the customer and end users, as appropriate. These requirements, objectives, and plans become the basis for all engineering activities.</a:t>
            </a:r>
            <a:br>
              <a:rPr lang="en-US" b="0" i="0" dirty="0">
                <a:solidFill>
                  <a:srgbClr val="000000"/>
                </a:solidFill>
                <a:effectLst/>
                <a:latin typeface="Times New Roman" panose="02020603050405020304" pitchFamily="18" charset="0"/>
              </a:rPr>
            </a:br>
            <a:r>
              <a:rPr lang="en-US" b="0" i="0" dirty="0">
                <a:solidFill>
                  <a:srgbClr val="202124"/>
                </a:solidFill>
                <a:effectLst/>
                <a:latin typeface="arial" panose="020B0604020202020204" pitchFamily="34" charset="0"/>
              </a:rPr>
              <a:t>A </a:t>
            </a:r>
            <a:r>
              <a:rPr lang="en-US" b="1" i="0" dirty="0">
                <a:solidFill>
                  <a:srgbClr val="202124"/>
                </a:solidFill>
                <a:effectLst/>
                <a:latin typeface="arial" panose="020B0604020202020204" pitchFamily="34" charset="0"/>
              </a:rPr>
              <a:t>peer</a:t>
            </a:r>
            <a:r>
              <a:rPr lang="en-US" b="0" i="0" dirty="0">
                <a:solidFill>
                  <a:srgbClr val="202124"/>
                </a:solidFill>
                <a:effectLst/>
                <a:latin typeface="arial" panose="020B0604020202020204" pitchFamily="34" charset="0"/>
              </a:rPr>
              <a:t>-</a:t>
            </a:r>
            <a:r>
              <a:rPr lang="en-US" b="1" i="0" dirty="0">
                <a:solidFill>
                  <a:srgbClr val="202124"/>
                </a:solidFill>
                <a:effectLst/>
                <a:latin typeface="arial" panose="020B0604020202020204" pitchFamily="34" charset="0"/>
              </a:rPr>
              <a:t>reviewed</a:t>
            </a:r>
            <a:r>
              <a:rPr lang="en-US" b="0" i="0" dirty="0">
                <a:solidFill>
                  <a:srgbClr val="202124"/>
                </a:solidFill>
                <a:effectLst/>
                <a:latin typeface="arial" panose="020B0604020202020204" pitchFamily="34" charset="0"/>
              </a:rPr>
              <a:t> publication is also sometimes referred to as a </a:t>
            </a:r>
            <a:r>
              <a:rPr lang="en-US" b="1" i="0" dirty="0">
                <a:solidFill>
                  <a:srgbClr val="202124"/>
                </a:solidFill>
                <a:effectLst/>
                <a:latin typeface="arial" panose="020B0604020202020204" pitchFamily="34" charset="0"/>
              </a:rPr>
              <a:t>scholarly</a:t>
            </a:r>
            <a:r>
              <a:rPr lang="en-US" b="0" i="0" dirty="0">
                <a:solidFill>
                  <a:srgbClr val="202124"/>
                </a:solidFill>
                <a:effectLst/>
                <a:latin typeface="arial" panose="020B0604020202020204" pitchFamily="34" charset="0"/>
              </a:rPr>
              <a:t> publication. The </a:t>
            </a:r>
            <a:r>
              <a:rPr lang="en-US" b="1" i="0" dirty="0">
                <a:solidFill>
                  <a:srgbClr val="202124"/>
                </a:solidFill>
                <a:effectLst/>
                <a:latin typeface="arial" panose="020B0604020202020204" pitchFamily="34" charset="0"/>
              </a:rPr>
              <a:t>peer</a:t>
            </a:r>
            <a:r>
              <a:rPr lang="en-US" b="0" i="0" dirty="0">
                <a:solidFill>
                  <a:srgbClr val="202124"/>
                </a:solidFill>
                <a:effectLst/>
                <a:latin typeface="arial" panose="020B0604020202020204" pitchFamily="34" charset="0"/>
              </a:rPr>
              <a:t>-</a:t>
            </a:r>
            <a:r>
              <a:rPr lang="en-US" b="1" i="0" dirty="0">
                <a:solidFill>
                  <a:srgbClr val="202124"/>
                </a:solidFill>
                <a:effectLst/>
                <a:latin typeface="arial" panose="020B0604020202020204" pitchFamily="34" charset="0"/>
              </a:rPr>
              <a:t>review</a:t>
            </a:r>
            <a:r>
              <a:rPr lang="en-US" b="0" i="0" dirty="0">
                <a:solidFill>
                  <a:srgbClr val="202124"/>
                </a:solidFill>
                <a:effectLst/>
                <a:latin typeface="arial" panose="020B0604020202020204" pitchFamily="34" charset="0"/>
              </a:rPr>
              <a:t> process subjects an author's </a:t>
            </a:r>
            <a:r>
              <a:rPr lang="en-US" b="1" i="0" dirty="0">
                <a:solidFill>
                  <a:srgbClr val="202124"/>
                </a:solidFill>
                <a:effectLst/>
                <a:latin typeface="arial" panose="020B0604020202020204" pitchFamily="34" charset="0"/>
              </a:rPr>
              <a:t>scholarly</a:t>
            </a:r>
            <a:r>
              <a:rPr lang="en-US" b="0" i="0" dirty="0">
                <a:solidFill>
                  <a:srgbClr val="202124"/>
                </a:solidFill>
                <a:effectLst/>
                <a:latin typeface="arial" panose="020B0604020202020204" pitchFamily="34" charset="0"/>
              </a:rPr>
              <a:t> work, research, or ideas to the scrutiny of others who are experts in the same field (</a:t>
            </a:r>
            <a:r>
              <a:rPr lang="en-US" b="1" i="0" dirty="0">
                <a:solidFill>
                  <a:srgbClr val="202124"/>
                </a:solidFill>
                <a:effectLst/>
                <a:latin typeface="arial" panose="020B0604020202020204" pitchFamily="34" charset="0"/>
              </a:rPr>
              <a:t>peers</a:t>
            </a:r>
            <a:r>
              <a:rPr lang="en-US" b="0" i="0" dirty="0">
                <a:solidFill>
                  <a:srgbClr val="202124"/>
                </a:solidFill>
                <a:effectLst/>
                <a:latin typeface="arial" panose="020B0604020202020204" pitchFamily="34" charset="0"/>
              </a:rPr>
              <a:t>) and is considered necessary to ensure academic scientific quality.</a:t>
            </a:r>
            <a:endParaRPr lang="en-US" b="0" i="0" dirty="0">
              <a:solidFill>
                <a:srgbClr val="272728"/>
              </a:solidFill>
              <a:effectLst/>
              <a:latin typeface="Verdana" panose="020B0604030504040204" pitchFamily="34" charset="0"/>
            </a:endParaRPr>
          </a:p>
          <a:p>
            <a:r>
              <a:rPr lang="en-US" b="1" i="0" dirty="0">
                <a:solidFill>
                  <a:srgbClr val="202124"/>
                </a:solidFill>
                <a:effectLst/>
                <a:latin typeface="arial" panose="020B0604020202020204" pitchFamily="34" charset="0"/>
              </a:rPr>
              <a:t/>
            </a:r>
            <a:br>
              <a:rPr lang="en-US" b="1" i="0" dirty="0">
                <a:solidFill>
                  <a:srgbClr val="202124"/>
                </a:solidFill>
                <a:effectLst/>
                <a:latin typeface="arial" panose="020B0604020202020204" pitchFamily="34" charset="0"/>
              </a:rPr>
            </a:br>
            <a:r>
              <a:rPr lang="en-US" b="1" i="0" dirty="0">
                <a:solidFill>
                  <a:srgbClr val="202124"/>
                </a:solidFill>
                <a:effectLst/>
                <a:latin typeface="arial" panose="020B0604020202020204" pitchFamily="34" charset="0"/>
              </a:rPr>
              <a:t/>
            </a:r>
            <a:br>
              <a:rPr lang="en-US" b="1" i="0" dirty="0">
                <a:solidFill>
                  <a:srgbClr val="202124"/>
                </a:solidFill>
                <a:effectLst/>
                <a:latin typeface="arial" panose="020B0604020202020204" pitchFamily="34" charset="0"/>
              </a:rPr>
            </a:br>
            <a:r>
              <a:rPr lang="en-US" b="1" i="0" dirty="0">
                <a:solidFill>
                  <a:srgbClr val="202124"/>
                </a:solidFill>
                <a:effectLst/>
                <a:latin typeface="arial" panose="020B0604020202020204" pitchFamily="34" charset="0"/>
              </a:rPr>
              <a:t>4. Quantitative Management</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
            </a:r>
            <a:br>
              <a:rPr lang="en-US" b="1" i="0" dirty="0">
                <a:solidFill>
                  <a:srgbClr val="202124"/>
                </a:solidFill>
                <a:effectLst/>
                <a:latin typeface="arial" panose="020B0604020202020204" pitchFamily="34" charset="0"/>
              </a:rPr>
            </a:br>
            <a:r>
              <a:rPr lang="en-US" b="0" i="0" dirty="0">
                <a:solidFill>
                  <a:srgbClr val="202124"/>
                </a:solidFill>
                <a:effectLst/>
                <a:latin typeface="arial" panose="020B0604020202020204" pitchFamily="34" charset="0"/>
              </a:rPr>
              <a:t>The purpose of </a:t>
            </a:r>
            <a:r>
              <a:rPr lang="en-US" b="1" i="0" dirty="0">
                <a:solidFill>
                  <a:srgbClr val="202124"/>
                </a:solidFill>
                <a:effectLst/>
                <a:latin typeface="arial" panose="020B0604020202020204" pitchFamily="34" charset="0"/>
              </a:rPr>
              <a:t>Quantitative Project Management</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QPM</a:t>
            </a:r>
            <a:r>
              <a:rPr lang="en-US" b="0" i="0" dirty="0">
                <a:solidFill>
                  <a:srgbClr val="202124"/>
                </a:solidFill>
                <a:effectLst/>
                <a:latin typeface="arial" panose="020B0604020202020204" pitchFamily="34" charset="0"/>
              </a:rPr>
              <a:t>) (CMMI-DEV) is to quantitatively </a:t>
            </a:r>
            <a:r>
              <a:rPr lang="en-US" b="1" i="0" dirty="0">
                <a:solidFill>
                  <a:srgbClr val="202124"/>
                </a:solidFill>
                <a:effectLst/>
                <a:latin typeface="arial" panose="020B0604020202020204" pitchFamily="34" charset="0"/>
              </a:rPr>
              <a:t>manage</a:t>
            </a:r>
            <a:r>
              <a:rPr lang="en-US" b="0" i="0" dirty="0">
                <a:solidFill>
                  <a:srgbClr val="202124"/>
                </a:solidFill>
                <a:effectLst/>
                <a:latin typeface="arial" panose="020B0604020202020204" pitchFamily="34" charset="0"/>
              </a:rPr>
              <a:t> the </a:t>
            </a:r>
            <a:r>
              <a:rPr lang="en-US" b="1" i="0" dirty="0">
                <a:solidFill>
                  <a:srgbClr val="202124"/>
                </a:solidFill>
                <a:effectLst/>
                <a:latin typeface="arial" panose="020B0604020202020204" pitchFamily="34" charset="0"/>
              </a:rPr>
              <a:t>project</a:t>
            </a:r>
            <a:r>
              <a:rPr lang="en-US" b="0" i="0" dirty="0">
                <a:solidFill>
                  <a:srgbClr val="202124"/>
                </a:solidFill>
                <a:effectLst/>
                <a:latin typeface="arial" panose="020B0604020202020204" pitchFamily="34" charset="0"/>
              </a:rPr>
              <a:t> to achieve the </a:t>
            </a:r>
            <a:r>
              <a:rPr lang="en-US" b="1" i="0" dirty="0">
                <a:solidFill>
                  <a:srgbClr val="202124"/>
                </a:solidFill>
                <a:effectLst/>
                <a:latin typeface="arial" panose="020B0604020202020204" pitchFamily="34" charset="0"/>
              </a:rPr>
              <a:t>project's</a:t>
            </a:r>
            <a:r>
              <a:rPr lang="en-US" b="0" i="0" dirty="0">
                <a:solidFill>
                  <a:srgbClr val="202124"/>
                </a:solidFill>
                <a:effectLst/>
                <a:latin typeface="arial" panose="020B0604020202020204" pitchFamily="34" charset="0"/>
              </a:rPr>
              <a:t> established quality and process performance objectives.</a:t>
            </a:r>
            <a:br>
              <a:rPr lang="en-US" b="0" i="0" dirty="0">
                <a:solidFill>
                  <a:srgbClr val="202124"/>
                </a:solidFill>
                <a:effectLst/>
                <a:latin typeface="arial" panose="020B0604020202020204" pitchFamily="34" charset="0"/>
              </a:rPr>
            </a:br>
            <a:r>
              <a:rPr lang="en-US" b="0" i="0" dirty="0">
                <a:solidFill>
                  <a:srgbClr val="202124"/>
                </a:solidFill>
                <a:effectLst/>
                <a:latin typeface="arial" panose="020B0604020202020204" pitchFamily="34" charset="0"/>
              </a:rPr>
              <a:t/>
            </a:r>
            <a:br>
              <a:rPr lang="en-US" b="0" i="0" dirty="0">
                <a:solidFill>
                  <a:srgbClr val="202124"/>
                </a:solidFill>
                <a:effectLst/>
                <a:latin typeface="arial" panose="020B0604020202020204" pitchFamily="34" charset="0"/>
              </a:rPr>
            </a:br>
            <a:r>
              <a:rPr lang="en-US" b="1" i="0" dirty="0">
                <a:solidFill>
                  <a:srgbClr val="202124"/>
                </a:solidFill>
                <a:effectLst/>
                <a:latin typeface="arial" panose="020B0604020202020204" pitchFamily="34" charset="0"/>
              </a:rPr>
              <a:t>Software quality management</a:t>
            </a:r>
            <a:r>
              <a:rPr lang="en-US" b="0" i="0" dirty="0">
                <a:solidFill>
                  <a:srgbClr val="202124"/>
                </a:solidFill>
                <a:effectLst/>
                <a:latin typeface="arial" panose="020B0604020202020204" pitchFamily="34" charset="0"/>
              </a:rPr>
              <a:t> (SQM) is a </a:t>
            </a:r>
            <a:r>
              <a:rPr lang="en-US" b="1" i="0" dirty="0">
                <a:solidFill>
                  <a:srgbClr val="202124"/>
                </a:solidFill>
                <a:effectLst/>
                <a:latin typeface="arial" panose="020B0604020202020204" pitchFamily="34" charset="0"/>
              </a:rPr>
              <a:t>management</a:t>
            </a:r>
            <a:r>
              <a:rPr lang="en-US" b="0" i="0" dirty="0">
                <a:solidFill>
                  <a:srgbClr val="202124"/>
                </a:solidFill>
                <a:effectLst/>
                <a:latin typeface="arial" panose="020B0604020202020204" pitchFamily="34" charset="0"/>
              </a:rPr>
              <a:t> process that aims to develop and </a:t>
            </a:r>
            <a:r>
              <a:rPr lang="en-US" b="1" i="0" dirty="0">
                <a:solidFill>
                  <a:srgbClr val="202124"/>
                </a:solidFill>
                <a:effectLst/>
                <a:latin typeface="arial" panose="020B0604020202020204" pitchFamily="34" charset="0"/>
              </a:rPr>
              <a:t>manage</a:t>
            </a:r>
            <a:r>
              <a:rPr lang="en-US" b="0" i="0" dirty="0">
                <a:solidFill>
                  <a:srgbClr val="202124"/>
                </a:solidFill>
                <a:effectLst/>
                <a:latin typeface="arial" panose="020B0604020202020204" pitchFamily="34" charset="0"/>
              </a:rPr>
              <a:t> the </a:t>
            </a:r>
            <a:r>
              <a:rPr lang="en-US" b="1" i="0" dirty="0">
                <a:solidFill>
                  <a:srgbClr val="202124"/>
                </a:solidFill>
                <a:effectLst/>
                <a:latin typeface="arial" panose="020B0604020202020204" pitchFamily="34" charset="0"/>
              </a:rPr>
              <a:t>quality</a:t>
            </a:r>
            <a:r>
              <a:rPr lang="en-US" b="0" i="0" dirty="0">
                <a:solidFill>
                  <a:srgbClr val="202124"/>
                </a:solidFill>
                <a:effectLst/>
                <a:latin typeface="arial" panose="020B0604020202020204" pitchFamily="34" charset="0"/>
              </a:rPr>
              <a:t> of </a:t>
            </a:r>
            <a:r>
              <a:rPr lang="en-US" b="1" i="0" dirty="0">
                <a:solidFill>
                  <a:srgbClr val="202124"/>
                </a:solidFill>
                <a:effectLst/>
                <a:latin typeface="arial" panose="020B0604020202020204" pitchFamily="34" charset="0"/>
              </a:rPr>
              <a:t>software</a:t>
            </a:r>
            <a:r>
              <a:rPr lang="en-US" b="0" i="0" dirty="0">
                <a:solidFill>
                  <a:srgbClr val="202124"/>
                </a:solidFill>
                <a:effectLst/>
                <a:latin typeface="arial" panose="020B0604020202020204" pitchFamily="34" charset="0"/>
              </a:rPr>
              <a:t> in such a way so as to best ensure that the product meets the </a:t>
            </a:r>
            <a:r>
              <a:rPr lang="en-US" b="1" i="0" dirty="0">
                <a:solidFill>
                  <a:srgbClr val="202124"/>
                </a:solidFill>
                <a:effectLst/>
                <a:latin typeface="arial" panose="020B0604020202020204" pitchFamily="34" charset="0"/>
              </a:rPr>
              <a:t>quality</a:t>
            </a:r>
            <a:r>
              <a:rPr lang="en-US" b="0" i="0" dirty="0">
                <a:solidFill>
                  <a:srgbClr val="202124"/>
                </a:solidFill>
                <a:effectLst/>
                <a:latin typeface="arial" panose="020B0604020202020204" pitchFamily="34" charset="0"/>
              </a:rPr>
              <a:t> standards expected by the customer while also meeting any necessary regulatory and developer requirements, if any.</a:t>
            </a:r>
            <a:br>
              <a:rPr lang="en-US" b="0" i="0" dirty="0">
                <a:solidFill>
                  <a:srgbClr val="202124"/>
                </a:solidFill>
                <a:effectLst/>
                <a:latin typeface="arial" panose="020B0604020202020204" pitchFamily="34" charset="0"/>
              </a:rPr>
            </a:br>
            <a:r>
              <a:rPr lang="en-US" b="0" i="0" dirty="0">
                <a:solidFill>
                  <a:srgbClr val="202124"/>
                </a:solidFill>
                <a:effectLst/>
                <a:latin typeface="arial" panose="020B0604020202020204" pitchFamily="34" charset="0"/>
              </a:rPr>
              <a:t/>
            </a:r>
            <a:br>
              <a:rPr lang="en-US" b="0" i="0" dirty="0">
                <a:solidFill>
                  <a:srgbClr val="202124"/>
                </a:solidFill>
                <a:effectLst/>
                <a:latin typeface="arial" panose="020B0604020202020204" pitchFamily="34" charset="0"/>
              </a:rPr>
            </a:br>
            <a:r>
              <a:rPr lang="en-US" b="1" i="0" dirty="0">
                <a:solidFill>
                  <a:srgbClr val="202124"/>
                </a:solidFill>
                <a:effectLst/>
                <a:latin typeface="arial" panose="020B0604020202020204" pitchFamily="34" charset="0"/>
              </a:rPr>
              <a:t>5. Continuous Improvement:</a:t>
            </a:r>
            <a:br>
              <a:rPr lang="en-US" b="1" i="0" dirty="0">
                <a:solidFill>
                  <a:srgbClr val="202124"/>
                </a:solidFill>
                <a:effectLst/>
                <a:latin typeface="arial" panose="020B0604020202020204" pitchFamily="34" charset="0"/>
              </a:rPr>
            </a:br>
            <a:r>
              <a:rPr lang="en-US" b="1" i="0" dirty="0">
                <a:solidFill>
                  <a:srgbClr val="202124"/>
                </a:solidFill>
                <a:effectLst/>
                <a:latin typeface="arial" panose="020B0604020202020204" pitchFamily="34" charset="0"/>
              </a:rPr>
              <a:t>Defect Prevention</a:t>
            </a:r>
            <a:r>
              <a:rPr lang="en-US" b="0" i="0" dirty="0">
                <a:solidFill>
                  <a:srgbClr val="202124"/>
                </a:solidFill>
                <a:effectLst/>
                <a:latin typeface="arial" panose="020B0604020202020204" pitchFamily="34" charset="0"/>
              </a:rPr>
              <a:t> (DP) is a strategy applied to the software development life cycle that identifies root causes of </a:t>
            </a:r>
            <a:r>
              <a:rPr lang="en-US" b="1" i="0" dirty="0">
                <a:solidFill>
                  <a:srgbClr val="202124"/>
                </a:solidFill>
                <a:effectLst/>
                <a:latin typeface="arial" panose="020B0604020202020204" pitchFamily="34" charset="0"/>
              </a:rPr>
              <a:t>defects</a:t>
            </a:r>
            <a:r>
              <a:rPr lang="en-US" b="0" i="0" dirty="0">
                <a:solidFill>
                  <a:srgbClr val="202124"/>
                </a:solidFill>
                <a:effectLst/>
                <a:latin typeface="arial" panose="020B0604020202020204" pitchFamily="34" charset="0"/>
              </a:rPr>
              <a:t> and prevents them from recurring. It is the essence of Total Quality Management (TQM).</a:t>
            </a:r>
            <a:br>
              <a:rPr lang="en-US" b="0" i="0" dirty="0">
                <a:solidFill>
                  <a:srgbClr val="202124"/>
                </a:solidFill>
                <a:effectLst/>
                <a:latin typeface="arial" panose="020B0604020202020204" pitchFamily="34" charset="0"/>
              </a:rPr>
            </a:br>
            <a:r>
              <a:rPr lang="en-US" b="0" i="0" dirty="0">
                <a:solidFill>
                  <a:srgbClr val="4D5156"/>
                </a:solidFill>
                <a:effectLst/>
                <a:latin typeface="arial" panose="020B0604020202020204" pitchFamily="34" charset="0"/>
              </a:rPr>
              <a:t/>
            </a:r>
            <a:br>
              <a:rPr lang="en-US" b="0" i="0" dirty="0">
                <a:solidFill>
                  <a:srgbClr val="4D5156"/>
                </a:solidFill>
                <a:effectLst/>
                <a:latin typeface="arial" panose="020B0604020202020204" pitchFamily="34" charset="0"/>
              </a:rPr>
            </a:br>
            <a:r>
              <a:rPr lang="en-US" b="1" i="0" dirty="0">
                <a:solidFill>
                  <a:srgbClr val="000000"/>
                </a:solidFill>
                <a:effectLst/>
                <a:latin typeface="Times New Roman" panose="02020603050405020304" pitchFamily="18" charset="0"/>
              </a:rPr>
              <a:t>Technology Change Management</a:t>
            </a:r>
            <a:r>
              <a:rPr lang="en-US" b="0" i="0" dirty="0">
                <a:solidFill>
                  <a:srgbClr val="000000"/>
                </a:solidFill>
                <a:effectLst/>
                <a:latin typeface="Times New Roman" panose="02020603050405020304" pitchFamily="18" charset="0"/>
              </a:rPr>
              <a:t> involves identifying, selecting, and evaluating new technologies, and incorporating effective technologies into the organization. The objective is to improve software quality, increase productivity, and decrease the cycle time for product development.</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
            </a:r>
            <a:br>
              <a:rPr lang="en-US" b="0" i="0" dirty="0">
                <a:solidFill>
                  <a:srgbClr val="000000"/>
                </a:solidFill>
                <a:effectLst/>
                <a:latin typeface="Times New Roman" panose="02020603050405020304" pitchFamily="18" charset="0"/>
              </a:rPr>
            </a:br>
            <a:r>
              <a:rPr lang="en-US" b="0" i="0" dirty="0">
                <a:solidFill>
                  <a:srgbClr val="4D5156"/>
                </a:solidFill>
                <a:effectLst/>
                <a:latin typeface="arial" panose="020B0604020202020204" pitchFamily="34" charset="0"/>
              </a:rPr>
              <a:t>The </a:t>
            </a:r>
            <a:r>
              <a:rPr lang="en-US" b="1" i="0" dirty="0">
                <a:solidFill>
                  <a:srgbClr val="4D5156"/>
                </a:solidFill>
                <a:effectLst/>
                <a:latin typeface="arial" panose="020B0604020202020204" pitchFamily="34" charset="0"/>
              </a:rPr>
              <a:t>change request management process </a:t>
            </a:r>
            <a:r>
              <a:rPr lang="en-US" b="0" i="0" dirty="0">
                <a:solidFill>
                  <a:srgbClr val="4D5156"/>
                </a:solidFill>
                <a:effectLst/>
                <a:latin typeface="arial" panose="020B0604020202020204" pitchFamily="34" charset="0"/>
              </a:rPr>
              <a:t>in systems engineering is the process of requesting, determining attainability, planning, implementing, and evaluating of changes to a system. Its main goals are to support the processing and traceability of changes to an interconnected set of factors.</a:t>
            </a:r>
            <a:endParaRPr lang="aa-ET" dirty="0"/>
          </a:p>
        </p:txBody>
      </p:sp>
      <p:sp>
        <p:nvSpPr>
          <p:cNvPr id="4" name="Slide Number Placeholder 3"/>
          <p:cNvSpPr>
            <a:spLocks noGrp="1"/>
          </p:cNvSpPr>
          <p:nvPr>
            <p:ph type="sldNum" sz="quarter" idx="5"/>
          </p:nvPr>
        </p:nvSpPr>
        <p:spPr/>
        <p:txBody>
          <a:bodyPr/>
          <a:lstStyle/>
          <a:p>
            <a:fld id="{7263296E-11D8-41C9-A971-E4139C7CF31B}" type="slidenum">
              <a:rPr lang="aa-ET" smtClean="0"/>
              <a:t>21</a:t>
            </a:fld>
            <a:endParaRPr lang="aa-ET"/>
          </a:p>
        </p:txBody>
      </p:sp>
    </p:spTree>
    <p:extLst>
      <p:ext uri="{BB962C8B-B14F-4D97-AF65-F5344CB8AC3E}">
        <p14:creationId xmlns:p14="http://schemas.microsoft.com/office/powerpoint/2010/main" val="1674677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t>22-Mar-22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565787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22-Mar-22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51041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22-Mar-22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1594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t>Click to edit Master title style</a:t>
            </a:r>
            <a:endParaRPr lang="en-US" dirty="0"/>
          </a:p>
        </p:txBody>
      </p:sp>
      <p:sp>
        <p:nvSpPr>
          <p:cNvPr id="3" name="Rectangle 2"/>
          <p:cNvSpPr>
            <a:spLocks noGrp="1"/>
          </p:cNvSpPr>
          <p:nvPr>
            <p:ph type="dt" sz="half" idx="10"/>
          </p:nvPr>
        </p:nvSpPr>
        <p:spPr/>
        <p:txBody>
          <a:bodyPr/>
          <a:lstStyle/>
          <a:p>
            <a:fld id="{E4606EA6-EFEA-4C30-9264-4F9291A5780D}" type="datetime1">
              <a:rPr lang="en-US" smtClean="0"/>
              <a:pPr/>
              <a:t>22-Mar-22</a:t>
            </a:fld>
            <a:endParaRPr lang="en-US"/>
          </a:p>
        </p:txBody>
      </p:sp>
      <p:sp>
        <p:nvSpPr>
          <p:cNvPr id="4" name="Rectangle 3"/>
          <p:cNvSpPr>
            <a:spLocks noGrp="1"/>
          </p:cNvSpPr>
          <p:nvPr>
            <p:ph type="ftr" sz="quarter" idx="11"/>
          </p:nvPr>
        </p:nvSpPr>
        <p:spPr/>
        <p:txBody>
          <a:bodyPr/>
          <a:lstStyle/>
          <a:p>
            <a:endParaRPr lang="en-US"/>
          </a:p>
        </p:txBody>
      </p:sp>
      <p:sp>
        <p:nvSpPr>
          <p:cNvPr id="5" name="Rectangle 4"/>
          <p:cNvSpPr>
            <a:spLocks noGrp="1"/>
          </p:cNvSpPr>
          <p:nvPr>
            <p:ph type="sldNum" sz="quarter" idx="12"/>
          </p:nvPr>
        </p:nvSpPr>
        <p:spPr/>
        <p:txBody>
          <a:bodyPr/>
          <a:lstStyle/>
          <a:p>
            <a:pPr algn="ctr"/>
            <a:fld id="{8F82E0A0-C266-4798-8C8F-B9F91E9DA37E}" type="slidenum">
              <a:rPr lang="en-US" sz="1867" b="1" smtClean="0">
                <a:solidFill>
                  <a:srgbClr val="FFFFFF"/>
                </a:solidFill>
              </a:rPr>
              <a:pPr algn="ctr"/>
              <a:t>‹#›</a:t>
            </a:fld>
            <a:endParaRPr lang="en-US"/>
          </a:p>
        </p:txBody>
      </p:sp>
      <p:sp>
        <p:nvSpPr>
          <p:cNvPr id="7" name="Rectangle 6"/>
          <p:cNvSpPr>
            <a:spLocks noGrp="1"/>
          </p:cNvSpPr>
          <p:nvPr>
            <p:ph sz="quarter" idx="13"/>
          </p:nvPr>
        </p:nvSpPr>
        <p:spPr>
          <a:xfrm>
            <a:off x="812800" y="1803400"/>
            <a:ext cx="10871200" cy="436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092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t>22-Mar-22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7282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6969C88-B244-455D-A017-012B25B1ACDD}" type="datetimeFigureOut">
              <a:rPr lang="en-US" smtClean="0"/>
              <a:t>22-Mar-22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6490784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6969C88-B244-455D-A017-012B25B1ACDD}" type="datetimeFigureOut">
              <a:rPr lang="en-US" smtClean="0"/>
              <a:t>22-Mar-22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080206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6969C88-B244-455D-A017-012B25B1ACDD}" type="datetimeFigureOut">
              <a:rPr lang="en-US" smtClean="0"/>
              <a:pPr/>
              <a:t>22-Mar-22</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7CE569E-9B7C-4CB9-AB80-C0841F922CFF}"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74377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969C88-B244-455D-A017-012B25B1ACDD}" type="datetimeFigureOut">
              <a:rPr lang="en-US" smtClean="0"/>
              <a:t>22-Mar-22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8044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69C88-B244-455D-A017-012B25B1ACDD}" type="datetimeFigureOut">
              <a:rPr lang="en-US" smtClean="0"/>
              <a:t>22-Mar-22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04211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76969C88-B244-455D-A017-012B25B1ACDD}" type="datetimeFigureOut">
              <a:rPr lang="en-US" smtClean="0"/>
              <a:t>22-Mar-22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90064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6969C88-B244-455D-A017-012B25B1ACDD}" type="datetimeFigureOut">
              <a:rPr lang="en-US" smtClean="0"/>
              <a:t>22-Mar-22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31483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6969C88-B244-455D-A017-012B25B1ACDD}" type="datetimeFigureOut">
              <a:rPr lang="en-US" smtClean="0"/>
              <a:pPr/>
              <a:t>22-Mar-22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919480226"/>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hyperlink" Target="http://www.iso.org/" TargetMode="Externa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34" name="Picture 10" descr="The importance of Quality Engineering in a software factory - DEV Community">
            <a:extLst>
              <a:ext uri="{FF2B5EF4-FFF2-40B4-BE49-F238E27FC236}">
                <a16:creationId xmlns="" xmlns:a16="http://schemas.microsoft.com/office/drawing/2014/main" id="{1218AF5D-0E78-43EA-B9D0-7166C84856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3" y="85724"/>
            <a:ext cx="12033224" cy="666855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3FD5BD59-CF9F-4FB4-8F8C-FBA90695CDF5}"/>
              </a:ext>
            </a:extLst>
          </p:cNvPr>
          <p:cNvSpPr>
            <a:spLocks noGrp="1"/>
          </p:cNvSpPr>
          <p:nvPr>
            <p:ph type="ctrTitle"/>
          </p:nvPr>
        </p:nvSpPr>
        <p:spPr>
          <a:xfrm>
            <a:off x="65643" y="4554007"/>
            <a:ext cx="5039758" cy="2200275"/>
          </a:xfrm>
        </p:spPr>
        <p:txBody>
          <a:bodyPr>
            <a:noAutofit/>
          </a:bodyPr>
          <a:lstStyle/>
          <a:p>
            <a:pPr algn="l"/>
            <a:r>
              <a:rPr lang="en-IN" sz="5400" dirty="0"/>
              <a:t>Software QUALITY ENGINERING</a:t>
            </a:r>
            <a:endParaRPr lang="en-US" sz="3600" dirty="0"/>
          </a:p>
        </p:txBody>
      </p:sp>
      <p:sp>
        <p:nvSpPr>
          <p:cNvPr id="3" name="Subtitle 2">
            <a:extLst>
              <a:ext uri="{FF2B5EF4-FFF2-40B4-BE49-F238E27FC236}">
                <a16:creationId xmlns="" xmlns:a16="http://schemas.microsoft.com/office/drawing/2014/main" id="{8DD7AA60-EDEE-4D30-BC58-09819CE0CD77}"/>
              </a:ext>
            </a:extLst>
          </p:cNvPr>
          <p:cNvSpPr>
            <a:spLocks noGrp="1"/>
          </p:cNvSpPr>
          <p:nvPr>
            <p:ph type="subTitle" idx="1"/>
          </p:nvPr>
        </p:nvSpPr>
        <p:spPr>
          <a:xfrm>
            <a:off x="5334003" y="5230282"/>
            <a:ext cx="6857997" cy="1524000"/>
          </a:xfrm>
          <a:solidFill>
            <a:schemeClr val="accent2">
              <a:lumMod val="75000"/>
            </a:schemeClr>
          </a:solidFill>
        </p:spPr>
        <p:txBody>
          <a:bodyPr>
            <a:normAutofit fontScale="92500"/>
          </a:bodyPr>
          <a:lstStyle/>
          <a:p>
            <a:r>
              <a:rPr lang="en-US" sz="4000" dirty="0"/>
              <a:t>Software quality factors and attributes, software quality models</a:t>
            </a:r>
          </a:p>
        </p:txBody>
      </p:sp>
    </p:spTree>
    <p:extLst>
      <p:ext uri="{BB962C8B-B14F-4D97-AF65-F5344CB8AC3E}">
        <p14:creationId xmlns:p14="http://schemas.microsoft.com/office/powerpoint/2010/main" val="14082319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E44EC7-8111-4AE6-B050-5063A7F08517}"/>
              </a:ext>
            </a:extLst>
          </p:cNvPr>
          <p:cNvSpPr>
            <a:spLocks noGrp="1"/>
          </p:cNvSpPr>
          <p:nvPr>
            <p:ph type="title"/>
          </p:nvPr>
        </p:nvSpPr>
        <p:spPr/>
        <p:txBody>
          <a:bodyPr/>
          <a:lstStyle/>
          <a:p>
            <a:r>
              <a:rPr lang="en-US" dirty="0"/>
              <a:t>four categories</a:t>
            </a:r>
            <a:endParaRPr lang="aa-ET" dirty="0"/>
          </a:p>
        </p:txBody>
      </p:sp>
      <p:sp>
        <p:nvSpPr>
          <p:cNvPr id="3" name="Content Placeholder 2">
            <a:extLst>
              <a:ext uri="{FF2B5EF4-FFF2-40B4-BE49-F238E27FC236}">
                <a16:creationId xmlns="" xmlns:a16="http://schemas.microsoft.com/office/drawing/2014/main" id="{446C0C26-5BF7-409A-967C-5C4D4090B36B}"/>
              </a:ext>
            </a:extLst>
          </p:cNvPr>
          <p:cNvSpPr>
            <a:spLocks noGrp="1"/>
          </p:cNvSpPr>
          <p:nvPr>
            <p:ph idx="1"/>
          </p:nvPr>
        </p:nvSpPr>
        <p:spPr/>
        <p:txBody>
          <a:bodyPr/>
          <a:lstStyle/>
          <a:p>
            <a:pPr algn="just"/>
            <a:r>
              <a:rPr lang="en-US" b="0" i="0" dirty="0">
                <a:solidFill>
                  <a:srgbClr val="333333"/>
                </a:solidFill>
                <a:effectLst/>
                <a:latin typeface="Tahoma" panose="020B0604030504040204" pitchFamily="34" charset="0"/>
              </a:rPr>
              <a:t>According to </a:t>
            </a:r>
            <a:r>
              <a:rPr lang="en-US" b="0" i="0" dirty="0" err="1">
                <a:solidFill>
                  <a:srgbClr val="333333"/>
                </a:solidFill>
                <a:effectLst/>
                <a:latin typeface="Tahoma" panose="020B0604030504040204" pitchFamily="34" charset="0"/>
              </a:rPr>
              <a:t>Dromey</a:t>
            </a:r>
            <a:r>
              <a:rPr lang="en-US" b="0" i="0" dirty="0">
                <a:solidFill>
                  <a:srgbClr val="333333"/>
                </a:solidFill>
                <a:effectLst/>
                <a:latin typeface="Tahoma" panose="020B0604030504040204" pitchFamily="34" charset="0"/>
              </a:rPr>
              <a:t>, all these components possess intrinsic properties that can be classified into four categories:					</a:t>
            </a:r>
            <a:r>
              <a:rPr lang="en-US" dirty="0"/>
              <a:t/>
            </a:r>
            <a:br>
              <a:rPr lang="en-US" dirty="0"/>
            </a:br>
            <a:r>
              <a:rPr lang="en-US" b="0" i="0" dirty="0">
                <a:solidFill>
                  <a:srgbClr val="333333"/>
                </a:solidFill>
                <a:effectLst/>
                <a:latin typeface="Tahoma" panose="020B0604030504040204" pitchFamily="34" charset="0"/>
              </a:rPr>
              <a:t>• </a:t>
            </a:r>
            <a:r>
              <a:rPr lang="en-US" b="1" i="0" dirty="0">
                <a:solidFill>
                  <a:srgbClr val="333333"/>
                </a:solidFill>
                <a:effectLst/>
                <a:latin typeface="Tahoma" panose="020B0604030504040204" pitchFamily="34" charset="0"/>
              </a:rPr>
              <a:t>Correctness</a:t>
            </a:r>
            <a:r>
              <a:rPr lang="en-US" b="0" i="0" dirty="0">
                <a:solidFill>
                  <a:srgbClr val="333333"/>
                </a:solidFill>
                <a:effectLst/>
                <a:latin typeface="Tahoma" panose="020B0604030504040204" pitchFamily="34" charset="0"/>
              </a:rPr>
              <a:t> : Evaluates if some basic principles are violated.</a:t>
            </a:r>
            <a:r>
              <a:rPr lang="en-US" dirty="0"/>
              <a:t/>
            </a:r>
            <a:br>
              <a:rPr lang="en-US" dirty="0"/>
            </a:br>
            <a:r>
              <a:rPr lang="en-US" b="0" i="0" dirty="0">
                <a:solidFill>
                  <a:srgbClr val="333333"/>
                </a:solidFill>
                <a:effectLst/>
                <a:latin typeface="Tahoma" panose="020B0604030504040204" pitchFamily="34" charset="0"/>
              </a:rPr>
              <a:t>• </a:t>
            </a:r>
            <a:r>
              <a:rPr lang="en-US" b="1" i="0" dirty="0">
                <a:solidFill>
                  <a:srgbClr val="333333"/>
                </a:solidFill>
                <a:effectLst/>
                <a:latin typeface="Tahoma" panose="020B0604030504040204" pitchFamily="34" charset="0"/>
              </a:rPr>
              <a:t>Internal</a:t>
            </a:r>
            <a:r>
              <a:rPr lang="en-US" b="0" i="0" dirty="0">
                <a:solidFill>
                  <a:srgbClr val="333333"/>
                </a:solidFill>
                <a:effectLst/>
                <a:latin typeface="Tahoma" panose="020B0604030504040204" pitchFamily="34" charset="0"/>
              </a:rPr>
              <a:t> : Measure how well a component has been deployed according to its intended use.		</a:t>
            </a:r>
            <a:r>
              <a:rPr lang="en-US" dirty="0"/>
              <a:t/>
            </a:r>
            <a:br>
              <a:rPr lang="en-US" dirty="0"/>
            </a:br>
            <a:r>
              <a:rPr lang="en-US" b="0" i="0" dirty="0">
                <a:solidFill>
                  <a:srgbClr val="333333"/>
                </a:solidFill>
                <a:effectLst/>
                <a:latin typeface="Tahoma" panose="020B0604030504040204" pitchFamily="34" charset="0"/>
              </a:rPr>
              <a:t>• </a:t>
            </a:r>
            <a:r>
              <a:rPr lang="en-US" b="1" i="0" dirty="0">
                <a:solidFill>
                  <a:srgbClr val="333333"/>
                </a:solidFill>
                <a:effectLst/>
                <a:latin typeface="Tahoma" panose="020B0604030504040204" pitchFamily="34" charset="0"/>
              </a:rPr>
              <a:t>Contextual</a:t>
            </a:r>
            <a:r>
              <a:rPr lang="en-US" b="0" i="0" dirty="0">
                <a:solidFill>
                  <a:srgbClr val="333333"/>
                </a:solidFill>
                <a:effectLst/>
                <a:latin typeface="Tahoma" panose="020B0604030504040204" pitchFamily="34" charset="0"/>
              </a:rPr>
              <a:t> : Deals with the external influences by and on the use of a component.				</a:t>
            </a:r>
            <a:r>
              <a:rPr lang="en-US" dirty="0"/>
              <a:t/>
            </a:r>
            <a:br>
              <a:rPr lang="en-US" dirty="0"/>
            </a:br>
            <a:r>
              <a:rPr lang="en-US" b="0" i="0" dirty="0">
                <a:solidFill>
                  <a:srgbClr val="333333"/>
                </a:solidFill>
                <a:effectLst/>
                <a:latin typeface="Tahoma" panose="020B0604030504040204" pitchFamily="34" charset="0"/>
              </a:rPr>
              <a:t>• </a:t>
            </a:r>
            <a:r>
              <a:rPr lang="en-US" b="1" i="0" dirty="0">
                <a:solidFill>
                  <a:srgbClr val="333333"/>
                </a:solidFill>
                <a:effectLst/>
                <a:latin typeface="Tahoma" panose="020B0604030504040204" pitchFamily="34" charset="0"/>
              </a:rPr>
              <a:t>Descriptive</a:t>
            </a:r>
            <a:r>
              <a:rPr lang="en-US" b="0" i="0" dirty="0">
                <a:solidFill>
                  <a:srgbClr val="333333"/>
                </a:solidFill>
                <a:effectLst/>
                <a:latin typeface="Tahoma" panose="020B0604030504040204" pitchFamily="34" charset="0"/>
              </a:rPr>
              <a:t> : Measure the descriptiveness of a component (for example, does it have a meaningful name.)		</a:t>
            </a:r>
            <a:endParaRPr lang="aa-ET" dirty="0"/>
          </a:p>
        </p:txBody>
      </p:sp>
    </p:spTree>
    <p:extLst>
      <p:ext uri="{BB962C8B-B14F-4D97-AF65-F5344CB8AC3E}">
        <p14:creationId xmlns:p14="http://schemas.microsoft.com/office/powerpoint/2010/main" val="1384291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Quality Standards</a:t>
            </a:r>
          </a:p>
        </p:txBody>
      </p:sp>
      <p:sp>
        <p:nvSpPr>
          <p:cNvPr id="3" name="Content Placeholder 2"/>
          <p:cNvSpPr>
            <a:spLocks noGrp="1"/>
          </p:cNvSpPr>
          <p:nvPr>
            <p:ph sz="quarter" idx="13"/>
          </p:nvPr>
        </p:nvSpPr>
        <p:spPr>
          <a:xfrm>
            <a:off x="812800" y="2161725"/>
            <a:ext cx="10871200" cy="4704588"/>
          </a:xfrm>
        </p:spPr>
        <p:txBody>
          <a:bodyPr>
            <a:normAutofit/>
          </a:bodyPr>
          <a:lstStyle/>
          <a:p>
            <a:pPr marL="0" indent="0">
              <a:buNone/>
            </a:pPr>
            <a:r>
              <a:rPr lang="en-US" b="1" dirty="0"/>
              <a:t>Software Process Assessments and Standards</a:t>
            </a:r>
          </a:p>
          <a:p>
            <a:r>
              <a:rPr lang="en-US" dirty="0"/>
              <a:t>There are two kinds of quality standards:</a:t>
            </a:r>
          </a:p>
          <a:p>
            <a:r>
              <a:rPr lang="en-US" dirty="0"/>
              <a:t>Maturity Models</a:t>
            </a:r>
          </a:p>
          <a:p>
            <a:pPr lvl="1"/>
            <a:r>
              <a:rPr lang="en-US" dirty="0"/>
              <a:t>Maturity models attempt to measure how well developed (mature) the software process in a particular organization is, and thus how likely it is to produce quality results</a:t>
            </a:r>
          </a:p>
          <a:p>
            <a:r>
              <a:rPr lang="en-US" dirty="0"/>
              <a:t>Certification Standards</a:t>
            </a:r>
          </a:p>
          <a:p>
            <a:pPr lvl="1"/>
            <a:r>
              <a:rPr lang="en-US" dirty="0"/>
              <a:t>Certification standards measure an organization’s software process against  defined standard, and certify the organization if its process meets the standard</a:t>
            </a:r>
          </a:p>
        </p:txBody>
      </p:sp>
    </p:spTree>
    <p:extLst>
      <p:ext uri="{BB962C8B-B14F-4D97-AF65-F5344CB8AC3E}">
        <p14:creationId xmlns:p14="http://schemas.microsoft.com/office/powerpoint/2010/main" val="1411324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 9000 Family of Standards</a:t>
            </a:r>
          </a:p>
        </p:txBody>
      </p:sp>
      <p:sp>
        <p:nvSpPr>
          <p:cNvPr id="3" name="Content Placeholder 2"/>
          <p:cNvSpPr>
            <a:spLocks noGrp="1"/>
          </p:cNvSpPr>
          <p:nvPr>
            <p:ph sz="quarter" idx="13"/>
          </p:nvPr>
        </p:nvSpPr>
        <p:spPr>
          <a:xfrm>
            <a:off x="812800" y="2153412"/>
            <a:ext cx="10871200" cy="4704588"/>
          </a:xfrm>
        </p:spPr>
        <p:txBody>
          <a:bodyPr>
            <a:normAutofit/>
          </a:bodyPr>
          <a:lstStyle/>
          <a:p>
            <a:r>
              <a:rPr lang="en-US" b="1" dirty="0"/>
              <a:t>ISO 9000 Family of Standards</a:t>
            </a:r>
          </a:p>
          <a:p>
            <a:r>
              <a:rPr lang="en-US" dirty="0"/>
              <a:t>Originally developed in 1987, and revised in 1994, 2000 and again in 2005.</a:t>
            </a:r>
          </a:p>
          <a:p>
            <a:r>
              <a:rPr lang="en-US" dirty="0"/>
              <a:t>A set of standards and guidelines for quality assurance management</a:t>
            </a:r>
          </a:p>
          <a:p>
            <a:r>
              <a:rPr lang="en-US" dirty="0"/>
              <a:t>Many customers, especially in Europe, require ISO 9000 registration of their suppliers</a:t>
            </a:r>
          </a:p>
          <a:p>
            <a:r>
              <a:rPr lang="en-US" dirty="0"/>
              <a:t>Companies become ISO 9000 “registered” as a result of a formal audit by ISO</a:t>
            </a:r>
          </a:p>
        </p:txBody>
      </p:sp>
    </p:spTree>
    <p:extLst>
      <p:ext uri="{BB962C8B-B14F-4D97-AF65-F5344CB8AC3E}">
        <p14:creationId xmlns:p14="http://schemas.microsoft.com/office/powerpoint/2010/main" val="21189454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 9000 Family of Standards</a:t>
            </a:r>
          </a:p>
        </p:txBody>
      </p:sp>
      <p:sp>
        <p:nvSpPr>
          <p:cNvPr id="3" name="Content Placeholder 2"/>
          <p:cNvSpPr>
            <a:spLocks noGrp="1"/>
          </p:cNvSpPr>
          <p:nvPr>
            <p:ph sz="quarter" idx="13"/>
          </p:nvPr>
        </p:nvSpPr>
        <p:spPr>
          <a:xfrm>
            <a:off x="812800" y="2153412"/>
            <a:ext cx="11277600" cy="4704588"/>
          </a:xfrm>
        </p:spPr>
        <p:txBody>
          <a:bodyPr>
            <a:normAutofit/>
          </a:bodyPr>
          <a:lstStyle/>
          <a:p>
            <a:r>
              <a:rPr lang="en-US" dirty="0"/>
              <a:t>ISO 9000 standards are documentation-based:</a:t>
            </a:r>
          </a:p>
          <a:p>
            <a:r>
              <a:rPr lang="en-US" dirty="0"/>
              <a:t>every aspect of every step of every process must be backed up by formal documents in a precisely defined format keeping records of how processes are applied</a:t>
            </a:r>
          </a:p>
          <a:p>
            <a:r>
              <a:rPr lang="en-US" dirty="0"/>
              <a:t>Standards are complex, detailed and stringent</a:t>
            </a:r>
          </a:p>
          <a:p>
            <a:r>
              <a:rPr lang="en-US" dirty="0"/>
              <a:t>Example: The documentation standard goes so far as to specify:</a:t>
            </a:r>
          </a:p>
          <a:p>
            <a:pPr lvl="1"/>
            <a:r>
              <a:rPr lang="en-US" dirty="0"/>
              <a:t>owner of document must be specified on title page</a:t>
            </a:r>
          </a:p>
          <a:p>
            <a:pPr lvl="1"/>
            <a:r>
              <a:rPr lang="en-US" dirty="0"/>
              <a:t>distribution of document must be controlled with an archived master copy, distribution record book, etc.</a:t>
            </a:r>
          </a:p>
          <a:p>
            <a:pPr lvl="1"/>
            <a:r>
              <a:rPr lang="en-US" dirty="0"/>
              <a:t>version level must be clearly identified</a:t>
            </a:r>
          </a:p>
          <a:p>
            <a:pPr lvl="1"/>
            <a:r>
              <a:rPr lang="en-US" dirty="0"/>
              <a:t>all pages must be consecutively numbered</a:t>
            </a:r>
          </a:p>
          <a:p>
            <a:pPr lvl="1"/>
            <a:r>
              <a:rPr lang="en-US" dirty="0"/>
              <a:t>total number of pages must be indicated on title page</a:t>
            </a:r>
          </a:p>
          <a:p>
            <a:pPr lvl="1"/>
            <a:r>
              <a:rPr lang="en-US" dirty="0"/>
              <a:t>procedure for destruction of obsolete documents must be documented</a:t>
            </a:r>
          </a:p>
        </p:txBody>
      </p:sp>
    </p:spTree>
    <p:extLst>
      <p:ext uri="{BB962C8B-B14F-4D97-AF65-F5344CB8AC3E}">
        <p14:creationId xmlns:p14="http://schemas.microsoft.com/office/powerpoint/2010/main" val="3195817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 9000 Family of Standards</a:t>
            </a:r>
          </a:p>
        </p:txBody>
      </p:sp>
      <p:sp>
        <p:nvSpPr>
          <p:cNvPr id="3" name="Content Placeholder 2"/>
          <p:cNvSpPr>
            <a:spLocks noGrp="1"/>
          </p:cNvSpPr>
          <p:nvPr>
            <p:ph sz="quarter" idx="13"/>
          </p:nvPr>
        </p:nvSpPr>
        <p:spPr>
          <a:xfrm>
            <a:off x="812800" y="2153412"/>
            <a:ext cx="10871200" cy="4704588"/>
          </a:xfrm>
        </p:spPr>
        <p:txBody>
          <a:bodyPr>
            <a:normAutofit/>
          </a:bodyPr>
          <a:lstStyle/>
          <a:p>
            <a:r>
              <a:rPr lang="en-US" dirty="0"/>
              <a:t>Most companies (60-70%) fail the ISO audit the first time</a:t>
            </a:r>
          </a:p>
          <a:p>
            <a:r>
              <a:rPr lang="en-US" dirty="0"/>
              <a:t>Most software companies are deficient in corrective actions and document control</a:t>
            </a:r>
          </a:p>
          <a:p>
            <a:r>
              <a:rPr lang="en-US" dirty="0"/>
              <a:t>Companies take steps to meet the standards in these areas and usually can be registered on the second try</a:t>
            </a:r>
          </a:p>
        </p:txBody>
      </p:sp>
    </p:spTree>
    <p:extLst>
      <p:ext uri="{BB962C8B-B14F-4D97-AF65-F5344CB8AC3E}">
        <p14:creationId xmlns:p14="http://schemas.microsoft.com/office/powerpoint/2010/main" val="17287100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 9000 Family of Standards</a:t>
            </a:r>
          </a:p>
        </p:txBody>
      </p:sp>
      <p:sp>
        <p:nvSpPr>
          <p:cNvPr id="3" name="Content Placeholder 2"/>
          <p:cNvSpPr>
            <a:spLocks noGrp="1"/>
          </p:cNvSpPr>
          <p:nvPr>
            <p:ph sz="quarter" idx="13"/>
          </p:nvPr>
        </p:nvSpPr>
        <p:spPr>
          <a:xfrm>
            <a:off x="812800" y="2153412"/>
            <a:ext cx="10871200" cy="4704588"/>
          </a:xfrm>
        </p:spPr>
        <p:txBody>
          <a:bodyPr>
            <a:normAutofit/>
          </a:bodyPr>
          <a:lstStyle/>
          <a:p>
            <a:r>
              <a:rPr lang="en-US" dirty="0"/>
              <a:t>There are a number of different standards in the ISO 9000 Family including:</a:t>
            </a:r>
          </a:p>
          <a:p>
            <a:r>
              <a:rPr lang="en-US" dirty="0"/>
              <a:t>ISO 9000: 2005 covers the fundamentals and defines a vocabulary for quality management systems.</a:t>
            </a:r>
          </a:p>
          <a:p>
            <a:r>
              <a:rPr lang="en-US" dirty="0"/>
              <a:t>ISO 9001: 2008 defines requirements for quality management systems.</a:t>
            </a:r>
          </a:p>
          <a:p>
            <a:r>
              <a:rPr lang="en-US" dirty="0"/>
              <a:t>ISO 9004:2009 provides performance improvement guidelines for quality management systems.</a:t>
            </a:r>
          </a:p>
          <a:p>
            <a:r>
              <a:rPr lang="en-US" dirty="0"/>
              <a:t>... For Details Visit </a:t>
            </a:r>
            <a:r>
              <a:rPr lang="en-US" dirty="0">
                <a:hlinkClick r:id="rId2"/>
              </a:rPr>
              <a:t>http://www.iso.org</a:t>
            </a:r>
            <a:endParaRPr lang="en-US" dirty="0"/>
          </a:p>
          <a:p>
            <a:pPr marL="0" indent="0">
              <a:buNone/>
            </a:pPr>
            <a:endParaRPr lang="en-US" dirty="0"/>
          </a:p>
        </p:txBody>
      </p:sp>
    </p:spTree>
    <p:extLst>
      <p:ext uri="{BB962C8B-B14F-4D97-AF65-F5344CB8AC3E}">
        <p14:creationId xmlns:p14="http://schemas.microsoft.com/office/powerpoint/2010/main" val="10097146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0"/>
            <a:ext cx="10871200" cy="1498600"/>
          </a:xfrm>
        </p:spPr>
        <p:txBody>
          <a:bodyPr>
            <a:normAutofit/>
          </a:bodyPr>
          <a:lstStyle/>
          <a:p>
            <a:r>
              <a:rPr lang="en-US" dirty="0"/>
              <a:t>ISO 9000 &amp; Software Quality?</a:t>
            </a:r>
          </a:p>
        </p:txBody>
      </p:sp>
      <p:sp>
        <p:nvSpPr>
          <p:cNvPr id="3" name="Content Placeholder 2"/>
          <p:cNvSpPr>
            <a:spLocks noGrp="1"/>
          </p:cNvSpPr>
          <p:nvPr>
            <p:ph sz="quarter" idx="13"/>
          </p:nvPr>
        </p:nvSpPr>
        <p:spPr>
          <a:xfrm>
            <a:off x="812800" y="1803400"/>
            <a:ext cx="10871200" cy="5054600"/>
          </a:xfrm>
        </p:spPr>
        <p:txBody>
          <a:bodyPr>
            <a:normAutofit/>
          </a:bodyPr>
          <a:lstStyle/>
          <a:p>
            <a:r>
              <a:rPr lang="en-US" dirty="0"/>
              <a:t>ISO provides documents outlining the application of ISO 9001 (requirements standard) to software</a:t>
            </a:r>
          </a:p>
          <a:p>
            <a:r>
              <a:rPr lang="en-US" dirty="0"/>
              <a:t>Recall, that ISO standards (including ISO 9001) are not static (originally developed 1987, revised 1994, 2000…)</a:t>
            </a:r>
          </a:p>
          <a:p>
            <a:r>
              <a:rPr lang="en-US" dirty="0"/>
              <a:t>Standards evolve and improve over time</a:t>
            </a:r>
          </a:p>
          <a:p>
            <a:r>
              <a:rPr lang="en-US" dirty="0"/>
              <a:t>Documents applying ISO 9001 have also evolved over time: ISO 9000-3:1994 &amp; ISO 9000-3:1997</a:t>
            </a:r>
          </a:p>
          <a:p>
            <a:r>
              <a:rPr lang="en-US" dirty="0"/>
              <a:t>Application of ISO 9001: 1987 and ISO 9001: 1994 to software</a:t>
            </a:r>
          </a:p>
          <a:p>
            <a:r>
              <a:rPr lang="en-US" dirty="0"/>
              <a:t> ISO 9000-3 gives the standards for software development, supply and maintenance</a:t>
            </a:r>
          </a:p>
          <a:p>
            <a:r>
              <a:rPr lang="en-US" dirty="0"/>
              <a:t>ISO 9000-3:1997 specifies 20 elements to be assessed, with detailed requirements for each element</a:t>
            </a:r>
          </a:p>
        </p:txBody>
      </p:sp>
    </p:spTree>
    <p:extLst>
      <p:ext uri="{BB962C8B-B14F-4D97-AF65-F5344CB8AC3E}">
        <p14:creationId xmlns:p14="http://schemas.microsoft.com/office/powerpoint/2010/main" val="20842637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09575" y="-228600"/>
            <a:ext cx="13011150" cy="7315200"/>
          </a:xfrm>
          <a:prstGeom prst="rect">
            <a:avLst/>
          </a:prstGeom>
        </p:spPr>
      </p:pic>
    </p:spTree>
    <p:extLst>
      <p:ext uri="{BB962C8B-B14F-4D97-AF65-F5344CB8AC3E}">
        <p14:creationId xmlns:p14="http://schemas.microsoft.com/office/powerpoint/2010/main" val="14997396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 IEC 9126 Model</a:t>
            </a:r>
            <a:endParaRPr lang="en-US" dirty="0"/>
          </a:p>
        </p:txBody>
      </p:sp>
      <p:pic>
        <p:nvPicPr>
          <p:cNvPr id="4" name="Content Placeholder 3"/>
          <p:cNvPicPr>
            <a:picLocks noGrp="1" noChangeAspect="1"/>
          </p:cNvPicPr>
          <p:nvPr>
            <p:ph idx="1"/>
          </p:nvPr>
        </p:nvPicPr>
        <p:blipFill>
          <a:blip r:embed="rId2"/>
          <a:stretch>
            <a:fillRect/>
          </a:stretch>
        </p:blipFill>
        <p:spPr>
          <a:xfrm>
            <a:off x="2231136" y="2385233"/>
            <a:ext cx="7682572" cy="4157236"/>
          </a:xfrm>
          <a:prstGeom prst="rect">
            <a:avLst/>
          </a:prstGeom>
        </p:spPr>
      </p:pic>
    </p:spTree>
    <p:extLst>
      <p:ext uri="{BB962C8B-B14F-4D97-AF65-F5344CB8AC3E}">
        <p14:creationId xmlns:p14="http://schemas.microsoft.com/office/powerpoint/2010/main" val="2880347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 IEC 9126 Model</a:t>
            </a:r>
          </a:p>
        </p:txBody>
      </p:sp>
      <p:pic>
        <p:nvPicPr>
          <p:cNvPr id="4" name="Content Placeholder 3"/>
          <p:cNvPicPr>
            <a:picLocks noGrp="1" noChangeAspect="1"/>
          </p:cNvPicPr>
          <p:nvPr>
            <p:ph idx="1"/>
          </p:nvPr>
        </p:nvPicPr>
        <p:blipFill>
          <a:blip r:embed="rId2"/>
          <a:stretch>
            <a:fillRect/>
          </a:stretch>
        </p:blipFill>
        <p:spPr>
          <a:xfrm>
            <a:off x="2364590" y="2252897"/>
            <a:ext cx="7462820" cy="4070629"/>
          </a:xfrm>
          <a:prstGeom prst="rect">
            <a:avLst/>
          </a:prstGeom>
        </p:spPr>
      </p:pic>
    </p:spTree>
    <p:extLst>
      <p:ext uri="{BB962C8B-B14F-4D97-AF65-F5344CB8AC3E}">
        <p14:creationId xmlns:p14="http://schemas.microsoft.com/office/powerpoint/2010/main" val="973110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 xmlns:a16="http://schemas.microsoft.com/office/drawing/2014/main" id="{1660E788-AFA9-4A1B-9991-6AA74632A1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 xmlns:a16="http://schemas.microsoft.com/office/drawing/2014/main" id="{867D4867-5BA7-4462-B2F6-A23F4A622A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85B6BDEC-9F0C-405E-9869-D30E51C0F396}"/>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ormAutofit/>
          </a:bodyPr>
          <a:lstStyle/>
          <a:p>
            <a:r>
              <a:rPr lang="en-US" b="1" i="0" dirty="0">
                <a:solidFill>
                  <a:schemeClr val="bg1"/>
                </a:solidFill>
                <a:effectLst/>
                <a:latin typeface="Tahoma" panose="020B0604030504040204" pitchFamily="34" charset="0"/>
              </a:rPr>
              <a:t>Boehm’s Quality model (1978)</a:t>
            </a:r>
            <a:endParaRPr lang="en-US" dirty="0">
              <a:solidFill>
                <a:schemeClr val="bg1"/>
              </a:solidFill>
            </a:endParaRPr>
          </a:p>
        </p:txBody>
      </p:sp>
      <p:sp>
        <p:nvSpPr>
          <p:cNvPr id="3" name="Content Placeholder 2">
            <a:extLst>
              <a:ext uri="{FF2B5EF4-FFF2-40B4-BE49-F238E27FC236}">
                <a16:creationId xmlns="" xmlns:a16="http://schemas.microsoft.com/office/drawing/2014/main" id="{C8F2B955-63BF-4CED-808C-32A093330F8B}"/>
              </a:ext>
            </a:extLst>
          </p:cNvPr>
          <p:cNvSpPr>
            <a:spLocks noGrp="1"/>
          </p:cNvSpPr>
          <p:nvPr>
            <p:ph sz="quarter" idx="13"/>
          </p:nvPr>
        </p:nvSpPr>
        <p:spPr>
          <a:xfrm>
            <a:off x="643468" y="2638044"/>
            <a:ext cx="3463020" cy="3415622"/>
          </a:xfrm>
        </p:spPr>
        <p:txBody>
          <a:bodyPr vert="horz" lIns="91440" tIns="45720" rIns="91440" bIns="45720" rtlCol="0">
            <a:normAutofit/>
          </a:bodyPr>
          <a:lstStyle/>
          <a:p>
            <a:pPr marL="0" indent="0">
              <a:buNone/>
            </a:pPr>
            <a:r>
              <a:rPr lang="en-US" b="0" i="0" dirty="0">
                <a:solidFill>
                  <a:schemeClr val="bg1"/>
                </a:solidFill>
                <a:effectLst/>
              </a:rPr>
              <a:t>Similar to the McCall Quality Model presents a hierarchical quality model structured around </a:t>
            </a:r>
            <a:br>
              <a:rPr lang="en-US" b="0" i="0" dirty="0">
                <a:solidFill>
                  <a:schemeClr val="bg1"/>
                </a:solidFill>
                <a:effectLst/>
              </a:rPr>
            </a:br>
            <a:r>
              <a:rPr lang="en-US" b="0" i="0" dirty="0">
                <a:solidFill>
                  <a:schemeClr val="bg1"/>
                </a:solidFill>
                <a:effectLst/>
              </a:rPr>
              <a:t/>
            </a:r>
            <a:br>
              <a:rPr lang="en-US" b="0" i="0" dirty="0">
                <a:solidFill>
                  <a:schemeClr val="bg1"/>
                </a:solidFill>
                <a:effectLst/>
              </a:rPr>
            </a:br>
            <a:r>
              <a:rPr lang="en-US" b="0" i="0" dirty="0">
                <a:solidFill>
                  <a:schemeClr val="bg1"/>
                </a:solidFill>
                <a:effectLst/>
              </a:rPr>
              <a:t>• High-level characteristics</a:t>
            </a:r>
            <a:br>
              <a:rPr lang="en-US" b="0" i="0" dirty="0">
                <a:solidFill>
                  <a:schemeClr val="bg1"/>
                </a:solidFill>
                <a:effectLst/>
              </a:rPr>
            </a:br>
            <a:r>
              <a:rPr lang="en-US" b="0" i="0" dirty="0">
                <a:solidFill>
                  <a:schemeClr val="bg1"/>
                </a:solidFill>
                <a:effectLst/>
              </a:rPr>
              <a:t>• Intermediate level characteristics</a:t>
            </a:r>
            <a:br>
              <a:rPr lang="en-US" b="0" i="0" dirty="0">
                <a:solidFill>
                  <a:schemeClr val="bg1"/>
                </a:solidFill>
                <a:effectLst/>
              </a:rPr>
            </a:br>
            <a:r>
              <a:rPr lang="en-US" b="0" i="0" dirty="0">
                <a:solidFill>
                  <a:schemeClr val="bg1"/>
                </a:solidFill>
                <a:effectLst/>
              </a:rPr>
              <a:t>• Primitive characteristics Software Quality Assurance (SQA)</a:t>
            </a:r>
            <a:endParaRPr lang="en-US" dirty="0">
              <a:solidFill>
                <a:schemeClr val="bg1"/>
              </a:solidFill>
            </a:endParaRPr>
          </a:p>
        </p:txBody>
      </p:sp>
      <p:pic>
        <p:nvPicPr>
          <p:cNvPr id="2050" name="Picture 2">
            <a:extLst>
              <a:ext uri="{FF2B5EF4-FFF2-40B4-BE49-F238E27FC236}">
                <a16:creationId xmlns="" xmlns:a16="http://schemas.microsoft.com/office/drawing/2014/main" id="{3F96F6B0-C35F-49C9-A806-FD96FB78D0B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7763" y="746684"/>
            <a:ext cx="6250769" cy="5203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149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Capability Maturity Model (CMM)</a:t>
            </a:r>
          </a:p>
        </p:txBody>
      </p:sp>
      <p:sp>
        <p:nvSpPr>
          <p:cNvPr id="3" name="Content Placeholder 2"/>
          <p:cNvSpPr>
            <a:spLocks noGrp="1"/>
          </p:cNvSpPr>
          <p:nvPr>
            <p:ph sz="quarter" idx="13"/>
          </p:nvPr>
        </p:nvSpPr>
        <p:spPr>
          <a:xfrm>
            <a:off x="812800" y="2153412"/>
            <a:ext cx="10871200" cy="4704588"/>
          </a:xfrm>
        </p:spPr>
        <p:txBody>
          <a:bodyPr>
            <a:normAutofit/>
          </a:bodyPr>
          <a:lstStyle/>
          <a:p>
            <a:r>
              <a:rPr lang="en-US" b="1" dirty="0"/>
              <a:t>The SEI Process Capability Maturity Model (“CMM”)</a:t>
            </a:r>
          </a:p>
          <a:p>
            <a:r>
              <a:rPr lang="en-US" dirty="0"/>
              <a:t>CMM defines a five-level scale of process maturity, and an organization’s software process is assessed as “CMM-1”, “CMM-3”, “CMM-5” indicating its level on the scale</a:t>
            </a:r>
          </a:p>
          <a:p>
            <a:r>
              <a:rPr lang="en-US" dirty="0"/>
              <a:t>Used by government agencies and companies in the U.S.</a:t>
            </a:r>
          </a:p>
          <a:p>
            <a:r>
              <a:rPr lang="en-US" dirty="0"/>
              <a:t>Assessed using an 85-item questionnaire</a:t>
            </a:r>
          </a:p>
          <a:p>
            <a:pPr lvl="1"/>
            <a:r>
              <a:rPr lang="en-US" dirty="0"/>
              <a:t>ftp://ftp.sei.cmu.edu/pub/education/93em008.pdf</a:t>
            </a:r>
          </a:p>
        </p:txBody>
      </p:sp>
    </p:spTree>
    <p:extLst>
      <p:ext uri="{BB962C8B-B14F-4D97-AF65-F5344CB8AC3E}">
        <p14:creationId xmlns:p14="http://schemas.microsoft.com/office/powerpoint/2010/main" val="4885101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3F47E20B-1205-4238-A82B-90EF577F32D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D13567AC-EB9A-47A9-B6EC-B5BDB73B113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8" y="820010"/>
            <a:ext cx="3415288" cy="3212654"/>
          </a:xfrm>
          <a:noFill/>
          <a:ln>
            <a:solidFill>
              <a:schemeClr val="bg1"/>
            </a:solidFill>
          </a:ln>
        </p:spPr>
        <p:txBody>
          <a:bodyPr vert="horz" lIns="274320" tIns="182880" rIns="274320" bIns="182880" rtlCol="0" anchor="ctr" anchorCtr="1">
            <a:normAutofit/>
          </a:bodyPr>
          <a:lstStyle/>
          <a:p>
            <a:r>
              <a:rPr lang="en-US" sz="3800">
                <a:solidFill>
                  <a:schemeClr val="bg1"/>
                </a:solidFill>
              </a:rPr>
              <a:t>Capability Maturity Model (CMM)</a:t>
            </a:r>
          </a:p>
        </p:txBody>
      </p:sp>
      <p:pic>
        <p:nvPicPr>
          <p:cNvPr id="6" name="Picture 5">
            <a:extLst>
              <a:ext uri="{FF2B5EF4-FFF2-40B4-BE49-F238E27FC236}">
                <a16:creationId xmlns="" xmlns:a16="http://schemas.microsoft.com/office/drawing/2014/main" id="{DB21FB4B-2D4B-41D7-B6D1-CA89C5EB545B}"/>
              </a:ext>
            </a:extLst>
          </p:cNvPr>
          <p:cNvPicPr>
            <a:picLocks noChangeAspect="1"/>
          </p:cNvPicPr>
          <p:nvPr/>
        </p:nvPicPr>
        <p:blipFill>
          <a:blip r:embed="rId3"/>
          <a:stretch>
            <a:fillRect/>
          </a:stretch>
        </p:blipFill>
        <p:spPr>
          <a:xfrm>
            <a:off x="4654296" y="576608"/>
            <a:ext cx="7534275" cy="5438775"/>
          </a:xfrm>
          <a:prstGeom prst="rect">
            <a:avLst/>
          </a:prstGeom>
        </p:spPr>
      </p:pic>
    </p:spTree>
    <p:extLst>
      <p:ext uri="{BB962C8B-B14F-4D97-AF65-F5344CB8AC3E}">
        <p14:creationId xmlns:p14="http://schemas.microsoft.com/office/powerpoint/2010/main" val="2523297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9575" y="-228600"/>
            <a:ext cx="13011150" cy="7315200"/>
          </a:xfrm>
          <a:prstGeom prst="rect">
            <a:avLst/>
          </a:prstGeom>
        </p:spPr>
      </p:pic>
    </p:spTree>
    <p:extLst>
      <p:ext uri="{BB962C8B-B14F-4D97-AF65-F5344CB8AC3E}">
        <p14:creationId xmlns:p14="http://schemas.microsoft.com/office/powerpoint/2010/main" val="4018507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Capability Maturity Model (CMM)</a:t>
            </a:r>
          </a:p>
        </p:txBody>
      </p:sp>
      <p:sp>
        <p:nvSpPr>
          <p:cNvPr id="3" name="Content Placeholder 2"/>
          <p:cNvSpPr>
            <a:spLocks noGrp="1"/>
          </p:cNvSpPr>
          <p:nvPr>
            <p:ph sz="quarter" idx="13"/>
          </p:nvPr>
        </p:nvSpPr>
        <p:spPr>
          <a:xfrm>
            <a:off x="812800" y="2153412"/>
            <a:ext cx="10871200" cy="4704588"/>
          </a:xfrm>
        </p:spPr>
        <p:txBody>
          <a:bodyPr>
            <a:normAutofit fontScale="92500" lnSpcReduction="10000"/>
          </a:bodyPr>
          <a:lstStyle/>
          <a:p>
            <a:r>
              <a:rPr lang="en-US" b="1" dirty="0"/>
              <a:t>(1) CMM Level 1 - “Initial”</a:t>
            </a:r>
          </a:p>
          <a:p>
            <a:pPr lvl="1" algn="just"/>
            <a:r>
              <a:rPr lang="en-US" b="0" i="0" dirty="0">
                <a:solidFill>
                  <a:srgbClr val="444444"/>
                </a:solidFill>
                <a:effectLst/>
                <a:latin typeface="Open Sans"/>
              </a:rPr>
              <a:t>A software development organization at this level is characterized by ad hoc activities.</a:t>
            </a:r>
            <a:br>
              <a:rPr lang="en-US" b="0" i="0" dirty="0">
                <a:solidFill>
                  <a:srgbClr val="444444"/>
                </a:solidFill>
                <a:effectLst/>
                <a:latin typeface="Open Sans"/>
              </a:rPr>
            </a:br>
            <a:r>
              <a:rPr lang="en-US" b="0" i="0" dirty="0">
                <a:solidFill>
                  <a:srgbClr val="444444"/>
                </a:solidFill>
                <a:effectLst/>
                <a:latin typeface="Open Sans"/>
              </a:rPr>
              <a:t>Very few or no processes are defined and followed. Since software production processes are not defined, different engineers follow their own process and as a result development efforts become chaotic.</a:t>
            </a:r>
            <a:br>
              <a:rPr lang="en-US" b="0" i="0" dirty="0">
                <a:solidFill>
                  <a:srgbClr val="444444"/>
                </a:solidFill>
                <a:effectLst/>
                <a:latin typeface="Open Sans"/>
              </a:rPr>
            </a:br>
            <a:r>
              <a:rPr lang="en-US" b="0" i="0" dirty="0">
                <a:solidFill>
                  <a:srgbClr val="444444"/>
                </a:solidFill>
                <a:effectLst/>
                <a:latin typeface="Open Sans"/>
              </a:rPr>
              <a:t>Therefore, it is also called chaotic level. The success is only due to some individuals, and when they leave the organization, the people left behind feel great difficulty to understand what has been done and what is to be done due to lack of processes. This leads to low quality. 										</a:t>
            </a:r>
            <a:r>
              <a:rPr lang="en-US" dirty="0"/>
              <a:t/>
            </a:r>
            <a:br>
              <a:rPr lang="en-US" dirty="0"/>
            </a:br>
            <a:endParaRPr lang="en-US" dirty="0"/>
          </a:p>
          <a:p>
            <a:r>
              <a:rPr lang="en-US" b="1" dirty="0"/>
              <a:t>(2) CMM Level 2 - “Repeatable”</a:t>
            </a:r>
          </a:p>
          <a:p>
            <a:pPr lvl="1" algn="just"/>
            <a:r>
              <a:rPr lang="en-US" b="0" i="0" dirty="0">
                <a:solidFill>
                  <a:srgbClr val="444444"/>
                </a:solidFill>
                <a:effectLst/>
                <a:latin typeface="Open Sans"/>
              </a:rPr>
              <a:t>At this level, the basic project management practices such as tracking cost and schedule are established. cost estimation techniques like function point analysis, COCOMO, etc. are used. The necessary process discipline is in place to repeat earlier success on projects with similar applications. Hence, the existing process is repeated, it is helpful only if we are working on same kind of problems.</a:t>
            </a:r>
            <a:endParaRPr lang="en-US" dirty="0"/>
          </a:p>
          <a:p>
            <a:r>
              <a:rPr lang="en-US" b="1" dirty="0"/>
              <a:t>(3) CMM Level 3 - “Defined”</a:t>
            </a:r>
          </a:p>
          <a:p>
            <a:pPr lvl="1"/>
            <a:r>
              <a:rPr lang="en-US" b="0" i="0" dirty="0">
                <a:solidFill>
                  <a:srgbClr val="444444"/>
                </a:solidFill>
                <a:effectLst/>
                <a:latin typeface="Open Sans"/>
              </a:rPr>
              <a:t>At this level the processes for both management and development activities are defined and documented. There is a common organization-wide understanding of activities, roles, and responsibilities. The processes though defined, the process and product qualities are not measured. ISO 9000 aims at achieving this level.</a:t>
            </a:r>
            <a:endParaRPr lang="en-US" dirty="0"/>
          </a:p>
        </p:txBody>
      </p:sp>
    </p:spTree>
    <p:extLst>
      <p:ext uri="{BB962C8B-B14F-4D97-AF65-F5344CB8AC3E}">
        <p14:creationId xmlns:p14="http://schemas.microsoft.com/office/powerpoint/2010/main" val="2430085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Capability Maturity Model (CMM)</a:t>
            </a:r>
          </a:p>
        </p:txBody>
      </p:sp>
      <p:sp>
        <p:nvSpPr>
          <p:cNvPr id="3" name="Content Placeholder 2"/>
          <p:cNvSpPr>
            <a:spLocks noGrp="1"/>
          </p:cNvSpPr>
          <p:nvPr>
            <p:ph sz="quarter" idx="13"/>
          </p:nvPr>
        </p:nvSpPr>
        <p:spPr>
          <a:xfrm>
            <a:off x="812800" y="2153412"/>
            <a:ext cx="10871200" cy="4018788"/>
          </a:xfrm>
        </p:spPr>
        <p:txBody>
          <a:bodyPr>
            <a:normAutofit lnSpcReduction="10000"/>
          </a:bodyPr>
          <a:lstStyle/>
          <a:p>
            <a:r>
              <a:rPr lang="en-US" b="1" dirty="0"/>
              <a:t>(4) CMM Level 4 - “Managed”</a:t>
            </a:r>
          </a:p>
          <a:p>
            <a:pPr lvl="1" algn="just"/>
            <a:r>
              <a:rPr lang="en-US" dirty="0"/>
              <a:t>A</a:t>
            </a:r>
            <a:r>
              <a:rPr lang="en-US" b="0" i="0" dirty="0">
                <a:solidFill>
                  <a:srgbClr val="444444"/>
                </a:solidFill>
                <a:effectLst/>
                <a:latin typeface="Open Sans"/>
              </a:rPr>
              <a:t>t this level, the focus is on software metrics. Two types of metrics are collected. Product metrics (measures size, reliability, time complexity, understandability)Process metrics (measures average defect correction time, productivity, average number of defects found per hour inspection)Quantitative quality goals are set for the products. The process metrics are used to check if a project performed satisfactorily. Thus, the results of process measurements are used to evaluate project performance rather than improve the process.</a:t>
            </a:r>
            <a:endParaRPr lang="en-US" dirty="0"/>
          </a:p>
          <a:p>
            <a:r>
              <a:rPr lang="en-US" b="1" dirty="0"/>
              <a:t>(5) CMM Level 5 - “Optimizing”</a:t>
            </a:r>
          </a:p>
          <a:p>
            <a:pPr lvl="1" algn="just"/>
            <a:r>
              <a:rPr lang="en-US" b="0" i="0" dirty="0">
                <a:solidFill>
                  <a:srgbClr val="444444"/>
                </a:solidFill>
                <a:effectLst/>
                <a:latin typeface="Open Sans"/>
              </a:rPr>
              <a:t>At this stage, process and product metrics are collected.						</a:t>
            </a:r>
            <a:br>
              <a:rPr lang="en-US" b="0" i="0" dirty="0">
                <a:solidFill>
                  <a:srgbClr val="444444"/>
                </a:solidFill>
                <a:effectLst/>
                <a:latin typeface="Open Sans"/>
              </a:rPr>
            </a:br>
            <a:r>
              <a:rPr lang="en-US" b="0" i="0" dirty="0">
                <a:solidFill>
                  <a:srgbClr val="444444"/>
                </a:solidFill>
                <a:effectLst/>
                <a:latin typeface="Open Sans"/>
              </a:rPr>
              <a:t>For example, if from an analysis of the process measurement results, it was found that the code reviews were not very effective and a large number of errors were detected only during the unit testing, then the process may be fine tuned to make the review more effective. Also lessons learned from specific projects are incorporated into the process. Continuous process improvement is achieved both by analyzing the quantitative feedback from the process measurements and from application of innovative ideas and technologies. Such an organization identifies the best software engineering practices and innovations which may be tools, methods, or processes.</a:t>
            </a:r>
            <a:endParaRPr lang="en-US" dirty="0"/>
          </a:p>
        </p:txBody>
      </p:sp>
    </p:spTree>
    <p:extLst>
      <p:ext uri="{BB962C8B-B14F-4D97-AF65-F5344CB8AC3E}">
        <p14:creationId xmlns:p14="http://schemas.microsoft.com/office/powerpoint/2010/main" val="2847189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sz="quarter" idx="13"/>
          </p:nvPr>
        </p:nvSpPr>
        <p:spPr>
          <a:xfrm>
            <a:off x="812800" y="2153412"/>
            <a:ext cx="10871200" cy="4628388"/>
          </a:xfrm>
        </p:spPr>
        <p:txBody>
          <a:bodyPr>
            <a:noAutofit/>
          </a:bodyPr>
          <a:lstStyle/>
          <a:p>
            <a:r>
              <a:rPr lang="en-US" sz="3733" dirty="0"/>
              <a:t>Software processes can be continually improved using meta processes such as the Defect Prevention Process</a:t>
            </a:r>
          </a:p>
          <a:p>
            <a:r>
              <a:rPr lang="en-US" sz="3733" dirty="0"/>
              <a:t>Software processes can be evaluated with respect to their maturity or by comparison with a process standard</a:t>
            </a:r>
          </a:p>
          <a:p>
            <a:pPr lvl="1"/>
            <a:r>
              <a:rPr lang="en-US" sz="3733" dirty="0"/>
              <a:t>Maturity models include CMM</a:t>
            </a:r>
          </a:p>
          <a:p>
            <a:pPr lvl="1"/>
            <a:r>
              <a:rPr lang="en-US" sz="3733" dirty="0"/>
              <a:t>Process quality standards include ISO 9000</a:t>
            </a:r>
          </a:p>
        </p:txBody>
      </p:sp>
    </p:spTree>
    <p:extLst>
      <p:ext uri="{BB962C8B-B14F-4D97-AF65-F5344CB8AC3E}">
        <p14:creationId xmlns:p14="http://schemas.microsoft.com/office/powerpoint/2010/main" val="15131502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5" y="316992"/>
            <a:ext cx="7729728" cy="1188720"/>
          </a:xfrm>
        </p:spPr>
        <p:txBody>
          <a:bodyPr/>
          <a:lstStyle/>
          <a:p>
            <a:r>
              <a:rPr lang="en-US" dirty="0" smtClean="0"/>
              <a:t>Quality Attribute – Classification </a:t>
            </a:r>
            <a:endParaRPr lang="en-US" dirty="0"/>
          </a:p>
        </p:txBody>
      </p:sp>
      <p:pic>
        <p:nvPicPr>
          <p:cNvPr id="5" name="Picture 4"/>
          <p:cNvPicPr>
            <a:picLocks noChangeAspect="1"/>
          </p:cNvPicPr>
          <p:nvPr/>
        </p:nvPicPr>
        <p:blipFill>
          <a:blip r:embed="rId2"/>
          <a:stretch>
            <a:fillRect/>
          </a:stretch>
        </p:blipFill>
        <p:spPr>
          <a:xfrm>
            <a:off x="1019174" y="1785937"/>
            <a:ext cx="10153650" cy="4391025"/>
          </a:xfrm>
          <a:prstGeom prst="rect">
            <a:avLst/>
          </a:prstGeom>
        </p:spPr>
      </p:pic>
    </p:spTree>
    <p:extLst>
      <p:ext uri="{BB962C8B-B14F-4D97-AF65-F5344CB8AC3E}">
        <p14:creationId xmlns:p14="http://schemas.microsoft.com/office/powerpoint/2010/main" val="28523656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5" y="316992"/>
            <a:ext cx="7729728" cy="1188720"/>
          </a:xfrm>
        </p:spPr>
        <p:txBody>
          <a:bodyPr/>
          <a:lstStyle/>
          <a:p>
            <a:r>
              <a:rPr lang="en-US" dirty="0" smtClean="0"/>
              <a:t>Quality Attribute – Classification </a:t>
            </a:r>
            <a:endParaRPr lang="en-US" dirty="0"/>
          </a:p>
        </p:txBody>
      </p:sp>
      <p:pic>
        <p:nvPicPr>
          <p:cNvPr id="3" name="Picture 2"/>
          <p:cNvPicPr>
            <a:picLocks noChangeAspect="1"/>
          </p:cNvPicPr>
          <p:nvPr/>
        </p:nvPicPr>
        <p:blipFill>
          <a:blip r:embed="rId2"/>
          <a:stretch>
            <a:fillRect/>
          </a:stretch>
        </p:blipFill>
        <p:spPr>
          <a:xfrm>
            <a:off x="1928811" y="1757362"/>
            <a:ext cx="8334375" cy="4752975"/>
          </a:xfrm>
          <a:prstGeom prst="rect">
            <a:avLst/>
          </a:prstGeom>
        </p:spPr>
      </p:pic>
    </p:spTree>
    <p:extLst>
      <p:ext uri="{BB962C8B-B14F-4D97-AF65-F5344CB8AC3E}">
        <p14:creationId xmlns:p14="http://schemas.microsoft.com/office/powerpoint/2010/main" val="2161997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5" y="316992"/>
            <a:ext cx="7729728" cy="1188720"/>
          </a:xfrm>
        </p:spPr>
        <p:txBody>
          <a:bodyPr/>
          <a:lstStyle/>
          <a:p>
            <a:r>
              <a:rPr lang="en-US" dirty="0" smtClean="0"/>
              <a:t>Quality Attribute – Classification </a:t>
            </a:r>
            <a:endParaRPr lang="en-US" dirty="0"/>
          </a:p>
        </p:txBody>
      </p:sp>
      <p:pic>
        <p:nvPicPr>
          <p:cNvPr id="3" name="Picture 2"/>
          <p:cNvPicPr>
            <a:picLocks noChangeAspect="1"/>
          </p:cNvPicPr>
          <p:nvPr/>
        </p:nvPicPr>
        <p:blipFill>
          <a:blip r:embed="rId2"/>
          <a:stretch>
            <a:fillRect/>
          </a:stretch>
        </p:blipFill>
        <p:spPr>
          <a:xfrm>
            <a:off x="328196" y="2352674"/>
            <a:ext cx="11535605" cy="2847975"/>
          </a:xfrm>
          <a:prstGeom prst="rect">
            <a:avLst/>
          </a:prstGeom>
        </p:spPr>
      </p:pic>
    </p:spTree>
    <p:extLst>
      <p:ext uri="{BB962C8B-B14F-4D97-AF65-F5344CB8AC3E}">
        <p14:creationId xmlns:p14="http://schemas.microsoft.com/office/powerpoint/2010/main" val="39056227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5" y="316992"/>
            <a:ext cx="7729728" cy="1188720"/>
          </a:xfrm>
        </p:spPr>
        <p:txBody>
          <a:bodyPr/>
          <a:lstStyle/>
          <a:p>
            <a:r>
              <a:rPr lang="en-US" dirty="0" smtClean="0"/>
              <a:t>Quality Attribute – Classification </a:t>
            </a:r>
            <a:endParaRPr lang="en-US" dirty="0"/>
          </a:p>
        </p:txBody>
      </p:sp>
      <p:pic>
        <p:nvPicPr>
          <p:cNvPr id="4" name="Picture 3"/>
          <p:cNvPicPr>
            <a:picLocks noChangeAspect="1"/>
          </p:cNvPicPr>
          <p:nvPr/>
        </p:nvPicPr>
        <p:blipFill>
          <a:blip r:embed="rId2"/>
          <a:stretch>
            <a:fillRect/>
          </a:stretch>
        </p:blipFill>
        <p:spPr>
          <a:xfrm>
            <a:off x="849805" y="2014537"/>
            <a:ext cx="10492388" cy="4614863"/>
          </a:xfrm>
          <a:prstGeom prst="rect">
            <a:avLst/>
          </a:prstGeom>
        </p:spPr>
      </p:pic>
    </p:spTree>
    <p:extLst>
      <p:ext uri="{BB962C8B-B14F-4D97-AF65-F5344CB8AC3E}">
        <p14:creationId xmlns:p14="http://schemas.microsoft.com/office/powerpoint/2010/main" val="35747433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460606-D07B-4774-B5CC-5729F7740BD5}"/>
              </a:ext>
            </a:extLst>
          </p:cNvPr>
          <p:cNvSpPr>
            <a:spLocks noGrp="1"/>
          </p:cNvSpPr>
          <p:nvPr>
            <p:ph type="title"/>
          </p:nvPr>
        </p:nvSpPr>
        <p:spPr/>
        <p:txBody>
          <a:bodyPr/>
          <a:lstStyle/>
          <a:p>
            <a:r>
              <a:rPr lang="en-US" dirty="0"/>
              <a:t>high-level characteristics </a:t>
            </a:r>
            <a:endParaRPr lang="aa-ET" dirty="0"/>
          </a:p>
        </p:txBody>
      </p:sp>
      <p:sp>
        <p:nvSpPr>
          <p:cNvPr id="3" name="Content Placeholder 2">
            <a:extLst>
              <a:ext uri="{FF2B5EF4-FFF2-40B4-BE49-F238E27FC236}">
                <a16:creationId xmlns="" xmlns:a16="http://schemas.microsoft.com/office/drawing/2014/main" id="{790E7CA5-12AB-4DF1-9813-9CE2CCCB51B9}"/>
              </a:ext>
            </a:extLst>
          </p:cNvPr>
          <p:cNvSpPr>
            <a:spLocks noGrp="1"/>
          </p:cNvSpPr>
          <p:nvPr>
            <p:ph idx="1"/>
          </p:nvPr>
        </p:nvSpPr>
        <p:spPr/>
        <p:txBody>
          <a:bodyPr/>
          <a:lstStyle/>
          <a:p>
            <a:pPr algn="just"/>
            <a:r>
              <a:rPr lang="en-US" dirty="0"/>
              <a:t>The high-level characteristics represent basic high-level requirements of actual use to which evaluation of software quality could be put – the general utility of software. The high-level characteristics address three main questions that a buyer of software has:							</a:t>
            </a:r>
          </a:p>
          <a:p>
            <a:pPr lvl="1" algn="just"/>
            <a:r>
              <a:rPr lang="en-US" dirty="0"/>
              <a:t>As-is utility : How well (easily, reliably, efficiently) can I use it as-is?</a:t>
            </a:r>
          </a:p>
          <a:p>
            <a:pPr lvl="1" algn="just"/>
            <a:r>
              <a:rPr lang="en-US" dirty="0"/>
              <a:t>Maintainability: How easy is it to understand, modify and retest?</a:t>
            </a:r>
          </a:p>
          <a:p>
            <a:pPr lvl="1" algn="just"/>
            <a:r>
              <a:rPr lang="en-US" dirty="0"/>
              <a:t>Portability : Can I still use it if I change my environment?</a:t>
            </a:r>
            <a:endParaRPr lang="aa-ET" dirty="0"/>
          </a:p>
        </p:txBody>
      </p:sp>
    </p:spTree>
    <p:extLst>
      <p:ext uri="{BB962C8B-B14F-4D97-AF65-F5344CB8AC3E}">
        <p14:creationId xmlns:p14="http://schemas.microsoft.com/office/powerpoint/2010/main" val="2453781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3240.thank-you.jpg"/>
          <p:cNvPicPr>
            <a:picLocks noGrp="1" noChangeAspect="1"/>
          </p:cNvPicPr>
          <p:nvPr>
            <p:ph type="pic" idx="1"/>
          </p:nvPr>
        </p:nvPicPr>
        <p:blipFill>
          <a:blip r:embed="rId2" cstate="print"/>
          <a:srcRect t="21759" b="21759"/>
          <a:stretch>
            <a:fillRect/>
          </a:stretch>
        </p:blipFill>
        <p:spPr/>
      </p:pic>
      <p:sp>
        <p:nvSpPr>
          <p:cNvPr id="38915" name="Rectangle 3"/>
          <p:cNvSpPr>
            <a:spLocks noGrp="1" noChangeArrowheads="1"/>
          </p:cNvSpPr>
          <p:nvPr>
            <p:ph type="body" sz="half" idx="2"/>
          </p:nvPr>
        </p:nvSpPr>
        <p:spPr>
          <a:xfrm>
            <a:off x="2133600" y="5486400"/>
            <a:ext cx="9753600" cy="1371600"/>
          </a:xfrm>
        </p:spPr>
        <p:txBody>
          <a:bodyPr>
            <a:normAutofit/>
          </a:bodyPr>
          <a:lstStyle/>
          <a:p>
            <a:r>
              <a:rPr lang="en-US" sz="7200" b="1" dirty="0">
                <a:solidFill>
                  <a:srgbClr val="00B050"/>
                </a:solidFill>
                <a:latin typeface="Book Antiqua" pitchFamily="18" charset="0"/>
              </a:rPr>
              <a:t>Any Questions !!!</a:t>
            </a:r>
          </a:p>
        </p:txBody>
      </p:sp>
      <p:sp>
        <p:nvSpPr>
          <p:cNvPr id="44034" name="Rectangle 2"/>
          <p:cNvSpPr>
            <a:spLocks noGrp="1" noChangeArrowheads="1"/>
          </p:cNvSpPr>
          <p:nvPr>
            <p:ph type="title"/>
          </p:nvPr>
        </p:nvSpPr>
        <p:spPr>
          <a:xfrm>
            <a:off x="2133600" y="4648200"/>
            <a:ext cx="9753600" cy="685800"/>
          </a:xfrm>
        </p:spPr>
        <p:txBody>
          <a:bodyPr rtlCol="0">
            <a:normAutofit fontScale="90000"/>
          </a:bodyPr>
          <a:lstStyle/>
          <a:p>
            <a:pPr>
              <a:defRPr/>
            </a:pPr>
            <a:r>
              <a:rPr lang="en-US" dirty="0"/>
              <a:t/>
            </a:r>
            <a:br>
              <a:rPr lang="en-US" dirty="0"/>
            </a:br>
            <a:r>
              <a:rPr lang="en-US" sz="5867" b="1" dirty="0">
                <a:solidFill>
                  <a:srgbClr val="FF0000"/>
                </a:solidFill>
              </a:rPr>
              <a:t>END OF LECTURE </a:t>
            </a:r>
            <a:r>
              <a:rPr lang="en-US" dirty="0"/>
              <a:t/>
            </a:r>
            <a:br>
              <a:rPr lang="en-US" dirty="0"/>
            </a:b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88ECB-EDC4-498B-850C-6B31875577F5}"/>
              </a:ext>
            </a:extLst>
          </p:cNvPr>
          <p:cNvSpPr>
            <a:spLocks noGrp="1"/>
          </p:cNvSpPr>
          <p:nvPr>
            <p:ph type="title"/>
          </p:nvPr>
        </p:nvSpPr>
        <p:spPr/>
        <p:txBody>
          <a:bodyPr/>
          <a:lstStyle/>
          <a:p>
            <a:r>
              <a:rPr lang="en-US" b="0" i="0" dirty="0">
                <a:solidFill>
                  <a:srgbClr val="333333"/>
                </a:solidFill>
                <a:effectLst/>
                <a:latin typeface="Tahoma" panose="020B0604030504040204" pitchFamily="34" charset="0"/>
              </a:rPr>
              <a:t>intermediate level characteristic</a:t>
            </a:r>
            <a:endParaRPr lang="aa-ET" dirty="0"/>
          </a:p>
        </p:txBody>
      </p:sp>
      <p:sp>
        <p:nvSpPr>
          <p:cNvPr id="3" name="Content Placeholder 2">
            <a:extLst>
              <a:ext uri="{FF2B5EF4-FFF2-40B4-BE49-F238E27FC236}">
                <a16:creationId xmlns="" xmlns:a16="http://schemas.microsoft.com/office/drawing/2014/main" id="{BF5F51D9-74A6-4C74-BFD1-865131CD7F98}"/>
              </a:ext>
            </a:extLst>
          </p:cNvPr>
          <p:cNvSpPr>
            <a:spLocks noGrp="1"/>
          </p:cNvSpPr>
          <p:nvPr>
            <p:ph idx="1"/>
          </p:nvPr>
        </p:nvSpPr>
        <p:spPr>
          <a:xfrm>
            <a:off x="2231136" y="2153412"/>
            <a:ext cx="7729728" cy="4413643"/>
          </a:xfrm>
        </p:spPr>
        <p:txBody>
          <a:bodyPr>
            <a:normAutofit fontScale="92500" lnSpcReduction="20000"/>
          </a:bodyPr>
          <a:lstStyle/>
          <a:p>
            <a:pPr marL="228600" lvl="1" indent="0" algn="just">
              <a:buNone/>
            </a:pPr>
            <a:r>
              <a:rPr lang="en-US" b="0" i="0" dirty="0">
                <a:solidFill>
                  <a:srgbClr val="333333"/>
                </a:solidFill>
                <a:effectLst/>
                <a:latin typeface="Tahoma" panose="020B0604030504040204" pitchFamily="34" charset="0"/>
              </a:rPr>
              <a:t>The intermediate level characteristic represents Boehm’s 7 quality factors that together represent the qualities expected from a software system:			</a:t>
            </a:r>
            <a:br>
              <a:rPr lang="en-US" b="0" i="0" dirty="0">
                <a:solidFill>
                  <a:srgbClr val="333333"/>
                </a:solidFill>
                <a:effectLst/>
                <a:latin typeface="Tahoma" panose="020B0604030504040204" pitchFamily="34" charset="0"/>
              </a:rPr>
            </a:br>
            <a:r>
              <a:rPr lang="en-US" sz="1200" dirty="0"/>
              <a:t/>
            </a:r>
            <a:br>
              <a:rPr lang="en-US" sz="1200" dirty="0"/>
            </a:br>
            <a:r>
              <a:rPr lang="en-US" sz="1200" b="0" i="0" dirty="0">
                <a:solidFill>
                  <a:srgbClr val="333333"/>
                </a:solidFill>
                <a:effectLst/>
                <a:latin typeface="Tahoma" panose="020B0604030504040204" pitchFamily="34" charset="0"/>
              </a:rPr>
              <a:t>• </a:t>
            </a:r>
            <a:r>
              <a:rPr lang="en-US" sz="1400" b="1" i="0" dirty="0">
                <a:solidFill>
                  <a:srgbClr val="333333"/>
                </a:solidFill>
                <a:effectLst/>
                <a:latin typeface="Tahoma" panose="020B0604030504040204" pitchFamily="34" charset="0"/>
              </a:rPr>
              <a:t>Portability</a:t>
            </a:r>
            <a:r>
              <a:rPr lang="en-US" sz="1400" b="0" i="0" dirty="0">
                <a:solidFill>
                  <a:srgbClr val="333333"/>
                </a:solidFill>
                <a:effectLst/>
                <a:latin typeface="Tahoma" panose="020B0604030504040204" pitchFamily="34" charset="0"/>
              </a:rPr>
              <a:t> (General utility characteristics): Code possesses the characteristic portability to the extent that it can be operated easily and well on computer configurations other than its current one.										</a:t>
            </a:r>
            <a:r>
              <a:rPr lang="en-US" sz="1400" dirty="0"/>
              <a:t/>
            </a:r>
            <a:br>
              <a:rPr lang="en-US" sz="1400" dirty="0"/>
            </a:br>
            <a:r>
              <a:rPr lang="en-US" sz="1400" b="0" i="0" dirty="0">
                <a:solidFill>
                  <a:srgbClr val="333333"/>
                </a:solidFill>
                <a:effectLst/>
                <a:latin typeface="Tahoma" panose="020B0604030504040204" pitchFamily="34" charset="0"/>
              </a:rPr>
              <a:t>• </a:t>
            </a:r>
            <a:r>
              <a:rPr lang="en-US" sz="1400" b="1" i="0" dirty="0">
                <a:solidFill>
                  <a:srgbClr val="333333"/>
                </a:solidFill>
                <a:effectLst/>
                <a:latin typeface="Tahoma" panose="020B0604030504040204" pitchFamily="34" charset="0"/>
              </a:rPr>
              <a:t>Reliability</a:t>
            </a:r>
            <a:r>
              <a:rPr lang="en-US" sz="1400" b="0" i="0" dirty="0">
                <a:solidFill>
                  <a:srgbClr val="333333"/>
                </a:solidFill>
                <a:effectLst/>
                <a:latin typeface="Tahoma" panose="020B0604030504040204" pitchFamily="34" charset="0"/>
              </a:rPr>
              <a:t> (As-is utility characteristics): Code possesses the characteristic reliability to the extent that it can be expected to perform its intended functions satisfactorily.				</a:t>
            </a:r>
            <a:r>
              <a:rPr lang="en-US" sz="1400" dirty="0"/>
              <a:t/>
            </a:r>
            <a:br>
              <a:rPr lang="en-US" sz="1400" dirty="0"/>
            </a:br>
            <a:r>
              <a:rPr lang="en-US" sz="1400" b="0" i="0" dirty="0">
                <a:solidFill>
                  <a:srgbClr val="333333"/>
                </a:solidFill>
                <a:effectLst/>
                <a:latin typeface="Tahoma" panose="020B0604030504040204" pitchFamily="34" charset="0"/>
              </a:rPr>
              <a:t>• </a:t>
            </a:r>
            <a:r>
              <a:rPr lang="en-US" sz="1400" b="1" i="0" dirty="0">
                <a:solidFill>
                  <a:srgbClr val="333333"/>
                </a:solidFill>
                <a:effectLst/>
                <a:latin typeface="Tahoma" panose="020B0604030504040204" pitchFamily="34" charset="0"/>
              </a:rPr>
              <a:t>Efficiency</a:t>
            </a:r>
            <a:r>
              <a:rPr lang="en-US" sz="1400" b="0" i="0" dirty="0">
                <a:solidFill>
                  <a:srgbClr val="333333"/>
                </a:solidFill>
                <a:effectLst/>
                <a:latin typeface="Tahoma" panose="020B0604030504040204" pitchFamily="34" charset="0"/>
              </a:rPr>
              <a:t> (As-is utility characteristics): Code possesses the characteristic efficiency to the extent that it fulfills its purpose without waste of resources.					</a:t>
            </a:r>
            <a:r>
              <a:rPr lang="en-US" sz="1400" dirty="0"/>
              <a:t/>
            </a:r>
            <a:br>
              <a:rPr lang="en-US" sz="1400" dirty="0"/>
            </a:br>
            <a:r>
              <a:rPr lang="en-US" sz="1400" b="0" i="0" dirty="0">
                <a:solidFill>
                  <a:srgbClr val="333333"/>
                </a:solidFill>
                <a:effectLst/>
                <a:latin typeface="Tahoma" panose="020B0604030504040204" pitchFamily="34" charset="0"/>
              </a:rPr>
              <a:t>• </a:t>
            </a:r>
            <a:r>
              <a:rPr lang="en-US" sz="1400" b="1" i="0" dirty="0">
                <a:solidFill>
                  <a:srgbClr val="333333"/>
                </a:solidFill>
                <a:effectLst/>
                <a:latin typeface="Tahoma" panose="020B0604030504040204" pitchFamily="34" charset="0"/>
              </a:rPr>
              <a:t>Usability</a:t>
            </a:r>
            <a:r>
              <a:rPr lang="en-US" sz="1400" b="0" i="0" dirty="0">
                <a:solidFill>
                  <a:srgbClr val="333333"/>
                </a:solidFill>
                <a:effectLst/>
                <a:latin typeface="Tahoma" panose="020B0604030504040204" pitchFamily="34" charset="0"/>
              </a:rPr>
              <a:t> (As-is utility characteristics, Human Engineering): Code possesses the characteristic usability to the extent that it is reliable, efficient and human-engineered.				</a:t>
            </a:r>
            <a:r>
              <a:rPr lang="en-US" sz="1400" dirty="0"/>
              <a:t/>
            </a:r>
            <a:br>
              <a:rPr lang="en-US" sz="1400" dirty="0"/>
            </a:br>
            <a:r>
              <a:rPr lang="en-US" sz="1400" b="0" i="0" dirty="0">
                <a:solidFill>
                  <a:srgbClr val="333333"/>
                </a:solidFill>
                <a:effectLst/>
                <a:latin typeface="Tahoma" panose="020B0604030504040204" pitchFamily="34" charset="0"/>
              </a:rPr>
              <a:t>• </a:t>
            </a:r>
            <a:r>
              <a:rPr lang="en-US" sz="1400" b="1" i="0" dirty="0">
                <a:solidFill>
                  <a:srgbClr val="333333"/>
                </a:solidFill>
                <a:effectLst/>
                <a:latin typeface="Tahoma" panose="020B0604030504040204" pitchFamily="34" charset="0"/>
              </a:rPr>
              <a:t>Testability</a:t>
            </a:r>
            <a:r>
              <a:rPr lang="en-US" sz="1400" b="0" i="0" dirty="0">
                <a:solidFill>
                  <a:srgbClr val="333333"/>
                </a:solidFill>
                <a:effectLst/>
                <a:latin typeface="Tahoma" panose="020B0604030504040204" pitchFamily="34" charset="0"/>
              </a:rPr>
              <a:t> (Maintainability characteristics): Code possesses the characteristic testability to the extent that it facilitates the establishment of verification criteria and supports evaluation of its performance.	</a:t>
            </a:r>
            <a:r>
              <a:rPr lang="en-US" sz="1400" dirty="0"/>
              <a:t/>
            </a:r>
            <a:br>
              <a:rPr lang="en-US" sz="1400" dirty="0"/>
            </a:br>
            <a:r>
              <a:rPr lang="en-US" sz="1400" b="0" i="0" dirty="0">
                <a:solidFill>
                  <a:srgbClr val="333333"/>
                </a:solidFill>
                <a:effectLst/>
                <a:latin typeface="Tahoma" panose="020B0604030504040204" pitchFamily="34" charset="0"/>
              </a:rPr>
              <a:t>• </a:t>
            </a:r>
            <a:r>
              <a:rPr lang="en-US" sz="1400" b="1" i="0" dirty="0">
                <a:solidFill>
                  <a:srgbClr val="333333"/>
                </a:solidFill>
                <a:effectLst/>
                <a:latin typeface="Tahoma" panose="020B0604030504040204" pitchFamily="34" charset="0"/>
              </a:rPr>
              <a:t>Understandability</a:t>
            </a:r>
            <a:r>
              <a:rPr lang="en-US" sz="1400" b="0" i="0" dirty="0">
                <a:solidFill>
                  <a:srgbClr val="333333"/>
                </a:solidFill>
                <a:effectLst/>
                <a:latin typeface="Tahoma" panose="020B0604030504040204" pitchFamily="34" charset="0"/>
              </a:rPr>
              <a:t> (Maintainability characteristics): Code possesses the characteristic understandability to the extent that its purpose is clear to the inspector.				</a:t>
            </a:r>
            <a:r>
              <a:rPr lang="en-US" sz="1400" dirty="0"/>
              <a:t/>
            </a:r>
            <a:br>
              <a:rPr lang="en-US" sz="1400" dirty="0"/>
            </a:br>
            <a:r>
              <a:rPr lang="en-US" sz="1400" b="0" i="0" dirty="0">
                <a:solidFill>
                  <a:srgbClr val="333333"/>
                </a:solidFill>
                <a:effectLst/>
                <a:latin typeface="Tahoma" panose="020B0604030504040204" pitchFamily="34" charset="0"/>
              </a:rPr>
              <a:t>• </a:t>
            </a:r>
            <a:r>
              <a:rPr lang="en-US" sz="1400" b="1" i="0" dirty="0">
                <a:solidFill>
                  <a:srgbClr val="333333"/>
                </a:solidFill>
                <a:effectLst/>
                <a:latin typeface="Tahoma" panose="020B0604030504040204" pitchFamily="34" charset="0"/>
              </a:rPr>
              <a:t>Flexibility</a:t>
            </a:r>
            <a:r>
              <a:rPr lang="en-US" sz="1400" b="0" i="0" dirty="0">
                <a:solidFill>
                  <a:srgbClr val="333333"/>
                </a:solidFill>
                <a:effectLst/>
                <a:latin typeface="Tahoma" panose="020B0604030504040204" pitchFamily="34" charset="0"/>
              </a:rPr>
              <a:t> (Maintainability characteristics, Modifiability): Code possesses the characteristic modifiability to the extent that it facilitates the incorporation of changes, once the nature of the desired change has been determined.</a:t>
            </a:r>
            <a:endParaRPr lang="aa-ET" sz="1200" dirty="0"/>
          </a:p>
        </p:txBody>
      </p:sp>
    </p:spTree>
    <p:extLst>
      <p:ext uri="{BB962C8B-B14F-4D97-AF65-F5344CB8AC3E}">
        <p14:creationId xmlns:p14="http://schemas.microsoft.com/office/powerpoint/2010/main" val="40019156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1FBA49-FC95-4E36-9403-CF863CEB79CD}"/>
              </a:ext>
            </a:extLst>
          </p:cNvPr>
          <p:cNvSpPr>
            <a:spLocks noGrp="1"/>
          </p:cNvSpPr>
          <p:nvPr>
            <p:ph type="title"/>
          </p:nvPr>
        </p:nvSpPr>
        <p:spPr/>
        <p:txBody>
          <a:bodyPr/>
          <a:lstStyle/>
          <a:p>
            <a:r>
              <a:rPr lang="en-US" b="0" i="0" dirty="0">
                <a:solidFill>
                  <a:srgbClr val="333333"/>
                </a:solidFill>
                <a:effectLst/>
                <a:latin typeface="Tahoma" panose="020B0604030504040204" pitchFamily="34" charset="0"/>
              </a:rPr>
              <a:t>lowest level structure</a:t>
            </a:r>
            <a:endParaRPr lang="aa-ET" dirty="0"/>
          </a:p>
        </p:txBody>
      </p:sp>
      <p:sp>
        <p:nvSpPr>
          <p:cNvPr id="3" name="Content Placeholder 2">
            <a:extLst>
              <a:ext uri="{FF2B5EF4-FFF2-40B4-BE49-F238E27FC236}">
                <a16:creationId xmlns="" xmlns:a16="http://schemas.microsoft.com/office/drawing/2014/main" id="{EA455F90-29FF-4D09-A81D-0707A84F3734}"/>
              </a:ext>
            </a:extLst>
          </p:cNvPr>
          <p:cNvSpPr>
            <a:spLocks noGrp="1"/>
          </p:cNvSpPr>
          <p:nvPr>
            <p:ph idx="1"/>
          </p:nvPr>
        </p:nvSpPr>
        <p:spPr/>
        <p:txBody>
          <a:bodyPr>
            <a:normAutofit lnSpcReduction="10000"/>
          </a:bodyPr>
          <a:lstStyle/>
          <a:p>
            <a:pPr algn="just"/>
            <a:r>
              <a:rPr lang="en-US" b="0" i="0" dirty="0">
                <a:solidFill>
                  <a:srgbClr val="333333"/>
                </a:solidFill>
                <a:effectLst/>
                <a:latin typeface="Tahoma" panose="020B0604030504040204" pitchFamily="34" charset="0"/>
              </a:rPr>
              <a:t>The lowest level structure of the characteristics hierarchy in Boehm’s model is the primitive characteristics metrics hierarchy. The primitive characteristics provide the foundation for defining qualities metrics – which was one of the goals when Boehm constructed his quality model. Consequently, the model presents one more metrics supposedly measuring a given primitive characteristic.				</a:t>
            </a:r>
            <a:br>
              <a:rPr lang="en-US" b="0" i="0" dirty="0">
                <a:solidFill>
                  <a:srgbClr val="333333"/>
                </a:solidFill>
                <a:effectLst/>
                <a:latin typeface="Tahoma" panose="020B0604030504040204" pitchFamily="34" charset="0"/>
              </a:rPr>
            </a:br>
            <a:r>
              <a:rPr lang="en-US" b="0" i="0" dirty="0">
                <a:solidFill>
                  <a:srgbClr val="333333"/>
                </a:solidFill>
                <a:effectLst/>
                <a:latin typeface="Tahoma" panose="020B0604030504040204" pitchFamily="34" charset="0"/>
              </a:rPr>
              <a:t/>
            </a:r>
            <a:br>
              <a:rPr lang="en-US" b="0" i="0" dirty="0">
                <a:solidFill>
                  <a:srgbClr val="333333"/>
                </a:solidFill>
                <a:effectLst/>
                <a:latin typeface="Tahoma" panose="020B0604030504040204" pitchFamily="34" charset="0"/>
              </a:rPr>
            </a:br>
            <a:r>
              <a:rPr lang="en-US" b="0" i="0" dirty="0">
                <a:solidFill>
                  <a:srgbClr val="333333"/>
                </a:solidFill>
                <a:effectLst/>
                <a:latin typeface="Tahoma" panose="020B0604030504040204" pitchFamily="34" charset="0"/>
              </a:rPr>
              <a:t>Though Boehm’s and McCall’s models might appear very similar, the difference is that McCall’s model primarily focuses on the precise measurement of the high-level characteristics “As-is utility”, whereas Boehm’s quality model is based on a wider range of characteristics with an extended and detailed focus on primarily maintainability.</a:t>
            </a:r>
            <a:endParaRPr lang="aa-ET" dirty="0"/>
          </a:p>
        </p:txBody>
      </p:sp>
    </p:spTree>
    <p:extLst>
      <p:ext uri="{BB962C8B-B14F-4D97-AF65-F5344CB8AC3E}">
        <p14:creationId xmlns:p14="http://schemas.microsoft.com/office/powerpoint/2010/main" val="3819996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F02D91-89BC-4C61-B489-4E9A142D9E88}"/>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100" b="1" i="0" dirty="0">
                <a:solidFill>
                  <a:srgbClr val="FFFFFF"/>
                </a:solidFill>
                <a:effectLst/>
                <a:latin typeface="Tahoma" panose="020B0604030504040204" pitchFamily="34" charset="0"/>
              </a:rPr>
              <a:t>FURPS/FURPS+</a:t>
            </a:r>
            <a:endParaRPr lang="aa-ET" sz="2100" dirty="0">
              <a:solidFill>
                <a:srgbClr val="FFFFFF"/>
              </a:solidFill>
            </a:endParaRPr>
          </a:p>
        </p:txBody>
      </p:sp>
      <p:sp>
        <p:nvSpPr>
          <p:cNvPr id="3" name="Content Placeholder 2">
            <a:extLst>
              <a:ext uri="{FF2B5EF4-FFF2-40B4-BE49-F238E27FC236}">
                <a16:creationId xmlns="" xmlns:a16="http://schemas.microsoft.com/office/drawing/2014/main" id="{D7CBD120-3F32-476B-9735-EC83474E8678}"/>
              </a:ext>
            </a:extLst>
          </p:cNvPr>
          <p:cNvSpPr>
            <a:spLocks noGrp="1"/>
          </p:cNvSpPr>
          <p:nvPr>
            <p:ph idx="1"/>
          </p:nvPr>
        </p:nvSpPr>
        <p:spPr>
          <a:xfrm>
            <a:off x="5591694" y="-101600"/>
            <a:ext cx="5939905" cy="6959600"/>
          </a:xfrm>
        </p:spPr>
        <p:txBody>
          <a:bodyPr anchor="ctr">
            <a:normAutofit/>
          </a:bodyPr>
          <a:lstStyle/>
          <a:p>
            <a:pPr marL="0" indent="0">
              <a:buNone/>
            </a:pPr>
            <a:r>
              <a:rPr lang="en-US" sz="2400" dirty="0"/>
              <a:t>Similar to the McCall’s and Boehm’s Quality Models, it divides quality attributes into two:</a:t>
            </a:r>
            <a:br>
              <a:rPr lang="en-US" sz="2400" dirty="0"/>
            </a:br>
            <a:r>
              <a:rPr lang="en-US" sz="2400" dirty="0"/>
              <a:t/>
            </a:r>
            <a:br>
              <a:rPr lang="en-US" sz="2400" dirty="0"/>
            </a:br>
            <a:r>
              <a:rPr lang="en-US" sz="2400" dirty="0" err="1"/>
              <a:t>i</a:t>
            </a:r>
            <a:r>
              <a:rPr lang="en-US" sz="2400" dirty="0"/>
              <a:t>.	Functional</a:t>
            </a:r>
            <a:br>
              <a:rPr lang="en-US" sz="2400" dirty="0"/>
            </a:br>
            <a:r>
              <a:rPr lang="en-US" sz="2400" dirty="0"/>
              <a:t>ii. 	Nonfunctional Software Quality 	Assurance (SQA)</a:t>
            </a:r>
            <a:endParaRPr lang="aa-ET" sz="2400" dirty="0"/>
          </a:p>
        </p:txBody>
      </p:sp>
    </p:spTree>
    <p:extLst>
      <p:ext uri="{BB962C8B-B14F-4D97-AF65-F5344CB8AC3E}">
        <p14:creationId xmlns:p14="http://schemas.microsoft.com/office/powerpoint/2010/main" val="1706578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3430E0-F930-4ECF-8FC8-FD53C30BBEB8}"/>
              </a:ext>
            </a:extLst>
          </p:cNvPr>
          <p:cNvSpPr>
            <a:spLocks noGrp="1"/>
          </p:cNvSpPr>
          <p:nvPr>
            <p:ph type="title"/>
          </p:nvPr>
        </p:nvSpPr>
        <p:spPr/>
        <p:txBody>
          <a:bodyPr/>
          <a:lstStyle/>
          <a:p>
            <a:r>
              <a:rPr lang="en-US" dirty="0"/>
              <a:t>Cont.</a:t>
            </a:r>
            <a:endParaRPr lang="aa-ET" dirty="0"/>
          </a:p>
        </p:txBody>
      </p:sp>
      <p:sp>
        <p:nvSpPr>
          <p:cNvPr id="3" name="Content Placeholder 2">
            <a:extLst>
              <a:ext uri="{FF2B5EF4-FFF2-40B4-BE49-F238E27FC236}">
                <a16:creationId xmlns="" xmlns:a16="http://schemas.microsoft.com/office/drawing/2014/main" id="{415B9151-E086-44D3-89B0-D14335D5AE91}"/>
              </a:ext>
            </a:extLst>
          </p:cNvPr>
          <p:cNvSpPr>
            <a:spLocks noGrp="1"/>
          </p:cNvSpPr>
          <p:nvPr>
            <p:ph idx="1"/>
          </p:nvPr>
        </p:nvSpPr>
        <p:spPr>
          <a:xfrm>
            <a:off x="2231136" y="2153412"/>
            <a:ext cx="7729728" cy="4577588"/>
          </a:xfrm>
        </p:spPr>
        <p:txBody>
          <a:bodyPr>
            <a:normAutofit lnSpcReduction="10000"/>
          </a:bodyPr>
          <a:lstStyle/>
          <a:p>
            <a:pPr marL="0" indent="0" algn="just">
              <a:buNone/>
            </a:pPr>
            <a:r>
              <a:rPr lang="en-US" sz="2000" dirty="0"/>
              <a:t>• </a:t>
            </a:r>
            <a:r>
              <a:rPr lang="en-US" sz="2000" b="1" dirty="0"/>
              <a:t>Functionality</a:t>
            </a:r>
            <a:r>
              <a:rPr lang="en-US" sz="2000" dirty="0"/>
              <a:t> – which may include feature sets, capabilities and security </a:t>
            </a:r>
            <a:br>
              <a:rPr lang="en-US" sz="2000" dirty="0"/>
            </a:br>
            <a:r>
              <a:rPr lang="en-US" sz="2000" dirty="0"/>
              <a:t>• </a:t>
            </a:r>
            <a:r>
              <a:rPr lang="en-US" sz="2000" b="1" dirty="0"/>
              <a:t>Usability</a:t>
            </a:r>
            <a:r>
              <a:rPr lang="en-US" sz="2000" dirty="0"/>
              <a:t> – which may include human factors, aesthetics, consistency in the user interface, online and context sensitive help, wizards and agents, user documentation, and training materials </a:t>
            </a:r>
            <a:br>
              <a:rPr lang="en-US" sz="2000" dirty="0"/>
            </a:br>
            <a:r>
              <a:rPr lang="en-US" sz="2000" dirty="0"/>
              <a:t>• </a:t>
            </a:r>
            <a:r>
              <a:rPr lang="en-US" sz="2000" b="1" dirty="0"/>
              <a:t>Reliability</a:t>
            </a:r>
            <a:r>
              <a:rPr lang="en-US" sz="2000" dirty="0"/>
              <a:t> - which may include frequency and severity of failure, recoverability, predictability, accuracy, and mean time between failure (MTBF) </a:t>
            </a:r>
            <a:br>
              <a:rPr lang="en-US" sz="2000" dirty="0"/>
            </a:br>
            <a:r>
              <a:rPr lang="en-US" sz="2000" dirty="0"/>
              <a:t>• </a:t>
            </a:r>
            <a:r>
              <a:rPr lang="en-US" sz="2000" b="1" dirty="0"/>
              <a:t>Performance</a:t>
            </a:r>
            <a:r>
              <a:rPr lang="en-US" sz="2000" dirty="0"/>
              <a:t> - imposes conditions on functional requirements such as speed, efficiency, availability, accuracy, throughput, response time, recovery time, and resource usage </a:t>
            </a:r>
            <a:br>
              <a:rPr lang="en-US" sz="2000" dirty="0"/>
            </a:br>
            <a:r>
              <a:rPr lang="en-US" sz="2000" dirty="0"/>
              <a:t>• </a:t>
            </a:r>
            <a:r>
              <a:rPr lang="en-US" sz="2000" b="1" dirty="0"/>
              <a:t>Supportability</a:t>
            </a:r>
            <a:r>
              <a:rPr lang="en-US" sz="2000" dirty="0"/>
              <a:t> - which may include testability, extensibility, adaptability, maintainability, compatibility, configurability, serviceability, </a:t>
            </a:r>
            <a:r>
              <a:rPr lang="en-US" sz="2000" dirty="0" err="1"/>
              <a:t>installability</a:t>
            </a:r>
            <a:r>
              <a:rPr lang="en-US" sz="2000" dirty="0"/>
              <a:t>, localizability (internationalization) Software Quality Assurance (SQA)</a:t>
            </a:r>
            <a:endParaRPr lang="aa-ET" sz="2000" dirty="0"/>
          </a:p>
        </p:txBody>
      </p:sp>
    </p:spTree>
    <p:extLst>
      <p:ext uri="{BB962C8B-B14F-4D97-AF65-F5344CB8AC3E}">
        <p14:creationId xmlns:p14="http://schemas.microsoft.com/office/powerpoint/2010/main" val="200378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2AEFFFF2-9EB4-4B6C-B9F8-2BA3EF89A2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 xmlns:a16="http://schemas.microsoft.com/office/drawing/2014/main" id="{0D65299F-028F-4AFC-B46A-8DB33E20FE4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 xmlns:a16="http://schemas.microsoft.com/office/drawing/2014/main" id="{BAC87F6E-526A-49B5-995D-42DB656594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9EF02D91-89BC-4C61-B489-4E9A142D9E88}"/>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100" b="1" i="0" dirty="0" err="1">
                <a:solidFill>
                  <a:srgbClr val="FFFFFF"/>
                </a:solidFill>
                <a:effectLst/>
                <a:latin typeface="Tahoma" panose="020B0604030504040204" pitchFamily="34" charset="0"/>
              </a:rPr>
              <a:t>Dromey’s</a:t>
            </a:r>
            <a:r>
              <a:rPr lang="en-US" sz="2100" b="1" i="0" dirty="0">
                <a:solidFill>
                  <a:srgbClr val="FFFFFF"/>
                </a:solidFill>
                <a:effectLst/>
                <a:latin typeface="Tahoma" panose="020B0604030504040204" pitchFamily="34" charset="0"/>
              </a:rPr>
              <a:t> Quality model(1995)</a:t>
            </a:r>
            <a:endParaRPr lang="aa-ET" sz="2100" dirty="0">
              <a:solidFill>
                <a:srgbClr val="FFFFFF"/>
              </a:solidFill>
            </a:endParaRPr>
          </a:p>
        </p:txBody>
      </p:sp>
      <p:sp>
        <p:nvSpPr>
          <p:cNvPr id="3" name="Content Placeholder 2">
            <a:extLst>
              <a:ext uri="{FF2B5EF4-FFF2-40B4-BE49-F238E27FC236}">
                <a16:creationId xmlns="" xmlns:a16="http://schemas.microsoft.com/office/drawing/2014/main" id="{D7CBD120-3F32-476B-9735-EC83474E8678}"/>
              </a:ext>
            </a:extLst>
          </p:cNvPr>
          <p:cNvSpPr>
            <a:spLocks noGrp="1"/>
          </p:cNvSpPr>
          <p:nvPr>
            <p:ph idx="1"/>
          </p:nvPr>
        </p:nvSpPr>
        <p:spPr>
          <a:xfrm>
            <a:off x="5591695" y="-101600"/>
            <a:ext cx="5320696" cy="6959600"/>
          </a:xfrm>
        </p:spPr>
        <p:txBody>
          <a:bodyPr anchor="ctr">
            <a:normAutofit/>
          </a:bodyPr>
          <a:lstStyle/>
          <a:p>
            <a:pPr marL="0" indent="0" algn="just">
              <a:lnSpc>
                <a:spcPct val="90000"/>
              </a:lnSpc>
              <a:buNone/>
            </a:pPr>
            <a:r>
              <a:rPr lang="en-US" b="0" i="0" dirty="0" err="1">
                <a:effectLst/>
                <a:latin typeface="Tahoma" panose="020B0604030504040204" pitchFamily="34" charset="0"/>
              </a:rPr>
              <a:t>Dromey</a:t>
            </a:r>
            <a:r>
              <a:rPr lang="en-US" b="0" i="0" dirty="0">
                <a:effectLst/>
                <a:latin typeface="Tahoma" panose="020B0604030504040204" pitchFamily="34" charset="0"/>
              </a:rPr>
              <a:t> has built a quality evaluation framework that analyzes the quality of software components through the measurement of tangible quality properties. Each artifact produced in the software life-cycle can be associated with a quality evaluation model. </a:t>
            </a:r>
            <a:br>
              <a:rPr lang="en-US" b="0" i="0" dirty="0">
                <a:effectLst/>
                <a:latin typeface="Tahoma" panose="020B0604030504040204" pitchFamily="34" charset="0"/>
              </a:rPr>
            </a:br>
            <a:r>
              <a:rPr lang="en-US" b="0" i="0" dirty="0">
                <a:effectLst/>
                <a:latin typeface="Tahoma" panose="020B0604030504040204" pitchFamily="34" charset="0"/>
              </a:rPr>
              <a:t/>
            </a:r>
            <a:br>
              <a:rPr lang="en-US" b="0" i="0" dirty="0">
                <a:effectLst/>
                <a:latin typeface="Tahoma" panose="020B0604030504040204" pitchFamily="34" charset="0"/>
              </a:rPr>
            </a:br>
            <a:r>
              <a:rPr lang="en-US" b="0" i="0" dirty="0" err="1">
                <a:effectLst/>
                <a:latin typeface="Tahoma" panose="020B0604030504040204" pitchFamily="34" charset="0"/>
              </a:rPr>
              <a:t>Dromey</a:t>
            </a:r>
            <a:r>
              <a:rPr lang="en-US" b="0" i="0" dirty="0">
                <a:effectLst/>
                <a:latin typeface="Tahoma" panose="020B0604030504040204" pitchFamily="34" charset="0"/>
              </a:rPr>
              <a:t> gives the following examples of what he means by software components for each of the different models:							</a:t>
            </a:r>
            <a:r>
              <a:rPr lang="en-US" dirty="0"/>
              <a:t/>
            </a:r>
            <a:br>
              <a:rPr lang="en-US" dirty="0"/>
            </a:br>
            <a:r>
              <a:rPr lang="en-US" b="0" i="0" dirty="0">
                <a:effectLst/>
                <a:latin typeface="Tahoma" panose="020B0604030504040204" pitchFamily="34" charset="0"/>
              </a:rPr>
              <a:t>• Variables, functions, statements, etc. can be considered components of the 	</a:t>
            </a:r>
            <a:r>
              <a:rPr lang="en-US" b="1" i="0" dirty="0">
                <a:effectLst/>
                <a:latin typeface="Tahoma" panose="020B0604030504040204" pitchFamily="34" charset="0"/>
              </a:rPr>
              <a:t>Implementation model</a:t>
            </a:r>
            <a:r>
              <a:rPr lang="en-US" b="0" i="0" dirty="0">
                <a:effectLst/>
                <a:latin typeface="Tahoma" panose="020B0604030504040204" pitchFamily="34" charset="0"/>
              </a:rPr>
              <a:t>;					</a:t>
            </a:r>
            <a:r>
              <a:rPr lang="en-US" dirty="0"/>
              <a:t/>
            </a:r>
            <a:br>
              <a:rPr lang="en-US" dirty="0"/>
            </a:br>
            <a:r>
              <a:rPr lang="en-US" b="0" i="0" dirty="0">
                <a:effectLst/>
                <a:latin typeface="Tahoma" panose="020B0604030504040204" pitchFamily="34" charset="0"/>
              </a:rPr>
              <a:t>• A requirement can be considered a component of the </a:t>
            </a:r>
            <a:r>
              <a:rPr lang="en-US" b="1" i="0" dirty="0">
                <a:effectLst/>
                <a:latin typeface="Tahoma" panose="020B0604030504040204" pitchFamily="34" charset="0"/>
              </a:rPr>
              <a:t>requirements model</a:t>
            </a:r>
            <a:r>
              <a:rPr lang="en-US" b="0" i="0" dirty="0">
                <a:effectLst/>
                <a:latin typeface="Tahoma" panose="020B0604030504040204" pitchFamily="34" charset="0"/>
              </a:rPr>
              <a:t>;						</a:t>
            </a:r>
            <a:r>
              <a:rPr lang="en-US" dirty="0"/>
              <a:t/>
            </a:r>
            <a:br>
              <a:rPr lang="en-US" dirty="0"/>
            </a:br>
            <a:r>
              <a:rPr lang="en-US" b="0" i="0" dirty="0">
                <a:effectLst/>
                <a:latin typeface="Tahoma" panose="020B0604030504040204" pitchFamily="34" charset="0"/>
              </a:rPr>
              <a:t>• A module can be considered a component of the </a:t>
            </a:r>
            <a:r>
              <a:rPr lang="en-US" b="1" i="0" dirty="0">
                <a:effectLst/>
                <a:latin typeface="Tahoma" panose="020B0604030504040204" pitchFamily="34" charset="0"/>
              </a:rPr>
              <a:t>design model</a:t>
            </a:r>
            <a:r>
              <a:rPr lang="en-US" b="0" i="0" dirty="0">
                <a:effectLst/>
                <a:latin typeface="Tahoma" panose="020B0604030504040204" pitchFamily="34" charset="0"/>
              </a:rPr>
              <a:t>. </a:t>
            </a:r>
            <a:endParaRPr lang="aa-ET" dirty="0"/>
          </a:p>
        </p:txBody>
      </p:sp>
    </p:spTree>
    <p:extLst>
      <p:ext uri="{BB962C8B-B14F-4D97-AF65-F5344CB8AC3E}">
        <p14:creationId xmlns:p14="http://schemas.microsoft.com/office/powerpoint/2010/main" val="4176040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 xmlns:a16="http://schemas.microsoft.com/office/drawing/2014/main" id="{6D118E90-A8D1-41A8-B29B-06A3554D99B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228A93A2-DD5A-4CA4-BBA6-11F43BD471A3}"/>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b="1" i="0" dirty="0" err="1">
                <a:solidFill>
                  <a:schemeClr val="tx1"/>
                </a:solidFill>
                <a:effectLst/>
                <a:latin typeface="Tahoma" panose="020B0604030504040204" pitchFamily="34" charset="0"/>
              </a:rPr>
              <a:t>Dromey’s</a:t>
            </a:r>
            <a:r>
              <a:rPr lang="en-US" sz="3200" b="1" i="0" dirty="0">
                <a:solidFill>
                  <a:schemeClr val="tx1"/>
                </a:solidFill>
                <a:effectLst/>
                <a:latin typeface="Tahoma" panose="020B0604030504040204" pitchFamily="34" charset="0"/>
              </a:rPr>
              <a:t> Quality model</a:t>
            </a:r>
            <a:endParaRPr lang="en-US" sz="3200" dirty="0">
              <a:solidFill>
                <a:schemeClr val="tx1"/>
              </a:solidFill>
            </a:endParaRPr>
          </a:p>
        </p:txBody>
      </p:sp>
      <p:sp>
        <p:nvSpPr>
          <p:cNvPr id="73" name="Rectangle 72">
            <a:extLst>
              <a:ext uri="{FF2B5EF4-FFF2-40B4-BE49-F238E27FC236}">
                <a16:creationId xmlns="" xmlns:a16="http://schemas.microsoft.com/office/drawing/2014/main" id="{23737A38-06E9-444D-9349-4EA8F3A8C0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560320" y="640555"/>
            <a:ext cx="7071360" cy="33120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 xmlns:a16="http://schemas.microsoft.com/office/drawing/2014/main" id="{219FCCB8-5A8A-43BA-B60E-759FC80FF1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726436" y="806112"/>
            <a:ext cx="6739128" cy="2980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ormey's quality model Software product Implementation">
            <a:extLst>
              <a:ext uri="{FF2B5EF4-FFF2-40B4-BE49-F238E27FC236}">
                <a16:creationId xmlns="" xmlns:a16="http://schemas.microsoft.com/office/drawing/2014/main" id="{9F4CF3C5-79C6-4721-A88E-2B350F441E2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891028" y="1949693"/>
            <a:ext cx="6409944" cy="693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72040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2106</TotalTime>
  <Words>1027</Words>
  <Application>Microsoft Office PowerPoint</Application>
  <PresentationFormat>Widescreen</PresentationFormat>
  <Paragraphs>101</Paragraphs>
  <Slides>30</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Arial</vt:lpstr>
      <vt:lpstr>Book Antiqua</vt:lpstr>
      <vt:lpstr>Calibri</vt:lpstr>
      <vt:lpstr>Gill Sans MT</vt:lpstr>
      <vt:lpstr>Open Sans</vt:lpstr>
      <vt:lpstr>Tahoma</vt:lpstr>
      <vt:lpstr>Times New Roman</vt:lpstr>
      <vt:lpstr>Verdana</vt:lpstr>
      <vt:lpstr>Parcel</vt:lpstr>
      <vt:lpstr>Software QUALITY ENGINERING</vt:lpstr>
      <vt:lpstr>Boehm’s Quality model (1978)</vt:lpstr>
      <vt:lpstr>high-level characteristics </vt:lpstr>
      <vt:lpstr>intermediate level characteristic</vt:lpstr>
      <vt:lpstr>lowest level structure</vt:lpstr>
      <vt:lpstr>FURPS/FURPS+</vt:lpstr>
      <vt:lpstr>Cont.</vt:lpstr>
      <vt:lpstr>Dromey’s Quality model(1995)</vt:lpstr>
      <vt:lpstr>Dromey’s Quality model</vt:lpstr>
      <vt:lpstr>four categories</vt:lpstr>
      <vt:lpstr>Process Quality Standards</vt:lpstr>
      <vt:lpstr>ISO 9000 Family of Standards</vt:lpstr>
      <vt:lpstr>ISO 9000 Family of Standards</vt:lpstr>
      <vt:lpstr>ISO 9000 Family of Standards</vt:lpstr>
      <vt:lpstr>ISO 9000 Family of Standards</vt:lpstr>
      <vt:lpstr>ISO 9000 &amp; Software Quality?</vt:lpstr>
      <vt:lpstr>PowerPoint Presentation</vt:lpstr>
      <vt:lpstr>ISO/ IEC 9126 Model</vt:lpstr>
      <vt:lpstr>ISO/ IEC 9126 Model</vt:lpstr>
      <vt:lpstr>Capability Maturity Model (CMM)</vt:lpstr>
      <vt:lpstr>Capability Maturity Model (CMM)</vt:lpstr>
      <vt:lpstr>PowerPoint Presentation</vt:lpstr>
      <vt:lpstr>Capability Maturity Model (CMM)</vt:lpstr>
      <vt:lpstr>Capability Maturity Model (CMM)</vt:lpstr>
      <vt:lpstr>Summary</vt:lpstr>
      <vt:lpstr>Quality Attribute – Classification </vt:lpstr>
      <vt:lpstr>Quality Attribute – Classification </vt:lpstr>
      <vt:lpstr>Quality Attribute – Classification </vt:lpstr>
      <vt:lpstr>Quality Attribute – Classification </vt:lpstr>
      <vt:lpstr> END OF LECTURE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Construction</dc:title>
  <dc:creator>Misbah Perveen</dc:creator>
  <cp:lastModifiedBy>Bahria</cp:lastModifiedBy>
  <cp:revision>93</cp:revision>
  <dcterms:created xsi:type="dcterms:W3CDTF">2020-09-20T19:54:15Z</dcterms:created>
  <dcterms:modified xsi:type="dcterms:W3CDTF">2022-03-22T05:48:52Z</dcterms:modified>
</cp:coreProperties>
</file>