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22"/>
  </p:notesMasterIdLst>
  <p:sldIdLst>
    <p:sldId id="256" r:id="rId2"/>
    <p:sldId id="279" r:id="rId3"/>
    <p:sldId id="281" r:id="rId4"/>
    <p:sldId id="28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89819" autoAdjust="0"/>
  </p:normalViewPr>
  <p:slideViewPr>
    <p:cSldViewPr snapToGrid="0">
      <p:cViewPr varScale="1">
        <p:scale>
          <a:sx n="57" d="100"/>
          <a:sy n="57" d="100"/>
        </p:scale>
        <p:origin x="7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C9624-0E6E-40BF-9E56-6630C9C05509}" type="datetimeFigureOut">
              <a:rPr lang="aa-ET" smtClean="0"/>
              <a:t>02/25/2024</a:t>
            </a:fld>
            <a:endParaRPr lang="aa-E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a-E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3296E-11D8-41C9-A971-E4139C7CF31B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9880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25-Feb-2024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8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25-Feb-2024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8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25-Feb-2024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65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25-Feb-2024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6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25-Feb-2024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4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25-Feb-2024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0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25-Feb-2024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9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25-Feb-2024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8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25-Feb-2024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0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25-Feb-2024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1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25-Feb-2024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0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25-Feb-2024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0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The importance of Quality Engineering in a software factory - DEV Community">
            <a:extLst>
              <a:ext uri="{FF2B5EF4-FFF2-40B4-BE49-F238E27FC236}">
                <a16:creationId xmlns:a16="http://schemas.microsoft.com/office/drawing/2014/main" id="{1218AF5D-0E78-43EA-B9D0-7166C8485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" y="85724"/>
            <a:ext cx="12033224" cy="666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D5BD59-CF9F-4FB4-8F8C-FBA90695C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43" y="4554007"/>
            <a:ext cx="5039758" cy="2200275"/>
          </a:xfrm>
        </p:spPr>
        <p:txBody>
          <a:bodyPr>
            <a:noAutofit/>
          </a:bodyPr>
          <a:lstStyle/>
          <a:p>
            <a:pPr algn="l"/>
            <a:r>
              <a:rPr lang="en-IN" sz="5400" dirty="0"/>
              <a:t>Software QUALITY ENGINERING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7AA60-EDEE-4D30-BC58-09819CE0C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3" y="5230282"/>
            <a:ext cx="6857997" cy="1524000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4000" dirty="0"/>
              <a:t>Testing Objectives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08231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C43A0-6F3E-4ADB-8EFC-B9695ACAF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5" y="972457"/>
            <a:ext cx="11611574" cy="554632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000" dirty="0"/>
          </a:p>
          <a:p>
            <a:pPr algn="ctr">
              <a:lnSpc>
                <a:spcPct val="150000"/>
              </a:lnSpc>
            </a:pPr>
            <a:r>
              <a:rPr lang="en-US" sz="2000" dirty="0"/>
              <a:t>Test Oracle</a:t>
            </a:r>
          </a:p>
          <a:p>
            <a:pPr algn="ctr">
              <a:lnSpc>
                <a:spcPct val="150000"/>
              </a:lnSpc>
            </a:pPr>
            <a:r>
              <a:rPr lang="en-US" sz="2000" dirty="0"/>
              <a:t>Test Basis </a:t>
            </a:r>
            <a:r>
              <a:rPr lang="en-US" sz="2000" dirty="0">
                <a:sym typeface="Wingdings" panose="05000000000000000000" pitchFamily="2" charset="2"/>
              </a:rPr>
              <a:t> Test Condition  Test Case   Test Procedure  Test Implement  Test Execution 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ym typeface="Wingdings" panose="05000000000000000000" pitchFamily="2" charset="2"/>
              </a:rPr>
              <a:t>Test Progress Report  Test Summary Report</a:t>
            </a:r>
            <a:endParaRPr lang="en-US" sz="2000" dirty="0"/>
          </a:p>
          <a:p>
            <a:pPr algn="ctr">
              <a:lnSpc>
                <a:spcPct val="150000"/>
              </a:lnSpc>
            </a:pPr>
            <a:r>
              <a:rPr lang="en-US" sz="2000" dirty="0"/>
              <a:t>	</a:t>
            </a:r>
          </a:p>
          <a:p>
            <a:pPr algn="ctr">
              <a:lnSpc>
                <a:spcPct val="150000"/>
              </a:lnSpc>
            </a:pPr>
            <a:r>
              <a:rPr lang="en-US" sz="2000" dirty="0"/>
              <a:t>Test Analysis	Test Design</a:t>
            </a:r>
          </a:p>
          <a:p>
            <a:pPr algn="ctr">
              <a:lnSpc>
                <a:spcPct val="150000"/>
              </a:lnSpc>
            </a:pPr>
            <a:endParaRPr lang="en-US" sz="2000" dirty="0"/>
          </a:p>
          <a:p>
            <a:pPr algn="ctr">
              <a:lnSpc>
                <a:spcPct val="150000"/>
              </a:lnSpc>
            </a:pPr>
            <a:r>
              <a:rPr lang="en-US" sz="2000" dirty="0"/>
              <a:t>Test SUITE = Test Procedure + Test Case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44FD53-CB61-4337-9F12-FF858E34B4FB}"/>
              </a:ext>
            </a:extLst>
          </p:cNvPr>
          <p:cNvSpPr txBox="1">
            <a:spLocks/>
          </p:cNvSpPr>
          <p:nvPr/>
        </p:nvSpPr>
        <p:spPr>
          <a:xfrm>
            <a:off x="5162" y="0"/>
            <a:ext cx="12186838" cy="640080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Testing Vocabs</a:t>
            </a:r>
          </a:p>
        </p:txBody>
      </p:sp>
    </p:spTree>
    <p:extLst>
      <p:ext uri="{BB962C8B-B14F-4D97-AF65-F5344CB8AC3E}">
        <p14:creationId xmlns:p14="http://schemas.microsoft.com/office/powerpoint/2010/main" val="2569602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9ADF-6F87-4EB8-AC9A-1267D3D9F00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Test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BD9CA-0564-42A6-822B-FF2E221FF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076688" cy="487381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A test process consists of the following main </a:t>
            </a:r>
            <a:r>
              <a:rPr lang="en-US" sz="2800" u="sng" dirty="0"/>
              <a:t>groups</a:t>
            </a:r>
            <a:r>
              <a:rPr lang="en-US" sz="2800" dirty="0"/>
              <a:t> of </a:t>
            </a:r>
            <a:r>
              <a:rPr lang="en-US" sz="2800" u="sng" dirty="0"/>
              <a:t>activities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Planning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Monitoring and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Completion 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algn="ctr"/>
            <a:r>
              <a:rPr lang="en-US" sz="2800" dirty="0"/>
              <a:t>Group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Activities </a:t>
            </a:r>
            <a:r>
              <a:rPr lang="en-US" sz="2800" dirty="0">
                <a:sym typeface="Wingdings" panose="05000000000000000000" pitchFamily="2" charset="2"/>
              </a:rPr>
              <a:t> Sub Activities  Tasks</a:t>
            </a:r>
            <a:r>
              <a:rPr lang="en-US" sz="2800" dirty="0"/>
              <a:t> </a:t>
            </a:r>
            <a:r>
              <a:rPr lang="en-US" sz="1500" dirty="0"/>
              <a:t>(which would vary from one project or release to another)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9196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9ADF-6F87-4EB8-AC9A-1267D3D9F00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Test Process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31CF15-BEB8-4C13-BAF7-EA97056E4638}"/>
              </a:ext>
            </a:extLst>
          </p:cNvPr>
          <p:cNvSpPr/>
          <p:nvPr/>
        </p:nvSpPr>
        <p:spPr>
          <a:xfrm>
            <a:off x="838200" y="1690688"/>
            <a:ext cx="10076688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Test Planning: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endParaRPr 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determine the scope and risks.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Identify the objectives of testing.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determine the test approach.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implement the test policy and/or the test strategy.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determine the required test resources like people, test environments, PCs,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schedule test analysis, test design, test implementation, execution &amp; evaluation.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determine the Entry and Exit criteria 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ARTIFACT | WORK PRODUCT: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TEST PLAN DOCUMENT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93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9ADF-6F87-4EB8-AC9A-1267D3D9F00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Test Process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31CF15-BEB8-4C13-BAF7-EA97056E4638}"/>
              </a:ext>
            </a:extLst>
          </p:cNvPr>
          <p:cNvSpPr/>
          <p:nvPr/>
        </p:nvSpPr>
        <p:spPr>
          <a:xfrm>
            <a:off x="838200" y="1690688"/>
            <a:ext cx="10076688" cy="5057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Test Monitoring and Control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endParaRPr 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Test monitoring involves the on-going comparison of actual progress against the test plan.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Test control involves taking actions necessary to meet the objectives of the test plan.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Test monitoring and control are supported by the evaluation of exit criteria.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Checking test results and logs against specified coverage criteria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Assessing the level of component or system quality based on test results and logs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Determining if more tests are needed.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Test progress against the plan is communicated to stakeholders in </a:t>
            </a:r>
            <a:r>
              <a:rPr lang="en-US" u="sng" dirty="0"/>
              <a:t>test progress reports</a:t>
            </a:r>
            <a:r>
              <a:rPr lang="en-US" dirty="0"/>
              <a:t>, including </a:t>
            </a:r>
            <a:r>
              <a:rPr lang="en-US" u="sng" dirty="0"/>
              <a:t>deviations from the plan </a:t>
            </a:r>
            <a:r>
              <a:rPr lang="en-US" dirty="0"/>
              <a:t>and information to support any decision to stop testing.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964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9ADF-6F87-4EB8-AC9A-1267D3D9F00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Test Process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31CF15-BEB8-4C13-BAF7-EA97056E4638}"/>
              </a:ext>
            </a:extLst>
          </p:cNvPr>
          <p:cNvSpPr/>
          <p:nvPr/>
        </p:nvSpPr>
        <p:spPr>
          <a:xfrm>
            <a:off x="838200" y="1690688"/>
            <a:ext cx="10076688" cy="4072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Test Analysis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Determines </a:t>
            </a:r>
            <a:r>
              <a:rPr lang="en-US" b="1" dirty="0"/>
              <a:t>“what to test”.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Analyze Test Basis to defining and prioritizing test conditions for each feature considering functional, non-functional, and structural characteristics, other business and technical factors, and levels of risks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Identifying features and sets of features to be tested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Capturing traceability between test basis and the associated test conditions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Test analysis may also result in the discovery and reporting of defects in the test basis.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97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9ADF-6F87-4EB8-AC9A-1267D3D9F00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Test Process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31CF15-BEB8-4C13-BAF7-EA97056E4638}"/>
              </a:ext>
            </a:extLst>
          </p:cNvPr>
          <p:cNvSpPr/>
          <p:nvPr/>
        </p:nvSpPr>
        <p:spPr>
          <a:xfrm>
            <a:off x="838200" y="1678082"/>
            <a:ext cx="10076688" cy="3974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Test Design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Test design answers the question </a:t>
            </a:r>
            <a:r>
              <a:rPr lang="en-US" sz="2000" b="1" dirty="0"/>
              <a:t>“how to test?”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Test conditions are elaborated into high-level test cases, sets of high-level test cases, and other Testware.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Designing and prioritizing test cases and sets of test cases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Identifying necessary test data to support test conditions and test cases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Designing the test environment and identifying any required infrastructure and tools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Capturing bi-directional traceability between the test basis, test conditions, test cases.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2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9ADF-6F87-4EB8-AC9A-1267D3D9F00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Test Process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31CF15-BEB8-4C13-BAF7-EA97056E4638}"/>
              </a:ext>
            </a:extLst>
          </p:cNvPr>
          <p:cNvSpPr/>
          <p:nvPr/>
        </p:nvSpPr>
        <p:spPr>
          <a:xfrm>
            <a:off x="838200" y="1690688"/>
            <a:ext cx="10312400" cy="448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Test Implementation:</a:t>
            </a:r>
          </a:p>
          <a:p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Answers the question </a:t>
            </a:r>
            <a:r>
              <a:rPr lang="en-US" b="1" dirty="0"/>
              <a:t>“do we now have everything in place to run the tests?”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Implementation of </a:t>
            </a:r>
            <a:r>
              <a:rPr lang="en-US" u="sng" dirty="0"/>
              <a:t>testware</a:t>
            </a:r>
            <a:r>
              <a:rPr lang="en-US" dirty="0"/>
              <a:t> necessary for test execution.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Implementation of Test Procedures and Test Suites.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Creation of automated </a:t>
            </a:r>
            <a:r>
              <a:rPr lang="en-US" u="sng" dirty="0"/>
              <a:t>Test Scripts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Prioritize and Schedule </a:t>
            </a:r>
            <a:r>
              <a:rPr lang="en-US" u="sng" dirty="0"/>
              <a:t>Test Suite </a:t>
            </a:r>
            <a:r>
              <a:rPr lang="en-US" dirty="0"/>
              <a:t>for Test execution.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Setup the test environment and verifying that required things has been set up correctly.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Preparing test data and ensuring it is properly loaded in the test environment.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Verifying and updating traceability between the test basis, test conditions, test cases, test procedures, and test suites.</a:t>
            </a:r>
          </a:p>
        </p:txBody>
      </p:sp>
    </p:spTree>
    <p:extLst>
      <p:ext uri="{BB962C8B-B14F-4D97-AF65-F5344CB8AC3E}">
        <p14:creationId xmlns:p14="http://schemas.microsoft.com/office/powerpoint/2010/main" val="1174352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9ADF-6F87-4EB8-AC9A-1267D3D9F00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Test Process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31CF15-BEB8-4C13-BAF7-EA97056E4638}"/>
              </a:ext>
            </a:extLst>
          </p:cNvPr>
          <p:cNvSpPr/>
          <p:nvPr/>
        </p:nvSpPr>
        <p:spPr>
          <a:xfrm>
            <a:off x="838200" y="1690688"/>
            <a:ext cx="9982200" cy="4072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Test Execution</a:t>
            </a:r>
            <a:br>
              <a:rPr lang="en-US" b="1" dirty="0"/>
            </a:b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Test suites are run in accordance with the test execution schedule.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Recording the IDs and versions of the </a:t>
            </a:r>
            <a:r>
              <a:rPr lang="en-US" u="sng" dirty="0"/>
              <a:t>test item(s) or test object</a:t>
            </a:r>
            <a:r>
              <a:rPr lang="en-US" dirty="0"/>
              <a:t>, </a:t>
            </a:r>
            <a:r>
              <a:rPr lang="en-US" u="sng" dirty="0"/>
              <a:t>test tool(s)</a:t>
            </a:r>
            <a:r>
              <a:rPr lang="en-US" dirty="0"/>
              <a:t>, and </a:t>
            </a:r>
            <a:r>
              <a:rPr lang="en-US" u="sng" dirty="0"/>
              <a:t>testware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Executing tests either manually or by using test execution tools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Comparing actual results with expected results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Analyzing anomalies to establish their likely causes.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Reporting defects based on the failures observed.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Logging the outcome of test execution (e.g., pass, fail, blocked).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Re-execute test activities (</a:t>
            </a:r>
            <a:r>
              <a:rPr lang="en-US" u="sng" dirty="0"/>
              <a:t>Confirmation Testing</a:t>
            </a:r>
            <a:r>
              <a:rPr lang="en-US" dirty="0"/>
              <a:t>, and/or </a:t>
            </a:r>
            <a:r>
              <a:rPr lang="en-US" u="sng" dirty="0"/>
              <a:t>Regression Testing</a:t>
            </a:r>
            <a:r>
              <a:rPr lang="en-US" dirty="0"/>
              <a:t>).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86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9ADF-6F87-4EB8-AC9A-1267D3D9F00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Test Process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31CF15-BEB8-4C13-BAF7-EA97056E4638}"/>
              </a:ext>
            </a:extLst>
          </p:cNvPr>
          <p:cNvSpPr/>
          <p:nvPr/>
        </p:nvSpPr>
        <p:spPr>
          <a:xfrm>
            <a:off x="838200" y="1571838"/>
            <a:ext cx="10279743" cy="5057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Test Completion:</a:t>
            </a:r>
          </a:p>
          <a:p>
            <a:endParaRPr lang="en-US" sz="2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Test completion activities collect data from completed test activities.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Test completion activities occur at project milestones.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Checking whether all defect reports are closed.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Creating a </a:t>
            </a:r>
            <a:r>
              <a:rPr lang="en-US" u="sng" dirty="0"/>
              <a:t>Test Summary Report</a:t>
            </a:r>
            <a:r>
              <a:rPr lang="en-US" dirty="0"/>
              <a:t> to be communicated to stakeholders.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Finalizing and archiving the test environment, the test data, the test infrastructure for later reuse.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Handing over the testware to the maintenance teams, other project teams, and/or other</a:t>
            </a:r>
            <a:br>
              <a:rPr lang="en-US" dirty="0"/>
            </a:br>
            <a:r>
              <a:rPr lang="en-US" dirty="0"/>
              <a:t>stakeholders who could benefit from its use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Analyzing lessons learned from the completed test activities to determine changes needed for</a:t>
            </a:r>
            <a:br>
              <a:rPr lang="en-US" dirty="0"/>
            </a:br>
            <a:r>
              <a:rPr lang="en-US" dirty="0"/>
              <a:t>future iterations, releases, and projects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Using the information gathered to improve test process maturity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42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7498E9B-C78E-4FF5-98FB-CF60F54E6232}"/>
              </a:ext>
            </a:extLst>
          </p:cNvPr>
          <p:cNvSpPr/>
          <p:nvPr/>
        </p:nvSpPr>
        <p:spPr>
          <a:xfrm>
            <a:off x="2795050" y="2363832"/>
            <a:ext cx="2280757" cy="48936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i="1" dirty="0"/>
              <a:t>Money spent during the project 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i="1" dirty="0"/>
              <a:t>to avoid failures</a:t>
            </a:r>
            <a:endParaRPr lang="aa-ET" sz="1200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761F3F-6003-41B6-BAA1-363F8584E551}"/>
              </a:ext>
            </a:extLst>
          </p:cNvPr>
          <p:cNvSpPr/>
          <p:nvPr/>
        </p:nvSpPr>
        <p:spPr>
          <a:xfrm>
            <a:off x="2870900" y="5074112"/>
            <a:ext cx="2280757" cy="4247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i="1" dirty="0"/>
              <a:t>Money spent during and after the project because of  failures</a:t>
            </a:r>
            <a:endParaRPr lang="aa-ET" sz="1200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72C5CE-2FCB-4912-BA45-EF0C5DF6BA46}"/>
              </a:ext>
            </a:extLst>
          </p:cNvPr>
          <p:cNvSpPr/>
          <p:nvPr/>
        </p:nvSpPr>
        <p:spPr>
          <a:xfrm>
            <a:off x="5119751" y="2950845"/>
            <a:ext cx="2562099" cy="1269818"/>
          </a:xfrm>
          <a:prstGeom prst="rect">
            <a:avLst/>
          </a:prstGeom>
          <a:noFill/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DD22A5-E459-4413-9302-335F43BA6152}"/>
              </a:ext>
            </a:extLst>
          </p:cNvPr>
          <p:cNvSpPr txBox="1"/>
          <p:nvPr/>
        </p:nvSpPr>
        <p:spPr>
          <a:xfrm>
            <a:off x="5617165" y="988864"/>
            <a:ext cx="2562099" cy="90134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t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 dirty="0">
                <a:solidFill>
                  <a:schemeClr val="accent1">
                    <a:lumMod val="75000"/>
                  </a:schemeClr>
                </a:solidFill>
              </a:rPr>
              <a:t>Prevention Cost</a:t>
            </a:r>
          </a:p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solidFill>
                  <a:schemeClr val="accent1">
                    <a:lumMod val="75000"/>
                  </a:schemeClr>
                </a:solidFill>
              </a:rPr>
              <a:t>(build a quality product)</a:t>
            </a:r>
            <a:endParaRPr lang="aa-ET" sz="2100" kern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055993-1E44-48FD-851E-E74BF3247088}"/>
              </a:ext>
            </a:extLst>
          </p:cNvPr>
          <p:cNvSpPr txBox="1"/>
          <p:nvPr/>
        </p:nvSpPr>
        <p:spPr>
          <a:xfrm>
            <a:off x="5662646" y="2299407"/>
            <a:ext cx="2562099" cy="90134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t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 dirty="0">
                <a:solidFill>
                  <a:schemeClr val="accent1">
                    <a:lumMod val="75000"/>
                  </a:schemeClr>
                </a:solidFill>
                <a:latin typeface="Calibri" panose="020F0502020204030204"/>
                <a:ea typeface="+mn-ea"/>
                <a:cs typeface="+mn-cs"/>
              </a:rPr>
              <a:t>Appraisal Cost</a:t>
            </a:r>
          </a:p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solidFill>
                  <a:schemeClr val="accent1">
                    <a:lumMod val="75000"/>
                  </a:schemeClr>
                </a:solidFill>
                <a:latin typeface="Calibri" panose="020F0502020204030204"/>
                <a:ea typeface="+mn-ea"/>
                <a:cs typeface="+mn-cs"/>
              </a:rPr>
              <a:t>(assess a quality product)</a:t>
            </a:r>
            <a:endParaRPr lang="aa-ET" sz="1200" kern="1200" dirty="0">
              <a:solidFill>
                <a:schemeClr val="accent1">
                  <a:lumMod val="75000"/>
                </a:scheme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58A82C-F02A-4B7E-BD40-C14B327DFE2F}"/>
              </a:ext>
            </a:extLst>
          </p:cNvPr>
          <p:cNvSpPr txBox="1"/>
          <p:nvPr/>
        </p:nvSpPr>
        <p:spPr>
          <a:xfrm>
            <a:off x="8504101" y="896745"/>
            <a:ext cx="2362160" cy="108558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45720" bIns="45720" numCol="1" spcCol="1270" anchor="t" anchorCtr="0">
            <a:noAutofit/>
          </a:bodyPr>
          <a:lstStyle/>
          <a:p>
            <a:pPr marL="0" lvl="0" indent="0" algn="l" defTabSz="5334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solidFill>
                  <a:schemeClr val="accent1">
                    <a:lumMod val="75000"/>
                  </a:schemeClr>
                </a:solidFill>
              </a:rPr>
              <a:t>Training QC staff</a:t>
            </a:r>
            <a:endParaRPr lang="aa-ET" sz="1200" kern="12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l" defTabSz="5334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solidFill>
                  <a:schemeClr val="accent1">
                    <a:lumMod val="75000"/>
                  </a:schemeClr>
                </a:solidFill>
              </a:rPr>
              <a:t>Document the process</a:t>
            </a:r>
            <a:endParaRPr lang="aa-ET" sz="1200" kern="12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l" defTabSz="5334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solidFill>
                  <a:schemeClr val="accent1">
                    <a:lumMod val="75000"/>
                  </a:schemeClr>
                </a:solidFill>
              </a:rPr>
              <a:t>Testing Equipment</a:t>
            </a:r>
            <a:endParaRPr lang="aa-ET" sz="1200" kern="12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l" defTabSz="5334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solidFill>
                  <a:schemeClr val="accent1">
                    <a:lumMod val="75000"/>
                  </a:schemeClr>
                </a:solidFill>
              </a:rPr>
              <a:t>Time required to do it right</a:t>
            </a:r>
            <a:endParaRPr lang="aa-ET" sz="1200" kern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85548B-D2DE-49CF-81DB-E8913CB9A439}"/>
              </a:ext>
            </a:extLst>
          </p:cNvPr>
          <p:cNvSpPr txBox="1"/>
          <p:nvPr/>
        </p:nvSpPr>
        <p:spPr>
          <a:xfrm>
            <a:off x="8504100" y="2333354"/>
            <a:ext cx="2562099" cy="88481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45720" bIns="45720" numCol="1" spcCol="1270" anchor="t" anchorCtr="0">
            <a:noAutofit/>
          </a:bodyPr>
          <a:lstStyle/>
          <a:p>
            <a:pPr marL="0" lvl="0" indent="0" algn="l" defTabSz="5334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solidFill>
                  <a:schemeClr val="accent1">
                    <a:lumMod val="75000"/>
                  </a:schemeClr>
                </a:solidFill>
                <a:latin typeface="Calibri" panose="020F0502020204030204"/>
                <a:ea typeface="+mn-ea"/>
                <a:cs typeface="+mn-cs"/>
              </a:rPr>
              <a:t>Running the Test</a:t>
            </a:r>
            <a:endParaRPr lang="aa-ET" sz="1200" kern="1200" dirty="0">
              <a:solidFill>
                <a:schemeClr val="accent1">
                  <a:lumMod val="75000"/>
                </a:schemeClr>
              </a:solidFill>
              <a:latin typeface="Calibri" panose="020F0502020204030204"/>
              <a:ea typeface="+mn-ea"/>
              <a:cs typeface="+mn-cs"/>
            </a:endParaRPr>
          </a:p>
          <a:p>
            <a:pPr marL="0" lvl="0" indent="0" algn="l" defTabSz="5334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solidFill>
                  <a:schemeClr val="accent1">
                    <a:lumMod val="75000"/>
                  </a:schemeClr>
                </a:solidFill>
                <a:latin typeface="Calibri" panose="020F0502020204030204"/>
                <a:ea typeface="+mn-ea"/>
                <a:cs typeface="+mn-cs"/>
              </a:rPr>
              <a:t>Destructive Testing Loss</a:t>
            </a:r>
            <a:endParaRPr lang="aa-ET" sz="1200" kern="1200" dirty="0">
              <a:solidFill>
                <a:schemeClr val="accent1">
                  <a:lumMod val="75000"/>
                </a:schemeClr>
              </a:solidFill>
              <a:latin typeface="Calibri" panose="020F0502020204030204"/>
              <a:ea typeface="+mn-ea"/>
              <a:cs typeface="+mn-cs"/>
            </a:endParaRPr>
          </a:p>
          <a:p>
            <a:pPr marL="0" lvl="0" indent="0" algn="l" defTabSz="5334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solidFill>
                  <a:schemeClr val="accent1">
                    <a:lumMod val="75000"/>
                  </a:schemeClr>
                </a:solidFill>
                <a:latin typeface="Calibri" panose="020F0502020204030204"/>
                <a:ea typeface="+mn-ea"/>
                <a:cs typeface="+mn-cs"/>
              </a:rPr>
              <a:t>Inspecting Deliverables</a:t>
            </a:r>
            <a:endParaRPr lang="aa-ET" sz="1200" kern="1200" dirty="0">
              <a:solidFill>
                <a:schemeClr val="accent1">
                  <a:lumMod val="75000"/>
                </a:scheme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610C3D-50E5-48A2-9D33-7CE09F64D616}"/>
              </a:ext>
            </a:extLst>
          </p:cNvPr>
          <p:cNvSpPr/>
          <p:nvPr/>
        </p:nvSpPr>
        <p:spPr>
          <a:xfrm>
            <a:off x="5119750" y="2315936"/>
            <a:ext cx="2562099" cy="166749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02070B-08A2-47EF-B0A0-C2AA03FBB98F}"/>
              </a:ext>
            </a:extLst>
          </p:cNvPr>
          <p:cNvSpPr/>
          <p:nvPr/>
        </p:nvSpPr>
        <p:spPr>
          <a:xfrm>
            <a:off x="8504100" y="3585754"/>
            <a:ext cx="2562099" cy="52387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D43527-1A9D-41F7-ACBF-6F1DCE0659BD}"/>
              </a:ext>
            </a:extLst>
          </p:cNvPr>
          <p:cNvSpPr txBox="1"/>
          <p:nvPr/>
        </p:nvSpPr>
        <p:spPr>
          <a:xfrm>
            <a:off x="8504099" y="4890892"/>
            <a:ext cx="2562099" cy="7415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45720" bIns="45720" numCol="1" spcCol="1270" anchor="t" anchorCtr="0">
            <a:noAutofit/>
          </a:bodyPr>
          <a:lstStyle/>
          <a:p>
            <a:pPr marL="0" lvl="0" indent="0" algn="l" defTabSz="10223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solidFill>
                  <a:schemeClr val="accent2">
                    <a:lumMod val="75000"/>
                  </a:schemeClr>
                </a:solidFill>
                <a:latin typeface="Calibri" panose="020F0502020204030204"/>
              </a:rPr>
              <a:t>Liabilities, Law Suites, Product recalls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Calibri" panose="020F0502020204030204"/>
            </a:endParaRPr>
          </a:p>
          <a:p>
            <a:pPr marL="0" lvl="0" indent="0" algn="l" defTabSz="10223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solidFill>
                  <a:schemeClr val="accent2">
                    <a:lumMod val="75000"/>
                  </a:schemeClr>
                </a:solidFill>
                <a:latin typeface="Calibri" panose="020F0502020204030204"/>
              </a:rPr>
              <a:t>Warranty Work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Calibri" panose="020F0502020204030204"/>
            </a:endParaRPr>
          </a:p>
          <a:p>
            <a:pPr marL="0" lvl="0" indent="0" algn="l" defTabSz="10223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solidFill>
                  <a:schemeClr val="accent2">
                    <a:lumMod val="75000"/>
                  </a:schemeClr>
                </a:solidFill>
                <a:latin typeface="Calibri" panose="020F0502020204030204"/>
                <a:ea typeface="+mn-ea"/>
                <a:cs typeface="+mn-cs"/>
              </a:rPr>
              <a:t>Lost Business or Credibility</a:t>
            </a:r>
            <a:endParaRPr lang="aa-ET" sz="1200" kern="1200" dirty="0">
              <a:solidFill>
                <a:schemeClr val="accent2">
                  <a:lumMod val="75000"/>
                </a:scheme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61413B-0F38-4A93-9F16-3ACAF07424B0}"/>
              </a:ext>
            </a:extLst>
          </p:cNvPr>
          <p:cNvSpPr txBox="1"/>
          <p:nvPr/>
        </p:nvSpPr>
        <p:spPr>
          <a:xfrm>
            <a:off x="5636359" y="3593969"/>
            <a:ext cx="2661358" cy="8103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0" tIns="83820" rIns="83820" bIns="83820" numCol="1" spcCol="1270" anchor="t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>
                <a:solidFill>
                  <a:schemeClr val="accent2">
                    <a:lumMod val="75000"/>
                  </a:schemeClr>
                </a:solidFill>
              </a:rPr>
              <a:t>Internal Failure Cost</a:t>
            </a:r>
          </a:p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solidFill>
                  <a:schemeClr val="accent2">
                    <a:lumMod val="75000"/>
                  </a:schemeClr>
                </a:solidFill>
                <a:latin typeface="Calibri" panose="020F0502020204030204"/>
                <a:ea typeface="+mn-ea"/>
                <a:cs typeface="+mn-cs"/>
              </a:rPr>
              <a:t>(failure found by the project)</a:t>
            </a:r>
            <a:endParaRPr lang="aa-ET" sz="1200" kern="1200" dirty="0">
              <a:solidFill>
                <a:schemeClr val="accent2">
                  <a:lumMod val="75000"/>
                </a:scheme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2D0083-E912-4AB8-BC1E-DEEBE2848600}"/>
              </a:ext>
            </a:extLst>
          </p:cNvPr>
          <p:cNvSpPr txBox="1"/>
          <p:nvPr/>
        </p:nvSpPr>
        <p:spPr>
          <a:xfrm>
            <a:off x="8534635" y="3676625"/>
            <a:ext cx="2562099" cy="52387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45720" bIns="45720" numCol="1" spcCol="1270" anchor="t" anchorCtr="0">
            <a:no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solidFill>
                  <a:schemeClr val="accent2">
                    <a:lumMod val="75000"/>
                  </a:schemeClr>
                </a:solidFill>
                <a:latin typeface="Calibri" panose="020F0502020204030204"/>
                <a:ea typeface="+mn-ea"/>
                <a:cs typeface="+mn-cs"/>
              </a:rPr>
              <a:t>Rework</a:t>
            </a:r>
          </a:p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solidFill>
                  <a:schemeClr val="accent2">
                    <a:lumMod val="75000"/>
                  </a:schemeClr>
                </a:solidFill>
                <a:latin typeface="Calibri" panose="020F0502020204030204"/>
                <a:ea typeface="+mn-ea"/>
                <a:cs typeface="+mn-cs"/>
              </a:rPr>
              <a:t>Scrap</a:t>
            </a:r>
            <a:endParaRPr lang="aa-ET" sz="1200" kern="1200" dirty="0">
              <a:solidFill>
                <a:schemeClr val="accent2">
                  <a:lumMod val="75000"/>
                </a:scheme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74F2BE-8AA2-4A9C-98F1-66A834DAFDA2}"/>
              </a:ext>
            </a:extLst>
          </p:cNvPr>
          <p:cNvSpPr txBox="1"/>
          <p:nvPr/>
        </p:nvSpPr>
        <p:spPr>
          <a:xfrm>
            <a:off x="5672033" y="4967171"/>
            <a:ext cx="2562099" cy="126981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0" tIns="83820" rIns="83820" bIns="83820" numCol="1" spcCol="1270" anchor="t" anchorCtr="0">
            <a:noAutofit/>
          </a:bodyPr>
          <a:lstStyle/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>
                <a:solidFill>
                  <a:schemeClr val="accent2">
                    <a:lumMod val="75000"/>
                  </a:schemeClr>
                </a:solidFill>
                <a:latin typeface="Calibri" panose="020F0502020204030204"/>
                <a:ea typeface="+mn-ea"/>
                <a:cs typeface="+mn-cs"/>
              </a:rPr>
              <a:t>External Failure Cost</a:t>
            </a:r>
          </a:p>
          <a:p>
            <a:pPr marL="0" lvl="0" indent="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solidFill>
                  <a:schemeClr val="accent2">
                    <a:lumMod val="75000"/>
                  </a:schemeClr>
                </a:solidFill>
                <a:latin typeface="Calibri" panose="020F0502020204030204"/>
                <a:ea typeface="+mn-ea"/>
                <a:cs typeface="+mn-cs"/>
              </a:rPr>
              <a:t>(failure found by customer)</a:t>
            </a:r>
            <a:endParaRPr lang="aa-ET" sz="1200" kern="1200" dirty="0">
              <a:solidFill>
                <a:schemeClr val="accent2">
                  <a:lumMod val="75000"/>
                </a:scheme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C512DD-ECD3-411B-9C02-2EAE60C886A5}"/>
              </a:ext>
            </a:extLst>
          </p:cNvPr>
          <p:cNvSpPr txBox="1"/>
          <p:nvPr/>
        </p:nvSpPr>
        <p:spPr>
          <a:xfrm>
            <a:off x="2698322" y="3546314"/>
            <a:ext cx="2562099" cy="166749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1920" tIns="121920" rIns="121920" bIns="121920" numCol="1" spcCol="1270" anchor="t" anchorCtr="0">
            <a:noAutofit/>
          </a:bodyPr>
          <a:lstStyle/>
          <a:p>
            <a:pPr marL="0" lvl="0" indent="0" algn="l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>
                <a:solidFill>
                  <a:schemeClr val="accent2">
                    <a:lumMod val="75000"/>
                  </a:schemeClr>
                </a:solidFill>
              </a:rPr>
              <a:t>Cost of Non Conformance</a:t>
            </a:r>
          </a:p>
          <a:p>
            <a:pPr marL="0" lvl="0" indent="0" algn="l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chemeClr val="tx1"/>
                </a:solidFill>
              </a:rPr>
              <a:t>(Bad Quality)</a:t>
            </a:r>
            <a:endParaRPr lang="aa-ET" sz="2400" kern="12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E886B7-AE0B-4539-B908-E415C54E8476}"/>
              </a:ext>
            </a:extLst>
          </p:cNvPr>
          <p:cNvSpPr txBox="1"/>
          <p:nvPr/>
        </p:nvSpPr>
        <p:spPr>
          <a:xfrm>
            <a:off x="2730230" y="843885"/>
            <a:ext cx="2562099" cy="17646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1920" tIns="121920" rIns="121920" bIns="121920" numCol="1" spcCol="1270" anchor="t" anchorCtr="0">
            <a:noAutofit/>
          </a:bodyPr>
          <a:lstStyle/>
          <a:p>
            <a:pPr marL="0" lvl="0" indent="0" algn="l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>
                <a:solidFill>
                  <a:schemeClr val="accent1">
                    <a:lumMod val="75000"/>
                  </a:schemeClr>
                </a:solidFill>
              </a:rPr>
              <a:t>Cost of Conformance</a:t>
            </a:r>
          </a:p>
          <a:p>
            <a:pPr marL="0" lvl="0" indent="0" algn="l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0" i="0" kern="1200" dirty="0">
                <a:solidFill>
                  <a:schemeClr val="tx1"/>
                </a:solidFill>
              </a:rPr>
              <a:t>(Good Quality)</a:t>
            </a:r>
            <a:endParaRPr lang="aa-ET" sz="2400" b="0" i="0" kern="12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1BBA4DD-CE90-4621-8341-54C03F59AA72}"/>
              </a:ext>
            </a:extLst>
          </p:cNvPr>
          <p:cNvGrpSpPr/>
          <p:nvPr/>
        </p:nvGrpSpPr>
        <p:grpSpPr>
          <a:xfrm>
            <a:off x="685073" y="697290"/>
            <a:ext cx="10183223" cy="5463419"/>
            <a:chOff x="380273" y="540536"/>
            <a:chExt cx="10183223" cy="5463419"/>
          </a:xfrm>
        </p:grpSpPr>
        <p:sp>
          <p:nvSpPr>
            <p:cNvPr id="26" name="Straight Connector 25">
              <a:extLst>
                <a:ext uri="{FF2B5EF4-FFF2-40B4-BE49-F238E27FC236}">
                  <a16:creationId xmlns:a16="http://schemas.microsoft.com/office/drawing/2014/main" id="{21703742-4F9C-4B58-912F-EC67879E8C7B}"/>
                </a:ext>
              </a:extLst>
            </p:cNvPr>
            <p:cNvSpPr/>
            <p:nvPr/>
          </p:nvSpPr>
          <p:spPr>
            <a:xfrm>
              <a:off x="380273" y="540536"/>
              <a:ext cx="10183223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0533918-7B1A-418B-A4E1-325815CC1E71}"/>
                </a:ext>
              </a:extLst>
            </p:cNvPr>
            <p:cNvSpPr/>
            <p:nvPr/>
          </p:nvSpPr>
          <p:spPr>
            <a:xfrm>
              <a:off x="380273" y="540536"/>
              <a:ext cx="2036644" cy="5463419"/>
            </a:xfrm>
            <a:custGeom>
              <a:avLst/>
              <a:gdLst>
                <a:gd name="connsiteX0" fmla="*/ 0 w 2036644"/>
                <a:gd name="connsiteY0" fmla="*/ 0 h 5463419"/>
                <a:gd name="connsiteX1" fmla="*/ 2036644 w 2036644"/>
                <a:gd name="connsiteY1" fmla="*/ 0 h 5463419"/>
                <a:gd name="connsiteX2" fmla="*/ 2036644 w 2036644"/>
                <a:gd name="connsiteY2" fmla="*/ 5463419 h 5463419"/>
                <a:gd name="connsiteX3" fmla="*/ 0 w 2036644"/>
                <a:gd name="connsiteY3" fmla="*/ 5463419 h 5463419"/>
                <a:gd name="connsiteX4" fmla="*/ 0 w 2036644"/>
                <a:gd name="connsiteY4" fmla="*/ 0 h 5463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6644" h="5463419">
                  <a:moveTo>
                    <a:pt x="0" y="0"/>
                  </a:moveTo>
                  <a:lnTo>
                    <a:pt x="2036644" y="0"/>
                  </a:lnTo>
                  <a:lnTo>
                    <a:pt x="2036644" y="5463419"/>
                  </a:lnTo>
                  <a:lnTo>
                    <a:pt x="0" y="546341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0" tIns="152400" rIns="152400" bIns="152400" numCol="1" spcCol="1270" anchor="t" anchorCtr="0">
              <a:noAutofit/>
            </a:bodyPr>
            <a:lstStyle/>
            <a:p>
              <a:pPr marL="0" lvl="0" indent="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000" b="1" kern="1200" dirty="0">
                <a:solidFill>
                  <a:schemeClr val="tx1"/>
                </a:solidFill>
              </a:endParaRPr>
            </a:p>
            <a:p>
              <a:pPr marL="0" lvl="0" indent="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000" b="1" kern="1200" dirty="0">
                <a:solidFill>
                  <a:schemeClr val="tx1"/>
                </a:solidFill>
              </a:endParaRPr>
            </a:p>
            <a:p>
              <a:pPr marL="0" lvl="0" indent="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b="1" kern="1200" dirty="0">
                  <a:solidFill>
                    <a:schemeClr val="tx1"/>
                  </a:solidFill>
                </a:rPr>
                <a:t>Cost of Quality</a:t>
              </a:r>
              <a:endParaRPr lang="aa-ET" sz="36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3EE8C17-4F37-4C4D-8AE4-B88AACAFC4AA}"/>
                </a:ext>
              </a:extLst>
            </p:cNvPr>
            <p:cNvSpPr/>
            <p:nvPr/>
          </p:nvSpPr>
          <p:spPr>
            <a:xfrm>
              <a:off x="2569666" y="667517"/>
              <a:ext cx="2562099" cy="2539636"/>
            </a:xfrm>
            <a:custGeom>
              <a:avLst/>
              <a:gdLst>
                <a:gd name="connsiteX0" fmla="*/ 0 w 2562099"/>
                <a:gd name="connsiteY0" fmla="*/ 0 h 2539636"/>
                <a:gd name="connsiteX1" fmla="*/ 2562099 w 2562099"/>
                <a:gd name="connsiteY1" fmla="*/ 0 h 2539636"/>
                <a:gd name="connsiteX2" fmla="*/ 2562099 w 2562099"/>
                <a:gd name="connsiteY2" fmla="*/ 2539636 h 2539636"/>
                <a:gd name="connsiteX3" fmla="*/ 0 w 2562099"/>
                <a:gd name="connsiteY3" fmla="*/ 2539636 h 2539636"/>
                <a:gd name="connsiteX4" fmla="*/ 0 w 2562099"/>
                <a:gd name="connsiteY4" fmla="*/ 0 h 253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099" h="2539636">
                  <a:moveTo>
                    <a:pt x="0" y="0"/>
                  </a:moveTo>
                  <a:lnTo>
                    <a:pt x="2562099" y="0"/>
                  </a:lnTo>
                  <a:lnTo>
                    <a:pt x="2562099" y="2539636"/>
                  </a:lnTo>
                  <a:lnTo>
                    <a:pt x="0" y="253963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aa-ET" sz="2800" b="0" i="0" kern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7726338-6757-492D-8BCD-C6932EB6C2E0}"/>
                </a:ext>
              </a:extLst>
            </p:cNvPr>
            <p:cNvSpPr/>
            <p:nvPr/>
          </p:nvSpPr>
          <p:spPr>
            <a:xfrm>
              <a:off x="5284513" y="667517"/>
              <a:ext cx="2562099" cy="1269818"/>
            </a:xfrm>
            <a:custGeom>
              <a:avLst/>
              <a:gdLst>
                <a:gd name="connsiteX0" fmla="*/ 0 w 2562099"/>
                <a:gd name="connsiteY0" fmla="*/ 0 h 1269818"/>
                <a:gd name="connsiteX1" fmla="*/ 2562099 w 2562099"/>
                <a:gd name="connsiteY1" fmla="*/ 0 h 1269818"/>
                <a:gd name="connsiteX2" fmla="*/ 2562099 w 2562099"/>
                <a:gd name="connsiteY2" fmla="*/ 1269818 h 1269818"/>
                <a:gd name="connsiteX3" fmla="*/ 0 w 2562099"/>
                <a:gd name="connsiteY3" fmla="*/ 1269818 h 1269818"/>
                <a:gd name="connsiteX4" fmla="*/ 0 w 2562099"/>
                <a:gd name="connsiteY4" fmla="*/ 0 h 126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099" h="1269818">
                  <a:moveTo>
                    <a:pt x="0" y="0"/>
                  </a:moveTo>
                  <a:lnTo>
                    <a:pt x="2562099" y="0"/>
                  </a:lnTo>
                  <a:lnTo>
                    <a:pt x="2562099" y="1269818"/>
                  </a:lnTo>
                  <a:lnTo>
                    <a:pt x="0" y="126981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marL="0" lvl="0" indent="0" algn="l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aa-ET" sz="1200" kern="12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0" name="Straight Connector 29">
              <a:extLst>
                <a:ext uri="{FF2B5EF4-FFF2-40B4-BE49-F238E27FC236}">
                  <a16:creationId xmlns:a16="http://schemas.microsoft.com/office/drawing/2014/main" id="{78899CBD-7BB2-4908-A484-02C8927D563C}"/>
                </a:ext>
              </a:extLst>
            </p:cNvPr>
            <p:cNvSpPr/>
            <p:nvPr/>
          </p:nvSpPr>
          <p:spPr>
            <a:xfrm>
              <a:off x="5131765" y="1937336"/>
              <a:ext cx="5429695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FCACFEB-51DA-41B5-A1DE-2E92B5424CCB}"/>
                </a:ext>
              </a:extLst>
            </p:cNvPr>
            <p:cNvSpPr/>
            <p:nvPr/>
          </p:nvSpPr>
          <p:spPr>
            <a:xfrm>
              <a:off x="5284513" y="1937336"/>
              <a:ext cx="2562099" cy="1269818"/>
            </a:xfrm>
            <a:custGeom>
              <a:avLst/>
              <a:gdLst>
                <a:gd name="connsiteX0" fmla="*/ 0 w 2562099"/>
                <a:gd name="connsiteY0" fmla="*/ 0 h 1269818"/>
                <a:gd name="connsiteX1" fmla="*/ 2562099 w 2562099"/>
                <a:gd name="connsiteY1" fmla="*/ 0 h 1269818"/>
                <a:gd name="connsiteX2" fmla="*/ 2562099 w 2562099"/>
                <a:gd name="connsiteY2" fmla="*/ 1269818 h 1269818"/>
                <a:gd name="connsiteX3" fmla="*/ 0 w 2562099"/>
                <a:gd name="connsiteY3" fmla="*/ 1269818 h 1269818"/>
                <a:gd name="connsiteX4" fmla="*/ 0 w 2562099"/>
                <a:gd name="connsiteY4" fmla="*/ 0 h 126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099" h="1269818">
                  <a:moveTo>
                    <a:pt x="0" y="0"/>
                  </a:moveTo>
                  <a:lnTo>
                    <a:pt x="2562099" y="0"/>
                  </a:lnTo>
                  <a:lnTo>
                    <a:pt x="2562099" y="1269818"/>
                  </a:lnTo>
                  <a:lnTo>
                    <a:pt x="0" y="126981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aa-ET" sz="1200" kern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9EF652A-72C9-4393-B7F6-26DCD05E8DD7}"/>
                </a:ext>
              </a:extLst>
            </p:cNvPr>
            <p:cNvSpPr/>
            <p:nvPr/>
          </p:nvSpPr>
          <p:spPr>
            <a:xfrm>
              <a:off x="7999361" y="2102907"/>
              <a:ext cx="2562099" cy="1269818"/>
            </a:xfrm>
            <a:custGeom>
              <a:avLst/>
              <a:gdLst>
                <a:gd name="connsiteX0" fmla="*/ 0 w 2562099"/>
                <a:gd name="connsiteY0" fmla="*/ 0 h 1269818"/>
                <a:gd name="connsiteX1" fmla="*/ 2562099 w 2562099"/>
                <a:gd name="connsiteY1" fmla="*/ 0 h 1269818"/>
                <a:gd name="connsiteX2" fmla="*/ 2562099 w 2562099"/>
                <a:gd name="connsiteY2" fmla="*/ 1269818 h 1269818"/>
                <a:gd name="connsiteX3" fmla="*/ 0 w 2562099"/>
                <a:gd name="connsiteY3" fmla="*/ 1269818 h 1269818"/>
                <a:gd name="connsiteX4" fmla="*/ 0 w 2562099"/>
                <a:gd name="connsiteY4" fmla="*/ 0 h 126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099" h="1269818">
                  <a:moveTo>
                    <a:pt x="0" y="0"/>
                  </a:moveTo>
                  <a:lnTo>
                    <a:pt x="2562099" y="0"/>
                  </a:lnTo>
                  <a:lnTo>
                    <a:pt x="2562099" y="1269818"/>
                  </a:lnTo>
                  <a:lnTo>
                    <a:pt x="0" y="126981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marL="0" lvl="0" indent="0" algn="l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aa-ET" sz="1200" kern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Straight Connector 32">
              <a:extLst>
                <a:ext uri="{FF2B5EF4-FFF2-40B4-BE49-F238E27FC236}">
                  <a16:creationId xmlns:a16="http://schemas.microsoft.com/office/drawing/2014/main" id="{93DCDA07-1BB3-4604-A674-88E3D99686F8}"/>
                </a:ext>
              </a:extLst>
            </p:cNvPr>
            <p:cNvSpPr/>
            <p:nvPr/>
          </p:nvSpPr>
          <p:spPr>
            <a:xfrm>
              <a:off x="2416917" y="3207154"/>
              <a:ext cx="8146579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37EB0CF-9605-443F-A7D7-35A1B80148ED}"/>
                </a:ext>
              </a:extLst>
            </p:cNvPr>
            <p:cNvSpPr/>
            <p:nvPr/>
          </p:nvSpPr>
          <p:spPr>
            <a:xfrm>
              <a:off x="2569666" y="3334136"/>
              <a:ext cx="2562099" cy="2539636"/>
            </a:xfrm>
            <a:custGeom>
              <a:avLst/>
              <a:gdLst>
                <a:gd name="connsiteX0" fmla="*/ 0 w 2562099"/>
                <a:gd name="connsiteY0" fmla="*/ 0 h 2539636"/>
                <a:gd name="connsiteX1" fmla="*/ 2562099 w 2562099"/>
                <a:gd name="connsiteY1" fmla="*/ 0 h 2539636"/>
                <a:gd name="connsiteX2" fmla="*/ 2562099 w 2562099"/>
                <a:gd name="connsiteY2" fmla="*/ 2539636 h 2539636"/>
                <a:gd name="connsiteX3" fmla="*/ 0 w 2562099"/>
                <a:gd name="connsiteY3" fmla="*/ 2539636 h 2539636"/>
                <a:gd name="connsiteX4" fmla="*/ 0 w 2562099"/>
                <a:gd name="connsiteY4" fmla="*/ 0 h 253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099" h="2539636">
                  <a:moveTo>
                    <a:pt x="0" y="0"/>
                  </a:moveTo>
                  <a:lnTo>
                    <a:pt x="2562099" y="0"/>
                  </a:lnTo>
                  <a:lnTo>
                    <a:pt x="2562099" y="2539636"/>
                  </a:lnTo>
                  <a:lnTo>
                    <a:pt x="0" y="253963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aa-ET" sz="2800" kern="1200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1180D6B-C457-4A05-ACE5-04CCE90F4B7F}"/>
                </a:ext>
              </a:extLst>
            </p:cNvPr>
            <p:cNvSpPr/>
            <p:nvPr/>
          </p:nvSpPr>
          <p:spPr>
            <a:xfrm>
              <a:off x="5284513" y="3334136"/>
              <a:ext cx="2562099" cy="1269818"/>
            </a:xfrm>
            <a:custGeom>
              <a:avLst/>
              <a:gdLst>
                <a:gd name="connsiteX0" fmla="*/ 0 w 2562099"/>
                <a:gd name="connsiteY0" fmla="*/ 0 h 1269818"/>
                <a:gd name="connsiteX1" fmla="*/ 2562099 w 2562099"/>
                <a:gd name="connsiteY1" fmla="*/ 0 h 1269818"/>
                <a:gd name="connsiteX2" fmla="*/ 2562099 w 2562099"/>
                <a:gd name="connsiteY2" fmla="*/ 1269818 h 1269818"/>
                <a:gd name="connsiteX3" fmla="*/ 0 w 2562099"/>
                <a:gd name="connsiteY3" fmla="*/ 1269818 h 1269818"/>
                <a:gd name="connsiteX4" fmla="*/ 0 w 2562099"/>
                <a:gd name="connsiteY4" fmla="*/ 0 h 126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099" h="1269818">
                  <a:moveTo>
                    <a:pt x="0" y="0"/>
                  </a:moveTo>
                  <a:lnTo>
                    <a:pt x="2562099" y="0"/>
                  </a:lnTo>
                  <a:lnTo>
                    <a:pt x="2562099" y="1269818"/>
                  </a:lnTo>
                  <a:lnTo>
                    <a:pt x="0" y="126981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aa-ET" sz="1200" kern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8852F55-FD89-4C67-934D-9A0D802FC5F9}"/>
                </a:ext>
              </a:extLst>
            </p:cNvPr>
            <p:cNvSpPr/>
            <p:nvPr/>
          </p:nvSpPr>
          <p:spPr>
            <a:xfrm>
              <a:off x="8001397" y="3421220"/>
              <a:ext cx="2562099" cy="672635"/>
            </a:xfrm>
            <a:custGeom>
              <a:avLst/>
              <a:gdLst>
                <a:gd name="connsiteX0" fmla="*/ 0 w 2562099"/>
                <a:gd name="connsiteY0" fmla="*/ 0 h 672635"/>
                <a:gd name="connsiteX1" fmla="*/ 2562099 w 2562099"/>
                <a:gd name="connsiteY1" fmla="*/ 0 h 672635"/>
                <a:gd name="connsiteX2" fmla="*/ 2562099 w 2562099"/>
                <a:gd name="connsiteY2" fmla="*/ 672635 h 672635"/>
                <a:gd name="connsiteX3" fmla="*/ 0 w 2562099"/>
                <a:gd name="connsiteY3" fmla="*/ 672635 h 672635"/>
                <a:gd name="connsiteX4" fmla="*/ 0 w 2562099"/>
                <a:gd name="connsiteY4" fmla="*/ 0 h 672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099" h="672635">
                  <a:moveTo>
                    <a:pt x="0" y="0"/>
                  </a:moveTo>
                  <a:lnTo>
                    <a:pt x="2562099" y="0"/>
                  </a:lnTo>
                  <a:lnTo>
                    <a:pt x="2562099" y="672635"/>
                  </a:lnTo>
                  <a:lnTo>
                    <a:pt x="0" y="6726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aa-ET" sz="1200" kern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Straight Connector 36">
              <a:extLst>
                <a:ext uri="{FF2B5EF4-FFF2-40B4-BE49-F238E27FC236}">
                  <a16:creationId xmlns:a16="http://schemas.microsoft.com/office/drawing/2014/main" id="{0D7ECAFA-3076-4D46-A3A4-7FA96F069856}"/>
                </a:ext>
              </a:extLst>
            </p:cNvPr>
            <p:cNvSpPr/>
            <p:nvPr/>
          </p:nvSpPr>
          <p:spPr>
            <a:xfrm>
              <a:off x="5131765" y="4603954"/>
              <a:ext cx="5429695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5F320A2-C9D3-454F-9BC1-28142F859AB9}"/>
                </a:ext>
              </a:extLst>
            </p:cNvPr>
            <p:cNvSpPr/>
            <p:nvPr/>
          </p:nvSpPr>
          <p:spPr>
            <a:xfrm>
              <a:off x="5284513" y="4603954"/>
              <a:ext cx="2562099" cy="1269818"/>
            </a:xfrm>
            <a:custGeom>
              <a:avLst/>
              <a:gdLst>
                <a:gd name="connsiteX0" fmla="*/ 0 w 2562099"/>
                <a:gd name="connsiteY0" fmla="*/ 0 h 1269818"/>
                <a:gd name="connsiteX1" fmla="*/ 2562099 w 2562099"/>
                <a:gd name="connsiteY1" fmla="*/ 0 h 1269818"/>
                <a:gd name="connsiteX2" fmla="*/ 2562099 w 2562099"/>
                <a:gd name="connsiteY2" fmla="*/ 1269818 h 1269818"/>
                <a:gd name="connsiteX3" fmla="*/ 0 w 2562099"/>
                <a:gd name="connsiteY3" fmla="*/ 1269818 h 1269818"/>
                <a:gd name="connsiteX4" fmla="*/ 0 w 2562099"/>
                <a:gd name="connsiteY4" fmla="*/ 0 h 126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099" h="1269818">
                  <a:moveTo>
                    <a:pt x="0" y="0"/>
                  </a:moveTo>
                  <a:lnTo>
                    <a:pt x="2562099" y="0"/>
                  </a:lnTo>
                  <a:lnTo>
                    <a:pt x="2562099" y="1269818"/>
                  </a:lnTo>
                  <a:lnTo>
                    <a:pt x="0" y="126981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aa-ET" sz="1200" kern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B578B9E-B670-436C-87E7-FBA89AC33E42}"/>
                </a:ext>
              </a:extLst>
            </p:cNvPr>
            <p:cNvSpPr/>
            <p:nvPr/>
          </p:nvSpPr>
          <p:spPr>
            <a:xfrm>
              <a:off x="7999361" y="4800433"/>
              <a:ext cx="2562099" cy="741548"/>
            </a:xfrm>
            <a:custGeom>
              <a:avLst/>
              <a:gdLst>
                <a:gd name="connsiteX0" fmla="*/ 0 w 2562099"/>
                <a:gd name="connsiteY0" fmla="*/ 0 h 741548"/>
                <a:gd name="connsiteX1" fmla="*/ 2562099 w 2562099"/>
                <a:gd name="connsiteY1" fmla="*/ 0 h 741548"/>
                <a:gd name="connsiteX2" fmla="*/ 2562099 w 2562099"/>
                <a:gd name="connsiteY2" fmla="*/ 741548 h 741548"/>
                <a:gd name="connsiteX3" fmla="*/ 0 w 2562099"/>
                <a:gd name="connsiteY3" fmla="*/ 741548 h 741548"/>
                <a:gd name="connsiteX4" fmla="*/ 0 w 2562099"/>
                <a:gd name="connsiteY4" fmla="*/ 0 h 74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099" h="741548">
                  <a:moveTo>
                    <a:pt x="0" y="0"/>
                  </a:moveTo>
                  <a:lnTo>
                    <a:pt x="2562099" y="0"/>
                  </a:lnTo>
                  <a:lnTo>
                    <a:pt x="2562099" y="741548"/>
                  </a:lnTo>
                  <a:lnTo>
                    <a:pt x="0" y="7415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aa-ET" sz="1200" kern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Straight Connector 39">
              <a:extLst>
                <a:ext uri="{FF2B5EF4-FFF2-40B4-BE49-F238E27FC236}">
                  <a16:creationId xmlns:a16="http://schemas.microsoft.com/office/drawing/2014/main" id="{99970D72-282B-49F9-A3CE-AA9E950E0A4D}"/>
                </a:ext>
              </a:extLst>
            </p:cNvPr>
            <p:cNvSpPr/>
            <p:nvPr/>
          </p:nvSpPr>
          <p:spPr>
            <a:xfrm>
              <a:off x="2416917" y="5873772"/>
              <a:ext cx="8146579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48795B0-70A6-44CC-B5AC-24FC1AFB0D7E}"/>
              </a:ext>
            </a:extLst>
          </p:cNvPr>
          <p:cNvSpPr/>
          <p:nvPr/>
        </p:nvSpPr>
        <p:spPr>
          <a:xfrm>
            <a:off x="861426" y="3847689"/>
            <a:ext cx="1660543" cy="4247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i="1" dirty="0"/>
              <a:t>Money spent during and after the project</a:t>
            </a:r>
            <a:endParaRPr lang="aa-ET" sz="1200" i="1" dirty="0"/>
          </a:p>
        </p:txBody>
      </p:sp>
    </p:spTree>
    <p:extLst>
      <p:ext uri="{BB962C8B-B14F-4D97-AF65-F5344CB8AC3E}">
        <p14:creationId xmlns:p14="http://schemas.microsoft.com/office/powerpoint/2010/main" val="292693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  <p:bldP spid="17" grpId="0"/>
      <p:bldP spid="19" grpId="0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6905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latin typeface="Calibri"/>
                <a:cs typeface="Calibri"/>
              </a:rPr>
              <a:t>Quality-</a:t>
            </a:r>
            <a:r>
              <a:rPr sz="4400" b="1" spc="-20" dirty="0">
                <a:latin typeface="Calibri"/>
                <a:cs typeface="Calibri"/>
              </a:rPr>
              <a:t> </a:t>
            </a:r>
            <a:r>
              <a:rPr sz="4400" b="1" spc="-5" dirty="0">
                <a:latin typeface="Calibri"/>
                <a:cs typeface="Calibri"/>
              </a:rPr>
              <a:t>The</a:t>
            </a:r>
            <a:r>
              <a:rPr sz="4400" b="1" spc="-10" dirty="0">
                <a:latin typeface="Calibri"/>
                <a:cs typeface="Calibri"/>
              </a:rPr>
              <a:t> Elusive</a:t>
            </a:r>
            <a:r>
              <a:rPr sz="4400" b="1" spc="-30" dirty="0">
                <a:latin typeface="Calibri"/>
                <a:cs typeface="Calibri"/>
              </a:rPr>
              <a:t> </a:t>
            </a:r>
            <a:r>
              <a:rPr sz="4400" b="1" spc="-5" dirty="0">
                <a:latin typeface="Calibri"/>
                <a:cs typeface="Calibri"/>
              </a:rPr>
              <a:t>Element</a:t>
            </a:r>
            <a:r>
              <a:rPr lang="en-US" sz="4400" b="1" spc="-5" dirty="0">
                <a:latin typeface="Calibri"/>
                <a:cs typeface="Calibri"/>
              </a:rPr>
              <a:t> (Views)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4375" y="1143001"/>
            <a:ext cx="10815638" cy="424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3535"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  <a:tab pos="1021715" algn="l"/>
                <a:tab pos="3361054" algn="l"/>
                <a:tab pos="4161790" algn="l"/>
                <a:tab pos="4921885" algn="l"/>
                <a:tab pos="6092825" algn="l"/>
                <a:tab pos="6531609" algn="l"/>
              </a:tabLst>
            </a:pPr>
            <a:r>
              <a:rPr sz="2800" spc="-10" dirty="0">
                <a:latin typeface="Calibri"/>
                <a:cs typeface="Calibri"/>
              </a:rPr>
              <a:t>Th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b="1" i="1" spc="-5" dirty="0">
                <a:latin typeface="Calibri"/>
                <a:cs typeface="Calibri"/>
              </a:rPr>
              <a:t>trans</a:t>
            </a:r>
            <a:r>
              <a:rPr sz="2800" b="1" i="1" spc="-25" dirty="0">
                <a:latin typeface="Calibri"/>
                <a:cs typeface="Calibri"/>
              </a:rPr>
              <a:t>c</a:t>
            </a:r>
            <a:r>
              <a:rPr sz="2800" b="1" i="1" spc="-10" dirty="0">
                <a:latin typeface="Calibri"/>
                <a:cs typeface="Calibri"/>
              </a:rPr>
              <a:t>ende</a:t>
            </a:r>
            <a:r>
              <a:rPr sz="2800" b="1" i="1" spc="-35" dirty="0">
                <a:latin typeface="Calibri"/>
                <a:cs typeface="Calibri"/>
              </a:rPr>
              <a:t>n</a:t>
            </a:r>
            <a:r>
              <a:rPr sz="2800" b="1" i="1" spc="-40" dirty="0">
                <a:latin typeface="Calibri"/>
                <a:cs typeface="Calibri"/>
              </a:rPr>
              <a:t>t</a:t>
            </a:r>
            <a:r>
              <a:rPr sz="2800" b="1" i="1" dirty="0">
                <a:latin typeface="Calibri"/>
                <a:cs typeface="Calibri"/>
              </a:rPr>
              <a:t>a</a:t>
            </a:r>
            <a:r>
              <a:rPr sz="2800" b="1" i="1" spc="-5" dirty="0">
                <a:latin typeface="Calibri"/>
                <a:cs typeface="Calibri"/>
              </a:rPr>
              <a:t>l</a:t>
            </a:r>
            <a:r>
              <a:rPr sz="2800" b="1" i="1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w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see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5" dirty="0">
                <a:latin typeface="Calibri"/>
                <a:cs typeface="Calibri"/>
              </a:rPr>
              <a:t>Q</a:t>
            </a:r>
            <a:r>
              <a:rPr sz="2800" spc="-10" dirty="0">
                <a:latin typeface="Calibri"/>
                <a:cs typeface="Calibri"/>
              </a:rPr>
              <a:t>ual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ty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m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thing 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recognized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defined.</a:t>
            </a:r>
            <a:endParaRPr sz="2800" dirty="0">
              <a:latin typeface="Calibri"/>
              <a:cs typeface="Calibri"/>
            </a:endParaRPr>
          </a:p>
          <a:p>
            <a:pPr marL="355600" indent="-343535">
              <a:spcBef>
                <a:spcPts val="6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b="1" i="1" spc="-5" dirty="0">
                <a:latin typeface="Calibri"/>
                <a:cs typeface="Calibri"/>
              </a:rPr>
              <a:t>user</a:t>
            </a:r>
            <a:r>
              <a:rPr sz="2800" b="1" i="1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Quality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 fitness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purpose.</a:t>
            </a:r>
            <a:endParaRPr sz="2800" dirty="0">
              <a:latin typeface="Calibri"/>
              <a:cs typeface="Calibri"/>
            </a:endParaRPr>
          </a:p>
          <a:p>
            <a:pPr marL="355600" marR="5080" indent="-343535"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  <a:tab pos="1367155" algn="l"/>
                <a:tab pos="4033520" algn="l"/>
                <a:tab pos="5179695" algn="l"/>
                <a:tab pos="6287770" algn="l"/>
                <a:tab pos="7749540" algn="l"/>
              </a:tabLst>
            </a:pPr>
            <a:r>
              <a:rPr sz="2800" spc="-10" dirty="0">
                <a:latin typeface="Calibri"/>
                <a:cs typeface="Calibri"/>
              </a:rPr>
              <a:t>Th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b="1" i="1" spc="-5" dirty="0">
                <a:latin typeface="Calibri"/>
                <a:cs typeface="Calibri"/>
              </a:rPr>
              <a:t>ma</a:t>
            </a:r>
            <a:r>
              <a:rPr sz="2800" b="1" i="1" dirty="0">
                <a:latin typeface="Calibri"/>
                <a:cs typeface="Calibri"/>
              </a:rPr>
              <a:t>n</a:t>
            </a:r>
            <a:r>
              <a:rPr sz="2800" b="1" i="1" spc="-10" dirty="0">
                <a:latin typeface="Calibri"/>
                <a:cs typeface="Calibri"/>
              </a:rPr>
              <a:t>u</a:t>
            </a:r>
            <a:r>
              <a:rPr sz="2800" b="1" i="1" spc="-25" dirty="0">
                <a:latin typeface="Calibri"/>
                <a:cs typeface="Calibri"/>
              </a:rPr>
              <a:t>f</a:t>
            </a:r>
            <a:r>
              <a:rPr sz="2800" b="1" i="1" spc="-5" dirty="0">
                <a:latin typeface="Calibri"/>
                <a:cs typeface="Calibri"/>
              </a:rPr>
              <a:t>acturing</a:t>
            </a:r>
            <a:r>
              <a:rPr sz="2800" b="1" i="1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w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see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qu</a:t>
            </a:r>
            <a:r>
              <a:rPr sz="2800" spc="-5" dirty="0">
                <a:latin typeface="Calibri"/>
                <a:cs typeface="Calibri"/>
              </a:rPr>
              <a:t>al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ty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as  </a:t>
            </a:r>
            <a:r>
              <a:rPr sz="2800" spc="-15" dirty="0">
                <a:latin typeface="Calibri"/>
                <a:cs typeface="Calibri"/>
              </a:rPr>
              <a:t>conformance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specification</a:t>
            </a:r>
            <a:endParaRPr sz="2800" dirty="0">
              <a:latin typeface="Calibri"/>
              <a:cs typeface="Calibri"/>
            </a:endParaRPr>
          </a:p>
          <a:p>
            <a:pPr marL="355600" marR="6350" indent="-343535"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  <a:tab pos="1057910" algn="l"/>
                <a:tab pos="2369185" algn="l"/>
                <a:tab pos="3204210" algn="l"/>
                <a:tab pos="4001770" algn="l"/>
                <a:tab pos="5153660" algn="l"/>
                <a:tab pos="5629275" algn="l"/>
                <a:tab pos="6359525" algn="l"/>
                <a:tab pos="6828790" algn="l"/>
              </a:tabLst>
            </a:pPr>
            <a:r>
              <a:rPr sz="2800" spc="-10" dirty="0">
                <a:latin typeface="Calibri"/>
                <a:cs typeface="Calibri"/>
              </a:rPr>
              <a:t>Th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b="1" i="1" spc="-5" dirty="0">
                <a:latin typeface="Calibri"/>
                <a:cs typeface="Calibri"/>
              </a:rPr>
              <a:t>product</a:t>
            </a:r>
            <a:r>
              <a:rPr sz="2800" b="1" i="1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w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see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qu</a:t>
            </a:r>
            <a:r>
              <a:rPr sz="2800" spc="-5" dirty="0">
                <a:latin typeface="Calibri"/>
                <a:cs typeface="Calibri"/>
              </a:rPr>
              <a:t>ality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tied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inhe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  </a:t>
            </a:r>
            <a:r>
              <a:rPr sz="2800" spc="-15" dirty="0">
                <a:latin typeface="Calibri"/>
                <a:cs typeface="Calibri"/>
              </a:rPr>
              <a:t>characteristic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product.</a:t>
            </a:r>
            <a:endParaRPr sz="2800" dirty="0">
              <a:latin typeface="Calibri"/>
              <a:cs typeface="Calibri"/>
            </a:endParaRPr>
          </a:p>
          <a:p>
            <a:pPr marL="355600" marR="5080" indent="-343535"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85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value-based</a:t>
            </a:r>
            <a:r>
              <a:rPr sz="2800" b="1" i="1" spc="2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view</a:t>
            </a:r>
            <a:r>
              <a:rPr sz="2800" spc="2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sees</a:t>
            </a:r>
            <a:r>
              <a:rPr sz="2800" spc="3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quality</a:t>
            </a:r>
            <a:r>
              <a:rPr sz="2800" spc="2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3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dependent</a:t>
            </a:r>
            <a:r>
              <a:rPr sz="2800" spc="28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amount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customer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willing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pay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it.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0515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603812"/>
            <a:ext cx="4374776" cy="2257238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br>
              <a:rPr lang="en-US" dirty="0"/>
            </a:br>
            <a:r>
              <a:rPr lang="en-US" sz="5867" b="1" dirty="0">
                <a:solidFill>
                  <a:srgbClr val="FF0000"/>
                </a:solidFill>
              </a:rPr>
              <a:t>END OF LECTURE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Placeholder 4" descr="3240.thank-you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526" b="526"/>
          <a:stretch>
            <a:fillRect/>
          </a:stretch>
        </p:blipFill>
        <p:spPr>
          <a:xfrm>
            <a:off x="5657662" y="987425"/>
            <a:ext cx="5697725" cy="4498975"/>
          </a:xfrm>
        </p:spPr>
      </p:pic>
      <p:sp>
        <p:nvSpPr>
          <p:cNvPr id="3891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133600" y="5486400"/>
            <a:ext cx="9753600" cy="1371600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00B050"/>
                </a:solidFill>
                <a:latin typeface="Book Antiqua" pitchFamily="18" charset="0"/>
              </a:rPr>
              <a:t>Any Questions !!!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68713" y="147918"/>
            <a:ext cx="8361404" cy="6710082"/>
            <a:chOff x="1069466" y="533400"/>
            <a:chExt cx="7352665" cy="55397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9466" y="533400"/>
              <a:ext cx="7289673" cy="5410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202424" y="4953000"/>
              <a:ext cx="1219200" cy="1120140"/>
            </a:xfrm>
            <a:custGeom>
              <a:avLst/>
              <a:gdLst/>
              <a:ahLst/>
              <a:cxnLst/>
              <a:rect l="l" t="t" r="r" b="b"/>
              <a:pathLst>
                <a:path w="1219200" h="1120139">
                  <a:moveTo>
                    <a:pt x="1219200" y="0"/>
                  </a:moveTo>
                  <a:lnTo>
                    <a:pt x="0" y="0"/>
                  </a:lnTo>
                  <a:lnTo>
                    <a:pt x="0" y="1120140"/>
                  </a:lnTo>
                  <a:lnTo>
                    <a:pt x="1219200" y="112014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5525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0234" y="183776"/>
            <a:ext cx="10323577" cy="667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4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77D27-A246-4AFF-9268-B1E605C7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0080"/>
          </a:xfrm>
          <a:solidFill>
            <a:schemeClr val="accent6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Testing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05972-D772-4061-87F7-AD062BC2A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891" y="811045"/>
            <a:ext cx="10411773" cy="556574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900" dirty="0"/>
              <a:t>To evaluate </a:t>
            </a:r>
            <a:r>
              <a:rPr lang="en-US" sz="1900" u="sng" dirty="0"/>
              <a:t>work products</a:t>
            </a:r>
            <a:r>
              <a:rPr lang="en-US" sz="1900" dirty="0"/>
              <a:t> such as requirements, user stories, design, and code.</a:t>
            </a: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900" dirty="0"/>
              <a:t>To verify whether all specified requirements have been fulfilled.</a:t>
            </a: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900" dirty="0"/>
              <a:t>To validate whether the </a:t>
            </a:r>
            <a:r>
              <a:rPr lang="en-US" sz="1900" u="sng" dirty="0"/>
              <a:t>test object</a:t>
            </a:r>
            <a:r>
              <a:rPr lang="en-US" sz="1900" dirty="0"/>
              <a:t> is completed and works as the users/stakeholders expect.</a:t>
            </a: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900" dirty="0"/>
              <a:t>To build confidence in the level of quality of the test object.</a:t>
            </a: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900" dirty="0"/>
              <a:t>To prevent defects.</a:t>
            </a: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900" dirty="0"/>
              <a:t>To find failures and defects.</a:t>
            </a: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900" dirty="0"/>
              <a:t>To reduce the level of risk of inadequate software quality (undetected failures in operation).</a:t>
            </a: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900" dirty="0"/>
              <a:t>To comply with </a:t>
            </a:r>
            <a:r>
              <a:rPr lang="en-US" sz="1900" u="sng" dirty="0"/>
              <a:t>contractual</a:t>
            </a:r>
            <a:r>
              <a:rPr lang="en-US" sz="1900" dirty="0"/>
              <a:t>, </a:t>
            </a:r>
            <a:r>
              <a:rPr lang="en-US" sz="1900" u="sng" dirty="0"/>
              <a:t>legal</a:t>
            </a:r>
            <a:r>
              <a:rPr lang="en-US" sz="1900" dirty="0"/>
              <a:t>, or </a:t>
            </a:r>
            <a:r>
              <a:rPr lang="en-US" sz="1900" u="sng" dirty="0"/>
              <a:t>regulatory</a:t>
            </a:r>
            <a:r>
              <a:rPr lang="en-US" sz="1900" dirty="0"/>
              <a:t> requirements or </a:t>
            </a:r>
            <a:r>
              <a:rPr lang="en-US" sz="1900" u="sng" dirty="0"/>
              <a:t>standards.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900" dirty="0"/>
              <a:t>To provide sufficient information to </a:t>
            </a:r>
            <a:r>
              <a:rPr lang="en-US" sz="1900" u="sng" dirty="0"/>
              <a:t>stakeholders</a:t>
            </a:r>
            <a:r>
              <a:rPr lang="en-US" sz="1900" dirty="0"/>
              <a:t> to allow them to make informed decisions, especially regarding the level of quality of the test object.</a:t>
            </a:r>
          </a:p>
        </p:txBody>
      </p:sp>
    </p:spTree>
    <p:extLst>
      <p:ext uri="{BB962C8B-B14F-4D97-AF65-F5344CB8AC3E}">
        <p14:creationId xmlns:p14="http://schemas.microsoft.com/office/powerpoint/2010/main" val="2886362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C43A0-6F3E-4ADB-8EFC-B9695ACAF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555" y="912159"/>
            <a:ext cx="11630890" cy="5638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Test Process: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set of interrelated activities comprising of test planning, test monitoring and control, test analysis, test design, test implementation, test execution, and test completion.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Test Policy: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high-level document describing the principles, approach and major objectives of the organization regarding testing.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Test Strategy: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Documentation that expresses the generic requirements for testing one or more projects, providing detail on </a:t>
            </a: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how testing is to be performed, and is aligned with the test policy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Test Approach: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implementation of the test strategy for a specific project.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Test Plan: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Documentation describing the test objectives to be achieved and the means and the schedule for achieving them, organized to coordinate testing activities.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Test Estimation: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calculated approximation of a result related to various aspects of testing (e.g., effort spent, completion date, costs involved, number of test cases, etc.).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C842EA-618A-4A76-9753-C0FA1274A09C}"/>
              </a:ext>
            </a:extLst>
          </p:cNvPr>
          <p:cNvSpPr txBox="1">
            <a:spLocks/>
          </p:cNvSpPr>
          <p:nvPr/>
        </p:nvSpPr>
        <p:spPr>
          <a:xfrm>
            <a:off x="5162" y="0"/>
            <a:ext cx="12186838" cy="640080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Testing Vocabs</a:t>
            </a:r>
          </a:p>
        </p:txBody>
      </p:sp>
    </p:spTree>
    <p:extLst>
      <p:ext uri="{BB962C8B-B14F-4D97-AF65-F5344CB8AC3E}">
        <p14:creationId xmlns:p14="http://schemas.microsoft.com/office/powerpoint/2010/main" val="993051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C43A0-6F3E-4ADB-8EFC-B9695ACAF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011" y="969623"/>
            <a:ext cx="11546541" cy="5326402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Test Design: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activity of deriving and specifying test cases from test conditions.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Test Basis: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body of knowledge used as the basis for test analysis and design.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Test Condition: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feature, piece of functionality, or anything that you intend to verify.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Test Analysis: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activity that identifies test conditions by analyzing the test basis.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Test Cases: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set of preconditions, inputs, actions, expected results and postconditions, based on test conditions.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Test Script: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sequence of instructions for the execution of a test (Automated Code).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Test Procedure: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sequence of test cases in execution order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and any associated actions that may be required to set up the initial preconditions and any wrap up activities post execution.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Test Suite: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set of test cases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 test procedures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be executed in a specific test cycle.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Test Data: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created or selected to satisfy the execution preconditions and inputs to execute one or more test cases.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00972E-83FB-455B-B0C7-9512A16D4E37}"/>
              </a:ext>
            </a:extLst>
          </p:cNvPr>
          <p:cNvSpPr txBox="1">
            <a:spLocks/>
          </p:cNvSpPr>
          <p:nvPr/>
        </p:nvSpPr>
        <p:spPr>
          <a:xfrm>
            <a:off x="5162" y="0"/>
            <a:ext cx="12186838" cy="640080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Testing Vocabs</a:t>
            </a:r>
          </a:p>
        </p:txBody>
      </p:sp>
    </p:spTree>
    <p:extLst>
      <p:ext uri="{BB962C8B-B14F-4D97-AF65-F5344CB8AC3E}">
        <p14:creationId xmlns:p14="http://schemas.microsoft.com/office/powerpoint/2010/main" val="3700341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C43A0-6F3E-4ADB-8EFC-B9695ACAF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5" y="972457"/>
            <a:ext cx="11611574" cy="554632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Test Object: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component or system to be tested.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Test Item: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part of a test object used in the test process.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Test Objective: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reason or purpose for designing and executing a test.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Test Oracle: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source to determine expected results to compare with the actual result of the system under test.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Test Automation: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use of software/script to perform or support test activities.</a:t>
            </a:r>
            <a:endParaRPr lang="en-US" sz="2400" b="1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b="1" dirty="0"/>
              <a:t>Test Environment: </a:t>
            </a:r>
            <a:r>
              <a:rPr lang="en-US" sz="2400" dirty="0"/>
              <a:t>An environment containing hardware, instrumentation, simulators, software tools, and other support elements needed to conduct a test.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44FD53-CB61-4337-9F12-FF858E34B4FB}"/>
              </a:ext>
            </a:extLst>
          </p:cNvPr>
          <p:cNvSpPr txBox="1">
            <a:spLocks/>
          </p:cNvSpPr>
          <p:nvPr/>
        </p:nvSpPr>
        <p:spPr>
          <a:xfrm>
            <a:off x="5162" y="0"/>
            <a:ext cx="12186838" cy="640080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Testing Vocabs</a:t>
            </a:r>
          </a:p>
        </p:txBody>
      </p:sp>
    </p:spTree>
    <p:extLst>
      <p:ext uri="{BB962C8B-B14F-4D97-AF65-F5344CB8AC3E}">
        <p14:creationId xmlns:p14="http://schemas.microsoft.com/office/powerpoint/2010/main" val="2438268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C43A0-6F3E-4ADB-8EFC-B9695ACAF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5" y="972457"/>
            <a:ext cx="11611574" cy="554632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/>
              <a:t>Testware: </a:t>
            </a:r>
            <a:r>
              <a:rPr lang="en-US" sz="2000" dirty="0"/>
              <a:t>Work products produced during the test process for use.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b="1" dirty="0"/>
              <a:t>Test Input: </a:t>
            </a:r>
            <a:r>
              <a:rPr lang="en-US" sz="2000" dirty="0"/>
              <a:t>The data received from an external source by the test object during test execution. The external source can be hardware, software or human. 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b="1" dirty="0"/>
              <a:t>Test Implementation: </a:t>
            </a:r>
            <a:r>
              <a:rPr lang="en-US" sz="2000" dirty="0"/>
              <a:t>The activity that prepares the testware for test execution based on test analysis and design.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b="1" dirty="0"/>
              <a:t>Test Execution: </a:t>
            </a:r>
            <a:r>
              <a:rPr lang="en-US" sz="2000" dirty="0"/>
              <a:t>The process of running a test on the component or system under test, producing actual result(s).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/>
              <a:t>Test Harness: </a:t>
            </a:r>
            <a:r>
              <a:rPr lang="en-US" sz="2000" dirty="0"/>
              <a:t>A test environment comprised of stubs and drivers needed to execute a test.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b="1" dirty="0"/>
              <a:t>Test Progress Report: </a:t>
            </a:r>
            <a:r>
              <a:rPr lang="en-US" sz="2000" dirty="0"/>
              <a:t>A test report produced at regular intervals about the progress of test activities against a baseline, risks, and alternatives requiring a decision. and/or times, and interdependencies.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b="1" dirty="0"/>
              <a:t>Test Summary Report: </a:t>
            </a:r>
            <a:r>
              <a:rPr lang="en-US" sz="2000" dirty="0"/>
              <a:t>A test report that provides an evaluation of the corresponding test items against exit criteria.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44FD53-CB61-4337-9F12-FF858E34B4FB}"/>
              </a:ext>
            </a:extLst>
          </p:cNvPr>
          <p:cNvSpPr txBox="1">
            <a:spLocks/>
          </p:cNvSpPr>
          <p:nvPr/>
        </p:nvSpPr>
        <p:spPr>
          <a:xfrm>
            <a:off x="5162" y="0"/>
            <a:ext cx="12186838" cy="640080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Testing Vocabs</a:t>
            </a:r>
          </a:p>
        </p:txBody>
      </p:sp>
    </p:spTree>
    <p:extLst>
      <p:ext uri="{BB962C8B-B14F-4D97-AF65-F5344CB8AC3E}">
        <p14:creationId xmlns:p14="http://schemas.microsoft.com/office/powerpoint/2010/main" val="3007714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2010</TotalTime>
  <Words>1405</Words>
  <Application>Microsoft Office PowerPoint</Application>
  <PresentationFormat>Widescreen</PresentationFormat>
  <Paragraphs>180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Book Antiqua</vt:lpstr>
      <vt:lpstr>Calibri</vt:lpstr>
      <vt:lpstr>Calibri Light</vt:lpstr>
      <vt:lpstr>Wingdings</vt:lpstr>
      <vt:lpstr>Office Theme</vt:lpstr>
      <vt:lpstr>Software QUALITY ENGINERING</vt:lpstr>
      <vt:lpstr>Quality- The Elusive Element (Views)</vt:lpstr>
      <vt:lpstr>PowerPoint Presentation</vt:lpstr>
      <vt:lpstr>PowerPoint Presentation</vt:lpstr>
      <vt:lpstr>Testing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Process</vt:lpstr>
      <vt:lpstr>Test Process</vt:lpstr>
      <vt:lpstr>Test Process</vt:lpstr>
      <vt:lpstr>Test Process</vt:lpstr>
      <vt:lpstr>Test Process</vt:lpstr>
      <vt:lpstr>Test Process</vt:lpstr>
      <vt:lpstr>Test Process</vt:lpstr>
      <vt:lpstr>Test Process</vt:lpstr>
      <vt:lpstr>PowerPoint Presentation</vt:lpstr>
      <vt:lpstr> END OF LECTURE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Construction</dc:title>
  <dc:creator>Misbah Perveen</dc:creator>
  <cp:lastModifiedBy>Misbah Parveen BUKC</cp:lastModifiedBy>
  <cp:revision>96</cp:revision>
  <dcterms:created xsi:type="dcterms:W3CDTF">2020-09-20T19:54:15Z</dcterms:created>
  <dcterms:modified xsi:type="dcterms:W3CDTF">2024-02-25T10:44:22Z</dcterms:modified>
</cp:coreProperties>
</file>