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notesMasterIdLst>
    <p:notesMasterId r:id="rId54"/>
  </p:notesMasterIdLst>
  <p:sldIdLst>
    <p:sldId id="256" r:id="rId2"/>
    <p:sldId id="340" r:id="rId3"/>
    <p:sldId id="257" r:id="rId4"/>
    <p:sldId id="342" r:id="rId5"/>
    <p:sldId id="343" r:id="rId6"/>
    <p:sldId id="344" r:id="rId7"/>
    <p:sldId id="341" r:id="rId8"/>
    <p:sldId id="345" r:id="rId9"/>
    <p:sldId id="346" r:id="rId10"/>
    <p:sldId id="349" r:id="rId11"/>
    <p:sldId id="384" r:id="rId12"/>
    <p:sldId id="348" r:id="rId13"/>
    <p:sldId id="385" r:id="rId14"/>
    <p:sldId id="350" r:id="rId15"/>
    <p:sldId id="386" r:id="rId16"/>
    <p:sldId id="376" r:id="rId17"/>
    <p:sldId id="351" r:id="rId18"/>
    <p:sldId id="352" r:id="rId19"/>
    <p:sldId id="354" r:id="rId20"/>
    <p:sldId id="387" r:id="rId21"/>
    <p:sldId id="353" r:id="rId22"/>
    <p:sldId id="388" r:id="rId23"/>
    <p:sldId id="355" r:id="rId24"/>
    <p:sldId id="389" r:id="rId25"/>
    <p:sldId id="375" r:id="rId26"/>
    <p:sldId id="356" r:id="rId27"/>
    <p:sldId id="357" r:id="rId28"/>
    <p:sldId id="358" r:id="rId29"/>
    <p:sldId id="359" r:id="rId30"/>
    <p:sldId id="390" r:id="rId31"/>
    <p:sldId id="361" r:id="rId32"/>
    <p:sldId id="374" r:id="rId33"/>
    <p:sldId id="362" r:id="rId34"/>
    <p:sldId id="363" r:id="rId35"/>
    <p:sldId id="364" r:id="rId36"/>
    <p:sldId id="365" r:id="rId37"/>
    <p:sldId id="366" r:id="rId38"/>
    <p:sldId id="367" r:id="rId39"/>
    <p:sldId id="368" r:id="rId40"/>
    <p:sldId id="369" r:id="rId41"/>
    <p:sldId id="370" r:id="rId42"/>
    <p:sldId id="371" r:id="rId43"/>
    <p:sldId id="372" r:id="rId44"/>
    <p:sldId id="373" r:id="rId45"/>
    <p:sldId id="377" r:id="rId46"/>
    <p:sldId id="378" r:id="rId47"/>
    <p:sldId id="379" r:id="rId48"/>
    <p:sldId id="380" r:id="rId49"/>
    <p:sldId id="381" r:id="rId50"/>
    <p:sldId id="382" r:id="rId51"/>
    <p:sldId id="383" r:id="rId52"/>
    <p:sldId id="263"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3" autoAdjust="0"/>
    <p:restoredTop sz="94660"/>
  </p:normalViewPr>
  <p:slideViewPr>
    <p:cSldViewPr snapToGrid="0">
      <p:cViewPr varScale="1">
        <p:scale>
          <a:sx n="63" d="100"/>
          <a:sy n="63" d="100"/>
        </p:scale>
        <p:origin x="54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aa-E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BC9624-0E6E-40BF-9E56-6630C9C05509}" type="datetimeFigureOut">
              <a:rPr lang="aa-ET" smtClean="0"/>
              <a:t>02/27/2024</a:t>
            </a:fld>
            <a:endParaRPr lang="aa-E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aa-E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a-E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aa-E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63296E-11D8-41C9-A971-E4139C7CF31B}" type="slidenum">
              <a:rPr lang="aa-ET" smtClean="0"/>
              <a:t>‹#›</a:t>
            </a:fld>
            <a:endParaRPr lang="aa-ET"/>
          </a:p>
        </p:txBody>
      </p:sp>
    </p:spTree>
    <p:extLst>
      <p:ext uri="{BB962C8B-B14F-4D97-AF65-F5344CB8AC3E}">
        <p14:creationId xmlns:p14="http://schemas.microsoft.com/office/powerpoint/2010/main" val="98801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76969C88-B244-455D-A017-012B25B1ACDD}" type="datetimeFigureOut">
              <a:rPr lang="en-US" smtClean="0"/>
              <a:t>27-Feb-2024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45657873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27-Feb-2024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251041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27-Feb-2024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51594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969C88-B244-455D-A017-012B25B1ACDD}" type="datetimeFigureOut">
              <a:rPr lang="en-US" smtClean="0"/>
              <a:t>27-Feb-2024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172823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76969C88-B244-455D-A017-012B25B1ACDD}" type="datetimeFigureOut">
              <a:rPr lang="en-US" smtClean="0"/>
              <a:t>27-Feb-2024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26490784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76969C88-B244-455D-A017-012B25B1ACDD}" type="datetimeFigureOut">
              <a:rPr lang="en-US" smtClean="0"/>
              <a:t>27-Feb-2024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080206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76969C88-B244-455D-A017-012B25B1ACDD}" type="datetimeFigureOut">
              <a:rPr lang="en-US" smtClean="0"/>
              <a:pPr/>
              <a:t>27-Feb-2024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7CE569E-9B7C-4CB9-AB80-C0841F922CFF}"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74377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969C88-B244-455D-A017-012B25B1ACDD}" type="datetimeFigureOut">
              <a:rPr lang="en-US" smtClean="0"/>
              <a:t>27-Feb-2024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180444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969C88-B244-455D-A017-012B25B1ACDD}" type="datetimeFigureOut">
              <a:rPr lang="en-US" smtClean="0"/>
              <a:t>27-Feb-2024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504211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76969C88-B244-455D-A017-012B25B1ACDD}" type="datetimeFigureOut">
              <a:rPr lang="en-US" smtClean="0"/>
              <a:t>27-Feb-2024</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290064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76969C88-B244-455D-A017-012B25B1ACDD}" type="datetimeFigureOut">
              <a:rPr lang="en-US" smtClean="0"/>
              <a:t>27-Feb-2024</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331483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76969C88-B244-455D-A017-012B25B1ACDD}" type="datetimeFigureOut">
              <a:rPr lang="en-US" smtClean="0"/>
              <a:pPr/>
              <a:t>27-Feb-2024</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1919480226"/>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034" name="Picture 10" descr="The importance of Quality Engineering in a software factory - DEV Community">
            <a:extLst>
              <a:ext uri="{FF2B5EF4-FFF2-40B4-BE49-F238E27FC236}">
                <a16:creationId xmlns:a16="http://schemas.microsoft.com/office/drawing/2014/main" id="{1218AF5D-0E78-43EA-B9D0-7166C84856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43" y="85724"/>
            <a:ext cx="12033224" cy="666855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FD5BD59-CF9F-4FB4-8F8C-FBA90695CDF5}"/>
              </a:ext>
            </a:extLst>
          </p:cNvPr>
          <p:cNvSpPr>
            <a:spLocks noGrp="1"/>
          </p:cNvSpPr>
          <p:nvPr>
            <p:ph type="ctrTitle"/>
          </p:nvPr>
        </p:nvSpPr>
        <p:spPr>
          <a:xfrm>
            <a:off x="65643" y="4554007"/>
            <a:ext cx="5039758" cy="2200275"/>
          </a:xfrm>
        </p:spPr>
        <p:txBody>
          <a:bodyPr>
            <a:noAutofit/>
          </a:bodyPr>
          <a:lstStyle/>
          <a:p>
            <a:pPr algn="l"/>
            <a:r>
              <a:rPr lang="en-IN" sz="5400" dirty="0"/>
              <a:t>Software QUALITY ENGINERING</a:t>
            </a:r>
            <a:endParaRPr lang="en-US" sz="3600" dirty="0"/>
          </a:p>
        </p:txBody>
      </p:sp>
      <p:sp>
        <p:nvSpPr>
          <p:cNvPr id="3" name="Subtitle 2">
            <a:extLst>
              <a:ext uri="{FF2B5EF4-FFF2-40B4-BE49-F238E27FC236}">
                <a16:creationId xmlns:a16="http://schemas.microsoft.com/office/drawing/2014/main" id="{8DD7AA60-EDEE-4D30-BC58-09819CE0CD77}"/>
              </a:ext>
            </a:extLst>
          </p:cNvPr>
          <p:cNvSpPr>
            <a:spLocks noGrp="1"/>
          </p:cNvSpPr>
          <p:nvPr>
            <p:ph type="subTitle" idx="1"/>
          </p:nvPr>
        </p:nvSpPr>
        <p:spPr>
          <a:xfrm>
            <a:off x="5334003" y="5230282"/>
            <a:ext cx="6857997" cy="1524000"/>
          </a:xfrm>
          <a:solidFill>
            <a:schemeClr val="accent2">
              <a:lumMod val="75000"/>
            </a:schemeClr>
          </a:solidFill>
        </p:spPr>
        <p:txBody>
          <a:bodyPr>
            <a:normAutofit/>
          </a:bodyPr>
          <a:lstStyle/>
          <a:p>
            <a:r>
              <a:rPr lang="en-US" sz="3200" b="1" cap="all" dirty="0"/>
              <a:t>SQA Process Implementation Activities </a:t>
            </a:r>
            <a:endParaRPr lang="en-US" sz="3200" dirty="0"/>
          </a:p>
        </p:txBody>
      </p:sp>
    </p:spTree>
    <p:extLst>
      <p:ext uri="{BB962C8B-B14F-4D97-AF65-F5344CB8AC3E}">
        <p14:creationId xmlns:p14="http://schemas.microsoft.com/office/powerpoint/2010/main" val="1408231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4757-4F9C-463D-950D-2EAD72941C90}"/>
              </a:ext>
            </a:extLst>
          </p:cNvPr>
          <p:cNvSpPr>
            <a:spLocks noGrp="1"/>
          </p:cNvSpPr>
          <p:nvPr>
            <p:ph type="title"/>
          </p:nvPr>
        </p:nvSpPr>
        <p:spPr/>
        <p:txBody>
          <a:bodyPr/>
          <a:lstStyle/>
          <a:p>
            <a:r>
              <a:rPr lang="en-US" dirty="0"/>
              <a:t>Defining SQA Objectives and Scope</a:t>
            </a:r>
          </a:p>
        </p:txBody>
      </p:sp>
      <p:sp>
        <p:nvSpPr>
          <p:cNvPr id="3" name="Content Placeholder 2">
            <a:extLst>
              <a:ext uri="{FF2B5EF4-FFF2-40B4-BE49-F238E27FC236}">
                <a16:creationId xmlns:a16="http://schemas.microsoft.com/office/drawing/2014/main" id="{AABE4C6B-7F11-4736-B97D-91F6617D0ED6}"/>
              </a:ext>
            </a:extLst>
          </p:cNvPr>
          <p:cNvSpPr>
            <a:spLocks noGrp="1"/>
          </p:cNvSpPr>
          <p:nvPr>
            <p:ph idx="1"/>
          </p:nvPr>
        </p:nvSpPr>
        <p:spPr/>
        <p:txBody>
          <a:bodyPr>
            <a:normAutofit/>
          </a:bodyPr>
          <a:lstStyle/>
          <a:p>
            <a:pPr algn="just"/>
            <a:r>
              <a:rPr lang="en-US" sz="2000" dirty="0"/>
              <a:t>The first step in planning is to define the objectives of the SQA process. This includes understanding the quality requirements of the software product or service, the user's needs, and the company's goals. Once the objectives are defined, the scope of the SQA process can be established. The scope includes the software product's functional and non-functional requirements, testing needs, and the resources required for SQA activities.</a:t>
            </a:r>
            <a:endParaRPr lang="en-IN" sz="2000" dirty="0"/>
          </a:p>
        </p:txBody>
      </p:sp>
    </p:spTree>
    <p:extLst>
      <p:ext uri="{BB962C8B-B14F-4D97-AF65-F5344CB8AC3E}">
        <p14:creationId xmlns:p14="http://schemas.microsoft.com/office/powerpoint/2010/main" val="910461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4757-4F9C-463D-950D-2EAD72941C90}"/>
              </a:ext>
            </a:extLst>
          </p:cNvPr>
          <p:cNvSpPr>
            <a:spLocks noGrp="1"/>
          </p:cNvSpPr>
          <p:nvPr>
            <p:ph type="title"/>
          </p:nvPr>
        </p:nvSpPr>
        <p:spPr/>
        <p:txBody>
          <a:bodyPr/>
          <a:lstStyle/>
          <a:p>
            <a:r>
              <a:rPr lang="en-US" dirty="0"/>
              <a:t>Defining SQA Objectives and Scope</a:t>
            </a:r>
          </a:p>
        </p:txBody>
      </p:sp>
      <p:sp>
        <p:nvSpPr>
          <p:cNvPr id="3" name="Content Placeholder 2">
            <a:extLst>
              <a:ext uri="{FF2B5EF4-FFF2-40B4-BE49-F238E27FC236}">
                <a16:creationId xmlns:a16="http://schemas.microsoft.com/office/drawing/2014/main" id="{AABE4C6B-7F11-4736-B97D-91F6617D0ED6}"/>
              </a:ext>
            </a:extLst>
          </p:cNvPr>
          <p:cNvSpPr>
            <a:spLocks noGrp="1"/>
          </p:cNvSpPr>
          <p:nvPr>
            <p:ph idx="1"/>
          </p:nvPr>
        </p:nvSpPr>
        <p:spPr/>
        <p:txBody>
          <a:bodyPr>
            <a:normAutofit lnSpcReduction="10000"/>
          </a:bodyPr>
          <a:lstStyle/>
          <a:p>
            <a:pPr algn="just"/>
            <a:r>
              <a:rPr lang="en-US" dirty="0"/>
              <a:t>In this stage, the SQA team will identify the objectives and scope of the SQA activities. The objective of the SQA team is to ensure that the software development project meets the quality standards and the requirements of the stakeholders. The scope of the SQA activities includes identifying, analyzing, and mitigating potential risks associated with the software development project.</a:t>
            </a:r>
          </a:p>
          <a:p>
            <a:pPr algn="just"/>
            <a:r>
              <a:rPr lang="en-US" b="1" dirty="0"/>
              <a:t>For example</a:t>
            </a:r>
            <a:r>
              <a:rPr lang="en-US" dirty="0"/>
              <a:t>, let's consider a software development project for a new mobile banking application. The SQA objectives would be to ensure that the application is secure, reliable, and user-friendly. The scope of the SQA activities would include identifying potential security vulnerabilities, analyzing the application's performance, and ensuring that the application meets the requirements of the stakeholders.</a:t>
            </a:r>
          </a:p>
        </p:txBody>
      </p:sp>
    </p:spTree>
    <p:extLst>
      <p:ext uri="{BB962C8B-B14F-4D97-AF65-F5344CB8AC3E}">
        <p14:creationId xmlns:p14="http://schemas.microsoft.com/office/powerpoint/2010/main" val="2448381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4757-4F9C-463D-950D-2EAD72941C90}"/>
              </a:ext>
            </a:extLst>
          </p:cNvPr>
          <p:cNvSpPr>
            <a:spLocks noGrp="1"/>
          </p:cNvSpPr>
          <p:nvPr>
            <p:ph type="title"/>
          </p:nvPr>
        </p:nvSpPr>
        <p:spPr/>
        <p:txBody>
          <a:bodyPr/>
          <a:lstStyle/>
          <a:p>
            <a:r>
              <a:rPr lang="en-US" dirty="0"/>
              <a:t>Developing a Plan for SQA Activities</a:t>
            </a:r>
          </a:p>
        </p:txBody>
      </p:sp>
      <p:sp>
        <p:nvSpPr>
          <p:cNvPr id="3" name="Content Placeholder 2">
            <a:extLst>
              <a:ext uri="{FF2B5EF4-FFF2-40B4-BE49-F238E27FC236}">
                <a16:creationId xmlns:a16="http://schemas.microsoft.com/office/drawing/2014/main" id="{AABE4C6B-7F11-4736-B97D-91F6617D0ED6}"/>
              </a:ext>
            </a:extLst>
          </p:cNvPr>
          <p:cNvSpPr>
            <a:spLocks noGrp="1"/>
          </p:cNvSpPr>
          <p:nvPr>
            <p:ph idx="1"/>
          </p:nvPr>
        </p:nvSpPr>
        <p:spPr/>
        <p:txBody>
          <a:bodyPr>
            <a:normAutofit/>
          </a:bodyPr>
          <a:lstStyle/>
          <a:p>
            <a:pPr algn="just"/>
            <a:r>
              <a:rPr lang="en-US" dirty="0"/>
              <a:t>Once the SQA objectives and scope are defined, a plan for SQA activities is developed. This plan outlines the activities, tasks, and timelines for each phase of the SQA process. The plan also includes details on the resources needed, such as personnel, hardware, and software tools.</a:t>
            </a:r>
            <a:endParaRPr lang="en-IN" sz="2000" dirty="0"/>
          </a:p>
        </p:txBody>
      </p:sp>
    </p:spTree>
    <p:extLst>
      <p:ext uri="{BB962C8B-B14F-4D97-AF65-F5344CB8AC3E}">
        <p14:creationId xmlns:p14="http://schemas.microsoft.com/office/powerpoint/2010/main" val="1776297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4757-4F9C-463D-950D-2EAD72941C90}"/>
              </a:ext>
            </a:extLst>
          </p:cNvPr>
          <p:cNvSpPr>
            <a:spLocks noGrp="1"/>
          </p:cNvSpPr>
          <p:nvPr>
            <p:ph type="title"/>
          </p:nvPr>
        </p:nvSpPr>
        <p:spPr/>
        <p:txBody>
          <a:bodyPr/>
          <a:lstStyle/>
          <a:p>
            <a:r>
              <a:rPr lang="en-US" dirty="0"/>
              <a:t>Developing a Plan for SQA Activities</a:t>
            </a:r>
          </a:p>
        </p:txBody>
      </p:sp>
      <p:sp>
        <p:nvSpPr>
          <p:cNvPr id="3" name="Content Placeholder 2">
            <a:extLst>
              <a:ext uri="{FF2B5EF4-FFF2-40B4-BE49-F238E27FC236}">
                <a16:creationId xmlns:a16="http://schemas.microsoft.com/office/drawing/2014/main" id="{AABE4C6B-7F11-4736-B97D-91F6617D0ED6}"/>
              </a:ext>
            </a:extLst>
          </p:cNvPr>
          <p:cNvSpPr>
            <a:spLocks noGrp="1"/>
          </p:cNvSpPr>
          <p:nvPr>
            <p:ph idx="1"/>
          </p:nvPr>
        </p:nvSpPr>
        <p:spPr/>
        <p:txBody>
          <a:bodyPr>
            <a:normAutofit fontScale="92500"/>
          </a:bodyPr>
          <a:lstStyle/>
          <a:p>
            <a:r>
              <a:rPr lang="en-US" dirty="0"/>
              <a:t>In this stage, the SQA team will develop a plan for the SQA activities. This plan should include a detailed description of the activities that will be performed, the resources required to complete these activities, and the timeline for completion.</a:t>
            </a:r>
          </a:p>
          <a:p>
            <a:r>
              <a:rPr lang="en-US" b="1" dirty="0"/>
              <a:t>Continuing with our example </a:t>
            </a:r>
            <a:r>
              <a:rPr lang="en-US" dirty="0"/>
              <a:t>of a mobile banking application, the SQA plan would include activities such as reviewing the software requirements and design documents, conducting various types of testing (such as unit, integration, and system testing), and creating and maintaining documentation. The plan would also include the resources required to complete these activities, such as SQA team members, testing tools, and software development environments. The timeline for completion of each activity should be included in the plan as well.</a:t>
            </a:r>
          </a:p>
        </p:txBody>
      </p:sp>
    </p:spTree>
    <p:extLst>
      <p:ext uri="{BB962C8B-B14F-4D97-AF65-F5344CB8AC3E}">
        <p14:creationId xmlns:p14="http://schemas.microsoft.com/office/powerpoint/2010/main" val="3010746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4757-4F9C-463D-950D-2EAD72941C90}"/>
              </a:ext>
            </a:extLst>
          </p:cNvPr>
          <p:cNvSpPr>
            <a:spLocks noGrp="1"/>
          </p:cNvSpPr>
          <p:nvPr>
            <p:ph type="title"/>
          </p:nvPr>
        </p:nvSpPr>
        <p:spPr/>
        <p:txBody>
          <a:bodyPr/>
          <a:lstStyle/>
          <a:p>
            <a:r>
              <a:rPr lang="en-US" dirty="0"/>
              <a:t>Identifying Resources and Defining Roles and Responsibilities</a:t>
            </a:r>
          </a:p>
        </p:txBody>
      </p:sp>
      <p:sp>
        <p:nvSpPr>
          <p:cNvPr id="3" name="Content Placeholder 2">
            <a:extLst>
              <a:ext uri="{FF2B5EF4-FFF2-40B4-BE49-F238E27FC236}">
                <a16:creationId xmlns:a16="http://schemas.microsoft.com/office/drawing/2014/main" id="{AABE4C6B-7F11-4736-B97D-91F6617D0ED6}"/>
              </a:ext>
            </a:extLst>
          </p:cNvPr>
          <p:cNvSpPr>
            <a:spLocks noGrp="1"/>
          </p:cNvSpPr>
          <p:nvPr>
            <p:ph idx="1"/>
          </p:nvPr>
        </p:nvSpPr>
        <p:spPr/>
        <p:txBody>
          <a:bodyPr>
            <a:normAutofit/>
          </a:bodyPr>
          <a:lstStyle/>
          <a:p>
            <a:pPr algn="just"/>
            <a:r>
              <a:rPr lang="en-US" dirty="0"/>
              <a:t>In the planning phase, resources required for SQA activities are identified, and roles and responsibilities are defined for each team member. This includes identifying the personnel who will be involved in SQA activities, such as SQA engineers, testers, and project managers. The roles and responsibilities of each team member are defined to ensure that everyone understands their role in the SQA process.</a:t>
            </a:r>
            <a:endParaRPr lang="en-IN" sz="2000" dirty="0"/>
          </a:p>
        </p:txBody>
      </p:sp>
    </p:spTree>
    <p:extLst>
      <p:ext uri="{BB962C8B-B14F-4D97-AF65-F5344CB8AC3E}">
        <p14:creationId xmlns:p14="http://schemas.microsoft.com/office/powerpoint/2010/main" val="14656325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4757-4F9C-463D-950D-2EAD72941C90}"/>
              </a:ext>
            </a:extLst>
          </p:cNvPr>
          <p:cNvSpPr>
            <a:spLocks noGrp="1"/>
          </p:cNvSpPr>
          <p:nvPr>
            <p:ph type="title"/>
          </p:nvPr>
        </p:nvSpPr>
        <p:spPr/>
        <p:txBody>
          <a:bodyPr/>
          <a:lstStyle/>
          <a:p>
            <a:r>
              <a:rPr lang="en-US" dirty="0"/>
              <a:t>Identifying Resources and Defining Roles and Responsibilities</a:t>
            </a:r>
          </a:p>
        </p:txBody>
      </p:sp>
      <p:sp>
        <p:nvSpPr>
          <p:cNvPr id="3" name="Content Placeholder 2">
            <a:extLst>
              <a:ext uri="{FF2B5EF4-FFF2-40B4-BE49-F238E27FC236}">
                <a16:creationId xmlns:a16="http://schemas.microsoft.com/office/drawing/2014/main" id="{AABE4C6B-7F11-4736-B97D-91F6617D0ED6}"/>
              </a:ext>
            </a:extLst>
          </p:cNvPr>
          <p:cNvSpPr>
            <a:spLocks noGrp="1"/>
          </p:cNvSpPr>
          <p:nvPr>
            <p:ph idx="1"/>
          </p:nvPr>
        </p:nvSpPr>
        <p:spPr/>
        <p:txBody>
          <a:bodyPr>
            <a:normAutofit lnSpcReduction="10000"/>
          </a:bodyPr>
          <a:lstStyle/>
          <a:p>
            <a:r>
              <a:rPr lang="en-US" dirty="0"/>
              <a:t>In this stage, the SQA team will identify the resources required to complete the SQA activities and define the roles and responsibilities of each team member.</a:t>
            </a:r>
          </a:p>
          <a:p>
            <a:r>
              <a:rPr lang="en-US" b="1" dirty="0"/>
              <a:t>For example, </a:t>
            </a:r>
            <a:r>
              <a:rPr lang="en-US" dirty="0"/>
              <a:t>in our mobile banking application project, the SQA team would need resources such as testing tools, software development environments, and testing environments. The SQA team members' roles and responsibilities would include reviewing software requirements and design documents, conducting various types of testing, creating and maintaining documentation, and reporting defects and issues to the development team. The SQA team leader would be responsible for coordinating the SQA activities and ensuring that the team members are completing their tasks as per the plan.</a:t>
            </a:r>
          </a:p>
        </p:txBody>
      </p:sp>
    </p:spTree>
    <p:extLst>
      <p:ext uri="{BB962C8B-B14F-4D97-AF65-F5344CB8AC3E}">
        <p14:creationId xmlns:p14="http://schemas.microsoft.com/office/powerpoint/2010/main" val="4291614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4757-4F9C-463D-950D-2EAD72941C90}"/>
              </a:ext>
            </a:extLst>
          </p:cNvPr>
          <p:cNvSpPr>
            <a:spLocks noGrp="1"/>
          </p:cNvSpPr>
          <p:nvPr>
            <p:ph type="title"/>
          </p:nvPr>
        </p:nvSpPr>
        <p:spPr/>
        <p:txBody>
          <a:bodyPr/>
          <a:lstStyle/>
          <a:p>
            <a:r>
              <a:rPr lang="en-US" dirty="0"/>
              <a:t>Conclusion OF Planning phase</a:t>
            </a:r>
          </a:p>
        </p:txBody>
      </p:sp>
      <p:sp>
        <p:nvSpPr>
          <p:cNvPr id="3" name="Content Placeholder 2">
            <a:extLst>
              <a:ext uri="{FF2B5EF4-FFF2-40B4-BE49-F238E27FC236}">
                <a16:creationId xmlns:a16="http://schemas.microsoft.com/office/drawing/2014/main" id="{AABE4C6B-7F11-4736-B97D-91F6617D0ED6}"/>
              </a:ext>
            </a:extLst>
          </p:cNvPr>
          <p:cNvSpPr>
            <a:spLocks noGrp="1"/>
          </p:cNvSpPr>
          <p:nvPr>
            <p:ph idx="1"/>
          </p:nvPr>
        </p:nvSpPr>
        <p:spPr/>
        <p:txBody>
          <a:bodyPr>
            <a:normAutofit/>
          </a:bodyPr>
          <a:lstStyle/>
          <a:p>
            <a:pPr algn="just"/>
            <a:r>
              <a:rPr lang="en-US" dirty="0"/>
              <a:t>By completing the planning phase, the SQA team can establish clear objectives, scope, and plan for SQA activities. This ensures that everyone is aligned and aware of their roles and responsibilities, which can lead to a more effective and efficient SQA process.</a:t>
            </a:r>
          </a:p>
        </p:txBody>
      </p:sp>
    </p:spTree>
    <p:extLst>
      <p:ext uri="{BB962C8B-B14F-4D97-AF65-F5344CB8AC3E}">
        <p14:creationId xmlns:p14="http://schemas.microsoft.com/office/powerpoint/2010/main" val="525419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4757-4F9C-463D-950D-2EAD72941C90}"/>
              </a:ext>
            </a:extLst>
          </p:cNvPr>
          <p:cNvSpPr>
            <a:spLocks noGrp="1"/>
          </p:cNvSpPr>
          <p:nvPr>
            <p:ph type="title"/>
          </p:nvPr>
        </p:nvSpPr>
        <p:spPr/>
        <p:txBody>
          <a:bodyPr/>
          <a:lstStyle/>
          <a:p>
            <a:r>
              <a:rPr lang="en-US" dirty="0"/>
              <a:t>Requirements Review</a:t>
            </a:r>
          </a:p>
        </p:txBody>
      </p:sp>
      <p:sp>
        <p:nvSpPr>
          <p:cNvPr id="3" name="Content Placeholder 2">
            <a:extLst>
              <a:ext uri="{FF2B5EF4-FFF2-40B4-BE49-F238E27FC236}">
                <a16:creationId xmlns:a16="http://schemas.microsoft.com/office/drawing/2014/main" id="{AABE4C6B-7F11-4736-B97D-91F6617D0ED6}"/>
              </a:ext>
            </a:extLst>
          </p:cNvPr>
          <p:cNvSpPr>
            <a:spLocks noGrp="1"/>
          </p:cNvSpPr>
          <p:nvPr>
            <p:ph idx="1"/>
          </p:nvPr>
        </p:nvSpPr>
        <p:spPr/>
        <p:txBody>
          <a:bodyPr/>
          <a:lstStyle/>
          <a:p>
            <a:endParaRPr lang="en-IN" dirty="0"/>
          </a:p>
        </p:txBody>
      </p:sp>
      <p:pic>
        <p:nvPicPr>
          <p:cNvPr id="6" name="Picture 5"/>
          <p:cNvPicPr>
            <a:picLocks noChangeAspect="1"/>
          </p:cNvPicPr>
          <p:nvPr/>
        </p:nvPicPr>
        <p:blipFill>
          <a:blip r:embed="rId2"/>
          <a:stretch>
            <a:fillRect/>
          </a:stretch>
        </p:blipFill>
        <p:spPr>
          <a:xfrm>
            <a:off x="2231136" y="2638044"/>
            <a:ext cx="7729728" cy="3574461"/>
          </a:xfrm>
          <a:prstGeom prst="rect">
            <a:avLst/>
          </a:prstGeom>
        </p:spPr>
      </p:pic>
    </p:spTree>
    <p:extLst>
      <p:ext uri="{BB962C8B-B14F-4D97-AF65-F5344CB8AC3E}">
        <p14:creationId xmlns:p14="http://schemas.microsoft.com/office/powerpoint/2010/main" val="1900509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4757-4F9C-463D-950D-2EAD72941C90}"/>
              </a:ext>
            </a:extLst>
          </p:cNvPr>
          <p:cNvSpPr>
            <a:spLocks noGrp="1"/>
          </p:cNvSpPr>
          <p:nvPr>
            <p:ph type="title"/>
          </p:nvPr>
        </p:nvSpPr>
        <p:spPr/>
        <p:txBody>
          <a:bodyPr/>
          <a:lstStyle/>
          <a:p>
            <a:r>
              <a:rPr lang="en-US" dirty="0"/>
              <a:t>Requirements Review</a:t>
            </a:r>
          </a:p>
        </p:txBody>
      </p:sp>
      <p:sp>
        <p:nvSpPr>
          <p:cNvPr id="3" name="Content Placeholder 2">
            <a:extLst>
              <a:ext uri="{FF2B5EF4-FFF2-40B4-BE49-F238E27FC236}">
                <a16:creationId xmlns:a16="http://schemas.microsoft.com/office/drawing/2014/main" id="{AABE4C6B-7F11-4736-B97D-91F6617D0ED6}"/>
              </a:ext>
            </a:extLst>
          </p:cNvPr>
          <p:cNvSpPr>
            <a:spLocks noGrp="1"/>
          </p:cNvSpPr>
          <p:nvPr>
            <p:ph idx="1"/>
          </p:nvPr>
        </p:nvSpPr>
        <p:spPr/>
        <p:txBody>
          <a:bodyPr/>
          <a:lstStyle/>
          <a:p>
            <a:pPr marL="0" indent="0" algn="just">
              <a:buNone/>
            </a:pPr>
            <a:r>
              <a:rPr lang="en-US" dirty="0"/>
              <a:t>Requirements Review is the second phase of SQA process implementation. In this phase, software requirements are reviewed and verified to ensure that they are complete, correct, and testable. The following are the key activities that are part of the requirements review phase:</a:t>
            </a:r>
          </a:p>
          <a:p>
            <a:r>
              <a:rPr lang="en-US" dirty="0"/>
              <a:t>Reviewing and Verifying Software Requirements</a:t>
            </a:r>
          </a:p>
          <a:p>
            <a:r>
              <a:rPr lang="en-US" dirty="0"/>
              <a:t>Ensuring Requirements are Testable and Traceable</a:t>
            </a:r>
          </a:p>
          <a:p>
            <a:r>
              <a:rPr lang="en-US" dirty="0"/>
              <a:t>Identifying and Addressing Any Inconsistencies or Ambiguities in Requirements</a:t>
            </a:r>
          </a:p>
          <a:p>
            <a:endParaRPr lang="en-IN" dirty="0"/>
          </a:p>
        </p:txBody>
      </p:sp>
    </p:spTree>
    <p:extLst>
      <p:ext uri="{BB962C8B-B14F-4D97-AF65-F5344CB8AC3E}">
        <p14:creationId xmlns:p14="http://schemas.microsoft.com/office/powerpoint/2010/main" val="729701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4757-4F9C-463D-950D-2EAD72941C90}"/>
              </a:ext>
            </a:extLst>
          </p:cNvPr>
          <p:cNvSpPr>
            <a:spLocks noGrp="1"/>
          </p:cNvSpPr>
          <p:nvPr>
            <p:ph type="title"/>
          </p:nvPr>
        </p:nvSpPr>
        <p:spPr/>
        <p:txBody>
          <a:bodyPr/>
          <a:lstStyle/>
          <a:p>
            <a:r>
              <a:rPr lang="en-US" dirty="0"/>
              <a:t>Reviewing and Verifying Software Requirements</a:t>
            </a:r>
          </a:p>
        </p:txBody>
      </p:sp>
      <p:sp>
        <p:nvSpPr>
          <p:cNvPr id="3" name="Content Placeholder 2">
            <a:extLst>
              <a:ext uri="{FF2B5EF4-FFF2-40B4-BE49-F238E27FC236}">
                <a16:creationId xmlns:a16="http://schemas.microsoft.com/office/drawing/2014/main" id="{AABE4C6B-7F11-4736-B97D-91F6617D0ED6}"/>
              </a:ext>
            </a:extLst>
          </p:cNvPr>
          <p:cNvSpPr>
            <a:spLocks noGrp="1"/>
          </p:cNvSpPr>
          <p:nvPr>
            <p:ph idx="1"/>
          </p:nvPr>
        </p:nvSpPr>
        <p:spPr/>
        <p:txBody>
          <a:bodyPr/>
          <a:lstStyle/>
          <a:p>
            <a:pPr marL="0" indent="0" algn="just">
              <a:buNone/>
            </a:pPr>
            <a:r>
              <a:rPr lang="en-US" dirty="0"/>
              <a:t>The first step in the requirements review phase is to review and verify the software requirements. This involves analyzing the requirements to ensure that they are complete and accurate. The requirements should also be verified to ensure that they meet the user's needs and expectations.</a:t>
            </a:r>
            <a:endParaRPr lang="en-IN" dirty="0"/>
          </a:p>
        </p:txBody>
      </p:sp>
    </p:spTree>
    <p:extLst>
      <p:ext uri="{BB962C8B-B14F-4D97-AF65-F5344CB8AC3E}">
        <p14:creationId xmlns:p14="http://schemas.microsoft.com/office/powerpoint/2010/main" val="2657656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420624" y="2376787"/>
            <a:ext cx="3621024" cy="3101983"/>
          </a:xfrm>
        </p:spPr>
        <p:txBody>
          <a:bodyPr>
            <a:normAutofit/>
          </a:bodyPr>
          <a:lstStyle/>
          <a:p>
            <a:r>
              <a:rPr lang="en-US" dirty="0"/>
              <a:t>I. Introduction</a:t>
            </a:r>
          </a:p>
          <a:p>
            <a:r>
              <a:rPr lang="en-US" dirty="0"/>
              <a:t>Define SQA (Software Quality Assurance)</a:t>
            </a:r>
          </a:p>
          <a:p>
            <a:r>
              <a:rPr lang="en-US" dirty="0"/>
              <a:t>Importance of SQA process implementation</a:t>
            </a:r>
          </a:p>
          <a:p>
            <a:r>
              <a:rPr lang="en-US" dirty="0"/>
              <a:t>Brief overview of SQA process implementation activities</a:t>
            </a:r>
          </a:p>
          <a:p>
            <a:endParaRPr lang="en-US" dirty="0"/>
          </a:p>
        </p:txBody>
      </p:sp>
      <p:sp>
        <p:nvSpPr>
          <p:cNvPr id="4" name="Content Placeholder 2"/>
          <p:cNvSpPr txBox="1">
            <a:spLocks/>
          </p:cNvSpPr>
          <p:nvPr/>
        </p:nvSpPr>
        <p:spPr>
          <a:xfrm>
            <a:off x="3917115" y="2376787"/>
            <a:ext cx="3621024" cy="31019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a:t>II. SQA Process Implementation Activities</a:t>
            </a:r>
          </a:p>
          <a:p>
            <a:r>
              <a:rPr lang="en-US" dirty="0"/>
              <a:t>Planning</a:t>
            </a:r>
          </a:p>
          <a:p>
            <a:r>
              <a:rPr lang="en-US" dirty="0"/>
              <a:t>Requirements Review</a:t>
            </a:r>
          </a:p>
          <a:p>
            <a:r>
              <a:rPr lang="en-US" dirty="0"/>
              <a:t>Design Review</a:t>
            </a:r>
          </a:p>
          <a:p>
            <a:r>
              <a:rPr lang="en-US" dirty="0"/>
              <a:t>Code Review</a:t>
            </a:r>
          </a:p>
          <a:p>
            <a:r>
              <a:rPr lang="en-US" dirty="0"/>
              <a:t>Testing</a:t>
            </a:r>
          </a:p>
          <a:p>
            <a:r>
              <a:rPr lang="en-US" dirty="0"/>
              <a:t>Documentation</a:t>
            </a:r>
          </a:p>
        </p:txBody>
      </p:sp>
      <p:sp>
        <p:nvSpPr>
          <p:cNvPr id="5" name="Content Placeholder 2"/>
          <p:cNvSpPr txBox="1">
            <a:spLocks/>
          </p:cNvSpPr>
          <p:nvPr/>
        </p:nvSpPr>
        <p:spPr>
          <a:xfrm>
            <a:off x="7613903" y="2302765"/>
            <a:ext cx="3621024" cy="31019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a:t>III. Conclusion</a:t>
            </a:r>
          </a:p>
        </p:txBody>
      </p:sp>
    </p:spTree>
    <p:extLst>
      <p:ext uri="{BB962C8B-B14F-4D97-AF65-F5344CB8AC3E}">
        <p14:creationId xmlns:p14="http://schemas.microsoft.com/office/powerpoint/2010/main" val="33277769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4757-4F9C-463D-950D-2EAD72941C90}"/>
              </a:ext>
            </a:extLst>
          </p:cNvPr>
          <p:cNvSpPr>
            <a:spLocks noGrp="1"/>
          </p:cNvSpPr>
          <p:nvPr>
            <p:ph type="title"/>
          </p:nvPr>
        </p:nvSpPr>
        <p:spPr/>
        <p:txBody>
          <a:bodyPr/>
          <a:lstStyle/>
          <a:p>
            <a:pPr algn="just"/>
            <a:r>
              <a:rPr lang="en-US" dirty="0"/>
              <a:t>Reviewing and Verifying Software Requirements</a:t>
            </a:r>
          </a:p>
        </p:txBody>
      </p:sp>
      <p:sp>
        <p:nvSpPr>
          <p:cNvPr id="3" name="Content Placeholder 2">
            <a:extLst>
              <a:ext uri="{FF2B5EF4-FFF2-40B4-BE49-F238E27FC236}">
                <a16:creationId xmlns:a16="http://schemas.microsoft.com/office/drawing/2014/main" id="{AABE4C6B-7F11-4736-B97D-91F6617D0ED6}"/>
              </a:ext>
            </a:extLst>
          </p:cNvPr>
          <p:cNvSpPr>
            <a:spLocks noGrp="1"/>
          </p:cNvSpPr>
          <p:nvPr>
            <p:ph idx="1"/>
          </p:nvPr>
        </p:nvSpPr>
        <p:spPr/>
        <p:txBody>
          <a:bodyPr>
            <a:normAutofit fontScale="92500" lnSpcReduction="10000"/>
          </a:bodyPr>
          <a:lstStyle/>
          <a:p>
            <a:pPr algn="just"/>
            <a:r>
              <a:rPr lang="en-US" dirty="0"/>
              <a:t>This involves reviewing and analyzing the software requirements to ensure that they are complete, accurate, and meet the needs of the end-users. The SQA team will review the requirements document and verify that all the required features and functionalities are included. They will also check if the requirements are clearly defined, concise, and free of any ambiguity.</a:t>
            </a:r>
          </a:p>
          <a:p>
            <a:pPr algn="just"/>
            <a:r>
              <a:rPr lang="en-US" b="1" dirty="0"/>
              <a:t>For example</a:t>
            </a:r>
            <a:r>
              <a:rPr lang="en-US" dirty="0"/>
              <a:t>, suppose a company is developing a new payroll system. During the requirements review stage, the SQA team will review the requirements document to ensure that all the required features, such as employee information management, time tracking, and tax calculations, are included. They will also verify that the requirements are clear and unambiguous, for instance, by ensuring that the definition of employee status (e.g., full-time, part-time, or contract) is clearly stated and consistently used throughout the requirements document.</a:t>
            </a:r>
          </a:p>
        </p:txBody>
      </p:sp>
    </p:spTree>
    <p:extLst>
      <p:ext uri="{BB962C8B-B14F-4D97-AF65-F5344CB8AC3E}">
        <p14:creationId xmlns:p14="http://schemas.microsoft.com/office/powerpoint/2010/main" val="38697455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4757-4F9C-463D-950D-2EAD72941C90}"/>
              </a:ext>
            </a:extLst>
          </p:cNvPr>
          <p:cNvSpPr>
            <a:spLocks noGrp="1"/>
          </p:cNvSpPr>
          <p:nvPr>
            <p:ph type="title"/>
          </p:nvPr>
        </p:nvSpPr>
        <p:spPr/>
        <p:txBody>
          <a:bodyPr/>
          <a:lstStyle/>
          <a:p>
            <a:r>
              <a:rPr lang="en-US" dirty="0"/>
              <a:t>Ensuring Requirements are Testable and Traceable</a:t>
            </a:r>
          </a:p>
        </p:txBody>
      </p:sp>
      <p:sp>
        <p:nvSpPr>
          <p:cNvPr id="3" name="Content Placeholder 2">
            <a:extLst>
              <a:ext uri="{FF2B5EF4-FFF2-40B4-BE49-F238E27FC236}">
                <a16:creationId xmlns:a16="http://schemas.microsoft.com/office/drawing/2014/main" id="{AABE4C6B-7F11-4736-B97D-91F6617D0ED6}"/>
              </a:ext>
            </a:extLst>
          </p:cNvPr>
          <p:cNvSpPr>
            <a:spLocks noGrp="1"/>
          </p:cNvSpPr>
          <p:nvPr>
            <p:ph idx="1"/>
          </p:nvPr>
        </p:nvSpPr>
        <p:spPr/>
        <p:txBody>
          <a:bodyPr/>
          <a:lstStyle/>
          <a:p>
            <a:pPr marL="0" indent="0" algn="just">
              <a:buNone/>
            </a:pPr>
            <a:r>
              <a:rPr lang="en-US" dirty="0"/>
              <a:t>The second step is to ensure that the requirements are testable and traceable. Testable requirements are those that can be validated through testing. Traceable requirements are those that can be traced throughout the software development life cycle, from requirements to design, development, testing, and deployment. Traceability ensures that the software meets the requirements and objectives.</a:t>
            </a:r>
            <a:endParaRPr lang="en-IN" dirty="0"/>
          </a:p>
        </p:txBody>
      </p:sp>
    </p:spTree>
    <p:extLst>
      <p:ext uri="{BB962C8B-B14F-4D97-AF65-F5344CB8AC3E}">
        <p14:creationId xmlns:p14="http://schemas.microsoft.com/office/powerpoint/2010/main" val="2155914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4757-4F9C-463D-950D-2EAD72941C90}"/>
              </a:ext>
            </a:extLst>
          </p:cNvPr>
          <p:cNvSpPr>
            <a:spLocks noGrp="1"/>
          </p:cNvSpPr>
          <p:nvPr>
            <p:ph type="title"/>
          </p:nvPr>
        </p:nvSpPr>
        <p:spPr/>
        <p:txBody>
          <a:bodyPr/>
          <a:lstStyle/>
          <a:p>
            <a:r>
              <a:rPr lang="en-US" dirty="0"/>
              <a:t>Ensuring Requirements are Testable and Traceable</a:t>
            </a:r>
          </a:p>
        </p:txBody>
      </p:sp>
      <p:sp>
        <p:nvSpPr>
          <p:cNvPr id="3" name="Content Placeholder 2">
            <a:extLst>
              <a:ext uri="{FF2B5EF4-FFF2-40B4-BE49-F238E27FC236}">
                <a16:creationId xmlns:a16="http://schemas.microsoft.com/office/drawing/2014/main" id="{AABE4C6B-7F11-4736-B97D-91F6617D0ED6}"/>
              </a:ext>
            </a:extLst>
          </p:cNvPr>
          <p:cNvSpPr>
            <a:spLocks noGrp="1"/>
          </p:cNvSpPr>
          <p:nvPr>
            <p:ph idx="1"/>
          </p:nvPr>
        </p:nvSpPr>
        <p:spPr/>
        <p:txBody>
          <a:bodyPr>
            <a:normAutofit lnSpcReduction="10000"/>
          </a:bodyPr>
          <a:lstStyle/>
          <a:p>
            <a:pPr algn="just"/>
            <a:r>
              <a:rPr lang="en-US" dirty="0"/>
              <a:t>This involves ensuring that the requirements are written in such a way that they can be tested and that the test results can be traced back to the specific requirement. The SQA team will review the requirements document to ensure that each requirement is testable, and that there is a clear and traceable link between the requirement and the corresponding test case.</a:t>
            </a:r>
          </a:p>
          <a:p>
            <a:pPr algn="just"/>
            <a:r>
              <a:rPr lang="en-US" b="1" dirty="0"/>
              <a:t>For example</a:t>
            </a:r>
            <a:r>
              <a:rPr lang="en-US" dirty="0"/>
              <a:t>, suppose the requirement for employee information management in the payroll system specifies that the system must allow employees to update their personal information (e.g., address, contact details) at any time. In this case, the SQA team will ensure that there is a test case that verifies the functionality of the employee information management feature and that the test results can be traced back to this requirement.</a:t>
            </a:r>
          </a:p>
        </p:txBody>
      </p:sp>
    </p:spTree>
    <p:extLst>
      <p:ext uri="{BB962C8B-B14F-4D97-AF65-F5344CB8AC3E}">
        <p14:creationId xmlns:p14="http://schemas.microsoft.com/office/powerpoint/2010/main" val="13772163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4757-4F9C-463D-950D-2EAD72941C90}"/>
              </a:ext>
            </a:extLst>
          </p:cNvPr>
          <p:cNvSpPr>
            <a:spLocks noGrp="1"/>
          </p:cNvSpPr>
          <p:nvPr>
            <p:ph type="title"/>
          </p:nvPr>
        </p:nvSpPr>
        <p:spPr/>
        <p:txBody>
          <a:bodyPr>
            <a:normAutofit fontScale="90000"/>
          </a:bodyPr>
          <a:lstStyle/>
          <a:p>
            <a:r>
              <a:rPr lang="en-US" dirty="0"/>
              <a:t>Identifying and Addressing Any Inconsistencies or Ambiguities in Requirements</a:t>
            </a:r>
          </a:p>
        </p:txBody>
      </p:sp>
      <p:sp>
        <p:nvSpPr>
          <p:cNvPr id="3" name="Content Placeholder 2">
            <a:extLst>
              <a:ext uri="{FF2B5EF4-FFF2-40B4-BE49-F238E27FC236}">
                <a16:creationId xmlns:a16="http://schemas.microsoft.com/office/drawing/2014/main" id="{AABE4C6B-7F11-4736-B97D-91F6617D0ED6}"/>
              </a:ext>
            </a:extLst>
          </p:cNvPr>
          <p:cNvSpPr>
            <a:spLocks noGrp="1"/>
          </p:cNvSpPr>
          <p:nvPr>
            <p:ph idx="1"/>
          </p:nvPr>
        </p:nvSpPr>
        <p:spPr>
          <a:xfrm>
            <a:off x="2231136" y="2470777"/>
            <a:ext cx="7729728" cy="2111734"/>
          </a:xfrm>
        </p:spPr>
        <p:txBody>
          <a:bodyPr/>
          <a:lstStyle/>
          <a:p>
            <a:pPr marL="0" indent="0" algn="just">
              <a:buNone/>
            </a:pPr>
            <a:r>
              <a:rPr lang="en-US" dirty="0"/>
              <a:t>During the requirements review, any inconsistencies or ambiguities in the requirements are identified and addressed. Inconsistencies occur when two or more requirements contradict each other, or when a requirement conflicts with the user's needs. Ambiguities occur when a requirement is unclear or can be interpreted in multiple ways. Identifying and addressing these issues ensures that the software development team understands the requirements and can develop software that meets the user's needs.</a:t>
            </a:r>
            <a:endParaRPr lang="en-IN" dirty="0"/>
          </a:p>
        </p:txBody>
      </p:sp>
    </p:spTree>
    <p:extLst>
      <p:ext uri="{BB962C8B-B14F-4D97-AF65-F5344CB8AC3E}">
        <p14:creationId xmlns:p14="http://schemas.microsoft.com/office/powerpoint/2010/main" val="28281302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4757-4F9C-463D-950D-2EAD72941C90}"/>
              </a:ext>
            </a:extLst>
          </p:cNvPr>
          <p:cNvSpPr>
            <a:spLocks noGrp="1"/>
          </p:cNvSpPr>
          <p:nvPr>
            <p:ph type="title"/>
          </p:nvPr>
        </p:nvSpPr>
        <p:spPr/>
        <p:txBody>
          <a:bodyPr>
            <a:normAutofit fontScale="90000"/>
          </a:bodyPr>
          <a:lstStyle/>
          <a:p>
            <a:pPr algn="just"/>
            <a:r>
              <a:rPr lang="en-US" dirty="0"/>
              <a:t>Identifying and Addressing Any Inconsistencies or Ambiguities in Requirements</a:t>
            </a:r>
          </a:p>
        </p:txBody>
      </p:sp>
      <p:sp>
        <p:nvSpPr>
          <p:cNvPr id="3" name="Content Placeholder 2">
            <a:extLst>
              <a:ext uri="{FF2B5EF4-FFF2-40B4-BE49-F238E27FC236}">
                <a16:creationId xmlns:a16="http://schemas.microsoft.com/office/drawing/2014/main" id="{AABE4C6B-7F11-4736-B97D-91F6617D0ED6}"/>
              </a:ext>
            </a:extLst>
          </p:cNvPr>
          <p:cNvSpPr>
            <a:spLocks noGrp="1"/>
          </p:cNvSpPr>
          <p:nvPr>
            <p:ph idx="1"/>
          </p:nvPr>
        </p:nvSpPr>
        <p:spPr>
          <a:xfrm>
            <a:off x="2231136" y="2470777"/>
            <a:ext cx="7729728" cy="2111734"/>
          </a:xfrm>
        </p:spPr>
        <p:txBody>
          <a:bodyPr>
            <a:noAutofit/>
          </a:bodyPr>
          <a:lstStyle/>
          <a:p>
            <a:pPr algn="just"/>
            <a:r>
              <a:rPr lang="en-US" dirty="0"/>
              <a:t>This involves identifying any inconsistencies, conflicts, or ambiguities in the requirements and addressing them before the development process begins. The SQA team will review the requirements document and look for any conflicts or inconsistencies between requirements, such as two requirements that specify different data formats for the same input field. They will also identify any ambiguous or unclear requirements and work with the business analyst to clarify and rephrase them.</a:t>
            </a:r>
          </a:p>
          <a:p>
            <a:pPr algn="just"/>
            <a:r>
              <a:rPr lang="en-US" b="1" dirty="0"/>
              <a:t>For example</a:t>
            </a:r>
            <a:r>
              <a:rPr lang="en-US" dirty="0"/>
              <a:t>, suppose the payroll system requirements document includes a requirement that states "the system should be user-friendly." This requirement is ambiguous and open to interpretation, making it difficult to test or verify. In this case, the SQA team will work with the business analyst to clarify this requirement, for instance, by defining specific usability criteria (e.g., clear and intuitive user interface, easy-to-follow instructions) that can be objectively tested and verified.</a:t>
            </a:r>
          </a:p>
        </p:txBody>
      </p:sp>
    </p:spTree>
    <p:extLst>
      <p:ext uri="{BB962C8B-B14F-4D97-AF65-F5344CB8AC3E}">
        <p14:creationId xmlns:p14="http://schemas.microsoft.com/office/powerpoint/2010/main" val="19038540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4757-4F9C-463D-950D-2EAD72941C90}"/>
              </a:ext>
            </a:extLst>
          </p:cNvPr>
          <p:cNvSpPr>
            <a:spLocks noGrp="1"/>
          </p:cNvSpPr>
          <p:nvPr>
            <p:ph type="title"/>
          </p:nvPr>
        </p:nvSpPr>
        <p:spPr/>
        <p:txBody>
          <a:bodyPr>
            <a:normAutofit/>
          </a:bodyPr>
          <a:lstStyle/>
          <a:p>
            <a:r>
              <a:rPr lang="en-US" dirty="0"/>
              <a:t>Conclusion OF Requirements Review PHASE</a:t>
            </a:r>
          </a:p>
        </p:txBody>
      </p:sp>
      <p:sp>
        <p:nvSpPr>
          <p:cNvPr id="3" name="Content Placeholder 2">
            <a:extLst>
              <a:ext uri="{FF2B5EF4-FFF2-40B4-BE49-F238E27FC236}">
                <a16:creationId xmlns:a16="http://schemas.microsoft.com/office/drawing/2014/main" id="{AABE4C6B-7F11-4736-B97D-91F6617D0ED6}"/>
              </a:ext>
            </a:extLst>
          </p:cNvPr>
          <p:cNvSpPr>
            <a:spLocks noGrp="1"/>
          </p:cNvSpPr>
          <p:nvPr>
            <p:ph idx="1"/>
          </p:nvPr>
        </p:nvSpPr>
        <p:spPr>
          <a:xfrm>
            <a:off x="2231136" y="2470777"/>
            <a:ext cx="7729728" cy="2111734"/>
          </a:xfrm>
        </p:spPr>
        <p:txBody>
          <a:bodyPr/>
          <a:lstStyle/>
          <a:p>
            <a:pPr marL="0" indent="0" algn="just">
              <a:buNone/>
            </a:pPr>
            <a:r>
              <a:rPr lang="en-US" dirty="0"/>
              <a:t>By completing the requirements review phase, the SQA team can ensure that the software requirements are complete, accurate, and testable. This ensures that the software development team has a clear understanding of the requirements and can develop software that meets the user's needs. Additionally, the traceability of requirements ensures that the software can be tested and validated throughout the software development life cycle.</a:t>
            </a:r>
          </a:p>
        </p:txBody>
      </p:sp>
    </p:spTree>
    <p:extLst>
      <p:ext uri="{BB962C8B-B14F-4D97-AF65-F5344CB8AC3E}">
        <p14:creationId xmlns:p14="http://schemas.microsoft.com/office/powerpoint/2010/main" val="5170920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4757-4F9C-463D-950D-2EAD72941C90}"/>
              </a:ext>
            </a:extLst>
          </p:cNvPr>
          <p:cNvSpPr>
            <a:spLocks noGrp="1"/>
          </p:cNvSpPr>
          <p:nvPr>
            <p:ph type="title"/>
          </p:nvPr>
        </p:nvSpPr>
        <p:spPr/>
        <p:txBody>
          <a:bodyPr/>
          <a:lstStyle/>
          <a:p>
            <a:r>
              <a:rPr lang="en-US" dirty="0"/>
              <a:t>Design Review</a:t>
            </a:r>
          </a:p>
        </p:txBody>
      </p:sp>
      <p:sp>
        <p:nvSpPr>
          <p:cNvPr id="3" name="Content Placeholder 2">
            <a:extLst>
              <a:ext uri="{FF2B5EF4-FFF2-40B4-BE49-F238E27FC236}">
                <a16:creationId xmlns:a16="http://schemas.microsoft.com/office/drawing/2014/main" id="{AABE4C6B-7F11-4736-B97D-91F6617D0ED6}"/>
              </a:ext>
            </a:extLst>
          </p:cNvPr>
          <p:cNvSpPr>
            <a:spLocks noGrp="1"/>
          </p:cNvSpPr>
          <p:nvPr>
            <p:ph idx="1"/>
          </p:nvPr>
        </p:nvSpPr>
        <p:spPr/>
        <p:txBody>
          <a:bodyPr/>
          <a:lstStyle/>
          <a:p>
            <a:endParaRPr lang="en-IN" dirty="0"/>
          </a:p>
        </p:txBody>
      </p:sp>
      <p:pic>
        <p:nvPicPr>
          <p:cNvPr id="7170" name="Picture 2" descr="Design Reviews: Going Beyond the Surface - Library - Google Des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1136" y="2236414"/>
            <a:ext cx="7729728" cy="3864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48318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4757-4F9C-463D-950D-2EAD72941C90}"/>
              </a:ext>
            </a:extLst>
          </p:cNvPr>
          <p:cNvSpPr>
            <a:spLocks noGrp="1"/>
          </p:cNvSpPr>
          <p:nvPr>
            <p:ph type="title"/>
          </p:nvPr>
        </p:nvSpPr>
        <p:spPr/>
        <p:txBody>
          <a:bodyPr/>
          <a:lstStyle/>
          <a:p>
            <a:r>
              <a:rPr lang="en-US" dirty="0"/>
              <a:t>Design Review</a:t>
            </a:r>
          </a:p>
        </p:txBody>
      </p:sp>
      <p:sp>
        <p:nvSpPr>
          <p:cNvPr id="3" name="Content Placeholder 2">
            <a:extLst>
              <a:ext uri="{FF2B5EF4-FFF2-40B4-BE49-F238E27FC236}">
                <a16:creationId xmlns:a16="http://schemas.microsoft.com/office/drawing/2014/main" id="{AABE4C6B-7F11-4736-B97D-91F6617D0ED6}"/>
              </a:ext>
            </a:extLst>
          </p:cNvPr>
          <p:cNvSpPr>
            <a:spLocks noGrp="1"/>
          </p:cNvSpPr>
          <p:nvPr>
            <p:ph idx="1"/>
          </p:nvPr>
        </p:nvSpPr>
        <p:spPr/>
        <p:txBody>
          <a:bodyPr/>
          <a:lstStyle/>
          <a:p>
            <a:pPr marL="0" indent="0" algn="just">
              <a:buNone/>
            </a:pPr>
            <a:r>
              <a:rPr lang="en-US" dirty="0"/>
              <a:t>Design Review is the third phase of SQA process implementation. In this phase, software design documents are reviewed and verified to ensure that they meet the software requirements. The following are the key activities that are part of the design review phase:</a:t>
            </a:r>
          </a:p>
          <a:p>
            <a:pPr algn="just"/>
            <a:r>
              <a:rPr lang="en-US" dirty="0"/>
              <a:t>Reviewing and Verifying Software Design Documents</a:t>
            </a:r>
          </a:p>
          <a:p>
            <a:pPr algn="just"/>
            <a:r>
              <a:rPr lang="en-US" dirty="0"/>
              <a:t>Ensuring Design Meets Requirements</a:t>
            </a:r>
          </a:p>
          <a:p>
            <a:pPr algn="just"/>
            <a:r>
              <a:rPr lang="en-US" dirty="0"/>
              <a:t>Identifying and Addressing Any Potential Design Flaws or Weaknesses</a:t>
            </a:r>
          </a:p>
          <a:p>
            <a:pPr marL="0" indent="0" algn="just">
              <a:buNone/>
            </a:pPr>
            <a:br>
              <a:rPr lang="en-US" dirty="0"/>
            </a:br>
            <a:endParaRPr lang="en-IN" dirty="0"/>
          </a:p>
        </p:txBody>
      </p:sp>
    </p:spTree>
    <p:extLst>
      <p:ext uri="{BB962C8B-B14F-4D97-AF65-F5344CB8AC3E}">
        <p14:creationId xmlns:p14="http://schemas.microsoft.com/office/powerpoint/2010/main" val="20764958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4757-4F9C-463D-950D-2EAD72941C90}"/>
              </a:ext>
            </a:extLst>
          </p:cNvPr>
          <p:cNvSpPr>
            <a:spLocks noGrp="1"/>
          </p:cNvSpPr>
          <p:nvPr>
            <p:ph type="title"/>
          </p:nvPr>
        </p:nvSpPr>
        <p:spPr/>
        <p:txBody>
          <a:bodyPr/>
          <a:lstStyle/>
          <a:p>
            <a:r>
              <a:rPr lang="en-US" dirty="0"/>
              <a:t>Reviewing and Verifying Software Design Documents</a:t>
            </a:r>
          </a:p>
        </p:txBody>
      </p:sp>
      <p:sp>
        <p:nvSpPr>
          <p:cNvPr id="3" name="Content Placeholder 2">
            <a:extLst>
              <a:ext uri="{FF2B5EF4-FFF2-40B4-BE49-F238E27FC236}">
                <a16:creationId xmlns:a16="http://schemas.microsoft.com/office/drawing/2014/main" id="{AABE4C6B-7F11-4736-B97D-91F6617D0ED6}"/>
              </a:ext>
            </a:extLst>
          </p:cNvPr>
          <p:cNvSpPr>
            <a:spLocks noGrp="1"/>
          </p:cNvSpPr>
          <p:nvPr>
            <p:ph idx="1"/>
          </p:nvPr>
        </p:nvSpPr>
        <p:spPr/>
        <p:txBody>
          <a:bodyPr/>
          <a:lstStyle/>
          <a:p>
            <a:pPr marL="0" indent="0" algn="just">
              <a:buNone/>
            </a:pPr>
            <a:r>
              <a:rPr lang="en-US" dirty="0"/>
              <a:t>The first step in the design review phase is to review and verify the software design documents. The design documents should be analyzed to ensure that they meet the software requirements and that they provide a clear and comprehensive design for the software system.</a:t>
            </a:r>
          </a:p>
          <a:p>
            <a:pPr marL="0" indent="0" algn="just">
              <a:buNone/>
            </a:pPr>
            <a:r>
              <a:rPr lang="en-US" dirty="0"/>
              <a:t>This involves conducting a thorough review of the design documents to ensure that they are complete, accurate, and consistent with the project requirements. The review process should involve all relevant stakeholders, including the software designers, software architects, and project managers. Reviewing the design documents can help identify any errors or omissions in the design before coding begins, saving time and effort later in the project.</a:t>
            </a:r>
            <a:endParaRPr lang="en-IN" dirty="0"/>
          </a:p>
        </p:txBody>
      </p:sp>
    </p:spTree>
    <p:extLst>
      <p:ext uri="{BB962C8B-B14F-4D97-AF65-F5344CB8AC3E}">
        <p14:creationId xmlns:p14="http://schemas.microsoft.com/office/powerpoint/2010/main" val="7864166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4757-4F9C-463D-950D-2EAD72941C90}"/>
              </a:ext>
            </a:extLst>
          </p:cNvPr>
          <p:cNvSpPr>
            <a:spLocks noGrp="1"/>
          </p:cNvSpPr>
          <p:nvPr>
            <p:ph type="title"/>
          </p:nvPr>
        </p:nvSpPr>
        <p:spPr/>
        <p:txBody>
          <a:bodyPr/>
          <a:lstStyle/>
          <a:p>
            <a:r>
              <a:rPr lang="en-US" dirty="0"/>
              <a:t>Ensuring Design Meets Requirements</a:t>
            </a:r>
          </a:p>
        </p:txBody>
      </p:sp>
      <p:sp>
        <p:nvSpPr>
          <p:cNvPr id="3" name="Content Placeholder 2">
            <a:extLst>
              <a:ext uri="{FF2B5EF4-FFF2-40B4-BE49-F238E27FC236}">
                <a16:creationId xmlns:a16="http://schemas.microsoft.com/office/drawing/2014/main" id="{AABE4C6B-7F11-4736-B97D-91F6617D0ED6}"/>
              </a:ext>
            </a:extLst>
          </p:cNvPr>
          <p:cNvSpPr>
            <a:spLocks noGrp="1"/>
          </p:cNvSpPr>
          <p:nvPr>
            <p:ph idx="1"/>
          </p:nvPr>
        </p:nvSpPr>
        <p:spPr/>
        <p:txBody>
          <a:bodyPr/>
          <a:lstStyle/>
          <a:p>
            <a:pPr marL="0" indent="0" algn="just">
              <a:buNone/>
            </a:pPr>
            <a:r>
              <a:rPr lang="en-US" dirty="0"/>
              <a:t>The first step in the design review phase is to review and verify the software design documents. The design documents should be analyzed to ensure that they meet the software requirements and that they provide a clear and comprehensive design for the software system.</a:t>
            </a:r>
          </a:p>
          <a:p>
            <a:pPr marL="0" indent="0" algn="just">
              <a:buNone/>
            </a:pPr>
            <a:r>
              <a:rPr lang="en-US" dirty="0"/>
              <a:t>The design should accurately reflect the software requirements and should meet the intended purpose of the software. The design should also be scalable and maintainable to accommodate future changes or upgrades. A design review helps to identify any discrepancies between the requirements and design and ensures that the design meets the project's goals and objectives.</a:t>
            </a:r>
            <a:endParaRPr lang="en-IN" dirty="0"/>
          </a:p>
        </p:txBody>
      </p:sp>
    </p:spTree>
    <p:extLst>
      <p:ext uri="{BB962C8B-B14F-4D97-AF65-F5344CB8AC3E}">
        <p14:creationId xmlns:p14="http://schemas.microsoft.com/office/powerpoint/2010/main" val="1621127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4757-4F9C-463D-950D-2EAD72941C90}"/>
              </a:ext>
            </a:extLst>
          </p:cNvPr>
          <p:cNvSpPr>
            <a:spLocks noGrp="1"/>
          </p:cNvSpPr>
          <p:nvPr>
            <p:ph type="title"/>
          </p:nvPr>
        </p:nvSpPr>
        <p:spPr/>
        <p:txBody>
          <a:bodyPr/>
          <a:lstStyle/>
          <a:p>
            <a:r>
              <a:rPr lang="en-US" dirty="0"/>
              <a:t>Importance of SQA process implementation</a:t>
            </a:r>
          </a:p>
        </p:txBody>
      </p:sp>
      <p:sp>
        <p:nvSpPr>
          <p:cNvPr id="3" name="Content Placeholder 2">
            <a:extLst>
              <a:ext uri="{FF2B5EF4-FFF2-40B4-BE49-F238E27FC236}">
                <a16:creationId xmlns:a16="http://schemas.microsoft.com/office/drawing/2014/main" id="{AABE4C6B-7F11-4736-B97D-91F6617D0ED6}"/>
              </a:ext>
            </a:extLst>
          </p:cNvPr>
          <p:cNvSpPr>
            <a:spLocks noGrp="1"/>
          </p:cNvSpPr>
          <p:nvPr>
            <p:ph idx="1"/>
          </p:nvPr>
        </p:nvSpPr>
        <p:spPr>
          <a:xfrm>
            <a:off x="0" y="2540000"/>
            <a:ext cx="12192000" cy="3200027"/>
          </a:xfrm>
        </p:spPr>
        <p:txBody>
          <a:bodyPr>
            <a:normAutofit/>
          </a:bodyPr>
          <a:lstStyle/>
          <a:p>
            <a:pPr algn="just"/>
            <a:r>
              <a:rPr lang="en-US" sz="2800" dirty="0"/>
              <a:t>The importance of SQA process implementation lies in the fact that software is an essential component of many products and services. Software defects can lead to financial losses, reduced productivity, and damage to reputation. Therefore, it is crucial to implement SQA processes to ensure that software products are reliable, efficient, and meet user requirements.</a:t>
            </a:r>
            <a:endParaRPr lang="en-IN" sz="2800" dirty="0"/>
          </a:p>
        </p:txBody>
      </p:sp>
    </p:spTree>
    <p:extLst>
      <p:ext uri="{BB962C8B-B14F-4D97-AF65-F5344CB8AC3E}">
        <p14:creationId xmlns:p14="http://schemas.microsoft.com/office/powerpoint/2010/main" val="22440293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4757-4F9C-463D-950D-2EAD72941C90}"/>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AABE4C6B-7F11-4736-B97D-91F6617D0ED6}"/>
              </a:ext>
            </a:extLst>
          </p:cNvPr>
          <p:cNvSpPr>
            <a:spLocks noGrp="1"/>
          </p:cNvSpPr>
          <p:nvPr>
            <p:ph idx="1"/>
          </p:nvPr>
        </p:nvSpPr>
        <p:spPr/>
        <p:txBody>
          <a:bodyPr/>
          <a:lstStyle/>
          <a:p>
            <a:pPr marL="0" indent="0" algn="just">
              <a:buNone/>
            </a:pPr>
            <a:r>
              <a:rPr lang="en-US" b="1" dirty="0"/>
              <a:t>For example, </a:t>
            </a:r>
            <a:r>
              <a:rPr lang="en-US" dirty="0"/>
              <a:t>suppose a software development project requires the creation of an e-commerce website with a shopping cart feature. The design review would ensure that the design of the website and shopping cart feature are aligned with the project requirements and functional specifications. The design would also be evaluated for scalability and maintainability, ensuring that the software can handle future changes or upgrades.</a:t>
            </a:r>
            <a:endParaRPr lang="en-IN" dirty="0"/>
          </a:p>
        </p:txBody>
      </p:sp>
    </p:spTree>
    <p:extLst>
      <p:ext uri="{BB962C8B-B14F-4D97-AF65-F5344CB8AC3E}">
        <p14:creationId xmlns:p14="http://schemas.microsoft.com/office/powerpoint/2010/main" val="2914600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4757-4F9C-463D-950D-2EAD72941C90}"/>
              </a:ext>
            </a:extLst>
          </p:cNvPr>
          <p:cNvSpPr>
            <a:spLocks noGrp="1"/>
          </p:cNvSpPr>
          <p:nvPr>
            <p:ph type="title"/>
          </p:nvPr>
        </p:nvSpPr>
        <p:spPr/>
        <p:txBody>
          <a:bodyPr>
            <a:normAutofit fontScale="90000"/>
          </a:bodyPr>
          <a:lstStyle/>
          <a:p>
            <a:r>
              <a:rPr lang="en-US" dirty="0"/>
              <a:t>Identifying and Addressing any Potential Design Flaws or Weaknesses</a:t>
            </a:r>
          </a:p>
        </p:txBody>
      </p:sp>
      <p:sp>
        <p:nvSpPr>
          <p:cNvPr id="3" name="Content Placeholder 2">
            <a:extLst>
              <a:ext uri="{FF2B5EF4-FFF2-40B4-BE49-F238E27FC236}">
                <a16:creationId xmlns:a16="http://schemas.microsoft.com/office/drawing/2014/main" id="{AABE4C6B-7F11-4736-B97D-91F6617D0ED6}"/>
              </a:ext>
            </a:extLst>
          </p:cNvPr>
          <p:cNvSpPr>
            <a:spLocks noGrp="1"/>
          </p:cNvSpPr>
          <p:nvPr>
            <p:ph idx="1"/>
          </p:nvPr>
        </p:nvSpPr>
        <p:spPr>
          <a:xfrm>
            <a:off x="2231136" y="2470776"/>
            <a:ext cx="7729728" cy="1649279"/>
          </a:xfrm>
        </p:spPr>
        <p:txBody>
          <a:bodyPr>
            <a:noAutofit/>
          </a:bodyPr>
          <a:lstStyle/>
          <a:p>
            <a:pPr marL="0" indent="0" algn="just">
              <a:buNone/>
            </a:pPr>
            <a:r>
              <a:rPr lang="en-US" sz="1700" dirty="0"/>
              <a:t>During the design review, any potential design flaws or weaknesses are identified and addressed. This includes reviewing the design for any security vulnerabilities, performance issues, or other potential problems. Design flaws or weaknesses can be addressed through design changes or by implementing additional measures to mitigate the risks.</a:t>
            </a:r>
          </a:p>
          <a:p>
            <a:pPr marL="0" indent="0" algn="just">
              <a:buNone/>
            </a:pPr>
            <a:r>
              <a:rPr lang="en-US" sz="1700" dirty="0"/>
              <a:t>A design review can help identify potential design flaws or weaknesses that could lead to issues in the future. These could include security vulnerabilities, performance bottlenecks, or design elements that are difficult to implement. Identifying and addressing these issues early in the development process can help reduce project risks and improve software quality.</a:t>
            </a:r>
          </a:p>
          <a:p>
            <a:pPr algn="just"/>
            <a:r>
              <a:rPr lang="en-US" sz="1700" b="1" dirty="0"/>
              <a:t>For example, </a:t>
            </a:r>
            <a:r>
              <a:rPr lang="en-US" sz="1700" dirty="0"/>
              <a:t>during the design review of a healthcare management system, a potential design flaw is identified in the data encryption process, which could result in sensitive patient data being exposed. The flaw is addressed by redesigning the encryption process, ensuring that sensitive data is fully protected.</a:t>
            </a:r>
          </a:p>
          <a:p>
            <a:pPr marL="0" indent="0" algn="just">
              <a:buNone/>
            </a:pPr>
            <a:endParaRPr lang="en-IN" sz="1700" dirty="0"/>
          </a:p>
        </p:txBody>
      </p:sp>
    </p:spTree>
    <p:extLst>
      <p:ext uri="{BB962C8B-B14F-4D97-AF65-F5344CB8AC3E}">
        <p14:creationId xmlns:p14="http://schemas.microsoft.com/office/powerpoint/2010/main" val="18765843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4757-4F9C-463D-950D-2EAD72941C90}"/>
              </a:ext>
            </a:extLst>
          </p:cNvPr>
          <p:cNvSpPr>
            <a:spLocks noGrp="1"/>
          </p:cNvSpPr>
          <p:nvPr>
            <p:ph type="title"/>
          </p:nvPr>
        </p:nvSpPr>
        <p:spPr/>
        <p:txBody>
          <a:bodyPr>
            <a:normAutofit/>
          </a:bodyPr>
          <a:lstStyle/>
          <a:p>
            <a:r>
              <a:rPr lang="en-US" dirty="0"/>
              <a:t>Conclusion OF Design Review phase</a:t>
            </a:r>
          </a:p>
        </p:txBody>
      </p:sp>
      <p:sp>
        <p:nvSpPr>
          <p:cNvPr id="3" name="Content Placeholder 2">
            <a:extLst>
              <a:ext uri="{FF2B5EF4-FFF2-40B4-BE49-F238E27FC236}">
                <a16:creationId xmlns:a16="http://schemas.microsoft.com/office/drawing/2014/main" id="{AABE4C6B-7F11-4736-B97D-91F6617D0ED6}"/>
              </a:ext>
            </a:extLst>
          </p:cNvPr>
          <p:cNvSpPr>
            <a:spLocks noGrp="1"/>
          </p:cNvSpPr>
          <p:nvPr>
            <p:ph idx="1"/>
          </p:nvPr>
        </p:nvSpPr>
        <p:spPr>
          <a:xfrm>
            <a:off x="2231136" y="2470776"/>
            <a:ext cx="7800370" cy="2710824"/>
          </a:xfrm>
        </p:spPr>
        <p:txBody>
          <a:bodyPr>
            <a:normAutofit/>
          </a:bodyPr>
          <a:lstStyle/>
          <a:p>
            <a:pPr marL="0" indent="0" algn="just">
              <a:buNone/>
            </a:pPr>
            <a:r>
              <a:rPr lang="en-US" dirty="0"/>
              <a:t>By completing the design review phase, the SQA team can ensure that the software design meets the requirements and that there are no potential design flaws or weaknesses. This ensures that the software development team has a clear understanding of the design and can develop software that meets the user's needs. Additionally, identifying and addressing potential design flaws or weaknesses can help reduce the risk of problems or issues later in the software development life cycle.</a:t>
            </a:r>
          </a:p>
        </p:txBody>
      </p:sp>
    </p:spTree>
    <p:extLst>
      <p:ext uri="{BB962C8B-B14F-4D97-AF65-F5344CB8AC3E}">
        <p14:creationId xmlns:p14="http://schemas.microsoft.com/office/powerpoint/2010/main" val="112697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4757-4F9C-463D-950D-2EAD72941C90}"/>
              </a:ext>
            </a:extLst>
          </p:cNvPr>
          <p:cNvSpPr>
            <a:spLocks noGrp="1"/>
          </p:cNvSpPr>
          <p:nvPr>
            <p:ph type="title"/>
          </p:nvPr>
        </p:nvSpPr>
        <p:spPr/>
        <p:txBody>
          <a:bodyPr/>
          <a:lstStyle/>
          <a:p>
            <a:r>
              <a:rPr lang="en-US" dirty="0"/>
              <a:t>Code Review</a:t>
            </a:r>
          </a:p>
        </p:txBody>
      </p:sp>
      <p:sp>
        <p:nvSpPr>
          <p:cNvPr id="3" name="Content Placeholder 2">
            <a:extLst>
              <a:ext uri="{FF2B5EF4-FFF2-40B4-BE49-F238E27FC236}">
                <a16:creationId xmlns:a16="http://schemas.microsoft.com/office/drawing/2014/main" id="{AABE4C6B-7F11-4736-B97D-91F6617D0ED6}"/>
              </a:ext>
            </a:extLst>
          </p:cNvPr>
          <p:cNvSpPr>
            <a:spLocks noGrp="1"/>
          </p:cNvSpPr>
          <p:nvPr>
            <p:ph idx="1"/>
          </p:nvPr>
        </p:nvSpPr>
        <p:spPr/>
        <p:txBody>
          <a:bodyPr/>
          <a:lstStyle/>
          <a:p>
            <a:endParaRPr lang="en-IN" dirty="0"/>
          </a:p>
        </p:txBody>
      </p:sp>
      <p:pic>
        <p:nvPicPr>
          <p:cNvPr id="12292" name="Picture 4" descr="https://www.gitkraken.com/wp-content/uploads/2021/08/Code-Review-Best-Practices_Hero.png"/>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2231136" y="2339306"/>
            <a:ext cx="7729728" cy="4289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3596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4757-4F9C-463D-950D-2EAD72941C90}"/>
              </a:ext>
            </a:extLst>
          </p:cNvPr>
          <p:cNvSpPr>
            <a:spLocks noGrp="1"/>
          </p:cNvSpPr>
          <p:nvPr>
            <p:ph type="title"/>
          </p:nvPr>
        </p:nvSpPr>
        <p:spPr/>
        <p:txBody>
          <a:bodyPr/>
          <a:lstStyle/>
          <a:p>
            <a:r>
              <a:rPr lang="en-US" dirty="0"/>
              <a:t>Code Review</a:t>
            </a:r>
          </a:p>
        </p:txBody>
      </p:sp>
      <p:sp>
        <p:nvSpPr>
          <p:cNvPr id="3" name="Content Placeholder 2">
            <a:extLst>
              <a:ext uri="{FF2B5EF4-FFF2-40B4-BE49-F238E27FC236}">
                <a16:creationId xmlns:a16="http://schemas.microsoft.com/office/drawing/2014/main" id="{AABE4C6B-7F11-4736-B97D-91F6617D0ED6}"/>
              </a:ext>
            </a:extLst>
          </p:cNvPr>
          <p:cNvSpPr>
            <a:spLocks noGrp="1"/>
          </p:cNvSpPr>
          <p:nvPr>
            <p:ph idx="1"/>
          </p:nvPr>
        </p:nvSpPr>
        <p:spPr/>
        <p:txBody>
          <a:bodyPr/>
          <a:lstStyle/>
          <a:p>
            <a:pPr marL="0" indent="0" algn="just">
              <a:buNone/>
            </a:pPr>
            <a:r>
              <a:rPr lang="en-US" dirty="0"/>
              <a:t>Code Review is the fourth phase of SQA process implementation. In this phase, software code is reviewed and verified to ensure that it meets the design and requirements, and that there are no coding errors or vulnerabilities. The following are the key activities that are part of the code review phase:</a:t>
            </a:r>
          </a:p>
          <a:p>
            <a:r>
              <a:rPr lang="en-US" dirty="0"/>
              <a:t>Reviewing and Verifying Software Code</a:t>
            </a:r>
          </a:p>
          <a:p>
            <a:r>
              <a:rPr lang="en-US" dirty="0"/>
              <a:t>Ensuring Code Meets Design and Requirements</a:t>
            </a:r>
          </a:p>
          <a:p>
            <a:r>
              <a:rPr lang="en-US" dirty="0"/>
              <a:t>Identifying and Addressing any Coding Errors or Vulnerabilities</a:t>
            </a:r>
          </a:p>
          <a:p>
            <a:pPr marL="0" indent="0">
              <a:buNone/>
            </a:pPr>
            <a:endParaRPr lang="en-US" dirty="0"/>
          </a:p>
          <a:p>
            <a:pPr marL="0" indent="0">
              <a:buNone/>
            </a:pPr>
            <a:endParaRPr lang="en-US" dirty="0"/>
          </a:p>
          <a:p>
            <a:endParaRPr lang="en-IN" dirty="0"/>
          </a:p>
        </p:txBody>
      </p:sp>
    </p:spTree>
    <p:extLst>
      <p:ext uri="{BB962C8B-B14F-4D97-AF65-F5344CB8AC3E}">
        <p14:creationId xmlns:p14="http://schemas.microsoft.com/office/powerpoint/2010/main" val="21748283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4757-4F9C-463D-950D-2EAD72941C90}"/>
              </a:ext>
            </a:extLst>
          </p:cNvPr>
          <p:cNvSpPr>
            <a:spLocks noGrp="1"/>
          </p:cNvSpPr>
          <p:nvPr>
            <p:ph type="title"/>
          </p:nvPr>
        </p:nvSpPr>
        <p:spPr/>
        <p:txBody>
          <a:bodyPr/>
          <a:lstStyle/>
          <a:p>
            <a:r>
              <a:rPr lang="en-US" dirty="0"/>
              <a:t>Reviewing and Verifying Software Code</a:t>
            </a:r>
          </a:p>
        </p:txBody>
      </p:sp>
      <p:sp>
        <p:nvSpPr>
          <p:cNvPr id="3" name="Content Placeholder 2">
            <a:extLst>
              <a:ext uri="{FF2B5EF4-FFF2-40B4-BE49-F238E27FC236}">
                <a16:creationId xmlns:a16="http://schemas.microsoft.com/office/drawing/2014/main" id="{AABE4C6B-7F11-4736-B97D-91F6617D0ED6}"/>
              </a:ext>
            </a:extLst>
          </p:cNvPr>
          <p:cNvSpPr>
            <a:spLocks noGrp="1"/>
          </p:cNvSpPr>
          <p:nvPr>
            <p:ph idx="1"/>
          </p:nvPr>
        </p:nvSpPr>
        <p:spPr/>
        <p:txBody>
          <a:bodyPr/>
          <a:lstStyle/>
          <a:p>
            <a:pPr algn="just"/>
            <a:r>
              <a:rPr lang="en-US" dirty="0"/>
              <a:t>The first step in the code review phase is to review and verify the software code. This involves analyzing the code to ensure that it meets the design and requirements, and that it is consistent with the software design documents. The code should also be verified to ensure that it is complete, accurate, and testable.</a:t>
            </a:r>
          </a:p>
          <a:p>
            <a:pPr algn="just"/>
            <a:r>
              <a:rPr lang="en-US" b="1" dirty="0"/>
              <a:t>Example: </a:t>
            </a:r>
            <a:r>
              <a:rPr lang="en-US" dirty="0"/>
              <a:t>Let's say that the software requirement is to create an e-commerce website that allows users to purchase products online. During the code review, the SQA team would verify that the code includes all the necessary features, such as a shopping cart, payment processing, and user authentication.</a:t>
            </a:r>
          </a:p>
        </p:txBody>
      </p:sp>
    </p:spTree>
    <p:extLst>
      <p:ext uri="{BB962C8B-B14F-4D97-AF65-F5344CB8AC3E}">
        <p14:creationId xmlns:p14="http://schemas.microsoft.com/office/powerpoint/2010/main" val="31308383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4757-4F9C-463D-950D-2EAD72941C90}"/>
              </a:ext>
            </a:extLst>
          </p:cNvPr>
          <p:cNvSpPr>
            <a:spLocks noGrp="1"/>
          </p:cNvSpPr>
          <p:nvPr>
            <p:ph type="title"/>
          </p:nvPr>
        </p:nvSpPr>
        <p:spPr/>
        <p:txBody>
          <a:bodyPr/>
          <a:lstStyle/>
          <a:p>
            <a:r>
              <a:rPr lang="en-US" dirty="0"/>
              <a:t>Ensuring Code Meets Design and Requirements</a:t>
            </a:r>
          </a:p>
        </p:txBody>
      </p:sp>
      <p:sp>
        <p:nvSpPr>
          <p:cNvPr id="3" name="Content Placeholder 2">
            <a:extLst>
              <a:ext uri="{FF2B5EF4-FFF2-40B4-BE49-F238E27FC236}">
                <a16:creationId xmlns:a16="http://schemas.microsoft.com/office/drawing/2014/main" id="{AABE4C6B-7F11-4736-B97D-91F6617D0ED6}"/>
              </a:ext>
            </a:extLst>
          </p:cNvPr>
          <p:cNvSpPr>
            <a:spLocks noGrp="1"/>
          </p:cNvSpPr>
          <p:nvPr>
            <p:ph idx="1"/>
          </p:nvPr>
        </p:nvSpPr>
        <p:spPr/>
        <p:txBody>
          <a:bodyPr/>
          <a:lstStyle/>
          <a:p>
            <a:pPr algn="just"/>
            <a:r>
              <a:rPr lang="en-US" dirty="0"/>
              <a:t>The second step is to ensure that the code meets the design and requirements. The code should be reviewed to ensure that it meets the user's needs and expectations. This includes ensuring that the code is scalable, maintainable, and can be easily modified in the future.</a:t>
            </a:r>
          </a:p>
          <a:p>
            <a:pPr algn="just"/>
            <a:r>
              <a:rPr lang="en-US" b="1" dirty="0"/>
              <a:t>Example: </a:t>
            </a:r>
            <a:r>
              <a:rPr lang="en-US" dirty="0"/>
              <a:t>In the e-commerce website example, the SQA team would review the code to ensure that it meets the design requirements, such as using a secure payment processing system and allowing users to view their purchase history.</a:t>
            </a:r>
          </a:p>
        </p:txBody>
      </p:sp>
    </p:spTree>
    <p:extLst>
      <p:ext uri="{BB962C8B-B14F-4D97-AF65-F5344CB8AC3E}">
        <p14:creationId xmlns:p14="http://schemas.microsoft.com/office/powerpoint/2010/main" val="7094077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4757-4F9C-463D-950D-2EAD72941C90}"/>
              </a:ext>
            </a:extLst>
          </p:cNvPr>
          <p:cNvSpPr>
            <a:spLocks noGrp="1"/>
          </p:cNvSpPr>
          <p:nvPr>
            <p:ph type="title"/>
          </p:nvPr>
        </p:nvSpPr>
        <p:spPr/>
        <p:txBody>
          <a:bodyPr/>
          <a:lstStyle/>
          <a:p>
            <a:pPr algn="just"/>
            <a:r>
              <a:rPr lang="en-US" dirty="0"/>
              <a:t>Identifying and Addressing any Coding Errors or Vulnerabilities</a:t>
            </a:r>
          </a:p>
        </p:txBody>
      </p:sp>
      <p:sp>
        <p:nvSpPr>
          <p:cNvPr id="3" name="Content Placeholder 2">
            <a:extLst>
              <a:ext uri="{FF2B5EF4-FFF2-40B4-BE49-F238E27FC236}">
                <a16:creationId xmlns:a16="http://schemas.microsoft.com/office/drawing/2014/main" id="{AABE4C6B-7F11-4736-B97D-91F6617D0ED6}"/>
              </a:ext>
            </a:extLst>
          </p:cNvPr>
          <p:cNvSpPr>
            <a:spLocks noGrp="1"/>
          </p:cNvSpPr>
          <p:nvPr>
            <p:ph idx="1"/>
          </p:nvPr>
        </p:nvSpPr>
        <p:spPr/>
        <p:txBody>
          <a:bodyPr/>
          <a:lstStyle/>
          <a:p>
            <a:pPr algn="just"/>
            <a:r>
              <a:rPr lang="en-US" dirty="0"/>
              <a:t>During the code review, any coding errors or vulnerabilities are identified and addressed. This includes reviewing the code for any security vulnerabilities, performance issues, or other potential problems. Coding errors or vulnerabilities can be addressed through code changes or by implementing additional measures to mitigate the risks.</a:t>
            </a:r>
          </a:p>
          <a:p>
            <a:pPr algn="just"/>
            <a:r>
              <a:rPr lang="en-US" b="1" dirty="0"/>
              <a:t>Example: </a:t>
            </a:r>
            <a:r>
              <a:rPr lang="en-US" dirty="0"/>
              <a:t>In the e-commerce website example, the SQA team would review the code to ensure that it is secure and that there are no vulnerabilities that could be exploited by attackers. They might look for common coding errors, such as SQL injection vulnerabilities, and ensure that the code includes appropriate input validation and sanitization measures.</a:t>
            </a:r>
          </a:p>
        </p:txBody>
      </p:sp>
    </p:spTree>
    <p:extLst>
      <p:ext uri="{BB962C8B-B14F-4D97-AF65-F5344CB8AC3E}">
        <p14:creationId xmlns:p14="http://schemas.microsoft.com/office/powerpoint/2010/main" val="19394758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4757-4F9C-463D-950D-2EAD72941C90}"/>
              </a:ext>
            </a:extLst>
          </p:cNvPr>
          <p:cNvSpPr>
            <a:spLocks noGrp="1"/>
          </p:cNvSpPr>
          <p:nvPr>
            <p:ph type="title"/>
          </p:nvPr>
        </p:nvSpPr>
        <p:spPr>
          <a:xfrm>
            <a:off x="2231136" y="974852"/>
            <a:ext cx="7729728" cy="1188720"/>
          </a:xfrm>
        </p:spPr>
        <p:txBody>
          <a:bodyPr/>
          <a:lstStyle/>
          <a:p>
            <a:pPr algn="just"/>
            <a:r>
              <a:rPr lang="en-US" dirty="0"/>
              <a:t>Conclusion OF CODE REVIEW phase</a:t>
            </a:r>
          </a:p>
        </p:txBody>
      </p:sp>
      <p:sp>
        <p:nvSpPr>
          <p:cNvPr id="3" name="Content Placeholder 2">
            <a:extLst>
              <a:ext uri="{FF2B5EF4-FFF2-40B4-BE49-F238E27FC236}">
                <a16:creationId xmlns:a16="http://schemas.microsoft.com/office/drawing/2014/main" id="{AABE4C6B-7F11-4736-B97D-91F6617D0ED6}"/>
              </a:ext>
            </a:extLst>
          </p:cNvPr>
          <p:cNvSpPr>
            <a:spLocks noGrp="1"/>
          </p:cNvSpPr>
          <p:nvPr>
            <p:ph idx="1"/>
          </p:nvPr>
        </p:nvSpPr>
        <p:spPr>
          <a:xfrm>
            <a:off x="2231136" y="2648204"/>
            <a:ext cx="7729728" cy="3101983"/>
          </a:xfrm>
        </p:spPr>
        <p:txBody>
          <a:bodyPr/>
          <a:lstStyle/>
          <a:p>
            <a:pPr algn="just"/>
            <a:r>
              <a:rPr lang="en-US" dirty="0"/>
              <a:t>By completing the code review phase, the SQA team can ensure that the software code meets the design and requirements, and that there are no coding errors or vulnerabilities. This ensures that the software development team has a clear understanding of the code and can develop software that meets the user's needs. Additionally, identifying and addressing coding errors or vulnerabilities can help reduce the risk of problems or issues later in the software development life cycle.</a:t>
            </a:r>
          </a:p>
        </p:txBody>
      </p:sp>
    </p:spTree>
    <p:extLst>
      <p:ext uri="{BB962C8B-B14F-4D97-AF65-F5344CB8AC3E}">
        <p14:creationId xmlns:p14="http://schemas.microsoft.com/office/powerpoint/2010/main" val="21767828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4757-4F9C-463D-950D-2EAD72941C90}"/>
              </a:ext>
            </a:extLst>
          </p:cNvPr>
          <p:cNvSpPr>
            <a:spLocks noGrp="1"/>
          </p:cNvSpPr>
          <p:nvPr>
            <p:ph type="title"/>
          </p:nvPr>
        </p:nvSpPr>
        <p:spPr/>
        <p:txBody>
          <a:bodyPr/>
          <a:lstStyle/>
          <a:p>
            <a:r>
              <a:rPr lang="en-US" dirty="0"/>
              <a:t>TESTING</a:t>
            </a:r>
          </a:p>
        </p:txBody>
      </p:sp>
      <p:sp>
        <p:nvSpPr>
          <p:cNvPr id="3" name="Content Placeholder 2">
            <a:extLst>
              <a:ext uri="{FF2B5EF4-FFF2-40B4-BE49-F238E27FC236}">
                <a16:creationId xmlns:a16="http://schemas.microsoft.com/office/drawing/2014/main" id="{AABE4C6B-7F11-4736-B97D-91F6617D0ED6}"/>
              </a:ext>
            </a:extLst>
          </p:cNvPr>
          <p:cNvSpPr>
            <a:spLocks noGrp="1"/>
          </p:cNvSpPr>
          <p:nvPr>
            <p:ph idx="1"/>
          </p:nvPr>
        </p:nvSpPr>
        <p:spPr/>
        <p:txBody>
          <a:bodyPr/>
          <a:lstStyle/>
          <a:p>
            <a:endParaRPr lang="en-IN" dirty="0"/>
          </a:p>
        </p:txBody>
      </p:sp>
      <p:pic>
        <p:nvPicPr>
          <p:cNvPr id="18434" name="Picture 2" descr="What is Integration Testing? Examples, Challenges, and Approaches |  Simplilea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1136" y="2153412"/>
            <a:ext cx="7729728" cy="4445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9355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4757-4F9C-463D-950D-2EAD72941C90}"/>
              </a:ext>
            </a:extLst>
          </p:cNvPr>
          <p:cNvSpPr>
            <a:spLocks noGrp="1"/>
          </p:cNvSpPr>
          <p:nvPr>
            <p:ph type="title"/>
          </p:nvPr>
        </p:nvSpPr>
        <p:spPr>
          <a:xfrm>
            <a:off x="2323447" y="241880"/>
            <a:ext cx="7729728" cy="916359"/>
          </a:xfrm>
        </p:spPr>
        <p:txBody>
          <a:bodyPr>
            <a:normAutofit fontScale="90000"/>
          </a:bodyPr>
          <a:lstStyle/>
          <a:p>
            <a:r>
              <a:rPr lang="en-US" dirty="0"/>
              <a:t>Importance of SQA process implementation</a:t>
            </a:r>
          </a:p>
        </p:txBody>
      </p:sp>
      <p:sp>
        <p:nvSpPr>
          <p:cNvPr id="3" name="Content Placeholder 2">
            <a:extLst>
              <a:ext uri="{FF2B5EF4-FFF2-40B4-BE49-F238E27FC236}">
                <a16:creationId xmlns:a16="http://schemas.microsoft.com/office/drawing/2014/main" id="{AABE4C6B-7F11-4736-B97D-91F6617D0ED6}"/>
              </a:ext>
            </a:extLst>
          </p:cNvPr>
          <p:cNvSpPr>
            <a:spLocks noGrp="1"/>
          </p:cNvSpPr>
          <p:nvPr>
            <p:ph idx="1"/>
          </p:nvPr>
        </p:nvSpPr>
        <p:spPr>
          <a:xfrm>
            <a:off x="274320" y="1395767"/>
            <a:ext cx="11531600" cy="3910802"/>
          </a:xfrm>
        </p:spPr>
        <p:txBody>
          <a:bodyPr>
            <a:noAutofit/>
          </a:bodyPr>
          <a:lstStyle/>
          <a:p>
            <a:pPr algn="just"/>
            <a:r>
              <a:rPr lang="en-US" dirty="0"/>
              <a:t>The SQA process involves a set of activities that ensure that the software being developed meets the desired quality standards and is free of defects. Here are some reasons why implementing the SQA process is essential:</a:t>
            </a:r>
          </a:p>
          <a:p>
            <a:pPr algn="just"/>
            <a:r>
              <a:rPr lang="en-US" b="1" dirty="0"/>
              <a:t>Improved software quality: </a:t>
            </a:r>
            <a:r>
              <a:rPr lang="en-US" dirty="0"/>
              <a:t>Implementing the SQA process helps to ensure that the software is developed to meet the required quality standards. By detecting and fixing defects early in the development cycle, the overall quality of the software is improved, and the likelihood of delivering a high-quality product is increased.</a:t>
            </a:r>
          </a:p>
          <a:p>
            <a:pPr algn="just"/>
            <a:r>
              <a:rPr lang="en-US" b="1" dirty="0"/>
              <a:t>Reduced cost: </a:t>
            </a:r>
            <a:r>
              <a:rPr lang="en-US" dirty="0"/>
              <a:t>Detecting and fixing defects early in the development cycle is less expensive than fixing them after the software has been released. By implementing the SQA process, the cost of fixing defects is significantly reduced, and the overall cost of developing software is lowered.</a:t>
            </a:r>
          </a:p>
          <a:p>
            <a:pPr algn="just"/>
            <a:r>
              <a:rPr lang="en-US" b="1" dirty="0"/>
              <a:t>Better risk management: </a:t>
            </a:r>
            <a:r>
              <a:rPr lang="en-US" dirty="0"/>
              <a:t>The SQA process helps to identify potential risks early in the development cycle. By identifying these risks early, they can be managed effectively, reducing the impact they may have on the project's success.</a:t>
            </a:r>
          </a:p>
          <a:p>
            <a:pPr algn="just"/>
            <a:r>
              <a:rPr lang="en-US" b="1" dirty="0"/>
              <a:t>Increased customer satisfaction: </a:t>
            </a:r>
            <a:r>
              <a:rPr lang="en-US" dirty="0"/>
              <a:t>Developing high-quality software that meets customer requirements is essential to ensuring customer satisfaction. By implementing the SQA process, software development companies can ensure that the software meets customer requirements and is delivered on time.</a:t>
            </a:r>
          </a:p>
          <a:p>
            <a:pPr algn="just"/>
            <a:r>
              <a:rPr lang="en-US" b="1" dirty="0"/>
              <a:t>Compliance with regulations: </a:t>
            </a:r>
            <a:r>
              <a:rPr lang="en-US" dirty="0"/>
              <a:t>Many industries have regulations and standards that must be met when developing software. The SQA process helps to ensure that the software meets these standards, ensuring compliance and reducing the risk of legal action.</a:t>
            </a:r>
          </a:p>
        </p:txBody>
      </p:sp>
    </p:spTree>
    <p:extLst>
      <p:ext uri="{BB962C8B-B14F-4D97-AF65-F5344CB8AC3E}">
        <p14:creationId xmlns:p14="http://schemas.microsoft.com/office/powerpoint/2010/main" val="39796879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4757-4F9C-463D-950D-2EAD72941C90}"/>
              </a:ext>
            </a:extLst>
          </p:cNvPr>
          <p:cNvSpPr>
            <a:spLocks noGrp="1"/>
          </p:cNvSpPr>
          <p:nvPr>
            <p:ph type="title"/>
          </p:nvPr>
        </p:nvSpPr>
        <p:spPr/>
        <p:txBody>
          <a:bodyPr/>
          <a:lstStyle/>
          <a:p>
            <a:r>
              <a:rPr lang="en-US" dirty="0"/>
              <a:t>TESTING</a:t>
            </a:r>
          </a:p>
        </p:txBody>
      </p:sp>
      <p:sp>
        <p:nvSpPr>
          <p:cNvPr id="3" name="Content Placeholder 2">
            <a:extLst>
              <a:ext uri="{FF2B5EF4-FFF2-40B4-BE49-F238E27FC236}">
                <a16:creationId xmlns:a16="http://schemas.microsoft.com/office/drawing/2014/main" id="{AABE4C6B-7F11-4736-B97D-91F6617D0ED6}"/>
              </a:ext>
            </a:extLst>
          </p:cNvPr>
          <p:cNvSpPr>
            <a:spLocks noGrp="1"/>
          </p:cNvSpPr>
          <p:nvPr>
            <p:ph idx="1"/>
          </p:nvPr>
        </p:nvSpPr>
        <p:spPr/>
        <p:txBody>
          <a:bodyPr/>
          <a:lstStyle/>
          <a:p>
            <a:pPr marL="0" indent="0" algn="just">
              <a:buNone/>
            </a:pPr>
            <a:r>
              <a:rPr lang="en-US" dirty="0"/>
              <a:t>Testing is the fifth and final phase of the SQA process implementation. In this phase, various types of testing are conducted to verify that the software meets the requirements and design, and to identify and address any defects or issues found during testing. The following are the key activities that are part of the testing phase:</a:t>
            </a:r>
          </a:p>
          <a:p>
            <a:pPr algn="just"/>
            <a:r>
              <a:rPr lang="en-US" dirty="0"/>
              <a:t>Conducting Various Types of Testing</a:t>
            </a:r>
          </a:p>
          <a:p>
            <a:pPr algn="just"/>
            <a:r>
              <a:rPr lang="en-US" dirty="0"/>
              <a:t>Verifying Software Meets Requirements and Design</a:t>
            </a:r>
          </a:p>
          <a:p>
            <a:pPr algn="just"/>
            <a:r>
              <a:rPr lang="en-US" dirty="0"/>
              <a:t>Identifying and Addressing any Defects or Issues Found During Testing</a:t>
            </a:r>
          </a:p>
          <a:p>
            <a:pPr algn="just"/>
            <a:endParaRPr lang="en-IN" dirty="0"/>
          </a:p>
        </p:txBody>
      </p:sp>
    </p:spTree>
    <p:extLst>
      <p:ext uri="{BB962C8B-B14F-4D97-AF65-F5344CB8AC3E}">
        <p14:creationId xmlns:p14="http://schemas.microsoft.com/office/powerpoint/2010/main" val="13202115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4757-4F9C-463D-950D-2EAD72941C90}"/>
              </a:ext>
            </a:extLst>
          </p:cNvPr>
          <p:cNvSpPr>
            <a:spLocks noGrp="1"/>
          </p:cNvSpPr>
          <p:nvPr>
            <p:ph type="title"/>
          </p:nvPr>
        </p:nvSpPr>
        <p:spPr/>
        <p:txBody>
          <a:bodyPr/>
          <a:lstStyle/>
          <a:p>
            <a:r>
              <a:rPr lang="en-US" dirty="0"/>
              <a:t>Conducting Various Types of Testing</a:t>
            </a:r>
          </a:p>
        </p:txBody>
      </p:sp>
      <p:sp>
        <p:nvSpPr>
          <p:cNvPr id="3" name="Content Placeholder 2">
            <a:extLst>
              <a:ext uri="{FF2B5EF4-FFF2-40B4-BE49-F238E27FC236}">
                <a16:creationId xmlns:a16="http://schemas.microsoft.com/office/drawing/2014/main" id="{AABE4C6B-7F11-4736-B97D-91F6617D0ED6}"/>
              </a:ext>
            </a:extLst>
          </p:cNvPr>
          <p:cNvSpPr>
            <a:spLocks noGrp="1"/>
          </p:cNvSpPr>
          <p:nvPr>
            <p:ph idx="1"/>
          </p:nvPr>
        </p:nvSpPr>
        <p:spPr/>
        <p:txBody>
          <a:bodyPr>
            <a:normAutofit fontScale="92500" lnSpcReduction="20000"/>
          </a:bodyPr>
          <a:lstStyle/>
          <a:p>
            <a:pPr algn="just"/>
            <a:r>
              <a:rPr lang="en-US" dirty="0"/>
              <a:t>Different types of testing are conducted during the testing phase to verify that the software functions correctly and meets the requirements and design. These types of testing include unit testing, integration testing, system testing, and acceptance testing. Unit testing involves testing individual components or modules of the software, while integration testing verifies that the modules work together as expected. System testing tests the entire system, while acceptance testing involves testing the software in a real-world scenario.</a:t>
            </a:r>
          </a:p>
          <a:p>
            <a:pPr algn="just"/>
            <a:r>
              <a:rPr lang="en-US" b="1" dirty="0"/>
              <a:t>Example: </a:t>
            </a:r>
            <a:r>
              <a:rPr lang="en-US" dirty="0"/>
              <a:t>Let's say that the software requirement is to create a mobile banking application. During the testing phase, unit testing would be conducted to verify the functionality of individual components, such as the login feature. Integration testing would ensure that the login feature works together with other features, such as account balances. System testing would test the entire application, and acceptance testing would ensure that the application meets the user's needs and expectations.</a:t>
            </a:r>
          </a:p>
        </p:txBody>
      </p:sp>
    </p:spTree>
    <p:extLst>
      <p:ext uri="{BB962C8B-B14F-4D97-AF65-F5344CB8AC3E}">
        <p14:creationId xmlns:p14="http://schemas.microsoft.com/office/powerpoint/2010/main" val="27773102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4757-4F9C-463D-950D-2EAD72941C90}"/>
              </a:ext>
            </a:extLst>
          </p:cNvPr>
          <p:cNvSpPr>
            <a:spLocks noGrp="1"/>
          </p:cNvSpPr>
          <p:nvPr>
            <p:ph type="title"/>
          </p:nvPr>
        </p:nvSpPr>
        <p:spPr/>
        <p:txBody>
          <a:bodyPr/>
          <a:lstStyle/>
          <a:p>
            <a:r>
              <a:rPr lang="en-US" dirty="0"/>
              <a:t>Verifying Software Meets Requirements and Design</a:t>
            </a:r>
          </a:p>
        </p:txBody>
      </p:sp>
      <p:sp>
        <p:nvSpPr>
          <p:cNvPr id="3" name="Content Placeholder 2">
            <a:extLst>
              <a:ext uri="{FF2B5EF4-FFF2-40B4-BE49-F238E27FC236}">
                <a16:creationId xmlns:a16="http://schemas.microsoft.com/office/drawing/2014/main" id="{AABE4C6B-7F11-4736-B97D-91F6617D0ED6}"/>
              </a:ext>
            </a:extLst>
          </p:cNvPr>
          <p:cNvSpPr>
            <a:spLocks noGrp="1"/>
          </p:cNvSpPr>
          <p:nvPr>
            <p:ph idx="1"/>
          </p:nvPr>
        </p:nvSpPr>
        <p:spPr/>
        <p:txBody>
          <a:bodyPr/>
          <a:lstStyle/>
          <a:p>
            <a:pPr algn="just"/>
            <a:r>
              <a:rPr lang="en-US" dirty="0"/>
              <a:t>The second step is to verify that the software meets the requirements and design. This involves ensuring that the software functions as expected and that it meets the user's needs and expectations. Verification of the software can be done through manual testing or automated testing.</a:t>
            </a:r>
          </a:p>
          <a:p>
            <a:pPr algn="just"/>
            <a:r>
              <a:rPr lang="en-US" b="1" dirty="0"/>
              <a:t>Example: </a:t>
            </a:r>
            <a:r>
              <a:rPr lang="en-US" dirty="0"/>
              <a:t>In the mobile banking application example, verification would involve ensuring that the login feature functions correctly and securely, that the account balances are accurate, and that the user interface is user-friendly and easy to navigate.</a:t>
            </a:r>
          </a:p>
        </p:txBody>
      </p:sp>
    </p:spTree>
    <p:extLst>
      <p:ext uri="{BB962C8B-B14F-4D97-AF65-F5344CB8AC3E}">
        <p14:creationId xmlns:p14="http://schemas.microsoft.com/office/powerpoint/2010/main" val="9952425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4757-4F9C-463D-950D-2EAD72941C90}"/>
              </a:ext>
            </a:extLst>
          </p:cNvPr>
          <p:cNvSpPr>
            <a:spLocks noGrp="1"/>
          </p:cNvSpPr>
          <p:nvPr>
            <p:ph type="title"/>
          </p:nvPr>
        </p:nvSpPr>
        <p:spPr/>
        <p:txBody>
          <a:bodyPr>
            <a:normAutofit fontScale="90000"/>
          </a:bodyPr>
          <a:lstStyle/>
          <a:p>
            <a:r>
              <a:rPr lang="en-US" dirty="0"/>
              <a:t>Identifying and Addressing any Defects or Issues Found During Testing</a:t>
            </a:r>
          </a:p>
        </p:txBody>
      </p:sp>
      <p:sp>
        <p:nvSpPr>
          <p:cNvPr id="3" name="Content Placeholder 2">
            <a:extLst>
              <a:ext uri="{FF2B5EF4-FFF2-40B4-BE49-F238E27FC236}">
                <a16:creationId xmlns:a16="http://schemas.microsoft.com/office/drawing/2014/main" id="{AABE4C6B-7F11-4736-B97D-91F6617D0ED6}"/>
              </a:ext>
            </a:extLst>
          </p:cNvPr>
          <p:cNvSpPr>
            <a:spLocks noGrp="1"/>
          </p:cNvSpPr>
          <p:nvPr>
            <p:ph idx="1"/>
          </p:nvPr>
        </p:nvSpPr>
        <p:spPr/>
        <p:txBody>
          <a:bodyPr/>
          <a:lstStyle/>
          <a:p>
            <a:pPr algn="just"/>
            <a:r>
              <a:rPr lang="en-US" dirty="0"/>
              <a:t>During testing, any defects or issues found are identified and addressed. This involves documenting the defects or issues and prioritizing them based on their severity. The development team can then address the defects or issues by making changes to the software code or by implementing additional measures to mitigate the risks.</a:t>
            </a:r>
          </a:p>
          <a:p>
            <a:pPr algn="just"/>
            <a:r>
              <a:rPr lang="en-US" b="1" dirty="0"/>
              <a:t>Example: </a:t>
            </a:r>
            <a:r>
              <a:rPr lang="en-US" dirty="0"/>
              <a:t>In the mobile banking application example, a defect might be found in the login feature that allows unauthorized access to user accounts. The SQA team would document this defect and prioritize it based on its severity. The development team would then address the defect by making changes to the code to ensure that the login feature is secure.</a:t>
            </a:r>
          </a:p>
        </p:txBody>
      </p:sp>
    </p:spTree>
    <p:extLst>
      <p:ext uri="{BB962C8B-B14F-4D97-AF65-F5344CB8AC3E}">
        <p14:creationId xmlns:p14="http://schemas.microsoft.com/office/powerpoint/2010/main" val="35685675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4757-4F9C-463D-950D-2EAD72941C90}"/>
              </a:ext>
            </a:extLst>
          </p:cNvPr>
          <p:cNvSpPr>
            <a:spLocks noGrp="1"/>
          </p:cNvSpPr>
          <p:nvPr>
            <p:ph type="title"/>
          </p:nvPr>
        </p:nvSpPr>
        <p:spPr/>
        <p:txBody>
          <a:bodyPr>
            <a:normAutofit/>
          </a:bodyPr>
          <a:lstStyle/>
          <a:p>
            <a:r>
              <a:rPr lang="en-US" dirty="0"/>
              <a:t>Conclusion OF TESTING PHASE</a:t>
            </a:r>
          </a:p>
        </p:txBody>
      </p:sp>
      <p:sp>
        <p:nvSpPr>
          <p:cNvPr id="3" name="Content Placeholder 2">
            <a:extLst>
              <a:ext uri="{FF2B5EF4-FFF2-40B4-BE49-F238E27FC236}">
                <a16:creationId xmlns:a16="http://schemas.microsoft.com/office/drawing/2014/main" id="{AABE4C6B-7F11-4736-B97D-91F6617D0ED6}"/>
              </a:ext>
            </a:extLst>
          </p:cNvPr>
          <p:cNvSpPr>
            <a:spLocks noGrp="1"/>
          </p:cNvSpPr>
          <p:nvPr>
            <p:ph idx="1"/>
          </p:nvPr>
        </p:nvSpPr>
        <p:spPr/>
        <p:txBody>
          <a:bodyPr/>
          <a:lstStyle/>
          <a:p>
            <a:pPr algn="just"/>
            <a:r>
              <a:rPr lang="en-US" dirty="0"/>
              <a:t>By completing the testing phase, the SQA team can ensure that the software functions correctly and meets the requirements and design. Identifying and addressing defects or issues found during testing can help reduce the risk of problems or issues later in the software development life cycle, ensuring that the software is of high quality and meets the user's needs and expectations.</a:t>
            </a:r>
          </a:p>
        </p:txBody>
      </p:sp>
    </p:spTree>
    <p:extLst>
      <p:ext uri="{BB962C8B-B14F-4D97-AF65-F5344CB8AC3E}">
        <p14:creationId xmlns:p14="http://schemas.microsoft.com/office/powerpoint/2010/main" val="32701584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4757-4F9C-463D-950D-2EAD72941C90}"/>
              </a:ext>
            </a:extLst>
          </p:cNvPr>
          <p:cNvSpPr>
            <a:spLocks noGrp="1"/>
          </p:cNvSpPr>
          <p:nvPr>
            <p:ph type="title"/>
          </p:nvPr>
        </p:nvSpPr>
        <p:spPr/>
        <p:txBody>
          <a:bodyPr/>
          <a:lstStyle/>
          <a:p>
            <a:r>
              <a:rPr lang="en-US" dirty="0"/>
              <a:t>Documentation</a:t>
            </a:r>
          </a:p>
        </p:txBody>
      </p:sp>
      <p:sp>
        <p:nvSpPr>
          <p:cNvPr id="3" name="Content Placeholder 2">
            <a:extLst>
              <a:ext uri="{FF2B5EF4-FFF2-40B4-BE49-F238E27FC236}">
                <a16:creationId xmlns:a16="http://schemas.microsoft.com/office/drawing/2014/main" id="{AABE4C6B-7F11-4736-B97D-91F6617D0ED6}"/>
              </a:ext>
            </a:extLst>
          </p:cNvPr>
          <p:cNvSpPr>
            <a:spLocks noGrp="1"/>
          </p:cNvSpPr>
          <p:nvPr>
            <p:ph idx="1"/>
          </p:nvPr>
        </p:nvSpPr>
        <p:spPr/>
        <p:txBody>
          <a:bodyPr/>
          <a:lstStyle/>
          <a:p>
            <a:endParaRPr lang="en-IN" dirty="0"/>
          </a:p>
        </p:txBody>
      </p:sp>
      <p:pic>
        <p:nvPicPr>
          <p:cNvPr id="24578" name="Picture 2" descr="Importance of Project Documentation in Project Management in 20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1136" y="2222033"/>
            <a:ext cx="7729728" cy="4543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2495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4757-4F9C-463D-950D-2EAD72941C90}"/>
              </a:ext>
            </a:extLst>
          </p:cNvPr>
          <p:cNvSpPr>
            <a:spLocks noGrp="1"/>
          </p:cNvSpPr>
          <p:nvPr>
            <p:ph type="title"/>
          </p:nvPr>
        </p:nvSpPr>
        <p:spPr/>
        <p:txBody>
          <a:bodyPr/>
          <a:lstStyle/>
          <a:p>
            <a:r>
              <a:rPr lang="en-US" dirty="0"/>
              <a:t>Documentation</a:t>
            </a:r>
          </a:p>
        </p:txBody>
      </p:sp>
      <p:sp>
        <p:nvSpPr>
          <p:cNvPr id="3" name="Content Placeholder 2">
            <a:extLst>
              <a:ext uri="{FF2B5EF4-FFF2-40B4-BE49-F238E27FC236}">
                <a16:creationId xmlns:a16="http://schemas.microsoft.com/office/drawing/2014/main" id="{AABE4C6B-7F11-4736-B97D-91F6617D0ED6}"/>
              </a:ext>
            </a:extLst>
          </p:cNvPr>
          <p:cNvSpPr>
            <a:spLocks noGrp="1"/>
          </p:cNvSpPr>
          <p:nvPr>
            <p:ph idx="1"/>
          </p:nvPr>
        </p:nvSpPr>
        <p:spPr/>
        <p:txBody>
          <a:bodyPr/>
          <a:lstStyle/>
          <a:p>
            <a:pPr algn="just"/>
            <a:r>
              <a:rPr lang="en-US" dirty="0"/>
              <a:t>Documentation is an essential part of the SQA process implementation. In this phase, various types of documentation are created and maintained to ensure that the software is thoroughly tested, and the documentation accurately reflects the testing that has been conducted. The following are the key activities that are part of the documentation phase:</a:t>
            </a:r>
          </a:p>
          <a:p>
            <a:r>
              <a:rPr lang="en-US" dirty="0"/>
              <a:t>Creating and Maintaining Documentation</a:t>
            </a:r>
          </a:p>
          <a:p>
            <a:r>
              <a:rPr lang="en-US" dirty="0"/>
              <a:t>Ensuring Documentation is Accurate and Up-to-Date</a:t>
            </a:r>
          </a:p>
          <a:p>
            <a:r>
              <a:rPr lang="en-US" dirty="0"/>
              <a:t>Identifying and Addressing any Documentation-Related Issues</a:t>
            </a:r>
          </a:p>
          <a:p>
            <a:pPr marL="0" indent="0">
              <a:buNone/>
            </a:pPr>
            <a:endParaRPr lang="en-IN" dirty="0"/>
          </a:p>
        </p:txBody>
      </p:sp>
    </p:spTree>
    <p:extLst>
      <p:ext uri="{BB962C8B-B14F-4D97-AF65-F5344CB8AC3E}">
        <p14:creationId xmlns:p14="http://schemas.microsoft.com/office/powerpoint/2010/main" val="34154382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4757-4F9C-463D-950D-2EAD72941C90}"/>
              </a:ext>
            </a:extLst>
          </p:cNvPr>
          <p:cNvSpPr>
            <a:spLocks noGrp="1"/>
          </p:cNvSpPr>
          <p:nvPr>
            <p:ph type="title"/>
          </p:nvPr>
        </p:nvSpPr>
        <p:spPr/>
        <p:txBody>
          <a:bodyPr/>
          <a:lstStyle/>
          <a:p>
            <a:pPr algn="just"/>
            <a:r>
              <a:rPr lang="en-US" dirty="0"/>
              <a:t>Creating and Maintaining Documentation</a:t>
            </a:r>
          </a:p>
        </p:txBody>
      </p:sp>
      <p:sp>
        <p:nvSpPr>
          <p:cNvPr id="3" name="Content Placeholder 2">
            <a:extLst>
              <a:ext uri="{FF2B5EF4-FFF2-40B4-BE49-F238E27FC236}">
                <a16:creationId xmlns:a16="http://schemas.microsoft.com/office/drawing/2014/main" id="{AABE4C6B-7F11-4736-B97D-91F6617D0ED6}"/>
              </a:ext>
            </a:extLst>
          </p:cNvPr>
          <p:cNvSpPr>
            <a:spLocks noGrp="1"/>
          </p:cNvSpPr>
          <p:nvPr>
            <p:ph idx="1"/>
          </p:nvPr>
        </p:nvSpPr>
        <p:spPr/>
        <p:txBody>
          <a:bodyPr>
            <a:normAutofit fontScale="92500" lnSpcReduction="10000"/>
          </a:bodyPr>
          <a:lstStyle/>
          <a:p>
            <a:pPr algn="just"/>
            <a:r>
              <a:rPr lang="en-US" dirty="0"/>
              <a:t>The first step is to create and maintain documentation, including test plans, test cases, and test scripts. This documentation serves as a blueprint for testing and ensures that all aspects of the software are thoroughly tested. The documentation also provides a record of the testing that has been conducted, which can be useful for future reference.</a:t>
            </a:r>
          </a:p>
          <a:p>
            <a:pPr algn="just"/>
            <a:r>
              <a:rPr lang="en-US" b="1" dirty="0"/>
              <a:t>Example: </a:t>
            </a:r>
            <a:r>
              <a:rPr lang="en-US" dirty="0"/>
              <a:t>In the mobile banking application example, a test plan would be created that outlines the testing strategy for the application. This would include identifying the types of testing to be conducted, the testing environment, and the testing timeline. Test cases would then be created that outline the specific steps to be taken to test each aspect of the application, such as the login feature or the account balance display. Test scripts would also be created that automate the testing process to save time and increase efficiency.</a:t>
            </a:r>
          </a:p>
        </p:txBody>
      </p:sp>
    </p:spTree>
    <p:extLst>
      <p:ext uri="{BB962C8B-B14F-4D97-AF65-F5344CB8AC3E}">
        <p14:creationId xmlns:p14="http://schemas.microsoft.com/office/powerpoint/2010/main" val="6347700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4757-4F9C-463D-950D-2EAD72941C90}"/>
              </a:ext>
            </a:extLst>
          </p:cNvPr>
          <p:cNvSpPr>
            <a:spLocks noGrp="1"/>
          </p:cNvSpPr>
          <p:nvPr>
            <p:ph type="title"/>
          </p:nvPr>
        </p:nvSpPr>
        <p:spPr/>
        <p:txBody>
          <a:bodyPr/>
          <a:lstStyle/>
          <a:p>
            <a:pPr algn="just"/>
            <a:r>
              <a:rPr lang="en-US" dirty="0"/>
              <a:t>Ensuring Documentation is Accurate and Up-to-Date</a:t>
            </a:r>
          </a:p>
        </p:txBody>
      </p:sp>
      <p:sp>
        <p:nvSpPr>
          <p:cNvPr id="3" name="Content Placeholder 2">
            <a:extLst>
              <a:ext uri="{FF2B5EF4-FFF2-40B4-BE49-F238E27FC236}">
                <a16:creationId xmlns:a16="http://schemas.microsoft.com/office/drawing/2014/main" id="{AABE4C6B-7F11-4736-B97D-91F6617D0ED6}"/>
              </a:ext>
            </a:extLst>
          </p:cNvPr>
          <p:cNvSpPr>
            <a:spLocks noGrp="1"/>
          </p:cNvSpPr>
          <p:nvPr>
            <p:ph idx="1"/>
          </p:nvPr>
        </p:nvSpPr>
        <p:spPr/>
        <p:txBody>
          <a:bodyPr/>
          <a:lstStyle/>
          <a:p>
            <a:pPr algn="just"/>
            <a:r>
              <a:rPr lang="en-US" dirty="0"/>
              <a:t>It's essential to ensure that the documentation accurately reflects the testing that has been conducted. This involves reviewing the documentation regularly to ensure that it is up-to-date and accurately reflects the current state of the software. Any changes or updates to the software should be reflected in the documentation.</a:t>
            </a:r>
          </a:p>
          <a:p>
            <a:pPr algn="just"/>
            <a:r>
              <a:rPr lang="en-US" b="1" dirty="0"/>
              <a:t>Example: </a:t>
            </a:r>
            <a:r>
              <a:rPr lang="en-US" dirty="0"/>
              <a:t>In the mobile banking application example, if a change is made to the login feature, the test plan, test cases, and test scripts would need to be updated to reflect the change. This ensures that the testing is conducted on the most up-to-date version of the software.</a:t>
            </a:r>
          </a:p>
        </p:txBody>
      </p:sp>
    </p:spTree>
    <p:extLst>
      <p:ext uri="{BB962C8B-B14F-4D97-AF65-F5344CB8AC3E}">
        <p14:creationId xmlns:p14="http://schemas.microsoft.com/office/powerpoint/2010/main" val="3904157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4757-4F9C-463D-950D-2EAD72941C90}"/>
              </a:ext>
            </a:extLst>
          </p:cNvPr>
          <p:cNvSpPr>
            <a:spLocks noGrp="1"/>
          </p:cNvSpPr>
          <p:nvPr>
            <p:ph type="title"/>
          </p:nvPr>
        </p:nvSpPr>
        <p:spPr/>
        <p:txBody>
          <a:bodyPr/>
          <a:lstStyle/>
          <a:p>
            <a:r>
              <a:rPr lang="en-US" dirty="0"/>
              <a:t>Identifying and Addressing any Documentation-Related Issues</a:t>
            </a:r>
          </a:p>
        </p:txBody>
      </p:sp>
      <p:sp>
        <p:nvSpPr>
          <p:cNvPr id="3" name="Content Placeholder 2">
            <a:extLst>
              <a:ext uri="{FF2B5EF4-FFF2-40B4-BE49-F238E27FC236}">
                <a16:creationId xmlns:a16="http://schemas.microsoft.com/office/drawing/2014/main" id="{AABE4C6B-7F11-4736-B97D-91F6617D0ED6}"/>
              </a:ext>
            </a:extLst>
          </p:cNvPr>
          <p:cNvSpPr>
            <a:spLocks noGrp="1"/>
          </p:cNvSpPr>
          <p:nvPr>
            <p:ph idx="1"/>
          </p:nvPr>
        </p:nvSpPr>
        <p:spPr/>
        <p:txBody>
          <a:bodyPr/>
          <a:lstStyle/>
          <a:p>
            <a:pPr algn="just"/>
            <a:r>
              <a:rPr lang="en-US" dirty="0"/>
              <a:t>During the documentation phase, any issues related to the documentation are identified and addressed. This includes identifying any inconsistencies or inaccuracies in the documentation and addressing them to ensure that the documentation is reliable.</a:t>
            </a:r>
          </a:p>
          <a:p>
            <a:pPr algn="just"/>
            <a:r>
              <a:rPr lang="en-US" b="1" dirty="0"/>
              <a:t>Example: </a:t>
            </a:r>
            <a:r>
              <a:rPr lang="en-US" dirty="0"/>
              <a:t>In the mobile banking application example, an issue might be identified where the test plan does not accurately reflect the testing that has been conducted. The SQA team would address this issue by updating the test plan to ensure that it accurately reflects the testing that has been conducted.</a:t>
            </a:r>
          </a:p>
        </p:txBody>
      </p:sp>
    </p:spTree>
    <p:extLst>
      <p:ext uri="{BB962C8B-B14F-4D97-AF65-F5344CB8AC3E}">
        <p14:creationId xmlns:p14="http://schemas.microsoft.com/office/powerpoint/2010/main" val="3866582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4757-4F9C-463D-950D-2EAD72941C90}"/>
              </a:ext>
            </a:extLst>
          </p:cNvPr>
          <p:cNvSpPr>
            <a:spLocks noGrp="1"/>
          </p:cNvSpPr>
          <p:nvPr>
            <p:ph type="title"/>
          </p:nvPr>
        </p:nvSpPr>
        <p:spPr>
          <a:xfrm>
            <a:off x="2323447" y="241880"/>
            <a:ext cx="7729728" cy="916359"/>
          </a:xfrm>
        </p:spPr>
        <p:txBody>
          <a:bodyPr>
            <a:normAutofit fontScale="90000"/>
          </a:bodyPr>
          <a:lstStyle/>
          <a:p>
            <a:pPr algn="just"/>
            <a:r>
              <a:rPr lang="en-US" dirty="0"/>
              <a:t>A brief overview of SQA process implementation activities includes</a:t>
            </a:r>
          </a:p>
        </p:txBody>
      </p:sp>
      <p:sp>
        <p:nvSpPr>
          <p:cNvPr id="3" name="Content Placeholder 2">
            <a:extLst>
              <a:ext uri="{FF2B5EF4-FFF2-40B4-BE49-F238E27FC236}">
                <a16:creationId xmlns:a16="http://schemas.microsoft.com/office/drawing/2014/main" id="{AABE4C6B-7F11-4736-B97D-91F6617D0ED6}"/>
              </a:ext>
            </a:extLst>
          </p:cNvPr>
          <p:cNvSpPr>
            <a:spLocks noGrp="1"/>
          </p:cNvSpPr>
          <p:nvPr>
            <p:ph idx="1"/>
          </p:nvPr>
        </p:nvSpPr>
        <p:spPr>
          <a:xfrm>
            <a:off x="0" y="1395767"/>
            <a:ext cx="12192000" cy="3968714"/>
          </a:xfrm>
        </p:spPr>
        <p:txBody>
          <a:bodyPr>
            <a:noAutofit/>
          </a:bodyPr>
          <a:lstStyle/>
          <a:p>
            <a:pPr algn="just"/>
            <a:r>
              <a:rPr lang="en-US" sz="2400" b="1" dirty="0"/>
              <a:t>Planning: </a:t>
            </a:r>
            <a:r>
              <a:rPr lang="en-US" sz="2400" dirty="0"/>
              <a:t>In this phase, SQA objectives and scope are defined, and a plan for SQA activities is developed. This includes identifying resources and defining roles and responsibilities for the SQA team.</a:t>
            </a:r>
          </a:p>
          <a:p>
            <a:pPr algn="just"/>
            <a:r>
              <a:rPr lang="en-US" sz="2400" b="1" dirty="0"/>
              <a:t>Requirements Review: </a:t>
            </a:r>
            <a:r>
              <a:rPr lang="en-US" sz="2400" dirty="0"/>
              <a:t>This phase involves reviewing and verifying software requirements to ensure they are complete, correct, and testable. Any inconsistencies or ambiguities in requirements are identified and addressed.</a:t>
            </a:r>
          </a:p>
          <a:p>
            <a:pPr algn="just"/>
            <a:r>
              <a:rPr lang="en-US" sz="2400" b="1" dirty="0"/>
              <a:t>Design Review: </a:t>
            </a:r>
            <a:r>
              <a:rPr lang="en-US" sz="2400" dirty="0"/>
              <a:t>In this phase, software design documents are reviewed and verified to ensure they meet the requirements. Any potential design flaws or weaknesses are identified and addressed.</a:t>
            </a:r>
          </a:p>
          <a:p>
            <a:pPr algn="just"/>
            <a:r>
              <a:rPr lang="en-US" sz="2400" b="1" dirty="0"/>
              <a:t>Code Review: </a:t>
            </a:r>
            <a:r>
              <a:rPr lang="en-US" sz="2400" dirty="0"/>
              <a:t>The purpose of this phase is to review and verify the software code. The code is checked to ensure that it meets the design and requirements. Any coding errors or vulnerabilities are identified and addressed.</a:t>
            </a:r>
          </a:p>
        </p:txBody>
      </p:sp>
    </p:spTree>
    <p:extLst>
      <p:ext uri="{BB962C8B-B14F-4D97-AF65-F5344CB8AC3E}">
        <p14:creationId xmlns:p14="http://schemas.microsoft.com/office/powerpoint/2010/main" val="31399359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4757-4F9C-463D-950D-2EAD72941C90}"/>
              </a:ext>
            </a:extLst>
          </p:cNvPr>
          <p:cNvSpPr>
            <a:spLocks noGrp="1"/>
          </p:cNvSpPr>
          <p:nvPr>
            <p:ph type="title"/>
          </p:nvPr>
        </p:nvSpPr>
        <p:spPr/>
        <p:txBody>
          <a:bodyPr>
            <a:normAutofit/>
          </a:bodyPr>
          <a:lstStyle/>
          <a:p>
            <a:r>
              <a:rPr lang="en-US" dirty="0"/>
              <a:t>Conclusion OF Documentation PHASE</a:t>
            </a:r>
          </a:p>
        </p:txBody>
      </p:sp>
      <p:sp>
        <p:nvSpPr>
          <p:cNvPr id="3" name="Content Placeholder 2">
            <a:extLst>
              <a:ext uri="{FF2B5EF4-FFF2-40B4-BE49-F238E27FC236}">
                <a16:creationId xmlns:a16="http://schemas.microsoft.com/office/drawing/2014/main" id="{AABE4C6B-7F11-4736-B97D-91F6617D0ED6}"/>
              </a:ext>
            </a:extLst>
          </p:cNvPr>
          <p:cNvSpPr>
            <a:spLocks noGrp="1"/>
          </p:cNvSpPr>
          <p:nvPr>
            <p:ph idx="1"/>
          </p:nvPr>
        </p:nvSpPr>
        <p:spPr/>
        <p:txBody>
          <a:bodyPr/>
          <a:lstStyle/>
          <a:p>
            <a:pPr marL="0" indent="0" algn="just">
              <a:buNone/>
            </a:pPr>
            <a:r>
              <a:rPr lang="en-US" dirty="0"/>
              <a:t>By completing the documentation phase, the SQA team can ensure that all aspects of the software are thoroughly tested, and the testing that has been conducted is accurately documented. This documentation can be useful for future reference, helping to ensure that the software remains of high quality and meets the user's needs and expectations.</a:t>
            </a:r>
          </a:p>
        </p:txBody>
      </p:sp>
    </p:spTree>
    <p:extLst>
      <p:ext uri="{BB962C8B-B14F-4D97-AF65-F5344CB8AC3E}">
        <p14:creationId xmlns:p14="http://schemas.microsoft.com/office/powerpoint/2010/main" val="7798624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4757-4F9C-463D-950D-2EAD72941C9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ABE4C6B-7F11-4736-B97D-91F6617D0ED6}"/>
              </a:ext>
            </a:extLst>
          </p:cNvPr>
          <p:cNvSpPr>
            <a:spLocks noGrp="1"/>
          </p:cNvSpPr>
          <p:nvPr>
            <p:ph idx="1"/>
          </p:nvPr>
        </p:nvSpPr>
        <p:spPr/>
        <p:txBody>
          <a:bodyPr/>
          <a:lstStyle/>
          <a:p>
            <a:pPr algn="just"/>
            <a:r>
              <a:rPr lang="en-US" dirty="0"/>
              <a:t>In this lecture, we discussed the importance of implementing Software Quality Assurance (SQA) processes to ensure high-quality software and project success. We highlighted several key activities involved in SQA process implementation, including planning, requirements review, design review, code review, testing, and documentation. We provided detailed explanations and real-world examples for each of these activities. We concluded by emphasizing the importance of SQA process implementation and encouraging the audience to ask questions and engage in further discussion. Overall, SQA process implementation is crucial for ensuring that software meets requirements, is of high quality, and meets the needs of end-users.</a:t>
            </a:r>
            <a:endParaRPr lang="en-IN" dirty="0"/>
          </a:p>
        </p:txBody>
      </p:sp>
    </p:spTree>
    <p:extLst>
      <p:ext uri="{BB962C8B-B14F-4D97-AF65-F5344CB8AC3E}">
        <p14:creationId xmlns:p14="http://schemas.microsoft.com/office/powerpoint/2010/main" val="22918647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3240.thank-you.jpg"/>
          <p:cNvPicPr>
            <a:picLocks noGrp="1" noChangeAspect="1"/>
          </p:cNvPicPr>
          <p:nvPr>
            <p:ph type="pic" idx="1"/>
          </p:nvPr>
        </p:nvPicPr>
        <p:blipFill>
          <a:blip r:embed="rId2" cstate="print"/>
          <a:srcRect t="21759" b="21759"/>
          <a:stretch>
            <a:fillRect/>
          </a:stretch>
        </p:blipFill>
        <p:spPr/>
      </p:pic>
      <p:sp>
        <p:nvSpPr>
          <p:cNvPr id="38915" name="Rectangle 3"/>
          <p:cNvSpPr>
            <a:spLocks noGrp="1" noChangeArrowheads="1"/>
          </p:cNvSpPr>
          <p:nvPr>
            <p:ph type="body" sz="half" idx="2"/>
          </p:nvPr>
        </p:nvSpPr>
        <p:spPr>
          <a:xfrm>
            <a:off x="2133600" y="5486400"/>
            <a:ext cx="9753600" cy="1371600"/>
          </a:xfrm>
        </p:spPr>
        <p:txBody>
          <a:bodyPr>
            <a:normAutofit/>
          </a:bodyPr>
          <a:lstStyle/>
          <a:p>
            <a:r>
              <a:rPr lang="en-US" sz="7200" b="1" dirty="0">
                <a:solidFill>
                  <a:srgbClr val="00B050"/>
                </a:solidFill>
                <a:latin typeface="Book Antiqua" pitchFamily="18" charset="0"/>
              </a:rPr>
              <a:t>Any Questions !!!</a:t>
            </a:r>
          </a:p>
        </p:txBody>
      </p:sp>
      <p:sp>
        <p:nvSpPr>
          <p:cNvPr id="44034" name="Rectangle 2"/>
          <p:cNvSpPr>
            <a:spLocks noGrp="1" noChangeArrowheads="1"/>
          </p:cNvSpPr>
          <p:nvPr>
            <p:ph type="title"/>
          </p:nvPr>
        </p:nvSpPr>
        <p:spPr>
          <a:xfrm>
            <a:off x="2133600" y="4648200"/>
            <a:ext cx="9753600" cy="685800"/>
          </a:xfrm>
        </p:spPr>
        <p:txBody>
          <a:bodyPr rtlCol="0">
            <a:normAutofit fontScale="90000"/>
          </a:bodyPr>
          <a:lstStyle/>
          <a:p>
            <a:pPr>
              <a:defRPr/>
            </a:pPr>
            <a:br>
              <a:rPr lang="en-US" dirty="0"/>
            </a:br>
            <a:r>
              <a:rPr lang="en-US" sz="5867" b="1" dirty="0">
                <a:solidFill>
                  <a:srgbClr val="FF0000"/>
                </a:solidFill>
              </a:rPr>
              <a:t>END OF LECTURE </a:t>
            </a:r>
            <a:br>
              <a:rPr lang="en-US" dirty="0"/>
            </a:br>
            <a:endParaRPr lang="en-US" dirty="0"/>
          </a:p>
        </p:txBody>
      </p:sp>
      <p:sp>
        <p:nvSpPr>
          <p:cNvPr id="7" name="Slide Number Placeholder 6"/>
          <p:cNvSpPr>
            <a:spLocks noGrp="1"/>
          </p:cNvSpPr>
          <p:nvPr>
            <p:ph type="sldNum" sz="quarter" idx="11"/>
          </p:nvPr>
        </p:nvSpPr>
        <p:spPr/>
        <p:txBody>
          <a:bodyPr>
            <a:normAutofit fontScale="47500" lnSpcReduction="20000"/>
          </a:bodyPr>
          <a:lstStyle/>
          <a:p>
            <a:pPr algn="ctr"/>
            <a:fld id="{8F82E0A0-C266-4798-8C8F-B9F91E9DA37E}" type="slidenum">
              <a:rPr lang="en-US" sz="3733" b="1">
                <a:solidFill>
                  <a:srgbClr val="FFFFFF"/>
                </a:solidFill>
              </a:rPr>
              <a:pPr algn="ctr"/>
              <a:t>52</a:t>
            </a:fld>
            <a:endParaRPr lang="en-US" sz="3733"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4757-4F9C-463D-950D-2EAD72941C90}"/>
              </a:ext>
            </a:extLst>
          </p:cNvPr>
          <p:cNvSpPr>
            <a:spLocks noGrp="1"/>
          </p:cNvSpPr>
          <p:nvPr>
            <p:ph type="title"/>
          </p:nvPr>
        </p:nvSpPr>
        <p:spPr>
          <a:xfrm>
            <a:off x="2323447" y="241880"/>
            <a:ext cx="7729728" cy="916359"/>
          </a:xfrm>
        </p:spPr>
        <p:txBody>
          <a:bodyPr>
            <a:normAutofit fontScale="90000"/>
          </a:bodyPr>
          <a:lstStyle/>
          <a:p>
            <a:r>
              <a:rPr lang="en-US" dirty="0"/>
              <a:t>A brief overview of SQA process implementation activities includes</a:t>
            </a:r>
          </a:p>
        </p:txBody>
      </p:sp>
      <p:sp>
        <p:nvSpPr>
          <p:cNvPr id="3" name="Content Placeholder 2">
            <a:extLst>
              <a:ext uri="{FF2B5EF4-FFF2-40B4-BE49-F238E27FC236}">
                <a16:creationId xmlns:a16="http://schemas.microsoft.com/office/drawing/2014/main" id="{AABE4C6B-7F11-4736-B97D-91F6617D0ED6}"/>
              </a:ext>
            </a:extLst>
          </p:cNvPr>
          <p:cNvSpPr>
            <a:spLocks noGrp="1"/>
          </p:cNvSpPr>
          <p:nvPr>
            <p:ph idx="1"/>
          </p:nvPr>
        </p:nvSpPr>
        <p:spPr>
          <a:xfrm>
            <a:off x="0" y="1395766"/>
            <a:ext cx="12192000" cy="5220353"/>
          </a:xfrm>
        </p:spPr>
        <p:txBody>
          <a:bodyPr>
            <a:noAutofit/>
          </a:bodyPr>
          <a:lstStyle/>
          <a:p>
            <a:pPr algn="just"/>
            <a:r>
              <a:rPr lang="en-US" sz="2800" b="1" dirty="0"/>
              <a:t>Testing: </a:t>
            </a:r>
            <a:r>
              <a:rPr lang="en-US" sz="2800" dirty="0"/>
              <a:t>This phase involves conducting various types of testing, such as unit, integration, system, and acceptance testing. The software is tested to ensure that it meets the requirements and design, and any defects or issues found during testing are identified and addressed.</a:t>
            </a:r>
          </a:p>
          <a:p>
            <a:pPr algn="just"/>
            <a:r>
              <a:rPr lang="en-US" sz="2800" b="1" dirty="0"/>
              <a:t>Documentation: </a:t>
            </a:r>
            <a:r>
              <a:rPr lang="en-US" sz="2800" dirty="0"/>
              <a:t>In this phase, documentation is created and maintained, such as test plans, test cases, and test scripts. The documentation is checked to ensure that it is accurate and up-to-date.</a:t>
            </a:r>
          </a:p>
          <a:p>
            <a:pPr algn="just"/>
            <a:r>
              <a:rPr lang="en-US" sz="2800" dirty="0"/>
              <a:t>By implementing these SQA process activities, software products can be developed and released with high quality and minimal defects, leading to improved customer satisfaction and success in the market.</a:t>
            </a:r>
          </a:p>
        </p:txBody>
      </p:sp>
    </p:spTree>
    <p:extLst>
      <p:ext uri="{BB962C8B-B14F-4D97-AF65-F5344CB8AC3E}">
        <p14:creationId xmlns:p14="http://schemas.microsoft.com/office/powerpoint/2010/main" val="3811696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4757-4F9C-463D-950D-2EAD72941C90}"/>
              </a:ext>
            </a:extLst>
          </p:cNvPr>
          <p:cNvSpPr>
            <a:spLocks noGrp="1"/>
          </p:cNvSpPr>
          <p:nvPr>
            <p:ph type="title"/>
          </p:nvPr>
        </p:nvSpPr>
        <p:spPr/>
        <p:txBody>
          <a:bodyPr/>
          <a:lstStyle/>
          <a:p>
            <a:r>
              <a:rPr lang="en-US" dirty="0"/>
              <a:t>Planning</a:t>
            </a:r>
          </a:p>
        </p:txBody>
      </p:sp>
      <p:sp>
        <p:nvSpPr>
          <p:cNvPr id="3" name="Content Placeholder 2">
            <a:extLst>
              <a:ext uri="{FF2B5EF4-FFF2-40B4-BE49-F238E27FC236}">
                <a16:creationId xmlns:a16="http://schemas.microsoft.com/office/drawing/2014/main" id="{AABE4C6B-7F11-4736-B97D-91F6617D0ED6}"/>
              </a:ext>
            </a:extLst>
          </p:cNvPr>
          <p:cNvSpPr>
            <a:spLocks noGrp="1"/>
          </p:cNvSpPr>
          <p:nvPr>
            <p:ph idx="1"/>
          </p:nvPr>
        </p:nvSpPr>
        <p:spPr/>
        <p:txBody>
          <a:bodyPr/>
          <a:lstStyle/>
          <a:p>
            <a:endParaRPr lang="en-IN" dirty="0"/>
          </a:p>
        </p:txBody>
      </p:sp>
      <p:sp>
        <p:nvSpPr>
          <p:cNvPr id="4" name="object 2"/>
          <p:cNvSpPr/>
          <p:nvPr/>
        </p:nvSpPr>
        <p:spPr>
          <a:xfrm>
            <a:off x="2231136" y="2317889"/>
            <a:ext cx="7729728" cy="3933879"/>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227775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4757-4F9C-463D-950D-2EAD72941C90}"/>
              </a:ext>
            </a:extLst>
          </p:cNvPr>
          <p:cNvSpPr>
            <a:spLocks noGrp="1"/>
          </p:cNvSpPr>
          <p:nvPr>
            <p:ph type="title"/>
          </p:nvPr>
        </p:nvSpPr>
        <p:spPr/>
        <p:txBody>
          <a:bodyPr/>
          <a:lstStyle/>
          <a:p>
            <a:r>
              <a:rPr lang="en-US" dirty="0"/>
              <a:t>Planning</a:t>
            </a:r>
          </a:p>
        </p:txBody>
      </p:sp>
      <p:sp>
        <p:nvSpPr>
          <p:cNvPr id="3" name="Content Placeholder 2">
            <a:extLst>
              <a:ext uri="{FF2B5EF4-FFF2-40B4-BE49-F238E27FC236}">
                <a16:creationId xmlns:a16="http://schemas.microsoft.com/office/drawing/2014/main" id="{AABE4C6B-7F11-4736-B97D-91F6617D0ED6}"/>
              </a:ext>
            </a:extLst>
          </p:cNvPr>
          <p:cNvSpPr>
            <a:spLocks noGrp="1"/>
          </p:cNvSpPr>
          <p:nvPr>
            <p:ph idx="1"/>
          </p:nvPr>
        </p:nvSpPr>
        <p:spPr/>
        <p:txBody>
          <a:bodyPr/>
          <a:lstStyle/>
          <a:p>
            <a:pPr marL="0" indent="0" algn="just">
              <a:buNone/>
            </a:pPr>
            <a:r>
              <a:rPr lang="en-US" dirty="0"/>
              <a:t>Planning is the first and most important phase of SQA process implementation. In this phase, SQA objectives and scope are defined, and a plan for SQA activities is developed. Identifying resources and defining roles and responsibilities are also part of this phase</a:t>
            </a:r>
          </a:p>
          <a:p>
            <a:r>
              <a:rPr lang="en-US" dirty="0"/>
              <a:t>Defining SQA Objectives and Scope</a:t>
            </a:r>
          </a:p>
          <a:p>
            <a:r>
              <a:rPr lang="en-US" dirty="0"/>
              <a:t>Developing a Plan for SQA Activities</a:t>
            </a:r>
          </a:p>
          <a:p>
            <a:r>
              <a:rPr lang="en-US" dirty="0"/>
              <a:t>Identifying Resources and Defining Roles and Responsibilities</a:t>
            </a:r>
          </a:p>
          <a:p>
            <a:endParaRPr lang="en-IN" dirty="0"/>
          </a:p>
        </p:txBody>
      </p:sp>
    </p:spTree>
    <p:extLst>
      <p:ext uri="{BB962C8B-B14F-4D97-AF65-F5344CB8AC3E}">
        <p14:creationId xmlns:p14="http://schemas.microsoft.com/office/powerpoint/2010/main" val="173106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4757-4F9C-463D-950D-2EAD72941C90}"/>
              </a:ext>
            </a:extLst>
          </p:cNvPr>
          <p:cNvSpPr>
            <a:spLocks noGrp="1"/>
          </p:cNvSpPr>
          <p:nvPr>
            <p:ph type="title"/>
          </p:nvPr>
        </p:nvSpPr>
        <p:spPr/>
        <p:txBody>
          <a:bodyPr/>
          <a:lstStyle/>
          <a:p>
            <a:r>
              <a:rPr lang="en-US" dirty="0"/>
              <a:t>Defining SQA Objectives and Scope</a:t>
            </a:r>
          </a:p>
        </p:txBody>
      </p:sp>
      <p:sp>
        <p:nvSpPr>
          <p:cNvPr id="3" name="Content Placeholder 2">
            <a:extLst>
              <a:ext uri="{FF2B5EF4-FFF2-40B4-BE49-F238E27FC236}">
                <a16:creationId xmlns:a16="http://schemas.microsoft.com/office/drawing/2014/main" id="{AABE4C6B-7F11-4736-B97D-91F6617D0ED6}"/>
              </a:ext>
            </a:extLst>
          </p:cNvPr>
          <p:cNvSpPr>
            <a:spLocks noGrp="1"/>
          </p:cNvSpPr>
          <p:nvPr>
            <p:ph idx="1"/>
          </p:nvPr>
        </p:nvSpPr>
        <p:spPr/>
        <p:txBody>
          <a:bodyPr/>
          <a:lstStyle/>
          <a:p>
            <a:endParaRPr lang="en-IN" dirty="0"/>
          </a:p>
        </p:txBody>
      </p:sp>
      <p:pic>
        <p:nvPicPr>
          <p:cNvPr id="4" name="Picture 3"/>
          <p:cNvPicPr>
            <a:picLocks noChangeAspect="1"/>
          </p:cNvPicPr>
          <p:nvPr/>
        </p:nvPicPr>
        <p:blipFill>
          <a:blip r:embed="rId2"/>
          <a:stretch>
            <a:fillRect/>
          </a:stretch>
        </p:blipFill>
        <p:spPr>
          <a:xfrm>
            <a:off x="2231136" y="2638044"/>
            <a:ext cx="7729728" cy="3793472"/>
          </a:xfrm>
          <a:prstGeom prst="rect">
            <a:avLst/>
          </a:prstGeom>
        </p:spPr>
      </p:pic>
    </p:spTree>
    <p:extLst>
      <p:ext uri="{BB962C8B-B14F-4D97-AF65-F5344CB8AC3E}">
        <p14:creationId xmlns:p14="http://schemas.microsoft.com/office/powerpoint/2010/main" val="314679113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1415</TotalTime>
  <Words>4570</Words>
  <Application>Microsoft Office PowerPoint</Application>
  <PresentationFormat>Widescreen</PresentationFormat>
  <Paragraphs>158</Paragraphs>
  <Slides>52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Book Antiqua</vt:lpstr>
      <vt:lpstr>Calibri</vt:lpstr>
      <vt:lpstr>Gill Sans MT</vt:lpstr>
      <vt:lpstr>Parcel</vt:lpstr>
      <vt:lpstr>Software QUALITY ENGINERING</vt:lpstr>
      <vt:lpstr>Agenda</vt:lpstr>
      <vt:lpstr>Importance of SQA process implementation</vt:lpstr>
      <vt:lpstr>Importance of SQA process implementation</vt:lpstr>
      <vt:lpstr>A brief overview of SQA process implementation activities includes</vt:lpstr>
      <vt:lpstr>A brief overview of SQA process implementation activities includes</vt:lpstr>
      <vt:lpstr>Planning</vt:lpstr>
      <vt:lpstr>Planning</vt:lpstr>
      <vt:lpstr>Defining SQA Objectives and Scope</vt:lpstr>
      <vt:lpstr>Defining SQA Objectives and Scope</vt:lpstr>
      <vt:lpstr>Defining SQA Objectives and Scope</vt:lpstr>
      <vt:lpstr>Developing a Plan for SQA Activities</vt:lpstr>
      <vt:lpstr>Developing a Plan for SQA Activities</vt:lpstr>
      <vt:lpstr>Identifying Resources and Defining Roles and Responsibilities</vt:lpstr>
      <vt:lpstr>Identifying Resources and Defining Roles and Responsibilities</vt:lpstr>
      <vt:lpstr>Conclusion OF Planning phase</vt:lpstr>
      <vt:lpstr>Requirements Review</vt:lpstr>
      <vt:lpstr>Requirements Review</vt:lpstr>
      <vt:lpstr>Reviewing and Verifying Software Requirements</vt:lpstr>
      <vt:lpstr>Reviewing and Verifying Software Requirements</vt:lpstr>
      <vt:lpstr>Ensuring Requirements are Testable and Traceable</vt:lpstr>
      <vt:lpstr>Ensuring Requirements are Testable and Traceable</vt:lpstr>
      <vt:lpstr>Identifying and Addressing Any Inconsistencies or Ambiguities in Requirements</vt:lpstr>
      <vt:lpstr>Identifying and Addressing Any Inconsistencies or Ambiguities in Requirements</vt:lpstr>
      <vt:lpstr>Conclusion OF Requirements Review PHASE</vt:lpstr>
      <vt:lpstr>Design Review</vt:lpstr>
      <vt:lpstr>Design Review</vt:lpstr>
      <vt:lpstr>Reviewing and Verifying Software Design Documents</vt:lpstr>
      <vt:lpstr>Ensuring Design Meets Requirements</vt:lpstr>
      <vt:lpstr>Example</vt:lpstr>
      <vt:lpstr>Identifying and Addressing any Potential Design Flaws or Weaknesses</vt:lpstr>
      <vt:lpstr>Conclusion OF Design Review phase</vt:lpstr>
      <vt:lpstr>Code Review</vt:lpstr>
      <vt:lpstr>Code Review</vt:lpstr>
      <vt:lpstr>Reviewing and Verifying Software Code</vt:lpstr>
      <vt:lpstr>Ensuring Code Meets Design and Requirements</vt:lpstr>
      <vt:lpstr>Identifying and Addressing any Coding Errors or Vulnerabilities</vt:lpstr>
      <vt:lpstr>Conclusion OF CODE REVIEW phase</vt:lpstr>
      <vt:lpstr>TESTING</vt:lpstr>
      <vt:lpstr>TESTING</vt:lpstr>
      <vt:lpstr>Conducting Various Types of Testing</vt:lpstr>
      <vt:lpstr>Verifying Software Meets Requirements and Design</vt:lpstr>
      <vt:lpstr>Identifying and Addressing any Defects or Issues Found During Testing</vt:lpstr>
      <vt:lpstr>Conclusion OF TESTING PHASE</vt:lpstr>
      <vt:lpstr>Documentation</vt:lpstr>
      <vt:lpstr>Documentation</vt:lpstr>
      <vt:lpstr>Creating and Maintaining Documentation</vt:lpstr>
      <vt:lpstr>Ensuring Documentation is Accurate and Up-to-Date</vt:lpstr>
      <vt:lpstr>Identifying and Addressing any Documentation-Related Issues</vt:lpstr>
      <vt:lpstr>Conclusion OF Documentation PHASE</vt:lpstr>
      <vt:lpstr>Conclusion</vt:lpstr>
      <vt:lpstr> END OF LECTURE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Construction</dc:title>
  <dc:creator>Misbah Perveen</dc:creator>
  <cp:lastModifiedBy>Misbah Parveen BUKC</cp:lastModifiedBy>
  <cp:revision>56</cp:revision>
  <dcterms:created xsi:type="dcterms:W3CDTF">2020-09-20T19:54:15Z</dcterms:created>
  <dcterms:modified xsi:type="dcterms:W3CDTF">2024-02-28T05:31:47Z</dcterms:modified>
</cp:coreProperties>
</file>