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10"/>
  </p:notesMasterIdLst>
  <p:sldIdLst>
    <p:sldId id="256" r:id="rId2"/>
    <p:sldId id="312" r:id="rId3"/>
    <p:sldId id="308" r:id="rId4"/>
    <p:sldId id="319" r:id="rId5"/>
    <p:sldId id="309" r:id="rId6"/>
    <p:sldId id="320" r:id="rId7"/>
    <p:sldId id="32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89819" autoAdjust="0"/>
  </p:normalViewPr>
  <p:slideViewPr>
    <p:cSldViewPr snapToGrid="0">
      <p:cViewPr varScale="1">
        <p:scale>
          <a:sx n="68" d="100"/>
          <a:sy n="68" d="100"/>
        </p:scale>
        <p:origin x="35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BC9624-0E6E-40BF-9E56-6630C9C05509}" type="datetimeFigureOut">
              <a:rPr lang="en-PK" smtClean="0"/>
              <a:t>02/04/2021</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63296E-11D8-41C9-A971-E4139C7CF31B}" type="slidenum">
              <a:rPr lang="en-PK" smtClean="0"/>
              <a:t>‹#›</a:t>
            </a:fld>
            <a:endParaRPr lang="en-PK"/>
          </a:p>
        </p:txBody>
      </p:sp>
    </p:spTree>
    <p:extLst>
      <p:ext uri="{BB962C8B-B14F-4D97-AF65-F5344CB8AC3E}">
        <p14:creationId xmlns:p14="http://schemas.microsoft.com/office/powerpoint/2010/main" val="98801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6969C88-B244-455D-A017-012B25B1ACDD}" type="datetimeFigureOut">
              <a:rPr lang="en-US" smtClean="0"/>
              <a:t>4/2/2021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565787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4/2/2021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51041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4/2/2021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1594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969C88-B244-455D-A017-012B25B1ACDD}" type="datetimeFigureOut">
              <a:rPr lang="en-US" smtClean="0"/>
              <a:t>4/2/2021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72823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76969C88-B244-455D-A017-012B25B1ACDD}" type="datetimeFigureOut">
              <a:rPr lang="en-US" smtClean="0"/>
              <a:t>4/2/2021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6490784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6969C88-B244-455D-A017-012B25B1ACDD}" type="datetimeFigureOut">
              <a:rPr lang="en-US" smtClean="0"/>
              <a:t>4/2/2021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080206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6969C88-B244-455D-A017-012B25B1ACDD}" type="datetimeFigureOut">
              <a:rPr lang="en-US" smtClean="0"/>
              <a:pPr/>
              <a:t>4/2/2021</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7CE569E-9B7C-4CB9-AB80-C0841F922CFF}"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74377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969C88-B244-455D-A017-012B25B1ACDD}" type="datetimeFigureOut">
              <a:rPr lang="en-US" smtClean="0"/>
              <a:t>4/2/2021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80444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969C88-B244-455D-A017-012B25B1ACDD}" type="datetimeFigureOut">
              <a:rPr lang="en-US" smtClean="0"/>
              <a:t>4/2/2021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04211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76969C88-B244-455D-A017-012B25B1ACDD}" type="datetimeFigureOut">
              <a:rPr lang="en-US" smtClean="0"/>
              <a:t>4/2/2021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290064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6969C88-B244-455D-A017-012B25B1ACDD}" type="datetimeFigureOut">
              <a:rPr lang="en-US" smtClean="0"/>
              <a:t>4/2/2021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331483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6969C88-B244-455D-A017-012B25B1ACDD}" type="datetimeFigureOut">
              <a:rPr lang="en-US" smtClean="0"/>
              <a:pPr/>
              <a:t>4/2/2021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919480226"/>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34" name="Picture 10" descr="The importance of Quality Engineering in a software factory - DEV Community">
            <a:extLst>
              <a:ext uri="{FF2B5EF4-FFF2-40B4-BE49-F238E27FC236}">
                <a16:creationId xmlns:a16="http://schemas.microsoft.com/office/drawing/2014/main" id="{1218AF5D-0E78-43EA-B9D0-7166C84856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FD5BD59-CF9F-4FB4-8F8C-FBA90695CDF5}"/>
              </a:ext>
            </a:extLst>
          </p:cNvPr>
          <p:cNvSpPr>
            <a:spLocks noGrp="1"/>
          </p:cNvSpPr>
          <p:nvPr>
            <p:ph type="ctrTitle"/>
          </p:nvPr>
        </p:nvSpPr>
        <p:spPr>
          <a:xfrm>
            <a:off x="65643" y="4554007"/>
            <a:ext cx="5039758" cy="2200275"/>
          </a:xfrm>
        </p:spPr>
        <p:txBody>
          <a:bodyPr>
            <a:noAutofit/>
          </a:bodyPr>
          <a:lstStyle/>
          <a:p>
            <a:pPr algn="l"/>
            <a:r>
              <a:rPr lang="en-IN" sz="5400" dirty="0"/>
              <a:t>Software QUALITY ENGINERING</a:t>
            </a:r>
            <a:endParaRPr lang="en-US" sz="3600" dirty="0"/>
          </a:p>
        </p:txBody>
      </p:sp>
      <p:sp>
        <p:nvSpPr>
          <p:cNvPr id="3" name="Subtitle 2">
            <a:extLst>
              <a:ext uri="{FF2B5EF4-FFF2-40B4-BE49-F238E27FC236}">
                <a16:creationId xmlns:a16="http://schemas.microsoft.com/office/drawing/2014/main" id="{8DD7AA60-EDEE-4D30-BC58-09819CE0CD77}"/>
              </a:ext>
            </a:extLst>
          </p:cNvPr>
          <p:cNvSpPr>
            <a:spLocks noGrp="1"/>
          </p:cNvSpPr>
          <p:nvPr>
            <p:ph type="subTitle" idx="1"/>
          </p:nvPr>
        </p:nvSpPr>
        <p:spPr>
          <a:xfrm>
            <a:off x="5334003" y="5230282"/>
            <a:ext cx="6857997" cy="1524000"/>
          </a:xfrm>
          <a:solidFill>
            <a:schemeClr val="accent2">
              <a:lumMod val="75000"/>
            </a:schemeClr>
          </a:solidFill>
        </p:spPr>
        <p:txBody>
          <a:bodyPr>
            <a:normAutofit/>
          </a:bodyPr>
          <a:lstStyle/>
          <a:p>
            <a:br>
              <a:rPr lang="en-US" sz="3600" cap="all" spc="200" dirty="0">
                <a:solidFill>
                  <a:srgbClr val="FFFFFF"/>
                </a:solidFill>
                <a:latin typeface="+mj-lt"/>
                <a:ea typeface="+mj-ea"/>
                <a:cs typeface="+mj-cs"/>
              </a:rPr>
            </a:br>
            <a:r>
              <a:rPr lang="en-US" sz="3600" cap="all" spc="200" dirty="0">
                <a:solidFill>
                  <a:srgbClr val="FFFFFF"/>
                </a:solidFill>
                <a:latin typeface="+mj-lt"/>
                <a:ea typeface="+mj-ea"/>
                <a:cs typeface="+mj-cs"/>
              </a:rPr>
              <a:t>Testing Basics  </a:t>
            </a:r>
          </a:p>
        </p:txBody>
      </p:sp>
    </p:spTree>
    <p:extLst>
      <p:ext uri="{BB962C8B-B14F-4D97-AF65-F5344CB8AC3E}">
        <p14:creationId xmlns:p14="http://schemas.microsoft.com/office/powerpoint/2010/main" val="1408231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2">
            <a:extLst>
              <a:ext uri="{FF2B5EF4-FFF2-40B4-BE49-F238E27FC236}">
                <a16:creationId xmlns:a16="http://schemas.microsoft.com/office/drawing/2014/main" id="{CF91D082-0E69-40A9-9FDD-EDFBCB3ACAF9}"/>
              </a:ext>
            </a:extLst>
          </p:cNvPr>
          <p:cNvSpPr>
            <a:spLocks noGrp="1" noChangeArrowheads="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cap="all" spc="200" dirty="0">
                <a:solidFill>
                  <a:srgbClr val="FFFFFF"/>
                </a:solidFill>
                <a:latin typeface="+mj-lt"/>
                <a:ea typeface="+mj-ea"/>
                <a:cs typeface="+mj-cs"/>
              </a:rPr>
              <a:t>What Is Testing</a:t>
            </a:r>
            <a:endParaRPr lang="ar-SA" sz="2300" cap="all" spc="200" dirty="0">
              <a:solidFill>
                <a:srgbClr val="FFFFFF"/>
              </a:solidFill>
              <a:latin typeface="+mj-lt"/>
              <a:ea typeface="+mj-ea"/>
              <a:cs typeface="+mj-cs"/>
            </a:endParaRPr>
          </a:p>
        </p:txBody>
      </p:sp>
      <p:sp>
        <p:nvSpPr>
          <p:cNvPr id="14338" name="Rectangle 2"/>
          <p:cNvSpPr>
            <a:spLocks noGrp="1" noChangeArrowheads="1"/>
          </p:cNvSpPr>
          <p:nvPr>
            <p:ph type="body" idx="1"/>
          </p:nvPr>
        </p:nvSpPr>
        <p:spPr>
          <a:xfrm>
            <a:off x="5591695" y="1402080"/>
            <a:ext cx="5833592" cy="4053840"/>
          </a:xfrm>
        </p:spPr>
        <p:txBody>
          <a:bodyPr anchor="ctr">
            <a:normAutofit/>
          </a:bodyPr>
          <a:lstStyle/>
          <a:p>
            <a:pPr marL="0" indent="0" algn="just">
              <a:buNone/>
            </a:pPr>
            <a:r>
              <a:rPr lang="en-US" sz="2800" b="0" i="0" dirty="0">
                <a:solidFill>
                  <a:srgbClr val="3B3835"/>
                </a:solidFill>
                <a:effectLst/>
                <a:latin typeface="Helvetica Neue"/>
              </a:rPr>
              <a:t>Software Testing is </a:t>
            </a:r>
            <a:r>
              <a:rPr lang="en-US" sz="2800" b="0" dirty="0">
                <a:solidFill>
                  <a:srgbClr val="3B3835"/>
                </a:solidFill>
                <a:effectLst/>
                <a:latin typeface="Helvetica Neue"/>
              </a:rPr>
              <a:t>evaluation of the software against requirements gathered from users and system specifications. Testing is conducted at the phase level in software development life cycle or at module level in program code. Software testing comprises </a:t>
            </a:r>
            <a:r>
              <a:rPr lang="en-US" sz="2800" b="0" i="0" dirty="0">
                <a:solidFill>
                  <a:srgbClr val="3B3835"/>
                </a:solidFill>
                <a:effectLst/>
                <a:latin typeface="Helvetica Neue"/>
              </a:rPr>
              <a:t>of Validation and Verification.</a:t>
            </a:r>
            <a:endParaRPr lang="en-US" sz="28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sz="2000" b="1" dirty="0"/>
              <a:t>What is Alpha Testing ?</a:t>
            </a:r>
            <a:endParaRPr lang="en-US" sz="2000" dirty="0"/>
          </a:p>
        </p:txBody>
      </p:sp>
      <p:sp>
        <p:nvSpPr>
          <p:cNvPr id="3" name="Content Placeholder 2"/>
          <p:cNvSpPr>
            <a:spLocks noGrp="1"/>
          </p:cNvSpPr>
          <p:nvPr>
            <p:ph idx="1"/>
          </p:nvPr>
        </p:nvSpPr>
        <p:spPr>
          <a:xfrm>
            <a:off x="1706062" y="1927952"/>
            <a:ext cx="8779512" cy="3558448"/>
          </a:xfrm>
        </p:spPr>
        <p:txBody>
          <a:bodyPr>
            <a:normAutofit fontScale="77500" lnSpcReduction="20000"/>
          </a:bodyPr>
          <a:lstStyle/>
          <a:p>
            <a:pPr marL="0" indent="0" algn="just">
              <a:buNone/>
            </a:pPr>
            <a:r>
              <a:rPr lang="en-US" sz="2800" dirty="0">
                <a:solidFill>
                  <a:srgbClr val="404040"/>
                </a:solidFill>
              </a:rPr>
              <a:t>Alpha testing is one of the most common software testing strategy used in software development. Its specially used by product development organizations. 								</a:t>
            </a:r>
            <a:br>
              <a:rPr lang="en-US" sz="2800" dirty="0">
                <a:solidFill>
                  <a:srgbClr val="404040"/>
                </a:solidFill>
              </a:rPr>
            </a:br>
            <a:r>
              <a:rPr lang="en-US" sz="2800" dirty="0">
                <a:solidFill>
                  <a:srgbClr val="404040"/>
                </a:solidFill>
              </a:rPr>
              <a:t>• This test takes place at the developer’s site. Developers observe the users and note problems.							 </a:t>
            </a:r>
            <a:br>
              <a:rPr lang="en-US" sz="2800" dirty="0">
                <a:solidFill>
                  <a:srgbClr val="404040"/>
                </a:solidFill>
              </a:rPr>
            </a:br>
            <a:r>
              <a:rPr lang="en-US" sz="2800" dirty="0">
                <a:solidFill>
                  <a:srgbClr val="404040"/>
                </a:solidFill>
              </a:rPr>
              <a:t>• Alpha testing is testing of an application when development is about to      complete. Minor design changes can still be made as a result of alpha testing. 										</a:t>
            </a:r>
            <a:br>
              <a:rPr lang="en-US" sz="2800" dirty="0">
                <a:solidFill>
                  <a:srgbClr val="404040"/>
                </a:solidFill>
              </a:rPr>
            </a:br>
            <a:r>
              <a:rPr lang="en-US" sz="2800" dirty="0">
                <a:solidFill>
                  <a:srgbClr val="404040"/>
                </a:solidFill>
              </a:rPr>
              <a:t>• Alpha testing is typically performed by a group that is independent of the design team, but still within the company, e.g., in-house software test engineers, or software QA engineers.</a:t>
            </a:r>
          </a:p>
        </p:txBody>
      </p:sp>
    </p:spTree>
    <p:extLst>
      <p:ext uri="{BB962C8B-B14F-4D97-AF65-F5344CB8AC3E}">
        <p14:creationId xmlns:p14="http://schemas.microsoft.com/office/powerpoint/2010/main" val="3264027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AACC04-522F-454C-8D13-6F3A7DDE4429}"/>
              </a:ext>
            </a:extLst>
          </p:cNvPr>
          <p:cNvSpPr>
            <a:spLocks noGrp="1"/>
          </p:cNvSpPr>
          <p:nvPr>
            <p:ph type="title"/>
          </p:nvPr>
        </p:nvSpPr>
        <p:spPr>
          <a:xfrm>
            <a:off x="2231136" y="467418"/>
            <a:ext cx="7729728" cy="1188720"/>
          </a:xfrm>
          <a:solidFill>
            <a:srgbClr val="FFFFFF"/>
          </a:solidFill>
        </p:spPr>
        <p:txBody>
          <a:bodyPr>
            <a:normAutofit/>
          </a:bodyPr>
          <a:lstStyle/>
          <a:p>
            <a:r>
              <a:rPr lang="en-US" b="0" i="0" dirty="0">
                <a:effectLst/>
                <a:latin typeface="Helvetica Neue"/>
              </a:rPr>
              <a:t>What is Beta testing?</a:t>
            </a:r>
            <a:endParaRPr lang="en-PK" dirty="0"/>
          </a:p>
        </p:txBody>
      </p:sp>
      <p:sp>
        <p:nvSpPr>
          <p:cNvPr id="3" name="Content Placeholder 2">
            <a:extLst>
              <a:ext uri="{FF2B5EF4-FFF2-40B4-BE49-F238E27FC236}">
                <a16:creationId xmlns:a16="http://schemas.microsoft.com/office/drawing/2014/main" id="{CD7E6C24-5118-4AC0-8044-2DB1FF5CFBA1}"/>
              </a:ext>
            </a:extLst>
          </p:cNvPr>
          <p:cNvSpPr>
            <a:spLocks noGrp="1"/>
          </p:cNvSpPr>
          <p:nvPr>
            <p:ph idx="1"/>
          </p:nvPr>
        </p:nvSpPr>
        <p:spPr>
          <a:xfrm>
            <a:off x="1706062" y="2291262"/>
            <a:ext cx="8779512" cy="2879256"/>
          </a:xfrm>
        </p:spPr>
        <p:txBody>
          <a:bodyPr>
            <a:normAutofit/>
          </a:bodyPr>
          <a:lstStyle/>
          <a:p>
            <a:pPr marL="0" indent="0">
              <a:lnSpc>
                <a:spcPct val="90000"/>
              </a:lnSpc>
              <a:buNone/>
            </a:pPr>
            <a:r>
              <a:rPr lang="en-US" b="0" i="0">
                <a:solidFill>
                  <a:srgbClr val="404040"/>
                </a:solidFill>
                <a:effectLst/>
                <a:latin typeface="Helvetica Neue"/>
              </a:rPr>
              <a:t>Beta Testing is also known as field testing. It takes place at customer’s site. It sends the system/software to users who install it and use it under real-world working conditions.  							</a:t>
            </a:r>
            <a:br>
              <a:rPr lang="en-US" b="0" i="0">
                <a:solidFill>
                  <a:srgbClr val="404040"/>
                </a:solidFill>
                <a:effectLst/>
                <a:latin typeface="Helvetica Neue"/>
              </a:rPr>
            </a:br>
            <a:r>
              <a:rPr lang="en-US" b="0" i="0">
                <a:solidFill>
                  <a:srgbClr val="404040"/>
                </a:solidFill>
                <a:effectLst/>
                <a:latin typeface="Helvetica Neue"/>
              </a:rPr>
              <a:t>Beta Testing of a product is performed by "real users" of the software application in a "real environment" and can be considered as a form of external User Acceptance Testing. 						</a:t>
            </a:r>
            <a:br>
              <a:rPr lang="en-US" b="0" i="0">
                <a:solidFill>
                  <a:srgbClr val="404040"/>
                </a:solidFill>
                <a:effectLst/>
                <a:latin typeface="Helvetica Neue"/>
              </a:rPr>
            </a:br>
            <a:r>
              <a:rPr lang="en-US" b="0" i="0">
                <a:solidFill>
                  <a:srgbClr val="404040"/>
                </a:solidFill>
                <a:effectLst/>
                <a:latin typeface="Helvetica Neue"/>
              </a:rPr>
              <a:t>Beta version of the software is released to a limited number of end- users of the product to obtain feedback on the product quality. 				</a:t>
            </a:r>
            <a:br>
              <a:rPr lang="en-US" b="0" i="0">
                <a:solidFill>
                  <a:srgbClr val="404040"/>
                </a:solidFill>
                <a:effectLst/>
                <a:latin typeface="Helvetica Neue"/>
              </a:rPr>
            </a:br>
            <a:r>
              <a:rPr lang="en-US" b="0" i="0">
                <a:solidFill>
                  <a:srgbClr val="404040"/>
                </a:solidFill>
                <a:effectLst/>
                <a:latin typeface="Helvetica Neue"/>
              </a:rPr>
              <a:t>Beta testing reduces product failure risks and provides increased quality of the product through customer validation. Beta Test provides a complete overview of the true experience gained by the end users while experiencing the product.</a:t>
            </a:r>
            <a:endParaRPr lang="en-PK">
              <a:solidFill>
                <a:srgbClr val="404040"/>
              </a:solidFill>
            </a:endParaRPr>
          </a:p>
        </p:txBody>
      </p:sp>
    </p:spTree>
    <p:extLst>
      <p:ext uri="{BB962C8B-B14F-4D97-AF65-F5344CB8AC3E}">
        <p14:creationId xmlns:p14="http://schemas.microsoft.com/office/powerpoint/2010/main" val="2922737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82136" y="802638"/>
            <a:ext cx="3698803" cy="720196"/>
          </a:xfrm>
          <a:noFill/>
          <a:ln>
            <a:solidFill>
              <a:schemeClr val="tx1"/>
            </a:solidFill>
          </a:ln>
        </p:spPr>
        <p:txBody>
          <a:bodyPr>
            <a:normAutofit/>
          </a:bodyPr>
          <a:lstStyle/>
          <a:p>
            <a:r>
              <a:rPr lang="en-US" sz="1700" dirty="0">
                <a:solidFill>
                  <a:schemeClr val="tx1"/>
                </a:solidFill>
              </a:rPr>
              <a:t>Alpha Testing</a:t>
            </a:r>
          </a:p>
        </p:txBody>
      </p:sp>
      <p:sp>
        <p:nvSpPr>
          <p:cNvPr id="25" name="Rectangle 24">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793821" y="878052"/>
            <a:ext cx="4933882" cy="5252722"/>
          </a:xfrm>
        </p:spPr>
        <p:txBody>
          <a:bodyPr anchor="ctr">
            <a:normAutofit/>
          </a:bodyPr>
          <a:lstStyle/>
          <a:p>
            <a:pPr marL="0" indent="0">
              <a:buNone/>
            </a:pPr>
            <a:r>
              <a:rPr lang="en-US" b="0" i="0" dirty="0">
                <a:solidFill>
                  <a:srgbClr val="3B3835"/>
                </a:solidFill>
                <a:effectLst/>
                <a:latin typeface="Helvetica Neue"/>
              </a:rPr>
              <a:t>Beta testing is performed by Clients or End Users who are not employees of the organization </a:t>
            </a:r>
            <a:br>
              <a:rPr lang="en-US" b="0" i="0" dirty="0">
                <a:solidFill>
                  <a:srgbClr val="3B3835"/>
                </a:solidFill>
                <a:effectLst/>
                <a:latin typeface="Helvetica Neue"/>
              </a:rPr>
            </a:br>
            <a:br>
              <a:rPr lang="en-US" b="0" i="0" dirty="0">
                <a:solidFill>
                  <a:srgbClr val="3B3835"/>
                </a:solidFill>
                <a:effectLst/>
                <a:latin typeface="Helvetica Neue"/>
              </a:rPr>
            </a:br>
            <a:r>
              <a:rPr lang="en-US" b="0" i="0" dirty="0">
                <a:solidFill>
                  <a:srgbClr val="3B3835"/>
                </a:solidFill>
                <a:effectLst/>
                <a:latin typeface="Helvetica Neue"/>
              </a:rPr>
              <a:t>Beta testing is performed at client location or end user of the product </a:t>
            </a:r>
            <a:br>
              <a:rPr lang="en-US" b="0" i="0" dirty="0">
                <a:solidFill>
                  <a:srgbClr val="3B3835"/>
                </a:solidFill>
                <a:effectLst/>
                <a:latin typeface="Helvetica Neue"/>
              </a:rPr>
            </a:br>
            <a:br>
              <a:rPr lang="en-US" b="0" i="0" dirty="0">
                <a:solidFill>
                  <a:srgbClr val="3B3835"/>
                </a:solidFill>
                <a:effectLst/>
                <a:latin typeface="Helvetica Neue"/>
              </a:rPr>
            </a:br>
            <a:r>
              <a:rPr lang="en-US" b="0" i="0" dirty="0">
                <a:solidFill>
                  <a:srgbClr val="3B3835"/>
                </a:solidFill>
                <a:effectLst/>
                <a:latin typeface="Helvetica Neue"/>
              </a:rPr>
              <a:t>Reliability, Security, Robustness are checked during Beta Testing</a:t>
            </a:r>
            <a:br>
              <a:rPr lang="en-US" b="0" i="0" dirty="0">
                <a:solidFill>
                  <a:srgbClr val="3B3835"/>
                </a:solidFill>
                <a:effectLst/>
                <a:latin typeface="Helvetica Neue"/>
              </a:rPr>
            </a:br>
            <a:br>
              <a:rPr lang="en-US" b="0" i="0" dirty="0">
                <a:solidFill>
                  <a:srgbClr val="3B3835"/>
                </a:solidFill>
                <a:effectLst/>
                <a:latin typeface="Helvetica Neue"/>
              </a:rPr>
            </a:br>
            <a:r>
              <a:rPr lang="en-US" b="0" i="0" dirty="0">
                <a:solidFill>
                  <a:srgbClr val="3B3835"/>
                </a:solidFill>
                <a:effectLst/>
                <a:latin typeface="Helvetica Neue"/>
              </a:rPr>
              <a:t>Only few weeks of execution are required for Beta testing</a:t>
            </a:r>
            <a:endParaRPr lang="en-US" dirty="0">
              <a:solidFill>
                <a:schemeClr val="bg1"/>
              </a:solidFill>
            </a:endParaRPr>
          </a:p>
        </p:txBody>
      </p:sp>
      <p:sp>
        <p:nvSpPr>
          <p:cNvPr id="8" name="Title 1">
            <a:extLst>
              <a:ext uri="{FF2B5EF4-FFF2-40B4-BE49-F238E27FC236}">
                <a16:creationId xmlns:a16="http://schemas.microsoft.com/office/drawing/2014/main" id="{EE4EBE32-122F-46D7-A8DB-63635A07DAF0}"/>
              </a:ext>
            </a:extLst>
          </p:cNvPr>
          <p:cNvSpPr txBox="1">
            <a:spLocks/>
          </p:cNvSpPr>
          <p:nvPr/>
        </p:nvSpPr>
        <p:spPr bwMode="black">
          <a:xfrm>
            <a:off x="5793822" y="802638"/>
            <a:ext cx="3698803" cy="720196"/>
          </a:xfrm>
          <a:prstGeom prst="rect">
            <a:avLst/>
          </a:prstGeom>
          <a:noFill/>
          <a:ln w="31750" cap="sq">
            <a:solidFill>
              <a:schemeClr val="tx1"/>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800" dirty="0">
                <a:latin typeface="Helvetica Neue"/>
              </a:rPr>
              <a:t>Beta Testing</a:t>
            </a:r>
          </a:p>
        </p:txBody>
      </p:sp>
      <p:sp>
        <p:nvSpPr>
          <p:cNvPr id="9" name="Content Placeholder 2">
            <a:extLst>
              <a:ext uri="{FF2B5EF4-FFF2-40B4-BE49-F238E27FC236}">
                <a16:creationId xmlns:a16="http://schemas.microsoft.com/office/drawing/2014/main" id="{B703B4DD-F838-4B54-95CA-6E9E3F941657}"/>
              </a:ext>
            </a:extLst>
          </p:cNvPr>
          <p:cNvSpPr txBox="1">
            <a:spLocks/>
          </p:cNvSpPr>
          <p:nvPr/>
        </p:nvSpPr>
        <p:spPr>
          <a:xfrm>
            <a:off x="734122" y="802638"/>
            <a:ext cx="4580938" cy="5576128"/>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b="0" i="0" dirty="0">
                <a:solidFill>
                  <a:srgbClr val="3B3835"/>
                </a:solidFill>
                <a:effectLst/>
                <a:latin typeface="Helvetica Neue"/>
              </a:rPr>
              <a:t>Alpha Testing Beta Testing Alpha testing performed by Testers who are usually internal employees of the organization</a:t>
            </a:r>
            <a:br>
              <a:rPr lang="en-US" b="0" i="0" dirty="0">
                <a:solidFill>
                  <a:srgbClr val="3B3835"/>
                </a:solidFill>
                <a:effectLst/>
                <a:latin typeface="Helvetica Neue"/>
              </a:rPr>
            </a:br>
            <a:br>
              <a:rPr lang="en-US" b="0" i="0" dirty="0">
                <a:solidFill>
                  <a:srgbClr val="3B3835"/>
                </a:solidFill>
                <a:effectLst/>
                <a:latin typeface="Helvetica Neue"/>
              </a:rPr>
            </a:br>
            <a:r>
              <a:rPr lang="en-US" b="0" i="0" dirty="0">
                <a:solidFill>
                  <a:srgbClr val="3B3835"/>
                </a:solidFill>
                <a:effectLst/>
                <a:latin typeface="Helvetica Neue"/>
              </a:rPr>
              <a:t>Alpha Testing performed at developer's site</a:t>
            </a:r>
            <a:br>
              <a:rPr lang="en-US" b="0" i="0" dirty="0">
                <a:solidFill>
                  <a:srgbClr val="3B3835"/>
                </a:solidFill>
                <a:effectLst/>
                <a:latin typeface="Helvetica Neue"/>
              </a:rPr>
            </a:br>
            <a:br>
              <a:rPr lang="en-US" b="0" i="0" dirty="0">
                <a:solidFill>
                  <a:srgbClr val="3B3835"/>
                </a:solidFill>
                <a:effectLst/>
                <a:latin typeface="Helvetica Neue"/>
              </a:rPr>
            </a:br>
            <a:r>
              <a:rPr lang="en-US" b="0" i="0" dirty="0">
                <a:solidFill>
                  <a:srgbClr val="3B3835"/>
                </a:solidFill>
                <a:effectLst/>
                <a:latin typeface="Helvetica Neue"/>
              </a:rPr>
              <a:t>Reliability and Security Testing are not performed in-depth Alpha Testing </a:t>
            </a:r>
            <a:br>
              <a:rPr lang="en-US" b="0" i="0" dirty="0">
                <a:solidFill>
                  <a:srgbClr val="3B3835"/>
                </a:solidFill>
                <a:effectLst/>
                <a:latin typeface="Helvetica Neue"/>
              </a:rPr>
            </a:br>
            <a:br>
              <a:rPr lang="en-US" b="0" i="0" dirty="0">
                <a:solidFill>
                  <a:srgbClr val="3B3835"/>
                </a:solidFill>
                <a:effectLst/>
                <a:latin typeface="Helvetica Neue"/>
              </a:rPr>
            </a:br>
            <a:r>
              <a:rPr lang="en-US" b="0" i="0" dirty="0">
                <a:solidFill>
                  <a:srgbClr val="3B3835"/>
                </a:solidFill>
                <a:effectLst/>
                <a:latin typeface="Helvetica Neue"/>
              </a:rPr>
              <a:t>Long execution cycle may be required for Alpha testing</a:t>
            </a:r>
            <a:endParaRPr lang="en-US" dirty="0">
              <a:solidFill>
                <a:schemeClr val="bg1"/>
              </a:solidFill>
            </a:endParaRPr>
          </a:p>
        </p:txBody>
      </p:sp>
    </p:spTree>
    <p:extLst>
      <p:ext uri="{BB962C8B-B14F-4D97-AF65-F5344CB8AC3E}">
        <p14:creationId xmlns:p14="http://schemas.microsoft.com/office/powerpoint/2010/main" val="120255501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E8B55-F160-437A-A835-DC7F25C881ED}"/>
              </a:ext>
            </a:extLst>
          </p:cNvPr>
          <p:cNvSpPr>
            <a:spLocks noGrp="1"/>
          </p:cNvSpPr>
          <p:nvPr>
            <p:ph type="title"/>
          </p:nvPr>
        </p:nvSpPr>
        <p:spPr/>
        <p:txBody>
          <a:bodyPr/>
          <a:lstStyle/>
          <a:p>
            <a:r>
              <a:rPr lang="en-US" b="1" i="0" dirty="0">
                <a:solidFill>
                  <a:srgbClr val="434A54"/>
                </a:solidFill>
                <a:effectLst/>
                <a:latin typeface="Montserrat"/>
              </a:rPr>
              <a:t>Gamma Testing</a:t>
            </a:r>
            <a:endParaRPr lang="en-PK" dirty="0"/>
          </a:p>
        </p:txBody>
      </p:sp>
      <p:sp>
        <p:nvSpPr>
          <p:cNvPr id="3" name="Content Placeholder 2">
            <a:extLst>
              <a:ext uri="{FF2B5EF4-FFF2-40B4-BE49-F238E27FC236}">
                <a16:creationId xmlns:a16="http://schemas.microsoft.com/office/drawing/2014/main" id="{BEE50624-293F-4D65-85BD-932BFAB293A3}"/>
              </a:ext>
            </a:extLst>
          </p:cNvPr>
          <p:cNvSpPr>
            <a:spLocks noGrp="1"/>
          </p:cNvSpPr>
          <p:nvPr>
            <p:ph idx="1"/>
          </p:nvPr>
        </p:nvSpPr>
        <p:spPr>
          <a:xfrm>
            <a:off x="2231136" y="2153412"/>
            <a:ext cx="7729728" cy="4435924"/>
          </a:xfrm>
        </p:spPr>
        <p:txBody>
          <a:bodyPr>
            <a:normAutofit/>
          </a:bodyPr>
          <a:lstStyle/>
          <a:p>
            <a:pPr marL="0" indent="0" algn="just">
              <a:buNone/>
            </a:pPr>
            <a:r>
              <a:rPr lang="en-US" dirty="0"/>
              <a:t>Gamma testing is the final stage of the testing process conducted before software release. It makes sure that the product is ready for market release according to all the specified requirements.							 </a:t>
            </a:r>
            <a:br>
              <a:rPr lang="en-US" dirty="0"/>
            </a:br>
            <a:br>
              <a:rPr lang="en-US" dirty="0"/>
            </a:br>
            <a:r>
              <a:rPr lang="en-US" dirty="0"/>
              <a:t>Gamma testing focuses on software security and functionality. But it does not include any in-house QA activities. During gamma testing, the software does not undergo any modifications unless the detected bug is of a high priority and severity.</a:t>
            </a:r>
          </a:p>
          <a:p>
            <a:pPr marL="0" indent="0" algn="just">
              <a:buNone/>
            </a:pPr>
            <a:r>
              <a:rPr lang="en-US" dirty="0"/>
              <a:t>Only a limited number of users perform gamma testing, and testers do not participate. The checking includes the verification of certain specifications, not the whole product. Feedback received after gamma testing is considered as updates for upcoming software versions.								 </a:t>
            </a:r>
            <a:br>
              <a:rPr lang="en-US" dirty="0"/>
            </a:br>
            <a:r>
              <a:rPr lang="en-US" dirty="0"/>
              <a:t>But, because of a limited development cycle, gamma testing is usually skipped.</a:t>
            </a:r>
            <a:endParaRPr lang="en-PK" dirty="0"/>
          </a:p>
        </p:txBody>
      </p:sp>
    </p:spTree>
    <p:extLst>
      <p:ext uri="{BB962C8B-B14F-4D97-AF65-F5344CB8AC3E}">
        <p14:creationId xmlns:p14="http://schemas.microsoft.com/office/powerpoint/2010/main" val="3635206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6A9AE5-69DF-4153-B35A-94BDEF32E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85A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59B5318-27A8-4E50-80D9-B92D4F28E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solidFill>
            <a:schemeClr val="bg1"/>
          </a:solidFill>
          <a:ln w="2540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4247B3F-CBC0-4B9B-8AC7-77803E348624}"/>
              </a:ext>
            </a:extLst>
          </p:cNvPr>
          <p:cNvPicPr>
            <a:picLocks noGrp="1" noChangeAspect="1"/>
          </p:cNvPicPr>
          <p:nvPr>
            <p:ph idx="1"/>
          </p:nvPr>
        </p:nvPicPr>
        <p:blipFill>
          <a:blip r:embed="rId2"/>
          <a:stretch>
            <a:fillRect/>
          </a:stretch>
        </p:blipFill>
        <p:spPr>
          <a:xfrm>
            <a:off x="2140141" y="1124712"/>
            <a:ext cx="7911718" cy="4608576"/>
          </a:xfrm>
          <a:prstGeom prst="rect">
            <a:avLst/>
          </a:prstGeom>
        </p:spPr>
      </p:pic>
    </p:spTree>
    <p:extLst>
      <p:ext uri="{BB962C8B-B14F-4D97-AF65-F5344CB8AC3E}">
        <p14:creationId xmlns:p14="http://schemas.microsoft.com/office/powerpoint/2010/main" val="3907119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3240.thank-you.jpg"/>
          <p:cNvPicPr>
            <a:picLocks noGrp="1" noChangeAspect="1"/>
          </p:cNvPicPr>
          <p:nvPr>
            <p:ph type="pic" idx="1"/>
          </p:nvPr>
        </p:nvPicPr>
        <p:blipFill>
          <a:blip r:embed="rId2" cstate="print"/>
          <a:srcRect t="21759" b="21759"/>
          <a:stretch>
            <a:fillRect/>
          </a:stretch>
        </p:blipFill>
        <p:spPr/>
      </p:pic>
      <p:sp>
        <p:nvSpPr>
          <p:cNvPr id="38915" name="Rectangle 3"/>
          <p:cNvSpPr>
            <a:spLocks noGrp="1" noChangeArrowheads="1"/>
          </p:cNvSpPr>
          <p:nvPr>
            <p:ph type="body" sz="half" idx="2"/>
          </p:nvPr>
        </p:nvSpPr>
        <p:spPr>
          <a:xfrm>
            <a:off x="2133600" y="5486400"/>
            <a:ext cx="9753600" cy="1371600"/>
          </a:xfrm>
        </p:spPr>
        <p:txBody>
          <a:bodyPr>
            <a:normAutofit/>
          </a:bodyPr>
          <a:lstStyle/>
          <a:p>
            <a:r>
              <a:rPr lang="en-US" sz="7200" b="1" dirty="0">
                <a:solidFill>
                  <a:srgbClr val="00B050"/>
                </a:solidFill>
                <a:latin typeface="Book Antiqua" pitchFamily="18" charset="0"/>
              </a:rPr>
              <a:t>Any Questions !!!</a:t>
            </a:r>
          </a:p>
        </p:txBody>
      </p:sp>
      <p:sp>
        <p:nvSpPr>
          <p:cNvPr id="44034" name="Rectangle 2"/>
          <p:cNvSpPr>
            <a:spLocks noGrp="1" noChangeArrowheads="1"/>
          </p:cNvSpPr>
          <p:nvPr>
            <p:ph type="title"/>
          </p:nvPr>
        </p:nvSpPr>
        <p:spPr>
          <a:xfrm>
            <a:off x="2133600" y="4648200"/>
            <a:ext cx="9753600" cy="685800"/>
          </a:xfrm>
        </p:spPr>
        <p:txBody>
          <a:bodyPr rtlCol="0">
            <a:normAutofit fontScale="90000"/>
          </a:bodyPr>
          <a:lstStyle/>
          <a:p>
            <a:pPr>
              <a:defRPr/>
            </a:pPr>
            <a:br>
              <a:rPr lang="en-US" dirty="0"/>
            </a:br>
            <a:r>
              <a:rPr lang="en-US" sz="5867" b="1" dirty="0">
                <a:solidFill>
                  <a:srgbClr val="FF0000"/>
                </a:solidFill>
              </a:rPr>
              <a:t>END OF LECTURE </a:t>
            </a:r>
            <a:br>
              <a:rPr lang="en-US" dirty="0"/>
            </a:br>
            <a:endParaRPr lang="en-US" dirty="0"/>
          </a:p>
        </p:txBody>
      </p:sp>
      <p:sp>
        <p:nvSpPr>
          <p:cNvPr id="7" name="Slide Number Placeholder 6"/>
          <p:cNvSpPr>
            <a:spLocks noGrp="1"/>
          </p:cNvSpPr>
          <p:nvPr>
            <p:ph type="sldNum" sz="quarter" idx="11"/>
          </p:nvPr>
        </p:nvSpPr>
        <p:spPr/>
        <p:txBody>
          <a:bodyPr>
            <a:normAutofit fontScale="47500" lnSpcReduction="20000"/>
          </a:bodyPr>
          <a:lstStyle/>
          <a:p>
            <a:pPr algn="ctr"/>
            <a:fld id="{8F82E0A0-C266-4798-8C8F-B9F91E9DA37E}" type="slidenum">
              <a:rPr lang="en-US" sz="3733" b="1">
                <a:solidFill>
                  <a:srgbClr val="FFFFFF"/>
                </a:solidFill>
              </a:rPr>
              <a:pPr algn="ctr"/>
              <a:t>8</a:t>
            </a:fld>
            <a:endParaRPr lang="en-US" sz="3733" dirty="0"/>
          </a:p>
        </p:txBody>
      </p:sp>
    </p:spTree>
  </p:cSld>
  <p:clrMapOvr>
    <a:masterClrMapping/>
  </p:clrMapOvr>
  <p:transition/>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2712</TotalTime>
  <Words>624</Words>
  <Application>Microsoft Office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Book Antiqua</vt:lpstr>
      <vt:lpstr>Calibri</vt:lpstr>
      <vt:lpstr>Gill Sans MT</vt:lpstr>
      <vt:lpstr>Helvetica Neue</vt:lpstr>
      <vt:lpstr>Montserrat</vt:lpstr>
      <vt:lpstr>Parcel</vt:lpstr>
      <vt:lpstr>Software QUALITY ENGINERING</vt:lpstr>
      <vt:lpstr>What Is Testing</vt:lpstr>
      <vt:lpstr>What is Alpha Testing ?</vt:lpstr>
      <vt:lpstr>What is Beta testing?</vt:lpstr>
      <vt:lpstr>Alpha Testing</vt:lpstr>
      <vt:lpstr>Gamma Testing</vt:lpstr>
      <vt:lpstr>PowerPoint Presentation</vt:lpstr>
      <vt:lpstr> END OF LECTURE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Construction</dc:title>
  <dc:creator>Misbah Perveen</dc:creator>
  <cp:lastModifiedBy>Misbah Parveen BUKC</cp:lastModifiedBy>
  <cp:revision>118</cp:revision>
  <dcterms:created xsi:type="dcterms:W3CDTF">2020-09-20T19:54:15Z</dcterms:created>
  <dcterms:modified xsi:type="dcterms:W3CDTF">2021-04-02T19:12:25Z</dcterms:modified>
</cp:coreProperties>
</file>