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5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FF00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2D75B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FF00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FF00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13822" y="2604008"/>
            <a:ext cx="7230754" cy="1390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FF0000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4193" y="2207427"/>
            <a:ext cx="8430013" cy="4057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rgbClr val="2D75B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065" marR="5080" algn="ctr">
              <a:lnSpc>
                <a:spcPts val="3560"/>
              </a:lnSpc>
              <a:spcBef>
                <a:spcPts val="550"/>
              </a:spcBef>
            </a:pPr>
            <a:r>
              <a:rPr spc="-5" dirty="0"/>
              <a:t>Computer Architecture </a:t>
            </a:r>
            <a:r>
              <a:rPr dirty="0"/>
              <a:t>and </a:t>
            </a:r>
            <a:r>
              <a:rPr spc="-5" dirty="0"/>
              <a:t>Logic </a:t>
            </a:r>
            <a:r>
              <a:rPr spc="-825" dirty="0"/>
              <a:t> </a:t>
            </a:r>
            <a:r>
              <a:rPr spc="-5" dirty="0"/>
              <a:t>Design</a:t>
            </a:r>
            <a:r>
              <a:rPr spc="-20" dirty="0"/>
              <a:t> </a:t>
            </a:r>
            <a:r>
              <a:rPr dirty="0"/>
              <a:t>(CALD)</a:t>
            </a:r>
          </a:p>
          <a:p>
            <a:pPr algn="ctr">
              <a:lnSpc>
                <a:spcPts val="3170"/>
              </a:lnSpc>
            </a:pPr>
            <a:r>
              <a:rPr sz="2950" b="0" spc="10" dirty="0">
                <a:latin typeface="Georgia"/>
                <a:cs typeface="Georgia"/>
              </a:rPr>
              <a:t>Lecture</a:t>
            </a:r>
            <a:r>
              <a:rPr sz="2950" b="0" spc="-100" dirty="0">
                <a:latin typeface="Georgia"/>
                <a:cs typeface="Georgia"/>
              </a:rPr>
              <a:t> </a:t>
            </a:r>
            <a:r>
              <a:rPr sz="2950" b="0" spc="20" dirty="0">
                <a:latin typeface="Georgia"/>
                <a:cs typeface="Georgia"/>
              </a:rPr>
              <a:t>01</a:t>
            </a:r>
            <a:endParaRPr sz="295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3583" y="1057655"/>
            <a:ext cx="3150841" cy="8890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490" y="1575315"/>
            <a:ext cx="706310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b="0" spc="5" dirty="0">
                <a:latin typeface="Georgia"/>
                <a:cs typeface="Georgia"/>
              </a:rPr>
              <a:t>Top</a:t>
            </a:r>
            <a:r>
              <a:rPr sz="3600" b="0" spc="25" dirty="0">
                <a:latin typeface="Georgia"/>
                <a:cs typeface="Georgia"/>
              </a:rPr>
              <a:t> </a:t>
            </a:r>
            <a:r>
              <a:rPr sz="3600" b="0" spc="5" dirty="0">
                <a:latin typeface="Georgia"/>
                <a:cs typeface="Georgia"/>
              </a:rPr>
              <a:t>Level</a:t>
            </a:r>
            <a:r>
              <a:rPr sz="3600" b="0" spc="10" dirty="0">
                <a:latin typeface="Georgia"/>
                <a:cs typeface="Georgia"/>
              </a:rPr>
              <a:t> Structure</a:t>
            </a:r>
            <a:r>
              <a:rPr sz="3600" b="0" spc="-15" dirty="0">
                <a:latin typeface="Georgia"/>
                <a:cs typeface="Georgia"/>
              </a:rPr>
              <a:t> </a:t>
            </a:r>
            <a:r>
              <a:rPr sz="3600" b="0" spc="-5" dirty="0">
                <a:latin typeface="Georgia"/>
                <a:cs typeface="Georgia"/>
              </a:rPr>
              <a:t>of</a:t>
            </a:r>
            <a:r>
              <a:rPr sz="3600" b="0" spc="15" dirty="0">
                <a:latin typeface="Georgia"/>
                <a:cs typeface="Georgia"/>
              </a:rPr>
              <a:t> a</a:t>
            </a:r>
            <a:r>
              <a:rPr sz="3600" b="0" spc="20" dirty="0">
                <a:latin typeface="Georgia"/>
                <a:cs typeface="Georgia"/>
              </a:rPr>
              <a:t> </a:t>
            </a:r>
            <a:r>
              <a:rPr sz="3600" b="0" spc="15" dirty="0">
                <a:latin typeface="Georgia"/>
                <a:cs typeface="Georgia"/>
              </a:rPr>
              <a:t>Computer</a:t>
            </a:r>
            <a:endParaRPr sz="36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0360" y="2104644"/>
            <a:ext cx="4152900" cy="456437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490" y="1575315"/>
            <a:ext cx="7090409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b="0" spc="15" dirty="0">
                <a:latin typeface="Georgia"/>
                <a:cs typeface="Georgia"/>
              </a:rPr>
              <a:t>Structural</a:t>
            </a:r>
            <a:r>
              <a:rPr sz="3600" b="0" spc="-65" dirty="0">
                <a:latin typeface="Georgia"/>
                <a:cs typeface="Georgia"/>
              </a:rPr>
              <a:t> </a:t>
            </a:r>
            <a:r>
              <a:rPr sz="3600" b="0" spc="15" dirty="0">
                <a:latin typeface="Georgia"/>
                <a:cs typeface="Georgia"/>
              </a:rPr>
              <a:t>Components:</a:t>
            </a:r>
            <a:r>
              <a:rPr sz="3600" b="0" spc="-45" dirty="0">
                <a:latin typeface="Georgia"/>
                <a:cs typeface="Georgia"/>
              </a:rPr>
              <a:t> </a:t>
            </a:r>
            <a:r>
              <a:rPr sz="3600" b="0" spc="15" dirty="0">
                <a:latin typeface="Georgia"/>
                <a:cs typeface="Georgia"/>
              </a:rPr>
              <a:t>Computer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4543425" indent="-18923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4544695" algn="l"/>
              </a:tabLst>
            </a:pPr>
            <a:r>
              <a:rPr spc="-10" dirty="0"/>
              <a:t>Central</a:t>
            </a:r>
            <a:r>
              <a:rPr spc="-30" dirty="0"/>
              <a:t> </a:t>
            </a:r>
            <a:r>
              <a:rPr dirty="0"/>
              <a:t>Processing</a:t>
            </a:r>
            <a:r>
              <a:rPr spc="-30" dirty="0"/>
              <a:t> </a:t>
            </a:r>
            <a:r>
              <a:rPr spc="5" dirty="0"/>
              <a:t>Unit</a:t>
            </a:r>
            <a:r>
              <a:rPr spc="-20" dirty="0"/>
              <a:t> </a:t>
            </a:r>
            <a:r>
              <a:rPr spc="5" dirty="0"/>
              <a:t>(CPU):</a:t>
            </a:r>
          </a:p>
          <a:p>
            <a:pPr marL="4919980" marR="5080" lvl="1" indent="-187960">
              <a:lnSpc>
                <a:spcPts val="2140"/>
              </a:lnSpc>
              <a:spcBef>
                <a:spcPts val="470"/>
              </a:spcBef>
              <a:buFont typeface="Arial MT"/>
              <a:buChar char="•"/>
              <a:tabLst>
                <a:tab pos="4921250" algn="l"/>
              </a:tabLst>
            </a:pPr>
            <a:r>
              <a:rPr sz="1950" dirty="0">
                <a:latin typeface="Calibri"/>
                <a:cs typeface="Calibri"/>
              </a:rPr>
              <a:t>Controls </a:t>
            </a:r>
            <a:r>
              <a:rPr sz="1950" spc="5" dirty="0">
                <a:latin typeface="Calibri"/>
                <a:cs typeface="Calibri"/>
              </a:rPr>
              <a:t>computer operations </a:t>
            </a:r>
            <a:r>
              <a:rPr sz="1950" spc="10" dirty="0">
                <a:latin typeface="Calibri"/>
                <a:cs typeface="Calibri"/>
              </a:rPr>
              <a:t>and </a:t>
            </a:r>
            <a:r>
              <a:rPr sz="1950" spc="-43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performs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data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processing</a:t>
            </a:r>
            <a:endParaRPr sz="1950">
              <a:latin typeface="Calibri"/>
              <a:cs typeface="Calibri"/>
            </a:endParaRPr>
          </a:p>
          <a:p>
            <a:pPr marL="4543425" indent="-18923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4544695" algn="l"/>
              </a:tabLst>
            </a:pPr>
            <a:r>
              <a:rPr dirty="0"/>
              <a:t>Main</a:t>
            </a:r>
            <a:r>
              <a:rPr spc="-30" dirty="0"/>
              <a:t> </a:t>
            </a:r>
            <a:r>
              <a:rPr spc="5" dirty="0"/>
              <a:t>Memory:</a:t>
            </a:r>
          </a:p>
          <a:p>
            <a:pPr marL="4919980" lvl="1" indent="-187960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4921250" algn="l"/>
              </a:tabLst>
            </a:pPr>
            <a:r>
              <a:rPr sz="1950" spc="5" dirty="0">
                <a:latin typeface="Calibri"/>
                <a:cs typeface="Calibri"/>
              </a:rPr>
              <a:t>Stores</a:t>
            </a:r>
            <a:r>
              <a:rPr sz="1950" spc="-50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data</a:t>
            </a:r>
            <a:endParaRPr sz="1950">
              <a:latin typeface="Calibri"/>
              <a:cs typeface="Calibri"/>
            </a:endParaRPr>
          </a:p>
          <a:p>
            <a:pPr marL="4543425" indent="-189230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4544695" algn="l"/>
              </a:tabLst>
            </a:pPr>
            <a:r>
              <a:rPr spc="10" dirty="0"/>
              <a:t>I/O:</a:t>
            </a:r>
          </a:p>
          <a:p>
            <a:pPr marL="4919980" marR="602615" lvl="1" indent="-187960">
              <a:lnSpc>
                <a:spcPts val="2140"/>
              </a:lnSpc>
              <a:spcBef>
                <a:spcPts val="465"/>
              </a:spcBef>
              <a:buFont typeface="Arial MT"/>
              <a:buChar char="•"/>
              <a:tabLst>
                <a:tab pos="4921250" algn="l"/>
              </a:tabLst>
            </a:pPr>
            <a:r>
              <a:rPr sz="1950" dirty="0">
                <a:latin typeface="Calibri"/>
                <a:cs typeface="Calibri"/>
              </a:rPr>
              <a:t>Data</a:t>
            </a:r>
            <a:r>
              <a:rPr sz="1950" spc="-2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movement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to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and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from </a:t>
            </a:r>
            <a:r>
              <a:rPr sz="1950" spc="-42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computer </a:t>
            </a:r>
            <a:r>
              <a:rPr sz="1950" spc="15" dirty="0">
                <a:latin typeface="Calibri"/>
                <a:cs typeface="Calibri"/>
              </a:rPr>
              <a:t>and </a:t>
            </a:r>
            <a:r>
              <a:rPr sz="1950" dirty="0">
                <a:latin typeface="Calibri"/>
                <a:cs typeface="Calibri"/>
              </a:rPr>
              <a:t>external 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environment</a:t>
            </a:r>
            <a:endParaRPr sz="1950">
              <a:latin typeface="Calibri"/>
              <a:cs typeface="Calibri"/>
            </a:endParaRPr>
          </a:p>
          <a:p>
            <a:pPr marL="4543425" indent="-189230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4544695" algn="l"/>
              </a:tabLst>
            </a:pPr>
            <a:r>
              <a:rPr spc="-15" dirty="0"/>
              <a:t>System</a:t>
            </a:r>
            <a:r>
              <a:rPr spc="-25" dirty="0"/>
              <a:t> </a:t>
            </a:r>
            <a:r>
              <a:rPr spc="-5" dirty="0"/>
              <a:t>Interconnection:</a:t>
            </a:r>
          </a:p>
          <a:p>
            <a:pPr marL="4919980" marR="17145" lvl="1" indent="-187960">
              <a:lnSpc>
                <a:spcPts val="2140"/>
              </a:lnSpc>
              <a:spcBef>
                <a:spcPts val="465"/>
              </a:spcBef>
              <a:buFont typeface="Arial MT"/>
              <a:buChar char="•"/>
              <a:tabLst>
                <a:tab pos="4921250" algn="l"/>
              </a:tabLst>
            </a:pPr>
            <a:r>
              <a:rPr sz="1950" spc="10" dirty="0">
                <a:latin typeface="Calibri"/>
                <a:cs typeface="Calibri"/>
              </a:rPr>
              <a:t>Communication</a:t>
            </a:r>
            <a:r>
              <a:rPr sz="1950" spc="-6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among</a:t>
            </a:r>
            <a:r>
              <a:rPr sz="1950" spc="-5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CPU,</a:t>
            </a:r>
            <a:r>
              <a:rPr sz="1950" spc="-2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main </a:t>
            </a:r>
            <a:r>
              <a:rPr sz="1950" spc="-43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memory</a:t>
            </a:r>
            <a:r>
              <a:rPr sz="1950" spc="-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and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I/O.</a:t>
            </a:r>
            <a:endParaRPr sz="19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176" y="2652507"/>
            <a:ext cx="4756763" cy="347244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912" y="1573736"/>
            <a:ext cx="596709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b="0" spc="15" dirty="0">
                <a:latin typeface="Georgia"/>
                <a:cs typeface="Georgia"/>
              </a:rPr>
              <a:t>Structural</a:t>
            </a:r>
            <a:r>
              <a:rPr sz="3600" b="0" spc="-65" dirty="0">
                <a:latin typeface="Georgia"/>
                <a:cs typeface="Georgia"/>
              </a:rPr>
              <a:t> </a:t>
            </a:r>
            <a:r>
              <a:rPr sz="3600" b="0" spc="15" dirty="0">
                <a:latin typeface="Georgia"/>
                <a:cs typeface="Georgia"/>
              </a:rPr>
              <a:t>Components:</a:t>
            </a:r>
            <a:r>
              <a:rPr sz="3600" b="0" spc="-45" dirty="0">
                <a:latin typeface="Georgia"/>
                <a:cs typeface="Georgia"/>
              </a:rPr>
              <a:t> </a:t>
            </a:r>
            <a:r>
              <a:rPr sz="3600" b="0" spc="20" dirty="0">
                <a:latin typeface="Georgia"/>
                <a:cs typeface="Georgia"/>
              </a:rPr>
              <a:t>CPU</a:t>
            </a:r>
            <a:endParaRPr sz="36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67" y="2806326"/>
            <a:ext cx="4808804" cy="25976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55131" y="2230428"/>
            <a:ext cx="4149090" cy="351409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01295" indent="-18923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201930" algn="l"/>
              </a:tabLst>
            </a:pP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Control</a:t>
            </a:r>
            <a:r>
              <a:rPr sz="2300" spc="-4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Unit:</a:t>
            </a:r>
            <a:endParaRPr sz="2300">
              <a:latin typeface="Calibri"/>
              <a:cs typeface="Calibri"/>
            </a:endParaRPr>
          </a:p>
          <a:p>
            <a:pPr marL="187960" marR="177800" lvl="1" indent="-187960" algn="r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187960" algn="l"/>
              </a:tabLst>
            </a:pPr>
            <a:r>
              <a:rPr sz="1950" dirty="0">
                <a:latin typeface="Calibri"/>
                <a:cs typeface="Calibri"/>
              </a:rPr>
              <a:t>Controls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the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operations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of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a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CPU.</a:t>
            </a:r>
            <a:endParaRPr sz="1950">
              <a:latin typeface="Calibri"/>
              <a:cs typeface="Calibri"/>
            </a:endParaRPr>
          </a:p>
          <a:p>
            <a:pPr marL="201295" marR="113030" indent="-201930" algn="r">
              <a:lnSpc>
                <a:spcPct val="100000"/>
              </a:lnSpc>
              <a:spcBef>
                <a:spcPts val="535"/>
              </a:spcBef>
              <a:buFont typeface="Arial MT"/>
              <a:buChar char="•"/>
              <a:tabLst>
                <a:tab pos="201930" algn="l"/>
              </a:tabLst>
            </a:pP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Arithmetic</a:t>
            </a:r>
            <a:r>
              <a:rPr sz="2300" spc="-3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and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Logic</a:t>
            </a:r>
            <a:r>
              <a:rPr sz="2300" spc="-2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Unit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 (ALU):</a:t>
            </a:r>
            <a:endParaRPr sz="2300">
              <a:latin typeface="Calibri"/>
              <a:cs typeface="Calibri"/>
            </a:endParaRPr>
          </a:p>
          <a:p>
            <a:pPr marL="577850" marR="520065" lvl="1" indent="-187960">
              <a:lnSpc>
                <a:spcPts val="2140"/>
              </a:lnSpc>
              <a:spcBef>
                <a:spcPts val="470"/>
              </a:spcBef>
              <a:buFont typeface="Arial MT"/>
              <a:buChar char="•"/>
              <a:tabLst>
                <a:tab pos="578485" algn="l"/>
              </a:tabLst>
            </a:pPr>
            <a:r>
              <a:rPr sz="1950" dirty="0">
                <a:latin typeface="Calibri"/>
                <a:cs typeface="Calibri"/>
              </a:rPr>
              <a:t>Performs</a:t>
            </a:r>
            <a:r>
              <a:rPr sz="1950" spc="-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the</a:t>
            </a:r>
            <a:r>
              <a:rPr sz="1950" spc="-2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computer’s</a:t>
            </a:r>
            <a:r>
              <a:rPr sz="1950" spc="-25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data </a:t>
            </a:r>
            <a:r>
              <a:rPr sz="1950" spc="-42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processing</a:t>
            </a:r>
            <a:r>
              <a:rPr sz="1950" spc="-3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functions.</a:t>
            </a:r>
            <a:endParaRPr sz="1950">
              <a:latin typeface="Calibri"/>
              <a:cs typeface="Calibri"/>
            </a:endParaRPr>
          </a:p>
          <a:p>
            <a:pPr marL="201295" indent="-189230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201930" algn="l"/>
              </a:tabLst>
            </a:pPr>
            <a:r>
              <a:rPr sz="2300" spc="-10" dirty="0">
                <a:solidFill>
                  <a:srgbClr val="2D75B6"/>
                </a:solidFill>
                <a:latin typeface="Calibri"/>
                <a:cs typeface="Calibri"/>
              </a:rPr>
              <a:t>Registers:</a:t>
            </a:r>
            <a:endParaRPr sz="2300">
              <a:latin typeface="Calibri"/>
              <a:cs typeface="Calibri"/>
            </a:endParaRPr>
          </a:p>
          <a:p>
            <a:pPr marL="577850" lvl="1" indent="-18796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578485" algn="l"/>
              </a:tabLst>
            </a:pPr>
            <a:r>
              <a:rPr sz="1950" spc="5" dirty="0">
                <a:latin typeface="Calibri"/>
                <a:cs typeface="Calibri"/>
              </a:rPr>
              <a:t>Provides</a:t>
            </a:r>
            <a:r>
              <a:rPr sz="1950" spc="-2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internal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storage</a:t>
            </a:r>
            <a:r>
              <a:rPr sz="1950" spc="-35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to </a:t>
            </a:r>
            <a:r>
              <a:rPr sz="1950" spc="5" dirty="0">
                <a:latin typeface="Calibri"/>
                <a:cs typeface="Calibri"/>
              </a:rPr>
              <a:t>CPU.</a:t>
            </a:r>
            <a:endParaRPr sz="1950">
              <a:latin typeface="Calibri"/>
              <a:cs typeface="Calibri"/>
            </a:endParaRPr>
          </a:p>
          <a:p>
            <a:pPr marL="201295" indent="-189230">
              <a:lnSpc>
                <a:spcPct val="100000"/>
              </a:lnSpc>
              <a:spcBef>
                <a:spcPts val="535"/>
              </a:spcBef>
              <a:buFont typeface="Arial MT"/>
              <a:buChar char="•"/>
              <a:tabLst>
                <a:tab pos="201930" algn="l"/>
              </a:tabLst>
            </a:pP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CPU</a:t>
            </a:r>
            <a:r>
              <a:rPr sz="2300" spc="-2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Interconnection:</a:t>
            </a:r>
            <a:endParaRPr sz="2300">
              <a:latin typeface="Calibri"/>
              <a:cs typeface="Calibri"/>
            </a:endParaRPr>
          </a:p>
          <a:p>
            <a:pPr marL="577850" marR="5080" lvl="1" indent="-187960">
              <a:lnSpc>
                <a:spcPts val="2140"/>
              </a:lnSpc>
              <a:spcBef>
                <a:spcPts val="470"/>
              </a:spcBef>
              <a:buFont typeface="Arial MT"/>
              <a:buChar char="•"/>
              <a:tabLst>
                <a:tab pos="578485" algn="l"/>
              </a:tabLst>
            </a:pPr>
            <a:r>
              <a:rPr sz="1950" spc="10" dirty="0">
                <a:latin typeface="Calibri"/>
                <a:cs typeface="Calibri"/>
              </a:rPr>
              <a:t>Communication</a:t>
            </a:r>
            <a:r>
              <a:rPr sz="1950" spc="-5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among</a:t>
            </a:r>
            <a:r>
              <a:rPr sz="1950" spc="-4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the</a:t>
            </a:r>
            <a:r>
              <a:rPr sz="1950" dirty="0">
                <a:latin typeface="Calibri"/>
                <a:cs typeface="Calibri"/>
              </a:rPr>
              <a:t> control </a:t>
            </a:r>
            <a:r>
              <a:rPr sz="1950" spc="-4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unit,</a:t>
            </a:r>
            <a:r>
              <a:rPr sz="1950" spc="-10" dirty="0">
                <a:latin typeface="Calibri"/>
                <a:cs typeface="Calibri"/>
              </a:rPr>
              <a:t> ALU,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and</a:t>
            </a:r>
            <a:r>
              <a:rPr sz="1950" spc="-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registers.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912" y="1573736"/>
            <a:ext cx="620585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b="0" spc="15" dirty="0">
                <a:latin typeface="Georgia"/>
                <a:cs typeface="Georgia"/>
              </a:rPr>
              <a:t>Multicore</a:t>
            </a:r>
            <a:r>
              <a:rPr sz="3600" b="0" spc="-45" dirty="0">
                <a:latin typeface="Georgia"/>
                <a:cs typeface="Georgia"/>
              </a:rPr>
              <a:t> </a:t>
            </a:r>
            <a:r>
              <a:rPr sz="3600" b="0" spc="15" dirty="0">
                <a:latin typeface="Georgia"/>
                <a:cs typeface="Georgia"/>
              </a:rPr>
              <a:t>Computer</a:t>
            </a:r>
            <a:r>
              <a:rPr sz="3600" b="0" spc="-30" dirty="0">
                <a:latin typeface="Georgia"/>
                <a:cs typeface="Georgia"/>
              </a:rPr>
              <a:t> </a:t>
            </a:r>
            <a:r>
              <a:rPr sz="3600" b="0" spc="10" dirty="0">
                <a:latin typeface="Georgia"/>
                <a:cs typeface="Georgia"/>
              </a:rPr>
              <a:t>Structure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3936" y="2464808"/>
            <a:ext cx="7978140" cy="160782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1295" indent="-18923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1930" algn="l"/>
              </a:tabLst>
            </a:pP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Computers</a:t>
            </a:r>
            <a:r>
              <a:rPr sz="2300" spc="-2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generally</a:t>
            </a:r>
            <a:r>
              <a:rPr sz="2300" spc="-3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15" dirty="0">
                <a:solidFill>
                  <a:srgbClr val="2D75B6"/>
                </a:solidFill>
                <a:latin typeface="Calibri"/>
                <a:cs typeface="Calibri"/>
              </a:rPr>
              <a:t>have</a:t>
            </a:r>
            <a:r>
              <a:rPr sz="2300" spc="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multiple</a:t>
            </a:r>
            <a:r>
              <a:rPr sz="2300" spc="-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processors</a:t>
            </a:r>
            <a:endParaRPr sz="2300">
              <a:latin typeface="Calibri"/>
              <a:cs typeface="Calibri"/>
            </a:endParaRPr>
          </a:p>
          <a:p>
            <a:pPr marL="201295" indent="-18923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1930" algn="l"/>
              </a:tabLst>
            </a:pPr>
            <a:r>
              <a:rPr sz="2300" spc="-5" dirty="0">
                <a:solidFill>
                  <a:srgbClr val="FF0000"/>
                </a:solidFill>
                <a:latin typeface="Calibri"/>
                <a:cs typeface="Calibri"/>
              </a:rPr>
              <a:t>Multicore</a:t>
            </a:r>
            <a:r>
              <a:rPr sz="23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FF0000"/>
                </a:solidFill>
                <a:latin typeface="Calibri"/>
                <a:cs typeface="Calibri"/>
              </a:rPr>
              <a:t>computer</a:t>
            </a:r>
            <a:r>
              <a:rPr sz="23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–</a:t>
            </a:r>
            <a:r>
              <a:rPr sz="2300" spc="2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multiple</a:t>
            </a:r>
            <a:r>
              <a:rPr sz="2300" spc="-2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processors</a:t>
            </a:r>
            <a:r>
              <a:rPr sz="2300" spc="2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reside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10" dirty="0">
                <a:solidFill>
                  <a:srgbClr val="2D75B6"/>
                </a:solidFill>
                <a:latin typeface="Calibri"/>
                <a:cs typeface="Calibri"/>
              </a:rPr>
              <a:t>on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 a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 single chip.</a:t>
            </a:r>
            <a:endParaRPr sz="2300">
              <a:latin typeface="Calibri"/>
              <a:cs typeface="Calibri"/>
            </a:endParaRPr>
          </a:p>
          <a:p>
            <a:pPr marL="201295" marR="348615" indent="-189230">
              <a:lnSpc>
                <a:spcPts val="2500"/>
              </a:lnSpc>
              <a:spcBef>
                <a:spcPts val="855"/>
              </a:spcBef>
              <a:buFont typeface="Arial MT"/>
              <a:buChar char="•"/>
              <a:tabLst>
                <a:tab pos="201930" algn="l"/>
              </a:tabLst>
            </a:pPr>
            <a:r>
              <a:rPr sz="2300" spc="-10" dirty="0">
                <a:solidFill>
                  <a:srgbClr val="2D75B6"/>
                </a:solidFill>
                <a:latin typeface="Calibri"/>
                <a:cs typeface="Calibri"/>
              </a:rPr>
              <a:t>Each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processing</a:t>
            </a:r>
            <a:r>
              <a:rPr sz="2300" spc="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unit is</a:t>
            </a:r>
            <a:r>
              <a:rPr sz="2300" spc="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called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 a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15" dirty="0">
                <a:solidFill>
                  <a:srgbClr val="FF0000"/>
                </a:solidFill>
                <a:latin typeface="Calibri"/>
                <a:cs typeface="Calibri"/>
              </a:rPr>
              <a:t>core</a:t>
            </a:r>
            <a:r>
              <a:rPr sz="23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and</a:t>
            </a:r>
            <a:r>
              <a:rPr sz="2300" spc="2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2D75B6"/>
                </a:solidFill>
                <a:latin typeface="Calibri"/>
                <a:cs typeface="Calibri"/>
              </a:rPr>
              <a:t>it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consists</a:t>
            </a:r>
            <a:r>
              <a:rPr sz="2300" spc="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of a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2D75B6"/>
                </a:solidFill>
                <a:latin typeface="Calibri"/>
                <a:cs typeface="Calibri"/>
              </a:rPr>
              <a:t>control </a:t>
            </a:r>
            <a:r>
              <a:rPr sz="2300" spc="-50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unit,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20" dirty="0">
                <a:solidFill>
                  <a:srgbClr val="2D75B6"/>
                </a:solidFill>
                <a:latin typeface="Calibri"/>
                <a:cs typeface="Calibri"/>
              </a:rPr>
              <a:t>ALU,</a:t>
            </a:r>
            <a:r>
              <a:rPr sz="2300" spc="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2D75B6"/>
                </a:solidFill>
                <a:latin typeface="Calibri"/>
                <a:cs typeface="Calibri"/>
              </a:rPr>
              <a:t>registers, 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and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cache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15" dirty="0">
                <a:solidFill>
                  <a:srgbClr val="2D75B6"/>
                </a:solidFill>
                <a:latin typeface="Calibri"/>
                <a:cs typeface="Calibri"/>
              </a:rPr>
              <a:t>memory.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912" y="1573736"/>
            <a:ext cx="620585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b="0" spc="15" dirty="0">
                <a:latin typeface="Georgia"/>
                <a:cs typeface="Georgia"/>
              </a:rPr>
              <a:t>Multicore</a:t>
            </a:r>
            <a:r>
              <a:rPr sz="3600" b="0" spc="-45" dirty="0">
                <a:latin typeface="Georgia"/>
                <a:cs typeface="Georgia"/>
              </a:rPr>
              <a:t> </a:t>
            </a:r>
            <a:r>
              <a:rPr sz="3600" b="0" spc="15" dirty="0">
                <a:latin typeface="Georgia"/>
                <a:cs typeface="Georgia"/>
              </a:rPr>
              <a:t>Computer</a:t>
            </a:r>
            <a:r>
              <a:rPr sz="3600" b="0" spc="-30" dirty="0">
                <a:latin typeface="Georgia"/>
                <a:cs typeface="Georgia"/>
              </a:rPr>
              <a:t> </a:t>
            </a:r>
            <a:r>
              <a:rPr sz="3600" b="0" spc="10" dirty="0">
                <a:latin typeface="Georgia"/>
                <a:cs typeface="Georgia"/>
              </a:rPr>
              <a:t>Structure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3936" y="2506515"/>
            <a:ext cx="7439659" cy="34499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01295" indent="-189230">
              <a:lnSpc>
                <a:spcPts val="2750"/>
              </a:lnSpc>
              <a:spcBef>
                <a:spcPts val="114"/>
              </a:spcBef>
              <a:buFont typeface="Arial MT"/>
              <a:buChar char="•"/>
              <a:tabLst>
                <a:tab pos="201930" algn="l"/>
              </a:tabLst>
            </a:pPr>
            <a:r>
              <a:rPr sz="2300" spc="-10" dirty="0">
                <a:solidFill>
                  <a:srgbClr val="2D75B6"/>
                </a:solidFill>
                <a:latin typeface="Calibri"/>
                <a:cs typeface="Calibri"/>
              </a:rPr>
              <a:t>Central</a:t>
            </a:r>
            <a:r>
              <a:rPr sz="2300" spc="-3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Processing</a:t>
            </a:r>
            <a:r>
              <a:rPr sz="2300" spc="-3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Unit</a:t>
            </a:r>
            <a:r>
              <a:rPr sz="2300" spc="-2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(CPU):</a:t>
            </a:r>
            <a:endParaRPr sz="2300">
              <a:latin typeface="Calibri"/>
              <a:cs typeface="Calibri"/>
            </a:endParaRPr>
          </a:p>
          <a:p>
            <a:pPr marL="577850" lvl="1" indent="-187960">
              <a:lnSpc>
                <a:spcPts val="2315"/>
              </a:lnSpc>
              <a:buFont typeface="Arial MT"/>
              <a:buChar char="•"/>
              <a:tabLst>
                <a:tab pos="578485" algn="l"/>
              </a:tabLst>
            </a:pPr>
            <a:r>
              <a:rPr sz="1950" spc="10" dirty="0">
                <a:latin typeface="Calibri"/>
                <a:cs typeface="Calibri"/>
              </a:rPr>
              <a:t>The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portion</a:t>
            </a:r>
            <a:r>
              <a:rPr sz="1950" spc="-2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of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a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computer</a:t>
            </a:r>
            <a:r>
              <a:rPr sz="1950" spc="-2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that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fetches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and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executes</a:t>
            </a:r>
            <a:r>
              <a:rPr sz="1950" spc="10" dirty="0">
                <a:latin typeface="Calibri"/>
                <a:cs typeface="Calibri"/>
              </a:rPr>
              <a:t> instructions.</a:t>
            </a:r>
            <a:endParaRPr sz="1950">
              <a:latin typeface="Calibri"/>
              <a:cs typeface="Calibri"/>
            </a:endParaRPr>
          </a:p>
          <a:p>
            <a:pPr marL="577850" lvl="1" indent="-187960">
              <a:lnSpc>
                <a:spcPts val="2330"/>
              </a:lnSpc>
              <a:buFont typeface="Arial MT"/>
              <a:buChar char="•"/>
              <a:tabLst>
                <a:tab pos="578485" algn="l"/>
              </a:tabLst>
            </a:pPr>
            <a:r>
              <a:rPr sz="1950" spc="5" dirty="0">
                <a:latin typeface="Calibri"/>
                <a:cs typeface="Calibri"/>
              </a:rPr>
              <a:t>It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consists</a:t>
            </a:r>
            <a:r>
              <a:rPr sz="1950" spc="-3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of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an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-10" dirty="0">
                <a:latin typeface="Calibri"/>
                <a:cs typeface="Calibri"/>
              </a:rPr>
              <a:t>ALU,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a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control</a:t>
            </a:r>
            <a:r>
              <a:rPr sz="1950" spc="-3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unit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and</a:t>
            </a:r>
            <a:r>
              <a:rPr sz="1950" spc="-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registers.</a:t>
            </a:r>
            <a:endParaRPr sz="1950">
              <a:latin typeface="Calibri"/>
              <a:cs typeface="Calibri"/>
            </a:endParaRPr>
          </a:p>
          <a:p>
            <a:pPr marL="201295" indent="-189230">
              <a:lnSpc>
                <a:spcPts val="2750"/>
              </a:lnSpc>
              <a:spcBef>
                <a:spcPts val="275"/>
              </a:spcBef>
              <a:buFont typeface="Arial MT"/>
              <a:buChar char="•"/>
              <a:tabLst>
                <a:tab pos="201930" algn="l"/>
              </a:tabLst>
            </a:pP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Core:</a:t>
            </a:r>
            <a:endParaRPr sz="2300">
              <a:latin typeface="Calibri"/>
              <a:cs typeface="Calibri"/>
            </a:endParaRPr>
          </a:p>
          <a:p>
            <a:pPr marL="577850" lvl="1" indent="-187960">
              <a:lnSpc>
                <a:spcPts val="2315"/>
              </a:lnSpc>
              <a:buFont typeface="Arial MT"/>
              <a:buChar char="•"/>
              <a:tabLst>
                <a:tab pos="578485" algn="l"/>
              </a:tabLst>
            </a:pPr>
            <a:r>
              <a:rPr sz="1950" spc="15" dirty="0">
                <a:latin typeface="Calibri"/>
                <a:cs typeface="Calibri"/>
              </a:rPr>
              <a:t>An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individual</a:t>
            </a:r>
            <a:r>
              <a:rPr sz="1950" spc="-2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processing</a:t>
            </a:r>
            <a:r>
              <a:rPr sz="1950" spc="-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unit</a:t>
            </a:r>
            <a:r>
              <a:rPr sz="1950" spc="-2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on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a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processor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chip.</a:t>
            </a:r>
            <a:endParaRPr sz="1950">
              <a:latin typeface="Calibri"/>
              <a:cs typeface="Calibri"/>
            </a:endParaRPr>
          </a:p>
          <a:p>
            <a:pPr marL="577850" lvl="1" indent="-187960">
              <a:lnSpc>
                <a:spcPts val="2330"/>
              </a:lnSpc>
              <a:buFont typeface="Arial MT"/>
              <a:buChar char="•"/>
              <a:tabLst>
                <a:tab pos="578485" algn="l"/>
              </a:tabLst>
            </a:pPr>
            <a:r>
              <a:rPr sz="1950" spc="5" dirty="0">
                <a:latin typeface="Calibri"/>
                <a:cs typeface="Calibri"/>
              </a:rPr>
              <a:t>Equivalent</a:t>
            </a:r>
            <a:r>
              <a:rPr sz="1950" spc="-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in</a:t>
            </a:r>
            <a:r>
              <a:rPr sz="1950" spc="-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functionality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to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a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CPU</a:t>
            </a:r>
            <a:r>
              <a:rPr sz="1950" spc="1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on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a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single-CPU</a:t>
            </a:r>
            <a:r>
              <a:rPr sz="1950" spc="-30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system.</a:t>
            </a:r>
            <a:endParaRPr sz="1950">
              <a:latin typeface="Calibri"/>
              <a:cs typeface="Calibri"/>
            </a:endParaRPr>
          </a:p>
          <a:p>
            <a:pPr marL="201295" indent="-189230">
              <a:lnSpc>
                <a:spcPts val="2750"/>
              </a:lnSpc>
              <a:spcBef>
                <a:spcPts val="270"/>
              </a:spcBef>
              <a:buFont typeface="Arial MT"/>
              <a:buChar char="•"/>
              <a:tabLst>
                <a:tab pos="201930" algn="l"/>
              </a:tabLst>
            </a:pPr>
            <a:r>
              <a:rPr sz="2300" dirty="0">
                <a:solidFill>
                  <a:srgbClr val="0070BF"/>
                </a:solidFill>
                <a:latin typeface="Calibri"/>
                <a:cs typeface="Calibri"/>
              </a:rPr>
              <a:t>Processor:</a:t>
            </a:r>
            <a:endParaRPr sz="2300">
              <a:latin typeface="Calibri"/>
              <a:cs typeface="Calibri"/>
            </a:endParaRPr>
          </a:p>
          <a:p>
            <a:pPr marL="577850" lvl="1" indent="-187960">
              <a:lnSpc>
                <a:spcPts val="2315"/>
              </a:lnSpc>
              <a:buFont typeface="Arial MT"/>
              <a:buChar char="•"/>
              <a:tabLst>
                <a:tab pos="578485" algn="l"/>
              </a:tabLst>
            </a:pPr>
            <a:r>
              <a:rPr sz="1950" spc="15" dirty="0">
                <a:latin typeface="Calibri"/>
                <a:cs typeface="Calibri"/>
              </a:rPr>
              <a:t>A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physical</a:t>
            </a:r>
            <a:r>
              <a:rPr sz="1950" spc="-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piece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of</a:t>
            </a:r>
            <a:r>
              <a:rPr sz="1950" spc="-2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silicon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containing</a:t>
            </a:r>
            <a:r>
              <a:rPr sz="1950" spc="-2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one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or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more</a:t>
            </a:r>
            <a:r>
              <a:rPr sz="1950" dirty="0">
                <a:latin typeface="Calibri"/>
                <a:cs typeface="Calibri"/>
              </a:rPr>
              <a:t> cores.</a:t>
            </a:r>
            <a:endParaRPr sz="1950">
              <a:latin typeface="Calibri"/>
              <a:cs typeface="Calibri"/>
            </a:endParaRPr>
          </a:p>
          <a:p>
            <a:pPr marL="577850" lvl="1" indent="-187960">
              <a:lnSpc>
                <a:spcPts val="2315"/>
              </a:lnSpc>
              <a:buFont typeface="Arial MT"/>
              <a:buChar char="•"/>
              <a:tabLst>
                <a:tab pos="578485" algn="l"/>
              </a:tabLst>
            </a:pPr>
            <a:r>
              <a:rPr sz="1950" dirty="0">
                <a:latin typeface="Calibri"/>
                <a:cs typeface="Calibri"/>
              </a:rPr>
              <a:t>Interprets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and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executes</a:t>
            </a:r>
            <a:r>
              <a:rPr sz="1950" spc="2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instructions.</a:t>
            </a:r>
            <a:endParaRPr sz="1950">
              <a:latin typeface="Calibri"/>
              <a:cs typeface="Calibri"/>
            </a:endParaRPr>
          </a:p>
          <a:p>
            <a:pPr marL="577850" marR="5080" lvl="1" indent="-187960">
              <a:lnSpc>
                <a:spcPts val="1900"/>
              </a:lnSpc>
              <a:spcBef>
                <a:spcPts val="420"/>
              </a:spcBef>
              <a:buFont typeface="Arial MT"/>
              <a:buChar char="•"/>
              <a:tabLst>
                <a:tab pos="578485" algn="l"/>
              </a:tabLst>
            </a:pPr>
            <a:r>
              <a:rPr sz="1950" spc="5" dirty="0">
                <a:latin typeface="Calibri"/>
                <a:cs typeface="Calibri"/>
              </a:rPr>
              <a:t>If </a:t>
            </a:r>
            <a:r>
              <a:rPr sz="1950" spc="10" dirty="0">
                <a:latin typeface="Calibri"/>
                <a:cs typeface="Calibri"/>
              </a:rPr>
              <a:t>a processor </a:t>
            </a:r>
            <a:r>
              <a:rPr sz="1950" dirty="0">
                <a:latin typeface="Calibri"/>
                <a:cs typeface="Calibri"/>
              </a:rPr>
              <a:t>contains </a:t>
            </a:r>
            <a:r>
              <a:rPr sz="1950" spc="10" dirty="0">
                <a:latin typeface="Calibri"/>
                <a:cs typeface="Calibri"/>
              </a:rPr>
              <a:t>multiple </a:t>
            </a:r>
            <a:r>
              <a:rPr sz="1950" spc="5" dirty="0">
                <a:latin typeface="Calibri"/>
                <a:cs typeface="Calibri"/>
              </a:rPr>
              <a:t>cores it is </a:t>
            </a:r>
            <a:r>
              <a:rPr sz="1950" spc="-5" dirty="0">
                <a:latin typeface="Calibri"/>
                <a:cs typeface="Calibri"/>
              </a:rPr>
              <a:t>referred </a:t>
            </a:r>
            <a:r>
              <a:rPr sz="1950" spc="5" dirty="0">
                <a:latin typeface="Calibri"/>
                <a:cs typeface="Calibri"/>
              </a:rPr>
              <a:t>to </a:t>
            </a:r>
            <a:r>
              <a:rPr sz="1950" spc="10" dirty="0">
                <a:latin typeface="Calibri"/>
                <a:cs typeface="Calibri"/>
              </a:rPr>
              <a:t>as a </a:t>
            </a:r>
            <a:r>
              <a:rPr sz="1950" spc="5" dirty="0">
                <a:solidFill>
                  <a:srgbClr val="FF0000"/>
                </a:solidFill>
                <a:latin typeface="Calibri"/>
                <a:cs typeface="Calibri"/>
              </a:rPr>
              <a:t>multicore </a:t>
            </a:r>
            <a:r>
              <a:rPr sz="1950" spc="-4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50" spc="-15" dirty="0">
                <a:solidFill>
                  <a:srgbClr val="FF0000"/>
                </a:solidFill>
                <a:latin typeface="Calibri"/>
                <a:cs typeface="Calibri"/>
              </a:rPr>
              <a:t>processor.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912" y="1573736"/>
            <a:ext cx="308800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b="0" spc="15" dirty="0">
                <a:latin typeface="Georgia"/>
                <a:cs typeface="Georgia"/>
              </a:rPr>
              <a:t>Cache</a:t>
            </a:r>
            <a:r>
              <a:rPr sz="3600" b="0" spc="-90" dirty="0">
                <a:latin typeface="Georgia"/>
                <a:cs typeface="Georgia"/>
              </a:rPr>
              <a:t> </a:t>
            </a:r>
            <a:r>
              <a:rPr sz="3600" b="0" spc="20" dirty="0">
                <a:latin typeface="Georgia"/>
                <a:cs typeface="Georgia"/>
              </a:rPr>
              <a:t>Memory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3936" y="2464808"/>
            <a:ext cx="8409940" cy="350647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01295" indent="-18923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01930" algn="l"/>
              </a:tabLst>
            </a:pP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Cache</a:t>
            </a:r>
            <a:r>
              <a:rPr sz="2300" spc="-3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10" dirty="0">
                <a:solidFill>
                  <a:srgbClr val="2D75B6"/>
                </a:solidFill>
                <a:latin typeface="Calibri"/>
                <a:cs typeface="Calibri"/>
              </a:rPr>
              <a:t>memory</a:t>
            </a:r>
            <a:r>
              <a:rPr sz="2300" spc="-2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lies</a:t>
            </a:r>
            <a:r>
              <a:rPr sz="2300" spc="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between</a:t>
            </a:r>
            <a:r>
              <a:rPr sz="2300" spc="-2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the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 processor</a:t>
            </a:r>
            <a:r>
              <a:rPr sz="2300" spc="-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and</a:t>
            </a:r>
            <a:r>
              <a:rPr sz="2300" spc="2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main </a:t>
            </a:r>
            <a:r>
              <a:rPr sz="2300" spc="-20" dirty="0">
                <a:solidFill>
                  <a:srgbClr val="2D75B6"/>
                </a:solidFill>
                <a:latin typeface="Calibri"/>
                <a:cs typeface="Calibri"/>
              </a:rPr>
              <a:t>memory.</a:t>
            </a:r>
            <a:endParaRPr sz="2300">
              <a:latin typeface="Calibri"/>
              <a:cs typeface="Calibri"/>
            </a:endParaRPr>
          </a:p>
          <a:p>
            <a:pPr marL="201295" indent="-18923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01930" algn="l"/>
              </a:tabLst>
            </a:pP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It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is</a:t>
            </a:r>
            <a:r>
              <a:rPr sz="2300" spc="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smaller</a:t>
            </a:r>
            <a:r>
              <a:rPr sz="2300" spc="-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and</a:t>
            </a:r>
            <a:r>
              <a:rPr sz="2300" spc="2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20" dirty="0">
                <a:solidFill>
                  <a:srgbClr val="2D75B6"/>
                </a:solidFill>
                <a:latin typeface="Calibri"/>
                <a:cs typeface="Calibri"/>
              </a:rPr>
              <a:t>faster</a:t>
            </a:r>
            <a:r>
              <a:rPr sz="2300" spc="-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than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 main </a:t>
            </a:r>
            <a:r>
              <a:rPr sz="2300" spc="-15" dirty="0">
                <a:solidFill>
                  <a:srgbClr val="2D75B6"/>
                </a:solidFill>
                <a:latin typeface="Calibri"/>
                <a:cs typeface="Calibri"/>
              </a:rPr>
              <a:t>memory.</a:t>
            </a:r>
            <a:endParaRPr sz="2300">
              <a:latin typeface="Calibri"/>
              <a:cs typeface="Calibri"/>
            </a:endParaRPr>
          </a:p>
          <a:p>
            <a:pPr marL="201295" marR="263525" indent="-189230">
              <a:lnSpc>
                <a:spcPts val="2500"/>
              </a:lnSpc>
              <a:spcBef>
                <a:spcPts val="855"/>
              </a:spcBef>
              <a:buFont typeface="Arial MT"/>
              <a:buChar char="•"/>
              <a:tabLst>
                <a:tab pos="201930" algn="l"/>
              </a:tabLst>
            </a:pP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It 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is 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used 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to 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speed </a:t>
            </a:r>
            <a:r>
              <a:rPr sz="2300" spc="10" dirty="0">
                <a:solidFill>
                  <a:srgbClr val="2D75B6"/>
                </a:solidFill>
                <a:latin typeface="Calibri"/>
                <a:cs typeface="Calibri"/>
              </a:rPr>
              <a:t>up memory 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access, by placing </a:t>
            </a:r>
            <a:r>
              <a:rPr sz="2300" spc="-10" dirty="0">
                <a:solidFill>
                  <a:srgbClr val="2D75B6"/>
                </a:solidFill>
                <a:latin typeface="Calibri"/>
                <a:cs typeface="Calibri"/>
              </a:rPr>
              <a:t>data from 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main 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 memory</a:t>
            </a:r>
            <a:r>
              <a:rPr sz="2300" spc="-2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2D75B6"/>
                </a:solidFill>
                <a:latin typeface="Calibri"/>
                <a:cs typeface="Calibri"/>
              </a:rPr>
              <a:t>into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 cache</a:t>
            </a:r>
            <a:r>
              <a:rPr sz="2300" spc="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memory</a:t>
            </a:r>
            <a:r>
              <a:rPr sz="2300" spc="-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that</a:t>
            </a:r>
            <a:r>
              <a:rPr sz="2300" spc="-2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is</a:t>
            </a:r>
            <a:r>
              <a:rPr sz="2300" spc="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2D75B6"/>
                </a:solidFill>
                <a:latin typeface="Calibri"/>
                <a:cs typeface="Calibri"/>
              </a:rPr>
              <a:t>likely</a:t>
            </a:r>
            <a:r>
              <a:rPr sz="2300" spc="-3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to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 be</a:t>
            </a:r>
            <a:r>
              <a:rPr sz="2300" spc="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used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 in 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near</a:t>
            </a:r>
            <a:r>
              <a:rPr sz="2300" spc="-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future.</a:t>
            </a:r>
            <a:endParaRPr sz="2300">
              <a:latin typeface="Calibri"/>
              <a:cs typeface="Calibri"/>
            </a:endParaRPr>
          </a:p>
          <a:p>
            <a:pPr marL="201295" marR="1885950" indent="-189230">
              <a:lnSpc>
                <a:spcPts val="2500"/>
              </a:lnSpc>
              <a:spcBef>
                <a:spcPts val="819"/>
              </a:spcBef>
              <a:buFont typeface="Arial MT"/>
              <a:buChar char="•"/>
              <a:tabLst>
                <a:tab pos="201930" algn="l"/>
              </a:tabLst>
            </a:pP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Multiple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 levels</a:t>
            </a:r>
            <a:r>
              <a:rPr sz="2300" spc="-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of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 cache (L1,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L2,</a:t>
            </a:r>
            <a:r>
              <a:rPr sz="2300" spc="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L3, 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...) 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can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10" dirty="0">
                <a:solidFill>
                  <a:srgbClr val="2D75B6"/>
                </a:solidFill>
                <a:latin typeface="Calibri"/>
                <a:cs typeface="Calibri"/>
              </a:rPr>
              <a:t>be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used</a:t>
            </a:r>
            <a:r>
              <a:rPr sz="2300" spc="2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to </a:t>
            </a:r>
            <a:r>
              <a:rPr sz="2300" spc="-50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2D75B6"/>
                </a:solidFill>
                <a:latin typeface="Calibri"/>
                <a:cs typeface="Calibri"/>
              </a:rPr>
              <a:t>improve 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performance.</a:t>
            </a:r>
            <a:endParaRPr sz="2300">
              <a:latin typeface="Calibri"/>
              <a:cs typeface="Calibri"/>
            </a:endParaRPr>
          </a:p>
          <a:p>
            <a:pPr marL="201295" marR="5080" indent="-189230">
              <a:lnSpc>
                <a:spcPts val="2500"/>
              </a:lnSpc>
              <a:spcBef>
                <a:spcPts val="805"/>
              </a:spcBef>
              <a:buFont typeface="Arial MT"/>
              <a:buChar char="•"/>
              <a:tabLst>
                <a:tab pos="201930" algn="l"/>
              </a:tabLst>
            </a:pP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Level 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L1 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is</a:t>
            </a:r>
            <a:r>
              <a:rPr sz="2300" spc="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closest</a:t>
            </a:r>
            <a:r>
              <a:rPr sz="2300" spc="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to</a:t>
            </a:r>
            <a:r>
              <a:rPr sz="2300" spc="-2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the</a:t>
            </a:r>
            <a:r>
              <a:rPr sz="2300" spc="2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15" dirty="0">
                <a:solidFill>
                  <a:srgbClr val="2D75B6"/>
                </a:solidFill>
                <a:latin typeface="Calibri"/>
                <a:cs typeface="Calibri"/>
              </a:rPr>
              <a:t>core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 and</a:t>
            </a:r>
            <a:r>
              <a:rPr sz="2300" spc="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additional</a:t>
            </a:r>
            <a:r>
              <a:rPr sz="2300" spc="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2D75B6"/>
                </a:solidFill>
                <a:latin typeface="Calibri"/>
                <a:cs typeface="Calibri"/>
              </a:rPr>
              <a:t>levels 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(L2,</a:t>
            </a:r>
            <a:r>
              <a:rPr sz="2300" spc="2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L3,</a:t>
            </a:r>
            <a:r>
              <a:rPr sz="2300" spc="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and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so</a:t>
            </a:r>
            <a:r>
              <a:rPr sz="2300" spc="2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on) </a:t>
            </a:r>
            <a:r>
              <a:rPr sz="2300" spc="-50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2D75B6"/>
                </a:solidFill>
                <a:latin typeface="Calibri"/>
                <a:cs typeface="Calibri"/>
              </a:rPr>
              <a:t>are 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farther</a:t>
            </a:r>
            <a:r>
              <a:rPr sz="2300" spc="-3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15" dirty="0">
                <a:solidFill>
                  <a:srgbClr val="2D75B6"/>
                </a:solidFill>
                <a:latin typeface="Calibri"/>
                <a:cs typeface="Calibri"/>
              </a:rPr>
              <a:t>away</a:t>
            </a:r>
            <a:r>
              <a:rPr sz="2300" spc="-2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from</a:t>
            </a:r>
            <a:r>
              <a:rPr sz="2300" spc="-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the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2D75B6"/>
                </a:solidFill>
                <a:latin typeface="Calibri"/>
                <a:cs typeface="Calibri"/>
              </a:rPr>
              <a:t>core.</a:t>
            </a:r>
            <a:endParaRPr sz="2300">
              <a:latin typeface="Calibri"/>
              <a:cs typeface="Calibri"/>
            </a:endParaRPr>
          </a:p>
          <a:p>
            <a:pPr marL="201295" indent="-189230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201930" algn="l"/>
              </a:tabLst>
            </a:pP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Level</a:t>
            </a:r>
            <a:r>
              <a:rPr sz="2300" spc="-2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i="1" spc="5" dirty="0">
                <a:solidFill>
                  <a:srgbClr val="2D75B6"/>
                </a:solidFill>
                <a:latin typeface="Calibri"/>
                <a:cs typeface="Calibri"/>
              </a:rPr>
              <a:t>n</a:t>
            </a:r>
            <a:r>
              <a:rPr sz="2300" i="1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is</a:t>
            </a:r>
            <a:r>
              <a:rPr sz="2300" spc="-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smaller</a:t>
            </a:r>
            <a:r>
              <a:rPr sz="2300" spc="-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and</a:t>
            </a:r>
            <a:r>
              <a:rPr sz="2300" spc="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15" dirty="0">
                <a:solidFill>
                  <a:srgbClr val="2D75B6"/>
                </a:solidFill>
                <a:latin typeface="Calibri"/>
                <a:cs typeface="Calibri"/>
              </a:rPr>
              <a:t>faster</a:t>
            </a:r>
            <a:r>
              <a:rPr sz="2300" spc="-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than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 level</a:t>
            </a:r>
            <a:r>
              <a:rPr sz="2300" spc="-3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i="1" spc="5" dirty="0">
                <a:solidFill>
                  <a:srgbClr val="2D75B6"/>
                </a:solidFill>
                <a:latin typeface="Calibri"/>
                <a:cs typeface="Calibri"/>
              </a:rPr>
              <a:t>n+1.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884" y="1549476"/>
            <a:ext cx="2353945" cy="132651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59"/>
              </a:spcBef>
            </a:pPr>
            <a:r>
              <a:rPr sz="3050" b="0" spc="-5" dirty="0">
                <a:latin typeface="Georgia"/>
                <a:cs typeface="Georgia"/>
              </a:rPr>
              <a:t>Elements</a:t>
            </a:r>
            <a:r>
              <a:rPr sz="3050" b="0" spc="-45" dirty="0">
                <a:latin typeface="Georgia"/>
                <a:cs typeface="Georgia"/>
              </a:rPr>
              <a:t> </a:t>
            </a:r>
            <a:r>
              <a:rPr sz="3050" b="0" spc="-5" dirty="0">
                <a:latin typeface="Georgia"/>
                <a:cs typeface="Georgia"/>
              </a:rPr>
              <a:t>of</a:t>
            </a:r>
            <a:r>
              <a:rPr sz="3050" b="0" spc="-15" dirty="0">
                <a:latin typeface="Georgia"/>
                <a:cs typeface="Georgia"/>
              </a:rPr>
              <a:t> </a:t>
            </a:r>
            <a:r>
              <a:rPr sz="3050" b="0" spc="-5" dirty="0">
                <a:latin typeface="Georgia"/>
                <a:cs typeface="Georgia"/>
              </a:rPr>
              <a:t>a </a:t>
            </a:r>
            <a:r>
              <a:rPr sz="3050" b="0" spc="-725" dirty="0">
                <a:latin typeface="Georgia"/>
                <a:cs typeface="Georgia"/>
              </a:rPr>
              <a:t> </a:t>
            </a:r>
            <a:r>
              <a:rPr sz="3050" b="0" spc="-5" dirty="0">
                <a:latin typeface="Georgia"/>
                <a:cs typeface="Georgia"/>
              </a:rPr>
              <a:t>Multicore </a:t>
            </a:r>
            <a:r>
              <a:rPr sz="3050" b="0" dirty="0">
                <a:latin typeface="Georgia"/>
                <a:cs typeface="Georgia"/>
              </a:rPr>
              <a:t> </a:t>
            </a:r>
            <a:r>
              <a:rPr sz="3050" b="0" spc="-5" dirty="0">
                <a:latin typeface="Georgia"/>
                <a:cs typeface="Georgia"/>
              </a:rPr>
              <a:t>Computer</a:t>
            </a:r>
            <a:endParaRPr sz="305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28288" y="1057655"/>
            <a:ext cx="6230620" cy="5659120"/>
            <a:chOff x="3828288" y="1057655"/>
            <a:chExt cx="6230620" cy="5659120"/>
          </a:xfrm>
        </p:grpSpPr>
        <p:sp>
          <p:nvSpPr>
            <p:cNvPr id="4" name="object 4"/>
            <p:cNvSpPr/>
            <p:nvPr/>
          </p:nvSpPr>
          <p:spPr>
            <a:xfrm>
              <a:off x="3828288" y="1057668"/>
              <a:ext cx="6230620" cy="5659120"/>
            </a:xfrm>
            <a:custGeom>
              <a:avLst/>
              <a:gdLst/>
              <a:ahLst/>
              <a:cxnLst/>
              <a:rect l="l" t="t" r="r" b="b"/>
              <a:pathLst>
                <a:path w="6230620" h="5659120">
                  <a:moveTo>
                    <a:pt x="6230112" y="0"/>
                  </a:moveTo>
                  <a:lnTo>
                    <a:pt x="0" y="0"/>
                  </a:lnTo>
                  <a:lnTo>
                    <a:pt x="0" y="5658599"/>
                  </a:lnTo>
                  <a:lnTo>
                    <a:pt x="6230112" y="5658599"/>
                  </a:lnTo>
                  <a:lnTo>
                    <a:pt x="6230112" y="0"/>
                  </a:lnTo>
                  <a:close/>
                </a:path>
              </a:pathLst>
            </a:custGeom>
            <a:solidFill>
              <a:srgbClr val="C8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27575" y="1517904"/>
              <a:ext cx="5431790" cy="4735195"/>
            </a:xfrm>
            <a:custGeom>
              <a:avLst/>
              <a:gdLst/>
              <a:ahLst/>
              <a:cxnLst/>
              <a:rect l="l" t="t" r="r" b="b"/>
              <a:pathLst>
                <a:path w="5431790" h="4735195">
                  <a:moveTo>
                    <a:pt x="5431536" y="4735067"/>
                  </a:moveTo>
                  <a:lnTo>
                    <a:pt x="0" y="4735067"/>
                  </a:lnTo>
                  <a:lnTo>
                    <a:pt x="0" y="0"/>
                  </a:lnTo>
                  <a:lnTo>
                    <a:pt x="5431536" y="0"/>
                  </a:lnTo>
                  <a:lnTo>
                    <a:pt x="5431536" y="47350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24527" y="1514855"/>
              <a:ext cx="5439410" cy="4742815"/>
            </a:xfrm>
            <a:custGeom>
              <a:avLst/>
              <a:gdLst/>
              <a:ahLst/>
              <a:cxnLst/>
              <a:rect l="l" t="t" r="r" b="b"/>
              <a:pathLst>
                <a:path w="5439409" h="4742815">
                  <a:moveTo>
                    <a:pt x="5439155" y="4742688"/>
                  </a:moveTo>
                  <a:lnTo>
                    <a:pt x="0" y="4742688"/>
                  </a:lnTo>
                  <a:lnTo>
                    <a:pt x="0" y="0"/>
                  </a:lnTo>
                  <a:lnTo>
                    <a:pt x="5439155" y="0"/>
                  </a:lnTo>
                  <a:lnTo>
                    <a:pt x="5439155" y="3048"/>
                  </a:lnTo>
                  <a:lnTo>
                    <a:pt x="7620" y="3048"/>
                  </a:lnTo>
                  <a:lnTo>
                    <a:pt x="3048" y="7620"/>
                  </a:lnTo>
                  <a:lnTo>
                    <a:pt x="7620" y="7620"/>
                  </a:lnTo>
                  <a:lnTo>
                    <a:pt x="7620" y="4735068"/>
                  </a:lnTo>
                  <a:lnTo>
                    <a:pt x="3048" y="4735068"/>
                  </a:lnTo>
                  <a:lnTo>
                    <a:pt x="7620" y="4738116"/>
                  </a:lnTo>
                  <a:lnTo>
                    <a:pt x="5439155" y="4738116"/>
                  </a:lnTo>
                  <a:lnTo>
                    <a:pt x="5439155" y="4742688"/>
                  </a:lnTo>
                  <a:close/>
                </a:path>
                <a:path w="5439409" h="4742815">
                  <a:moveTo>
                    <a:pt x="7620" y="7620"/>
                  </a:moveTo>
                  <a:lnTo>
                    <a:pt x="3048" y="7620"/>
                  </a:lnTo>
                  <a:lnTo>
                    <a:pt x="7620" y="3048"/>
                  </a:lnTo>
                  <a:lnTo>
                    <a:pt x="7620" y="7620"/>
                  </a:lnTo>
                  <a:close/>
                </a:path>
                <a:path w="5439409" h="4742815">
                  <a:moveTo>
                    <a:pt x="5431536" y="7620"/>
                  </a:moveTo>
                  <a:lnTo>
                    <a:pt x="7620" y="7620"/>
                  </a:lnTo>
                  <a:lnTo>
                    <a:pt x="7620" y="3048"/>
                  </a:lnTo>
                  <a:lnTo>
                    <a:pt x="5431536" y="3048"/>
                  </a:lnTo>
                  <a:lnTo>
                    <a:pt x="5431536" y="7620"/>
                  </a:lnTo>
                  <a:close/>
                </a:path>
                <a:path w="5439409" h="4742815">
                  <a:moveTo>
                    <a:pt x="5431536" y="4738116"/>
                  </a:moveTo>
                  <a:lnTo>
                    <a:pt x="5431536" y="3048"/>
                  </a:lnTo>
                  <a:lnTo>
                    <a:pt x="5434584" y="7620"/>
                  </a:lnTo>
                  <a:lnTo>
                    <a:pt x="5439155" y="7620"/>
                  </a:lnTo>
                  <a:lnTo>
                    <a:pt x="5439155" y="4735068"/>
                  </a:lnTo>
                  <a:lnTo>
                    <a:pt x="5434584" y="4735068"/>
                  </a:lnTo>
                  <a:lnTo>
                    <a:pt x="5431536" y="4738116"/>
                  </a:lnTo>
                  <a:close/>
                </a:path>
                <a:path w="5439409" h="4742815">
                  <a:moveTo>
                    <a:pt x="5439155" y="7620"/>
                  </a:moveTo>
                  <a:lnTo>
                    <a:pt x="5434584" y="7620"/>
                  </a:lnTo>
                  <a:lnTo>
                    <a:pt x="5431536" y="3048"/>
                  </a:lnTo>
                  <a:lnTo>
                    <a:pt x="5439155" y="3048"/>
                  </a:lnTo>
                  <a:lnTo>
                    <a:pt x="5439155" y="7620"/>
                  </a:lnTo>
                  <a:close/>
                </a:path>
                <a:path w="5439409" h="4742815">
                  <a:moveTo>
                    <a:pt x="7620" y="4738116"/>
                  </a:moveTo>
                  <a:lnTo>
                    <a:pt x="3048" y="4735068"/>
                  </a:lnTo>
                  <a:lnTo>
                    <a:pt x="7620" y="4735068"/>
                  </a:lnTo>
                  <a:lnTo>
                    <a:pt x="7620" y="4738116"/>
                  </a:lnTo>
                  <a:close/>
                </a:path>
                <a:path w="5439409" h="4742815">
                  <a:moveTo>
                    <a:pt x="5431536" y="4738116"/>
                  </a:moveTo>
                  <a:lnTo>
                    <a:pt x="7620" y="4738116"/>
                  </a:lnTo>
                  <a:lnTo>
                    <a:pt x="7620" y="4735068"/>
                  </a:lnTo>
                  <a:lnTo>
                    <a:pt x="5431536" y="4735068"/>
                  </a:lnTo>
                  <a:lnTo>
                    <a:pt x="5431536" y="4738116"/>
                  </a:lnTo>
                  <a:close/>
                </a:path>
                <a:path w="5439409" h="4742815">
                  <a:moveTo>
                    <a:pt x="5439155" y="4738116"/>
                  </a:moveTo>
                  <a:lnTo>
                    <a:pt x="5431536" y="4738116"/>
                  </a:lnTo>
                  <a:lnTo>
                    <a:pt x="5434584" y="4735068"/>
                  </a:lnTo>
                  <a:lnTo>
                    <a:pt x="5439155" y="4735068"/>
                  </a:lnTo>
                  <a:lnTo>
                    <a:pt x="5439155" y="4738116"/>
                  </a:lnTo>
                  <a:close/>
                </a:path>
              </a:pathLst>
            </a:custGeom>
            <a:solidFill>
              <a:srgbClr val="C8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40807" y="1534667"/>
              <a:ext cx="4000500" cy="47228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490" y="1575315"/>
            <a:ext cx="705802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b="0" spc="10" dirty="0">
                <a:latin typeface="Georgia"/>
                <a:cs typeface="Georgia"/>
              </a:rPr>
              <a:t>Elements</a:t>
            </a:r>
            <a:r>
              <a:rPr sz="3600" b="0" spc="-10" dirty="0">
                <a:latin typeface="Georgia"/>
                <a:cs typeface="Georgia"/>
              </a:rPr>
              <a:t> </a:t>
            </a:r>
            <a:r>
              <a:rPr sz="3600" b="0" spc="15" dirty="0">
                <a:latin typeface="Georgia"/>
                <a:cs typeface="Georgia"/>
              </a:rPr>
              <a:t>of</a:t>
            </a:r>
            <a:r>
              <a:rPr sz="3600" b="0" spc="-20" dirty="0">
                <a:latin typeface="Georgia"/>
                <a:cs typeface="Georgia"/>
              </a:rPr>
              <a:t> </a:t>
            </a:r>
            <a:r>
              <a:rPr sz="3600" b="0" spc="15" dirty="0">
                <a:latin typeface="Georgia"/>
                <a:cs typeface="Georgia"/>
              </a:rPr>
              <a:t>a</a:t>
            </a:r>
            <a:r>
              <a:rPr sz="3600" b="0" spc="25" dirty="0">
                <a:latin typeface="Georgia"/>
                <a:cs typeface="Georgia"/>
              </a:rPr>
              <a:t> </a:t>
            </a:r>
            <a:r>
              <a:rPr sz="3600" b="0" spc="15" dirty="0">
                <a:latin typeface="Georgia"/>
                <a:cs typeface="Georgia"/>
              </a:rPr>
              <a:t>Multicore</a:t>
            </a:r>
            <a:r>
              <a:rPr sz="3600" b="0" spc="-50" dirty="0">
                <a:latin typeface="Georgia"/>
                <a:cs typeface="Georgia"/>
              </a:rPr>
              <a:t> </a:t>
            </a:r>
            <a:r>
              <a:rPr sz="3600" b="0" spc="15" dirty="0">
                <a:latin typeface="Georgia"/>
                <a:cs typeface="Georgia"/>
              </a:rPr>
              <a:t>Computer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5427" y="2520182"/>
            <a:ext cx="5972175" cy="35483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01295" indent="-189230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01930" algn="l"/>
              </a:tabLst>
            </a:pPr>
            <a:r>
              <a:rPr sz="1950" dirty="0">
                <a:solidFill>
                  <a:srgbClr val="2D75B6"/>
                </a:solidFill>
                <a:latin typeface="Calibri"/>
                <a:cs typeface="Calibri"/>
              </a:rPr>
              <a:t>Printed </a:t>
            </a:r>
            <a:r>
              <a:rPr sz="1950" spc="5" dirty="0">
                <a:solidFill>
                  <a:srgbClr val="2D75B6"/>
                </a:solidFill>
                <a:latin typeface="Calibri"/>
                <a:cs typeface="Calibri"/>
              </a:rPr>
              <a:t>Circuit</a:t>
            </a:r>
            <a:r>
              <a:rPr sz="1950" spc="-3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950" spc="5" dirty="0">
                <a:solidFill>
                  <a:srgbClr val="2D75B6"/>
                </a:solidFill>
                <a:latin typeface="Calibri"/>
                <a:cs typeface="Calibri"/>
              </a:rPr>
              <a:t>Board</a:t>
            </a:r>
            <a:r>
              <a:rPr sz="1950" spc="-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950" spc="5" dirty="0">
                <a:solidFill>
                  <a:srgbClr val="2D75B6"/>
                </a:solidFill>
                <a:latin typeface="Calibri"/>
                <a:cs typeface="Calibri"/>
              </a:rPr>
              <a:t>(PCB):</a:t>
            </a:r>
            <a:endParaRPr sz="1950">
              <a:latin typeface="Calibri"/>
              <a:cs typeface="Calibri"/>
            </a:endParaRPr>
          </a:p>
          <a:p>
            <a:pPr marL="577850" marR="50165" lvl="1" indent="-187960">
              <a:lnSpc>
                <a:spcPts val="1580"/>
              </a:lnSpc>
              <a:spcBef>
                <a:spcPts val="420"/>
              </a:spcBef>
              <a:buFont typeface="Arial MT"/>
              <a:buChar char="•"/>
              <a:tabLst>
                <a:tab pos="578485" algn="l"/>
              </a:tabLst>
            </a:pPr>
            <a:r>
              <a:rPr sz="1650" dirty="0">
                <a:latin typeface="Calibri"/>
                <a:cs typeface="Calibri"/>
              </a:rPr>
              <a:t>A rigid, </a:t>
            </a:r>
            <a:r>
              <a:rPr sz="1650" spc="-5" dirty="0">
                <a:latin typeface="Calibri"/>
                <a:cs typeface="Calibri"/>
              </a:rPr>
              <a:t>flat board </a:t>
            </a:r>
            <a:r>
              <a:rPr sz="1650" dirty="0">
                <a:latin typeface="Calibri"/>
                <a:cs typeface="Calibri"/>
              </a:rPr>
              <a:t>that holds </a:t>
            </a:r>
            <a:r>
              <a:rPr sz="1650" spc="-5" dirty="0">
                <a:latin typeface="Calibri"/>
                <a:cs typeface="Calibri"/>
              </a:rPr>
              <a:t>and interconnects </a:t>
            </a:r>
            <a:r>
              <a:rPr sz="1650" dirty="0">
                <a:latin typeface="Calibri"/>
                <a:cs typeface="Calibri"/>
              </a:rPr>
              <a:t>chips </a:t>
            </a:r>
            <a:r>
              <a:rPr sz="1650" spc="-5" dirty="0">
                <a:latin typeface="Calibri"/>
                <a:cs typeface="Calibri"/>
              </a:rPr>
              <a:t>and </a:t>
            </a:r>
            <a:r>
              <a:rPr sz="1650" dirty="0">
                <a:latin typeface="Calibri"/>
                <a:cs typeface="Calibri"/>
              </a:rPr>
              <a:t>other </a:t>
            </a:r>
            <a:r>
              <a:rPr sz="1650" spc="-36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electronic</a:t>
            </a:r>
            <a:r>
              <a:rPr sz="1650" spc="-2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components.</a:t>
            </a:r>
            <a:endParaRPr sz="1650">
              <a:latin typeface="Calibri"/>
              <a:cs typeface="Calibri"/>
            </a:endParaRPr>
          </a:p>
          <a:p>
            <a:pPr marL="201295" indent="-18923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01930" algn="l"/>
              </a:tabLst>
            </a:pPr>
            <a:r>
              <a:rPr sz="1950" spc="10" dirty="0">
                <a:solidFill>
                  <a:srgbClr val="2D75B6"/>
                </a:solidFill>
                <a:latin typeface="Calibri"/>
                <a:cs typeface="Calibri"/>
              </a:rPr>
              <a:t>Motherboard:</a:t>
            </a:r>
            <a:endParaRPr sz="1950">
              <a:latin typeface="Calibri"/>
              <a:cs typeface="Calibri"/>
            </a:endParaRPr>
          </a:p>
          <a:p>
            <a:pPr marL="577850" marR="594995" lvl="1" indent="-187960">
              <a:lnSpc>
                <a:spcPts val="1580"/>
              </a:lnSpc>
              <a:spcBef>
                <a:spcPts val="420"/>
              </a:spcBef>
              <a:buFont typeface="Arial MT"/>
              <a:buChar char="•"/>
              <a:tabLst>
                <a:tab pos="578485" algn="l"/>
              </a:tabLst>
            </a:pPr>
            <a:r>
              <a:rPr sz="1650" spc="-5" dirty="0">
                <a:latin typeface="Calibri"/>
                <a:cs typeface="Calibri"/>
              </a:rPr>
              <a:t>Motherboard </a:t>
            </a:r>
            <a:r>
              <a:rPr sz="1650" dirty="0">
                <a:latin typeface="Calibri"/>
                <a:cs typeface="Calibri"/>
              </a:rPr>
              <a:t>is the </a:t>
            </a:r>
            <a:r>
              <a:rPr sz="1650" spc="-5" dirty="0">
                <a:latin typeface="Calibri"/>
                <a:cs typeface="Calibri"/>
              </a:rPr>
              <a:t>main printed circuit board </a:t>
            </a:r>
            <a:r>
              <a:rPr sz="1650" dirty="0">
                <a:latin typeface="Calibri"/>
                <a:cs typeface="Calibri"/>
              </a:rPr>
              <a:t>(PCB) in a </a:t>
            </a:r>
            <a:r>
              <a:rPr sz="1650" spc="-360" dirty="0">
                <a:latin typeface="Calibri"/>
                <a:cs typeface="Calibri"/>
              </a:rPr>
              <a:t> </a:t>
            </a:r>
            <a:r>
              <a:rPr sz="1650" spc="-20" dirty="0">
                <a:latin typeface="Calibri"/>
                <a:cs typeface="Calibri"/>
              </a:rPr>
              <a:t>computer.</a:t>
            </a:r>
            <a:endParaRPr sz="1650">
              <a:latin typeface="Calibri"/>
              <a:cs typeface="Calibri"/>
            </a:endParaRPr>
          </a:p>
          <a:p>
            <a:pPr marL="577850" lvl="1" indent="-187960">
              <a:lnSpc>
                <a:spcPct val="100000"/>
              </a:lnSpc>
              <a:spcBef>
                <a:spcPts val="45"/>
              </a:spcBef>
              <a:buFont typeface="Arial MT"/>
              <a:buChar char="•"/>
              <a:tabLst>
                <a:tab pos="578485" algn="l"/>
              </a:tabLst>
            </a:pPr>
            <a:r>
              <a:rPr sz="1650" spc="-5" dirty="0">
                <a:latin typeface="Calibri"/>
                <a:cs typeface="Calibri"/>
              </a:rPr>
              <a:t>It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is also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known</a:t>
            </a:r>
            <a:r>
              <a:rPr sz="1650" spc="-4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as</a:t>
            </a:r>
            <a:r>
              <a:rPr sz="1650" spc="15" dirty="0">
                <a:latin typeface="Calibri"/>
                <a:cs typeface="Calibri"/>
              </a:rPr>
              <a:t> </a:t>
            </a:r>
            <a:r>
              <a:rPr sz="1650" spc="-15" dirty="0">
                <a:latin typeface="Calibri"/>
                <a:cs typeface="Calibri"/>
              </a:rPr>
              <a:t>system</a:t>
            </a:r>
            <a:r>
              <a:rPr sz="1650" spc="-3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board.</a:t>
            </a:r>
            <a:endParaRPr sz="1650">
              <a:latin typeface="Calibri"/>
              <a:cs typeface="Calibri"/>
            </a:endParaRPr>
          </a:p>
          <a:p>
            <a:pPr marL="201295" indent="-189230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201930" algn="l"/>
              </a:tabLst>
            </a:pPr>
            <a:r>
              <a:rPr sz="1950" spc="10" dirty="0">
                <a:solidFill>
                  <a:srgbClr val="2D75B6"/>
                </a:solidFill>
                <a:latin typeface="Calibri"/>
                <a:cs typeface="Calibri"/>
              </a:rPr>
              <a:t>Chip:</a:t>
            </a:r>
            <a:endParaRPr sz="1950">
              <a:latin typeface="Calibri"/>
              <a:cs typeface="Calibri"/>
            </a:endParaRPr>
          </a:p>
          <a:p>
            <a:pPr marL="577850" marR="151765" lvl="1" indent="-187960">
              <a:lnSpc>
                <a:spcPts val="1580"/>
              </a:lnSpc>
              <a:spcBef>
                <a:spcPts val="425"/>
              </a:spcBef>
              <a:buFont typeface="Arial MT"/>
              <a:buChar char="•"/>
              <a:tabLst>
                <a:tab pos="578485" algn="l"/>
              </a:tabLst>
            </a:pPr>
            <a:r>
              <a:rPr sz="1650" spc="-5" dirty="0">
                <a:latin typeface="Calibri"/>
                <a:cs typeface="Calibri"/>
              </a:rPr>
              <a:t>The </a:t>
            </a:r>
            <a:r>
              <a:rPr sz="1650" spc="-10" dirty="0">
                <a:latin typeface="Calibri"/>
                <a:cs typeface="Calibri"/>
              </a:rPr>
              <a:t>most </a:t>
            </a:r>
            <a:r>
              <a:rPr sz="1650" spc="-5" dirty="0">
                <a:latin typeface="Calibri"/>
                <a:cs typeface="Calibri"/>
              </a:rPr>
              <a:t>prominent </a:t>
            </a:r>
            <a:r>
              <a:rPr sz="1650" dirty="0">
                <a:latin typeface="Calibri"/>
                <a:cs typeface="Calibri"/>
              </a:rPr>
              <a:t>elements </a:t>
            </a:r>
            <a:r>
              <a:rPr sz="1650" spc="-5" dirty="0">
                <a:latin typeface="Calibri"/>
                <a:cs typeface="Calibri"/>
              </a:rPr>
              <a:t>on </a:t>
            </a:r>
            <a:r>
              <a:rPr sz="1650" spc="5" dirty="0">
                <a:latin typeface="Calibri"/>
                <a:cs typeface="Calibri"/>
              </a:rPr>
              <a:t>the </a:t>
            </a:r>
            <a:r>
              <a:rPr sz="1650" spc="-5" dirty="0">
                <a:latin typeface="Calibri"/>
                <a:cs typeface="Calibri"/>
              </a:rPr>
              <a:t>motherboard </a:t>
            </a:r>
            <a:r>
              <a:rPr sz="1650" spc="-10" dirty="0">
                <a:latin typeface="Calibri"/>
                <a:cs typeface="Calibri"/>
              </a:rPr>
              <a:t>are </a:t>
            </a:r>
            <a:r>
              <a:rPr sz="1650" spc="-5" dirty="0">
                <a:latin typeface="Calibri"/>
                <a:cs typeface="Calibri"/>
              </a:rPr>
              <a:t>called </a:t>
            </a:r>
            <a:r>
              <a:rPr sz="1650" spc="-36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chips.</a:t>
            </a:r>
            <a:endParaRPr sz="1650">
              <a:latin typeface="Calibri"/>
              <a:cs typeface="Calibri"/>
            </a:endParaRPr>
          </a:p>
          <a:p>
            <a:pPr marL="577850" marR="247015" lvl="1" indent="-187960">
              <a:lnSpc>
                <a:spcPts val="1580"/>
              </a:lnSpc>
              <a:spcBef>
                <a:spcPts val="425"/>
              </a:spcBef>
              <a:buFont typeface="Arial MT"/>
              <a:buChar char="•"/>
              <a:tabLst>
                <a:tab pos="578485" algn="l"/>
              </a:tabLst>
            </a:pPr>
            <a:r>
              <a:rPr sz="1650" dirty="0">
                <a:latin typeface="Calibri"/>
                <a:cs typeface="Calibri"/>
              </a:rPr>
              <a:t>A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chip</a:t>
            </a:r>
            <a:r>
              <a:rPr sz="1650" spc="-3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is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a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single</a:t>
            </a:r>
            <a:r>
              <a:rPr sz="1650" spc="-2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piece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of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semi-conducting</a:t>
            </a:r>
            <a:r>
              <a:rPr sz="1650" spc="-45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material,</a:t>
            </a:r>
            <a:r>
              <a:rPr sz="1650" spc="-2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typically </a:t>
            </a:r>
            <a:r>
              <a:rPr sz="1650" spc="-35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silicon, </a:t>
            </a:r>
            <a:r>
              <a:rPr sz="1650" spc="5" dirty="0">
                <a:latin typeface="Calibri"/>
                <a:cs typeface="Calibri"/>
              </a:rPr>
              <a:t>upon </a:t>
            </a:r>
            <a:r>
              <a:rPr sz="1650" dirty="0">
                <a:latin typeface="Calibri"/>
                <a:cs typeface="Calibri"/>
              </a:rPr>
              <a:t>which </a:t>
            </a:r>
            <a:r>
              <a:rPr sz="1650" spc="-5" dirty="0">
                <a:latin typeface="Calibri"/>
                <a:cs typeface="Calibri"/>
              </a:rPr>
              <a:t>electronic circuits </a:t>
            </a:r>
            <a:r>
              <a:rPr sz="1650" dirty="0">
                <a:latin typeface="Calibri"/>
                <a:cs typeface="Calibri"/>
              </a:rPr>
              <a:t>and logic </a:t>
            </a:r>
            <a:r>
              <a:rPr sz="1650" spc="-10" dirty="0">
                <a:latin typeface="Calibri"/>
                <a:cs typeface="Calibri"/>
              </a:rPr>
              <a:t>gates are 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fabricated.</a:t>
            </a:r>
            <a:endParaRPr sz="1650">
              <a:latin typeface="Calibri"/>
              <a:cs typeface="Calibri"/>
            </a:endParaRPr>
          </a:p>
          <a:p>
            <a:pPr marL="577850" lvl="1" indent="-187960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578485" algn="l"/>
              </a:tabLst>
            </a:pPr>
            <a:r>
              <a:rPr sz="1650" spc="-5" dirty="0">
                <a:latin typeface="Calibri"/>
                <a:cs typeface="Calibri"/>
              </a:rPr>
              <a:t>The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resulting</a:t>
            </a:r>
            <a:r>
              <a:rPr sz="1650" spc="-2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product</a:t>
            </a:r>
            <a:r>
              <a:rPr sz="1650" spc="-2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is</a:t>
            </a:r>
            <a:r>
              <a:rPr sz="1650" spc="15" dirty="0">
                <a:latin typeface="Calibri"/>
                <a:cs typeface="Calibri"/>
              </a:rPr>
              <a:t> </a:t>
            </a:r>
            <a:r>
              <a:rPr sz="1650" spc="-15" dirty="0">
                <a:latin typeface="Calibri"/>
                <a:cs typeface="Calibri"/>
              </a:rPr>
              <a:t>referred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spc="-5" dirty="0">
                <a:latin typeface="Calibri"/>
                <a:cs typeface="Calibri"/>
              </a:rPr>
              <a:t>to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as</a:t>
            </a:r>
            <a:r>
              <a:rPr sz="1650" spc="1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an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FF0000"/>
                </a:solidFill>
                <a:latin typeface="Calibri"/>
                <a:cs typeface="Calibri"/>
              </a:rPr>
              <a:t>Integrated</a:t>
            </a:r>
            <a:r>
              <a:rPr sz="165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50" spc="-5" dirty="0">
                <a:solidFill>
                  <a:srgbClr val="FF0000"/>
                </a:solidFill>
                <a:latin typeface="Calibri"/>
                <a:cs typeface="Calibri"/>
              </a:rPr>
              <a:t>Circuit</a:t>
            </a:r>
            <a:r>
              <a:rPr sz="165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FF0000"/>
                </a:solidFill>
                <a:latin typeface="Calibri"/>
                <a:cs typeface="Calibri"/>
              </a:rPr>
              <a:t>(IC)</a:t>
            </a:r>
            <a:r>
              <a:rPr sz="1650" dirty="0">
                <a:solidFill>
                  <a:srgbClr val="2D75B6"/>
                </a:solidFill>
                <a:latin typeface="Calibri"/>
                <a:cs typeface="Calibri"/>
              </a:rPr>
              <a:t>.</a:t>
            </a:r>
            <a:endParaRPr sz="16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9040" y="2266188"/>
            <a:ext cx="1602251" cy="10820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8683" y="4867656"/>
            <a:ext cx="1248155" cy="155295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66659" y="3435096"/>
            <a:ext cx="1632203" cy="132740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912" y="1573736"/>
            <a:ext cx="3776979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b="0" spc="10" dirty="0">
                <a:latin typeface="Georgia"/>
                <a:cs typeface="Georgia"/>
              </a:rPr>
              <a:t>Elements</a:t>
            </a:r>
            <a:r>
              <a:rPr sz="3600" b="0" spc="-20" dirty="0">
                <a:latin typeface="Georgia"/>
                <a:cs typeface="Georgia"/>
              </a:rPr>
              <a:t> </a:t>
            </a:r>
            <a:r>
              <a:rPr sz="3600" b="0" spc="15" dirty="0">
                <a:latin typeface="Georgia"/>
                <a:cs typeface="Georgia"/>
              </a:rPr>
              <a:t>of</a:t>
            </a:r>
            <a:r>
              <a:rPr sz="3600" b="0" spc="5" dirty="0">
                <a:latin typeface="Georgia"/>
                <a:cs typeface="Georgia"/>
              </a:rPr>
              <a:t> </a:t>
            </a:r>
            <a:r>
              <a:rPr sz="3600" b="0" spc="15" dirty="0">
                <a:latin typeface="Georgia"/>
                <a:cs typeface="Georgia"/>
              </a:rPr>
              <a:t>a</a:t>
            </a:r>
            <a:r>
              <a:rPr sz="3600" b="0" spc="-25" dirty="0">
                <a:latin typeface="Georgia"/>
                <a:cs typeface="Georgia"/>
              </a:rPr>
              <a:t> </a:t>
            </a:r>
            <a:r>
              <a:rPr sz="3600" b="0" spc="10" dirty="0">
                <a:latin typeface="Georgia"/>
                <a:cs typeface="Georgia"/>
              </a:rPr>
              <a:t>core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3869" y="2512517"/>
            <a:ext cx="7456170" cy="3461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1295" indent="-18923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01930" algn="l"/>
              </a:tabLst>
            </a:pPr>
            <a:r>
              <a:rPr sz="2150" spc="-10" dirty="0">
                <a:solidFill>
                  <a:srgbClr val="2D75B6"/>
                </a:solidFill>
                <a:latin typeface="Calibri"/>
                <a:cs typeface="Calibri"/>
              </a:rPr>
              <a:t>Instruction</a:t>
            </a:r>
            <a:r>
              <a:rPr sz="2150" spc="-2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2D75B6"/>
                </a:solidFill>
                <a:latin typeface="Calibri"/>
                <a:cs typeface="Calibri"/>
              </a:rPr>
              <a:t>Logic:</a:t>
            </a:r>
            <a:endParaRPr sz="2150">
              <a:latin typeface="Calibri"/>
              <a:cs typeface="Calibri"/>
            </a:endParaRPr>
          </a:p>
          <a:p>
            <a:pPr marL="577850" lvl="1" indent="-187960">
              <a:lnSpc>
                <a:spcPts val="2155"/>
              </a:lnSpc>
              <a:spcBef>
                <a:spcPts val="5"/>
              </a:spcBef>
              <a:buFont typeface="Arial MT"/>
              <a:buChar char="•"/>
              <a:tabLst>
                <a:tab pos="578485" algn="l"/>
              </a:tabLst>
            </a:pPr>
            <a:r>
              <a:rPr sz="1800" spc="-5" dirty="0">
                <a:latin typeface="Calibri"/>
                <a:cs typeface="Calibri"/>
              </a:rPr>
              <a:t>Fetching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decoding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instructions.</a:t>
            </a:r>
            <a:endParaRPr sz="1800">
              <a:latin typeface="Calibri"/>
              <a:cs typeface="Calibri"/>
            </a:endParaRPr>
          </a:p>
          <a:p>
            <a:pPr marL="577850" lvl="1" indent="-187960">
              <a:lnSpc>
                <a:spcPts val="2155"/>
              </a:lnSpc>
              <a:buFont typeface="Arial MT"/>
              <a:buChar char="•"/>
              <a:tabLst>
                <a:tab pos="578485" algn="l"/>
              </a:tabLst>
            </a:pPr>
            <a:r>
              <a:rPr sz="1800" dirty="0">
                <a:latin typeface="Calibri"/>
                <a:cs typeface="Calibri"/>
              </a:rPr>
              <a:t>Determine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instruction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operations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memory </a:t>
            </a:r>
            <a:r>
              <a:rPr sz="1800" dirty="0">
                <a:latin typeface="Calibri"/>
                <a:cs typeface="Calibri"/>
              </a:rPr>
              <a:t>locations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operands.</a:t>
            </a:r>
            <a:endParaRPr sz="1800">
              <a:latin typeface="Calibri"/>
              <a:cs typeface="Calibri"/>
            </a:endParaRPr>
          </a:p>
          <a:p>
            <a:pPr marL="201295" indent="-18923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201930" algn="l"/>
              </a:tabLst>
            </a:pPr>
            <a:r>
              <a:rPr sz="2150" spc="-10" dirty="0">
                <a:solidFill>
                  <a:srgbClr val="2D75B6"/>
                </a:solidFill>
                <a:latin typeface="Calibri"/>
                <a:cs typeface="Calibri"/>
              </a:rPr>
              <a:t>Arithmetic</a:t>
            </a:r>
            <a:r>
              <a:rPr sz="215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2D75B6"/>
                </a:solidFill>
                <a:latin typeface="Calibri"/>
                <a:cs typeface="Calibri"/>
              </a:rPr>
              <a:t>and</a:t>
            </a:r>
            <a:r>
              <a:rPr sz="2150" spc="-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2D75B6"/>
                </a:solidFill>
                <a:latin typeface="Calibri"/>
                <a:cs typeface="Calibri"/>
              </a:rPr>
              <a:t>Logic</a:t>
            </a:r>
            <a:r>
              <a:rPr sz="215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D75B6"/>
                </a:solidFill>
                <a:latin typeface="Calibri"/>
                <a:cs typeface="Calibri"/>
              </a:rPr>
              <a:t>Unit </a:t>
            </a:r>
            <a:r>
              <a:rPr sz="2150" spc="-15" dirty="0">
                <a:solidFill>
                  <a:srgbClr val="2D75B6"/>
                </a:solidFill>
                <a:latin typeface="Calibri"/>
                <a:cs typeface="Calibri"/>
              </a:rPr>
              <a:t>(ALU):</a:t>
            </a:r>
            <a:endParaRPr sz="2150">
              <a:latin typeface="Calibri"/>
              <a:cs typeface="Calibri"/>
            </a:endParaRPr>
          </a:p>
          <a:p>
            <a:pPr marL="577850" lvl="1" indent="-18796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578485" algn="l"/>
              </a:tabLst>
            </a:pPr>
            <a:r>
              <a:rPr sz="1800" spc="-5" dirty="0">
                <a:latin typeface="Calibri"/>
                <a:cs typeface="Calibri"/>
              </a:rPr>
              <a:t>Performs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operation</a:t>
            </a:r>
            <a:r>
              <a:rPr sz="1800" dirty="0">
                <a:latin typeface="Calibri"/>
                <a:cs typeface="Calibri"/>
              </a:rPr>
              <a:t> specified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an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instruction.</a:t>
            </a:r>
            <a:endParaRPr sz="1800">
              <a:latin typeface="Calibri"/>
              <a:cs typeface="Calibri"/>
            </a:endParaRPr>
          </a:p>
          <a:p>
            <a:pPr marL="201295" indent="-18923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201930" algn="l"/>
              </a:tabLst>
            </a:pPr>
            <a:r>
              <a:rPr sz="2150" spc="-10" dirty="0">
                <a:solidFill>
                  <a:srgbClr val="2D75B6"/>
                </a:solidFill>
                <a:latin typeface="Calibri"/>
                <a:cs typeface="Calibri"/>
              </a:rPr>
              <a:t>Load/Store</a:t>
            </a:r>
            <a:r>
              <a:rPr sz="2150" spc="-5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D75B6"/>
                </a:solidFill>
                <a:latin typeface="Calibri"/>
                <a:cs typeface="Calibri"/>
              </a:rPr>
              <a:t>Logic:</a:t>
            </a:r>
            <a:endParaRPr sz="2150">
              <a:latin typeface="Calibri"/>
              <a:cs typeface="Calibri"/>
            </a:endParaRPr>
          </a:p>
          <a:p>
            <a:pPr marL="577850" lvl="1" indent="-18796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578485" algn="l"/>
              </a:tabLst>
            </a:pPr>
            <a:r>
              <a:rPr sz="1800" dirty="0">
                <a:latin typeface="Calibri"/>
                <a:cs typeface="Calibri"/>
              </a:rPr>
              <a:t>Manages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transfer</a:t>
            </a:r>
            <a:r>
              <a:rPr sz="1800" spc="5" dirty="0">
                <a:latin typeface="Calibri"/>
                <a:cs typeface="Calibri"/>
              </a:rPr>
              <a:t> 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from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main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memory</a:t>
            </a:r>
            <a:r>
              <a:rPr sz="1800" dirty="0">
                <a:latin typeface="Calibri"/>
                <a:cs typeface="Calibri"/>
              </a:rPr>
              <a:t> via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cache.</a:t>
            </a:r>
            <a:endParaRPr sz="1800">
              <a:latin typeface="Calibri"/>
              <a:cs typeface="Calibri"/>
            </a:endParaRPr>
          </a:p>
          <a:p>
            <a:pPr marL="201295" indent="-18923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201930" algn="l"/>
              </a:tabLst>
            </a:pPr>
            <a:r>
              <a:rPr sz="2150" spc="-10" dirty="0">
                <a:solidFill>
                  <a:srgbClr val="2D75B6"/>
                </a:solidFill>
                <a:latin typeface="Calibri"/>
                <a:cs typeface="Calibri"/>
              </a:rPr>
              <a:t>Instruction</a:t>
            </a:r>
            <a:r>
              <a:rPr sz="2150" spc="-2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2D75B6"/>
                </a:solidFill>
                <a:latin typeface="Calibri"/>
                <a:cs typeface="Calibri"/>
              </a:rPr>
              <a:t>Cache:</a:t>
            </a:r>
            <a:endParaRPr sz="2150">
              <a:latin typeface="Calibri"/>
              <a:cs typeface="Calibri"/>
            </a:endParaRPr>
          </a:p>
          <a:p>
            <a:pPr marL="577850" lvl="1" indent="-18796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578485" algn="l"/>
              </a:tabLst>
            </a:pPr>
            <a:r>
              <a:rPr sz="1800" dirty="0">
                <a:latin typeface="Calibri"/>
                <a:cs typeface="Calibri"/>
              </a:rPr>
              <a:t>Used </a:t>
            </a: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transfer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instructions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from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main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memory.</a:t>
            </a:r>
            <a:endParaRPr sz="1800">
              <a:latin typeface="Calibri"/>
              <a:cs typeface="Calibri"/>
            </a:endParaRPr>
          </a:p>
          <a:p>
            <a:pPr marL="201295" indent="-18923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201930" algn="l"/>
              </a:tabLst>
            </a:pPr>
            <a:r>
              <a:rPr sz="2150" spc="-15" dirty="0">
                <a:solidFill>
                  <a:srgbClr val="2D75B6"/>
                </a:solidFill>
                <a:latin typeface="Calibri"/>
                <a:cs typeface="Calibri"/>
              </a:rPr>
              <a:t>Data</a:t>
            </a:r>
            <a:r>
              <a:rPr sz="2150" spc="-2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D75B6"/>
                </a:solidFill>
                <a:latin typeface="Calibri"/>
                <a:cs typeface="Calibri"/>
              </a:rPr>
              <a:t>Cache:</a:t>
            </a:r>
            <a:endParaRPr sz="2150">
              <a:latin typeface="Calibri"/>
              <a:cs typeface="Calibri"/>
            </a:endParaRPr>
          </a:p>
          <a:p>
            <a:pPr marL="577850" lvl="1" indent="-18796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578485" algn="l"/>
              </a:tabLst>
            </a:pPr>
            <a:r>
              <a:rPr sz="1800" dirty="0">
                <a:latin typeface="Calibri"/>
                <a:cs typeface="Calibri"/>
              </a:rPr>
              <a:t>Used </a:t>
            </a: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transfer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operands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results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from </a:t>
            </a:r>
            <a:r>
              <a:rPr sz="1800" spc="5" dirty="0">
                <a:latin typeface="Calibri"/>
                <a:cs typeface="Calibri"/>
              </a:rPr>
              <a:t>main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memory.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912" y="1573736"/>
            <a:ext cx="444563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b="0" spc="15" dirty="0">
                <a:latin typeface="Georgia"/>
                <a:cs typeface="Georgia"/>
              </a:rPr>
              <a:t>Recommended</a:t>
            </a:r>
            <a:r>
              <a:rPr sz="3600" b="0" spc="-80" dirty="0">
                <a:latin typeface="Georgia"/>
                <a:cs typeface="Georgia"/>
              </a:rPr>
              <a:t> </a:t>
            </a:r>
            <a:r>
              <a:rPr sz="3600" b="0" spc="15" dirty="0">
                <a:latin typeface="Georgia"/>
                <a:cs typeface="Georgia"/>
              </a:rPr>
              <a:t>Books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1236" y="2533947"/>
            <a:ext cx="8377555" cy="185547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13995" marR="17780" indent="-189230">
              <a:lnSpc>
                <a:spcPts val="2500"/>
              </a:lnSpc>
              <a:spcBef>
                <a:spcPts val="415"/>
              </a:spcBef>
              <a:buFont typeface="Arial MT"/>
              <a:buChar char="•"/>
              <a:tabLst>
                <a:tab pos="214629" algn="l"/>
              </a:tabLst>
            </a:pP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Computer 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Architecture 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and </a:t>
            </a:r>
            <a:r>
              <a:rPr sz="2300" spc="-10" dirty="0">
                <a:solidFill>
                  <a:srgbClr val="2D75B6"/>
                </a:solidFill>
                <a:latin typeface="Calibri"/>
                <a:cs typeface="Calibri"/>
              </a:rPr>
              <a:t>Organization, 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Designing </a:t>
            </a:r>
            <a:r>
              <a:rPr sz="2300" spc="-10" dirty="0">
                <a:solidFill>
                  <a:srgbClr val="2D75B6"/>
                </a:solidFill>
                <a:latin typeface="Calibri"/>
                <a:cs typeface="Calibri"/>
              </a:rPr>
              <a:t>for 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Performance </a:t>
            </a:r>
            <a:r>
              <a:rPr sz="2300" spc="-50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by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William</a:t>
            </a:r>
            <a:r>
              <a:rPr sz="2300" spc="-3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Stallings,</a:t>
            </a:r>
            <a:r>
              <a:rPr sz="2300" spc="-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10" dirty="0">
                <a:solidFill>
                  <a:srgbClr val="2D75B6"/>
                </a:solidFill>
                <a:latin typeface="Calibri"/>
                <a:cs typeface="Calibri"/>
              </a:rPr>
              <a:t>10</a:t>
            </a:r>
            <a:r>
              <a:rPr sz="2250" spc="15" baseline="25925" dirty="0">
                <a:solidFill>
                  <a:srgbClr val="2D75B6"/>
                </a:solidFill>
                <a:latin typeface="Calibri"/>
                <a:cs typeface="Calibri"/>
              </a:rPr>
              <a:t>th</a:t>
            </a:r>
            <a:r>
              <a:rPr sz="2250" spc="262" baseline="2592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Edition.</a:t>
            </a:r>
            <a:endParaRPr sz="2300">
              <a:latin typeface="Calibri"/>
              <a:cs typeface="Calibri"/>
            </a:endParaRPr>
          </a:p>
          <a:p>
            <a:pPr marL="213995" marR="491490" indent="-189230">
              <a:lnSpc>
                <a:spcPts val="2500"/>
              </a:lnSpc>
              <a:spcBef>
                <a:spcPts val="819"/>
              </a:spcBef>
              <a:buFont typeface="Arial MT"/>
              <a:buChar char="•"/>
              <a:tabLst>
                <a:tab pos="214629" algn="l"/>
              </a:tabLst>
            </a:pP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Computer</a:t>
            </a:r>
            <a:r>
              <a:rPr sz="2300" spc="-10" dirty="0">
                <a:solidFill>
                  <a:srgbClr val="2D75B6"/>
                </a:solidFill>
                <a:latin typeface="Calibri"/>
                <a:cs typeface="Calibri"/>
              </a:rPr>
              <a:t> Organization</a:t>
            </a:r>
            <a:r>
              <a:rPr sz="2300" spc="-2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and Design,</a:t>
            </a:r>
            <a:r>
              <a:rPr sz="2300" spc="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by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2D75B6"/>
                </a:solidFill>
                <a:latin typeface="Calibri"/>
                <a:cs typeface="Calibri"/>
              </a:rPr>
              <a:t>David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15" dirty="0">
                <a:solidFill>
                  <a:srgbClr val="2D75B6"/>
                </a:solidFill>
                <a:latin typeface="Calibri"/>
                <a:cs typeface="Calibri"/>
              </a:rPr>
              <a:t>Patterson</a:t>
            </a:r>
            <a:r>
              <a:rPr sz="2300" spc="-2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and</a:t>
            </a:r>
            <a:r>
              <a:rPr sz="2300" spc="2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John </a:t>
            </a:r>
            <a:r>
              <a:rPr sz="2300" spc="-50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25" dirty="0">
                <a:solidFill>
                  <a:srgbClr val="2D75B6"/>
                </a:solidFill>
                <a:latin typeface="Calibri"/>
                <a:cs typeface="Calibri"/>
              </a:rPr>
              <a:t>Hennessy,</a:t>
            </a:r>
            <a:r>
              <a:rPr sz="2300" spc="3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10" dirty="0">
                <a:solidFill>
                  <a:srgbClr val="2D75B6"/>
                </a:solidFill>
                <a:latin typeface="Calibri"/>
                <a:cs typeface="Calibri"/>
              </a:rPr>
              <a:t>5</a:t>
            </a:r>
            <a:r>
              <a:rPr sz="2250" spc="15" baseline="25925" dirty="0">
                <a:solidFill>
                  <a:srgbClr val="2D75B6"/>
                </a:solidFill>
                <a:latin typeface="Calibri"/>
                <a:cs typeface="Calibri"/>
              </a:rPr>
              <a:t>th</a:t>
            </a:r>
            <a:r>
              <a:rPr sz="2250" spc="270" baseline="2592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Edition.</a:t>
            </a:r>
            <a:endParaRPr sz="2300">
              <a:latin typeface="Calibri"/>
              <a:cs typeface="Calibri"/>
            </a:endParaRPr>
          </a:p>
          <a:p>
            <a:pPr marL="213995" indent="-18923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14629" algn="l"/>
              </a:tabLst>
            </a:pP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Digital</a:t>
            </a:r>
            <a:r>
              <a:rPr sz="2300" spc="-3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Logic</a:t>
            </a:r>
            <a:r>
              <a:rPr sz="2300" spc="-2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10" dirty="0">
                <a:solidFill>
                  <a:srgbClr val="2D75B6"/>
                </a:solidFill>
                <a:latin typeface="Calibri"/>
                <a:cs typeface="Calibri"/>
              </a:rPr>
              <a:t>&amp;</a:t>
            </a:r>
            <a:r>
              <a:rPr sz="2300" spc="-2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Computer</a:t>
            </a:r>
            <a:r>
              <a:rPr sz="2300" spc="-3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Design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by</a:t>
            </a:r>
            <a:r>
              <a:rPr sz="2300" spc="-2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10" dirty="0">
                <a:solidFill>
                  <a:srgbClr val="2D75B6"/>
                </a:solidFill>
                <a:latin typeface="Calibri"/>
                <a:cs typeface="Calibri"/>
              </a:rPr>
              <a:t>M.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 Morris</a:t>
            </a:r>
            <a:r>
              <a:rPr sz="2300" spc="-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Mano, </a:t>
            </a:r>
            <a:r>
              <a:rPr sz="2300" spc="-10" dirty="0">
                <a:solidFill>
                  <a:srgbClr val="2D75B6"/>
                </a:solidFill>
                <a:latin typeface="Calibri"/>
                <a:cs typeface="Calibri"/>
              </a:rPr>
              <a:t>latest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Edition.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170" y="3317218"/>
            <a:ext cx="7842884" cy="145923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 marR="5080">
              <a:lnSpc>
                <a:spcPts val="5340"/>
              </a:lnSpc>
              <a:spcBef>
                <a:spcPts val="780"/>
              </a:spcBef>
            </a:pPr>
            <a:r>
              <a:rPr sz="4950" b="0" spc="-5" dirty="0">
                <a:latin typeface="Georgia"/>
                <a:cs typeface="Georgia"/>
              </a:rPr>
              <a:t>Basic</a:t>
            </a:r>
            <a:r>
              <a:rPr sz="4950" b="0" dirty="0">
                <a:latin typeface="Georgia"/>
                <a:cs typeface="Georgia"/>
              </a:rPr>
              <a:t> Concepts</a:t>
            </a:r>
            <a:r>
              <a:rPr sz="4950" b="0" spc="-80" dirty="0">
                <a:latin typeface="Georgia"/>
                <a:cs typeface="Georgia"/>
              </a:rPr>
              <a:t> </a:t>
            </a:r>
            <a:r>
              <a:rPr sz="4950" b="0" dirty="0">
                <a:latin typeface="Georgia"/>
                <a:cs typeface="Georgia"/>
              </a:rPr>
              <a:t>of </a:t>
            </a:r>
            <a:r>
              <a:rPr sz="4950" b="0" spc="-5" dirty="0">
                <a:latin typeface="Georgia"/>
                <a:cs typeface="Georgia"/>
              </a:rPr>
              <a:t>Computer </a:t>
            </a:r>
            <a:r>
              <a:rPr sz="4950" b="0" spc="-1180" dirty="0">
                <a:latin typeface="Georgia"/>
                <a:cs typeface="Georgia"/>
              </a:rPr>
              <a:t> </a:t>
            </a:r>
            <a:r>
              <a:rPr sz="4950" b="0" dirty="0">
                <a:latin typeface="Georgia"/>
                <a:cs typeface="Georgia"/>
              </a:rPr>
              <a:t>Architecture</a:t>
            </a:r>
            <a:endParaRPr sz="49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912" y="1573736"/>
            <a:ext cx="598678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b="0" spc="10" dirty="0">
                <a:latin typeface="Georgia"/>
                <a:cs typeface="Georgia"/>
              </a:rPr>
              <a:t>Block </a:t>
            </a:r>
            <a:r>
              <a:rPr sz="3600" b="0" spc="15" dirty="0">
                <a:latin typeface="Georgia"/>
                <a:cs typeface="Georgia"/>
              </a:rPr>
              <a:t>diagram</a:t>
            </a:r>
            <a:r>
              <a:rPr sz="3600" b="0" spc="-50" dirty="0">
                <a:latin typeface="Georgia"/>
                <a:cs typeface="Georgia"/>
              </a:rPr>
              <a:t> </a:t>
            </a:r>
            <a:r>
              <a:rPr sz="3600" b="0" spc="15" dirty="0">
                <a:latin typeface="Georgia"/>
                <a:cs typeface="Georgia"/>
              </a:rPr>
              <a:t>of</a:t>
            </a:r>
            <a:r>
              <a:rPr sz="3600" b="0" spc="10" dirty="0">
                <a:latin typeface="Georgia"/>
                <a:cs typeface="Georgia"/>
              </a:rPr>
              <a:t> </a:t>
            </a:r>
            <a:r>
              <a:rPr sz="3600" b="0" spc="15" dirty="0">
                <a:latin typeface="Georgia"/>
                <a:cs typeface="Georgia"/>
              </a:rPr>
              <a:t>a</a:t>
            </a:r>
            <a:r>
              <a:rPr sz="3600" b="0" spc="-20" dirty="0">
                <a:latin typeface="Georgia"/>
                <a:cs typeface="Georgia"/>
              </a:rPr>
              <a:t> </a:t>
            </a:r>
            <a:r>
              <a:rPr sz="3600" b="0" spc="15" dirty="0">
                <a:latin typeface="Georgia"/>
                <a:cs typeface="Georgia"/>
              </a:rPr>
              <a:t>Computer</a:t>
            </a:r>
            <a:endParaRPr sz="36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4503" y="2601459"/>
            <a:ext cx="6231228" cy="33604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912" y="1573736"/>
            <a:ext cx="472821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b="0" spc="15" dirty="0">
                <a:latin typeface="Georgia"/>
                <a:cs typeface="Georgia"/>
              </a:rPr>
              <a:t>Computer</a:t>
            </a:r>
            <a:r>
              <a:rPr sz="3600" b="0" spc="-50" dirty="0">
                <a:latin typeface="Georgia"/>
                <a:cs typeface="Georgia"/>
              </a:rPr>
              <a:t> </a:t>
            </a:r>
            <a:r>
              <a:rPr sz="3600" b="0" spc="10" dirty="0">
                <a:latin typeface="Georgia"/>
                <a:cs typeface="Georgia"/>
              </a:rPr>
              <a:t>Architecture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3936" y="2533947"/>
            <a:ext cx="8202930" cy="336994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01295" marR="5080" indent="-189230">
              <a:lnSpc>
                <a:spcPts val="2500"/>
              </a:lnSpc>
              <a:spcBef>
                <a:spcPts val="415"/>
              </a:spcBef>
              <a:buFont typeface="Arial MT"/>
              <a:buChar char="•"/>
              <a:tabLst>
                <a:tab pos="201930" algn="l"/>
              </a:tabLst>
            </a:pP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Architecture</a:t>
            </a:r>
            <a:r>
              <a:rPr sz="2300" spc="-25" dirty="0">
                <a:solidFill>
                  <a:srgbClr val="2D75B6"/>
                </a:solidFill>
                <a:latin typeface="Calibri"/>
                <a:cs typeface="Calibri"/>
              </a:rPr>
              <a:t> refers</a:t>
            </a:r>
            <a:r>
              <a:rPr sz="2300" spc="-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to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those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2D75B6"/>
                </a:solidFill>
                <a:latin typeface="Calibri"/>
                <a:cs typeface="Calibri"/>
              </a:rPr>
              <a:t>attributes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visible 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to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the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programmer or </a:t>
            </a:r>
            <a:r>
              <a:rPr sz="2300" spc="-50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the 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attributes that </a:t>
            </a:r>
            <a:r>
              <a:rPr sz="2300" spc="-10" dirty="0">
                <a:solidFill>
                  <a:srgbClr val="2D75B6"/>
                </a:solidFill>
                <a:latin typeface="Calibri"/>
                <a:cs typeface="Calibri"/>
              </a:rPr>
              <a:t>have 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direct 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impact </a:t>
            </a:r>
            <a:r>
              <a:rPr sz="2300" spc="10" dirty="0">
                <a:solidFill>
                  <a:srgbClr val="2D75B6"/>
                </a:solidFill>
                <a:latin typeface="Calibri"/>
                <a:cs typeface="Calibri"/>
              </a:rPr>
              <a:t>on 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the 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logical </a:t>
            </a:r>
            <a:r>
              <a:rPr sz="2300" spc="-10" dirty="0">
                <a:solidFill>
                  <a:srgbClr val="2D75B6"/>
                </a:solidFill>
                <a:latin typeface="Calibri"/>
                <a:cs typeface="Calibri"/>
              </a:rPr>
              <a:t>execution 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of a </a:t>
            </a:r>
            <a:r>
              <a:rPr sz="2300" spc="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2D75B6"/>
                </a:solidFill>
                <a:latin typeface="Calibri"/>
                <a:cs typeface="Calibri"/>
              </a:rPr>
              <a:t>program.</a:t>
            </a:r>
            <a:endParaRPr sz="2300">
              <a:latin typeface="Calibri"/>
              <a:cs typeface="Calibri"/>
            </a:endParaRPr>
          </a:p>
          <a:p>
            <a:pPr marL="577850" lvl="1" indent="-187960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578485" algn="l"/>
              </a:tabLst>
            </a:pPr>
            <a:r>
              <a:rPr sz="1950" spc="5" dirty="0">
                <a:latin typeface="Calibri"/>
                <a:cs typeface="Calibri"/>
              </a:rPr>
              <a:t>Instruction</a:t>
            </a:r>
            <a:r>
              <a:rPr sz="1950" spc="-6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set</a:t>
            </a:r>
            <a:endParaRPr sz="1950">
              <a:latin typeface="Calibri"/>
              <a:cs typeface="Calibri"/>
            </a:endParaRPr>
          </a:p>
          <a:p>
            <a:pPr marL="577850" lvl="1" indent="-18796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578485" algn="l"/>
              </a:tabLst>
            </a:pPr>
            <a:r>
              <a:rPr sz="1950" spc="15" dirty="0">
                <a:latin typeface="Calibri"/>
                <a:cs typeface="Calibri"/>
              </a:rPr>
              <a:t>Number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of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bits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used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-5" dirty="0">
                <a:latin typeface="Calibri"/>
                <a:cs typeface="Calibri"/>
              </a:rPr>
              <a:t>for data</a:t>
            </a:r>
            <a:r>
              <a:rPr sz="1950" spc="20" dirty="0"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representation</a:t>
            </a:r>
            <a:endParaRPr sz="1950">
              <a:latin typeface="Calibri"/>
              <a:cs typeface="Calibri"/>
            </a:endParaRPr>
          </a:p>
          <a:p>
            <a:pPr marL="577850" lvl="1" indent="-18796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578485" algn="l"/>
              </a:tabLst>
            </a:pPr>
            <a:r>
              <a:rPr sz="1950" spc="10" dirty="0">
                <a:latin typeface="Calibri"/>
                <a:cs typeface="Calibri"/>
              </a:rPr>
              <a:t>I/O</a:t>
            </a:r>
            <a:r>
              <a:rPr sz="1950" spc="-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mechanisms</a:t>
            </a:r>
            <a:endParaRPr sz="1950">
              <a:latin typeface="Calibri"/>
              <a:cs typeface="Calibri"/>
            </a:endParaRPr>
          </a:p>
          <a:p>
            <a:pPr marL="577850" lvl="1" indent="-18796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578485" algn="l"/>
              </a:tabLst>
            </a:pPr>
            <a:r>
              <a:rPr sz="1950" spc="5" dirty="0">
                <a:latin typeface="Calibri"/>
                <a:cs typeface="Calibri"/>
              </a:rPr>
              <a:t>Addressing</a:t>
            </a:r>
            <a:r>
              <a:rPr sz="1950" spc="-1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techniques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Calibri"/>
              <a:cs typeface="Calibri"/>
            </a:endParaRPr>
          </a:p>
          <a:p>
            <a:pPr marL="12700" marR="5080">
              <a:lnSpc>
                <a:spcPts val="2500"/>
              </a:lnSpc>
            </a:pP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Example: Architectural 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design issue - whether 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a 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computer will </a:t>
            </a:r>
            <a:r>
              <a:rPr sz="2300" spc="-15" dirty="0">
                <a:solidFill>
                  <a:srgbClr val="2D75B6"/>
                </a:solidFill>
                <a:latin typeface="Calibri"/>
                <a:cs typeface="Calibri"/>
              </a:rPr>
              <a:t>have 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a </a:t>
            </a:r>
            <a:r>
              <a:rPr sz="2300" spc="-50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0000"/>
                </a:solidFill>
                <a:latin typeface="Calibri"/>
                <a:cs typeface="Calibri"/>
              </a:rPr>
              <a:t>multiply</a:t>
            </a:r>
            <a:r>
              <a:rPr sz="23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0000"/>
                </a:solidFill>
                <a:latin typeface="Calibri"/>
                <a:cs typeface="Calibri"/>
              </a:rPr>
              <a:t>instruction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.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912" y="1573736"/>
            <a:ext cx="484695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b="0" spc="15" dirty="0">
                <a:latin typeface="Georgia"/>
                <a:cs typeface="Georgia"/>
              </a:rPr>
              <a:t>Computer</a:t>
            </a:r>
            <a:r>
              <a:rPr sz="3600" b="0" spc="-55" dirty="0">
                <a:latin typeface="Georgia"/>
                <a:cs typeface="Georgia"/>
              </a:rPr>
              <a:t> </a:t>
            </a:r>
            <a:r>
              <a:rPr sz="3600" b="0" spc="10" dirty="0">
                <a:latin typeface="Georgia"/>
                <a:cs typeface="Georgia"/>
              </a:rPr>
              <a:t>Organization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3936" y="2533947"/>
            <a:ext cx="8543290" cy="346773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01295" marR="1147445" indent="-189230">
              <a:lnSpc>
                <a:spcPts val="2500"/>
              </a:lnSpc>
              <a:spcBef>
                <a:spcPts val="415"/>
              </a:spcBef>
              <a:buFont typeface="Arial MT"/>
              <a:buChar char="•"/>
              <a:tabLst>
                <a:tab pos="201930" algn="l"/>
              </a:tabLst>
            </a:pPr>
            <a:r>
              <a:rPr sz="2300" spc="-10" dirty="0">
                <a:solidFill>
                  <a:srgbClr val="2D75B6"/>
                </a:solidFill>
                <a:latin typeface="Calibri"/>
                <a:cs typeface="Calibri"/>
              </a:rPr>
              <a:t>Organization</a:t>
            </a:r>
            <a:r>
              <a:rPr sz="2300" spc="-3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25" dirty="0">
                <a:solidFill>
                  <a:srgbClr val="2D75B6"/>
                </a:solidFill>
                <a:latin typeface="Calibri"/>
                <a:cs typeface="Calibri"/>
              </a:rPr>
              <a:t>refers</a:t>
            </a:r>
            <a:r>
              <a:rPr sz="2300" spc="-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to 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the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 operational</a:t>
            </a:r>
            <a:r>
              <a:rPr sz="2300" spc="-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units</a:t>
            </a:r>
            <a:r>
              <a:rPr sz="2300" spc="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and</a:t>
            </a:r>
            <a:r>
              <a:rPr sz="2300" spc="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their </a:t>
            </a:r>
            <a:r>
              <a:rPr sz="2300" spc="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interconnections</a:t>
            </a:r>
            <a:r>
              <a:rPr sz="2300" spc="-2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that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2D75B6"/>
                </a:solidFill>
                <a:latin typeface="Calibri"/>
                <a:cs typeface="Calibri"/>
              </a:rPr>
              <a:t>realize</a:t>
            </a:r>
            <a:r>
              <a:rPr sz="2300" spc="-3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the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 architectural</a:t>
            </a:r>
            <a:r>
              <a:rPr sz="2300" spc="-3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specifications.</a:t>
            </a:r>
            <a:endParaRPr sz="2300">
              <a:latin typeface="Calibri"/>
              <a:cs typeface="Calibri"/>
            </a:endParaRPr>
          </a:p>
          <a:p>
            <a:pPr marL="201295" marR="5080" indent="-189230">
              <a:lnSpc>
                <a:spcPts val="2500"/>
              </a:lnSpc>
              <a:spcBef>
                <a:spcPts val="819"/>
              </a:spcBef>
              <a:buFont typeface="Arial MT"/>
              <a:buChar char="•"/>
              <a:tabLst>
                <a:tab pos="201930" algn="l"/>
              </a:tabLst>
            </a:pPr>
            <a:r>
              <a:rPr sz="2300" spc="-10" dirty="0">
                <a:solidFill>
                  <a:srgbClr val="2D75B6"/>
                </a:solidFill>
                <a:latin typeface="Calibri"/>
                <a:cs typeface="Calibri"/>
              </a:rPr>
              <a:t>Organizational 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attributes</a:t>
            </a:r>
            <a:r>
              <a:rPr sz="2300" spc="-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include 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those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2D75B6"/>
                </a:solidFill>
                <a:latin typeface="Calibri"/>
                <a:cs typeface="Calibri"/>
              </a:rPr>
              <a:t>hardware</a:t>
            </a:r>
            <a:r>
              <a:rPr sz="2300" spc="2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2D75B6"/>
                </a:solidFill>
                <a:latin typeface="Calibri"/>
                <a:cs typeface="Calibri"/>
              </a:rPr>
              <a:t>detail transparent</a:t>
            </a:r>
            <a:r>
              <a:rPr sz="2300" spc="2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to </a:t>
            </a:r>
            <a:r>
              <a:rPr sz="2300" spc="-50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the</a:t>
            </a:r>
            <a:r>
              <a:rPr sz="2300" spc="-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25" dirty="0">
                <a:solidFill>
                  <a:srgbClr val="2D75B6"/>
                </a:solidFill>
                <a:latin typeface="Calibri"/>
                <a:cs typeface="Calibri"/>
              </a:rPr>
              <a:t>programmer.</a:t>
            </a:r>
            <a:endParaRPr sz="2300">
              <a:latin typeface="Calibri"/>
              <a:cs typeface="Calibri"/>
            </a:endParaRPr>
          </a:p>
          <a:p>
            <a:pPr marL="577850" lvl="1" indent="-187960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578485" algn="l"/>
              </a:tabLst>
            </a:pPr>
            <a:r>
              <a:rPr sz="1950" dirty="0">
                <a:latin typeface="Calibri"/>
                <a:cs typeface="Calibri"/>
              </a:rPr>
              <a:t>Control</a:t>
            </a:r>
            <a:r>
              <a:rPr sz="1950" spc="-3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Signals</a:t>
            </a:r>
            <a:endParaRPr sz="1950">
              <a:latin typeface="Calibri"/>
              <a:cs typeface="Calibri"/>
            </a:endParaRPr>
          </a:p>
          <a:p>
            <a:pPr marL="577850" lvl="1" indent="-18796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578485" algn="l"/>
              </a:tabLst>
            </a:pPr>
            <a:r>
              <a:rPr sz="1950" dirty="0">
                <a:latin typeface="Calibri"/>
                <a:cs typeface="Calibri"/>
              </a:rPr>
              <a:t>Interfaces</a:t>
            </a:r>
            <a:r>
              <a:rPr sz="1950" spc="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between</a:t>
            </a:r>
            <a:r>
              <a:rPr sz="195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the</a:t>
            </a:r>
            <a:r>
              <a:rPr sz="1950" spc="1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computer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and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peripherals</a:t>
            </a:r>
            <a:endParaRPr sz="1950">
              <a:latin typeface="Calibri"/>
              <a:cs typeface="Calibri"/>
            </a:endParaRPr>
          </a:p>
          <a:p>
            <a:pPr marL="577850" lvl="1" indent="-18796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578485" algn="l"/>
              </a:tabLst>
            </a:pPr>
            <a:r>
              <a:rPr sz="1950" spc="15" dirty="0">
                <a:latin typeface="Calibri"/>
                <a:cs typeface="Calibri"/>
              </a:rPr>
              <a:t>Memory</a:t>
            </a:r>
            <a:r>
              <a:rPr sz="1950" spc="-3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technology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Calibri"/>
              <a:cs typeface="Calibri"/>
            </a:endParaRPr>
          </a:p>
          <a:p>
            <a:pPr marL="12700" marR="347345">
              <a:lnSpc>
                <a:spcPts val="2500"/>
              </a:lnSpc>
            </a:pP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Example: </a:t>
            </a:r>
            <a:r>
              <a:rPr sz="2300" spc="-10" dirty="0">
                <a:solidFill>
                  <a:srgbClr val="2D75B6"/>
                </a:solidFill>
                <a:latin typeface="Calibri"/>
                <a:cs typeface="Calibri"/>
              </a:rPr>
              <a:t>Organizational 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issue 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– is 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there 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a </a:t>
            </a:r>
            <a:r>
              <a:rPr sz="2300" dirty="0">
                <a:solidFill>
                  <a:srgbClr val="FF0000"/>
                </a:solidFill>
                <a:latin typeface="Calibri"/>
                <a:cs typeface="Calibri"/>
              </a:rPr>
              <a:t>special multiply </a:t>
            </a:r>
            <a:r>
              <a:rPr sz="2300" spc="5" dirty="0">
                <a:solidFill>
                  <a:srgbClr val="FF0000"/>
                </a:solidFill>
                <a:latin typeface="Calibri"/>
                <a:cs typeface="Calibri"/>
              </a:rPr>
              <a:t>unit 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or is 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it </a:t>
            </a:r>
            <a:r>
              <a:rPr sz="2300" spc="-50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done</a:t>
            </a:r>
            <a:r>
              <a:rPr sz="2300" spc="-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by</a:t>
            </a:r>
            <a:r>
              <a:rPr sz="2300" spc="2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FF0000"/>
                </a:solidFill>
                <a:latin typeface="Calibri"/>
                <a:cs typeface="Calibri"/>
              </a:rPr>
              <a:t>repeated</a:t>
            </a:r>
            <a:r>
              <a:rPr sz="23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FF0000"/>
                </a:solidFill>
                <a:latin typeface="Calibri"/>
                <a:cs typeface="Calibri"/>
              </a:rPr>
              <a:t>addition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.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912" y="1573736"/>
            <a:ext cx="621855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b="0" spc="10" dirty="0">
                <a:latin typeface="Georgia"/>
                <a:cs typeface="Georgia"/>
              </a:rPr>
              <a:t>Architecture</a:t>
            </a:r>
            <a:r>
              <a:rPr sz="3600" b="0" spc="-25" dirty="0">
                <a:latin typeface="Georgia"/>
                <a:cs typeface="Georgia"/>
              </a:rPr>
              <a:t> </a:t>
            </a:r>
            <a:r>
              <a:rPr sz="3600" b="0" spc="10" dirty="0">
                <a:latin typeface="Georgia"/>
                <a:cs typeface="Georgia"/>
              </a:rPr>
              <a:t>and</a:t>
            </a:r>
            <a:r>
              <a:rPr sz="3600" b="0" spc="-25" dirty="0">
                <a:latin typeface="Georgia"/>
                <a:cs typeface="Georgia"/>
              </a:rPr>
              <a:t> </a:t>
            </a:r>
            <a:r>
              <a:rPr sz="3600" b="0" spc="15" dirty="0">
                <a:latin typeface="Georgia"/>
                <a:cs typeface="Georgia"/>
              </a:rPr>
              <a:t>Organization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3869" y="2512517"/>
            <a:ext cx="5978525" cy="3370579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01295" marR="29209" indent="-189230" algn="just">
              <a:lnSpc>
                <a:spcPct val="79800"/>
              </a:lnSpc>
              <a:spcBef>
                <a:spcPts val="620"/>
              </a:spcBef>
              <a:buFont typeface="Arial MT"/>
              <a:buChar char="•"/>
              <a:tabLst>
                <a:tab pos="201930" algn="l"/>
              </a:tabLst>
            </a:pPr>
            <a:r>
              <a:rPr sz="2150" spc="-10" dirty="0">
                <a:solidFill>
                  <a:srgbClr val="2D75B6"/>
                </a:solidFill>
                <a:latin typeface="Calibri"/>
                <a:cs typeface="Calibri"/>
              </a:rPr>
              <a:t>Computer </a:t>
            </a:r>
            <a:r>
              <a:rPr sz="2150" spc="-15" dirty="0">
                <a:solidFill>
                  <a:srgbClr val="2D75B6"/>
                </a:solidFill>
                <a:latin typeface="Calibri"/>
                <a:cs typeface="Calibri"/>
              </a:rPr>
              <a:t>manufacturers </a:t>
            </a:r>
            <a:r>
              <a:rPr sz="2150" spc="-20" dirty="0">
                <a:solidFill>
                  <a:srgbClr val="2D75B6"/>
                </a:solidFill>
                <a:latin typeface="Calibri"/>
                <a:cs typeface="Calibri"/>
              </a:rPr>
              <a:t>offer </a:t>
            </a:r>
            <a:r>
              <a:rPr sz="2150" spc="-5" dirty="0">
                <a:solidFill>
                  <a:srgbClr val="2D75B6"/>
                </a:solidFill>
                <a:latin typeface="Calibri"/>
                <a:cs typeface="Calibri"/>
              </a:rPr>
              <a:t>a </a:t>
            </a:r>
            <a:r>
              <a:rPr sz="2150" spc="-10" dirty="0">
                <a:solidFill>
                  <a:srgbClr val="2D75B6"/>
                </a:solidFill>
                <a:latin typeface="Calibri"/>
                <a:cs typeface="Calibri"/>
              </a:rPr>
              <a:t>family </a:t>
            </a:r>
            <a:r>
              <a:rPr sz="2150" dirty="0">
                <a:solidFill>
                  <a:srgbClr val="2D75B6"/>
                </a:solidFill>
                <a:latin typeface="Calibri"/>
                <a:cs typeface="Calibri"/>
              </a:rPr>
              <a:t>of </a:t>
            </a:r>
            <a:r>
              <a:rPr sz="2150" spc="-15" dirty="0">
                <a:solidFill>
                  <a:srgbClr val="2D75B6"/>
                </a:solidFill>
                <a:latin typeface="Calibri"/>
                <a:cs typeface="Calibri"/>
              </a:rPr>
              <a:t>computer </a:t>
            </a:r>
            <a:r>
              <a:rPr sz="2150" spc="-47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150" spc="-5" dirty="0">
                <a:solidFill>
                  <a:srgbClr val="2D75B6"/>
                </a:solidFill>
                <a:latin typeface="Calibri"/>
                <a:cs typeface="Calibri"/>
              </a:rPr>
              <a:t>models all with same </a:t>
            </a:r>
            <a:r>
              <a:rPr sz="2150" spc="-10" dirty="0">
                <a:solidFill>
                  <a:srgbClr val="2D75B6"/>
                </a:solidFill>
                <a:latin typeface="Calibri"/>
                <a:cs typeface="Calibri"/>
              </a:rPr>
              <a:t>architecture </a:t>
            </a:r>
            <a:r>
              <a:rPr sz="2150" spc="-5" dirty="0">
                <a:solidFill>
                  <a:srgbClr val="2D75B6"/>
                </a:solidFill>
                <a:latin typeface="Calibri"/>
                <a:cs typeface="Calibri"/>
              </a:rPr>
              <a:t>but </a:t>
            </a:r>
            <a:r>
              <a:rPr sz="2150" spc="-15" dirty="0">
                <a:solidFill>
                  <a:srgbClr val="2D75B6"/>
                </a:solidFill>
                <a:latin typeface="Calibri"/>
                <a:cs typeface="Calibri"/>
              </a:rPr>
              <a:t>differences </a:t>
            </a:r>
            <a:r>
              <a:rPr sz="2150" spc="-5" dirty="0">
                <a:solidFill>
                  <a:srgbClr val="2D75B6"/>
                </a:solidFill>
                <a:latin typeface="Calibri"/>
                <a:cs typeface="Calibri"/>
              </a:rPr>
              <a:t>in </a:t>
            </a:r>
            <a:r>
              <a:rPr sz="2150" spc="-47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150" spc="-15" dirty="0">
                <a:solidFill>
                  <a:srgbClr val="2D75B6"/>
                </a:solidFill>
                <a:latin typeface="Calibri"/>
                <a:cs typeface="Calibri"/>
              </a:rPr>
              <a:t>organization.</a:t>
            </a:r>
            <a:endParaRPr sz="2150">
              <a:latin typeface="Calibri"/>
              <a:cs typeface="Calibri"/>
            </a:endParaRPr>
          </a:p>
          <a:p>
            <a:pPr marL="201295" marR="5080" indent="-189230" algn="just">
              <a:lnSpc>
                <a:spcPts val="2060"/>
              </a:lnSpc>
              <a:spcBef>
                <a:spcPts val="800"/>
              </a:spcBef>
              <a:buFont typeface="Arial MT"/>
              <a:buChar char="•"/>
              <a:tabLst>
                <a:tab pos="201930" algn="l"/>
              </a:tabLst>
            </a:pPr>
            <a:r>
              <a:rPr sz="2150" spc="-20" dirty="0">
                <a:solidFill>
                  <a:srgbClr val="2D75B6"/>
                </a:solidFill>
                <a:latin typeface="Calibri"/>
                <a:cs typeface="Calibri"/>
              </a:rPr>
              <a:t>Different </a:t>
            </a:r>
            <a:r>
              <a:rPr sz="2150" spc="-10" dirty="0">
                <a:solidFill>
                  <a:srgbClr val="2D75B6"/>
                </a:solidFill>
                <a:latin typeface="Calibri"/>
                <a:cs typeface="Calibri"/>
              </a:rPr>
              <a:t>models</a:t>
            </a:r>
            <a:r>
              <a:rPr sz="2150" spc="-5" dirty="0">
                <a:solidFill>
                  <a:srgbClr val="2D75B6"/>
                </a:solidFill>
                <a:latin typeface="Calibri"/>
                <a:cs typeface="Calibri"/>
              </a:rPr>
              <a:t> - </a:t>
            </a:r>
            <a:r>
              <a:rPr sz="2150" spc="-20" dirty="0">
                <a:solidFill>
                  <a:srgbClr val="2D75B6"/>
                </a:solidFill>
                <a:latin typeface="Calibri"/>
                <a:cs typeface="Calibri"/>
              </a:rPr>
              <a:t>different </a:t>
            </a:r>
            <a:r>
              <a:rPr sz="2150" spc="-5" dirty="0">
                <a:solidFill>
                  <a:srgbClr val="2D75B6"/>
                </a:solidFill>
                <a:latin typeface="Calibri"/>
                <a:cs typeface="Calibri"/>
              </a:rPr>
              <a:t>prices </a:t>
            </a:r>
            <a:r>
              <a:rPr sz="2150" dirty="0">
                <a:solidFill>
                  <a:srgbClr val="2D75B6"/>
                </a:solidFill>
                <a:latin typeface="Calibri"/>
                <a:cs typeface="Calibri"/>
              </a:rPr>
              <a:t>and </a:t>
            </a:r>
            <a:r>
              <a:rPr sz="2150" spc="-10" dirty="0">
                <a:solidFill>
                  <a:srgbClr val="2D75B6"/>
                </a:solidFill>
                <a:latin typeface="Calibri"/>
                <a:cs typeface="Calibri"/>
              </a:rPr>
              <a:t>performance </a:t>
            </a:r>
            <a:r>
              <a:rPr sz="2150" spc="-47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2D75B6"/>
                </a:solidFill>
                <a:latin typeface="Calibri"/>
                <a:cs typeface="Calibri"/>
              </a:rPr>
              <a:t>characteristics.</a:t>
            </a:r>
            <a:endParaRPr sz="2150">
              <a:latin typeface="Calibri"/>
              <a:cs typeface="Calibri"/>
            </a:endParaRPr>
          </a:p>
          <a:p>
            <a:pPr marL="201295" indent="-189230" algn="just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201930" algn="l"/>
              </a:tabLst>
            </a:pPr>
            <a:r>
              <a:rPr sz="2150" spc="-10" dirty="0">
                <a:solidFill>
                  <a:srgbClr val="2D75B6"/>
                </a:solidFill>
                <a:latin typeface="Calibri"/>
                <a:cs typeface="Calibri"/>
              </a:rPr>
              <a:t>Examples:</a:t>
            </a:r>
            <a:endParaRPr sz="2150">
              <a:latin typeface="Calibri"/>
              <a:cs typeface="Calibri"/>
            </a:endParaRPr>
          </a:p>
          <a:p>
            <a:pPr marL="577850" lvl="1" indent="-18796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578485" algn="l"/>
              </a:tabLst>
            </a:pPr>
            <a:r>
              <a:rPr sz="1800" dirty="0">
                <a:latin typeface="Calibri"/>
                <a:cs typeface="Calibri"/>
              </a:rPr>
              <a:t>All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Intel</a:t>
            </a:r>
            <a:r>
              <a:rPr sz="1800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x86</a:t>
            </a:r>
            <a:r>
              <a:rPr sz="1800" spc="-5" dirty="0">
                <a:latin typeface="Calibri"/>
                <a:cs typeface="Calibri"/>
              </a:rPr>
              <a:t> family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same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basic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architecture</a:t>
            </a:r>
            <a:endParaRPr sz="1800">
              <a:latin typeface="Calibri"/>
              <a:cs typeface="Calibri"/>
            </a:endParaRPr>
          </a:p>
          <a:p>
            <a:pPr marL="577850" marR="821055" lvl="1" indent="-187960">
              <a:lnSpc>
                <a:spcPts val="1739"/>
              </a:lnSpc>
              <a:spcBef>
                <a:spcPts val="405"/>
              </a:spcBef>
              <a:buFont typeface="Arial MT"/>
              <a:buChar char="•"/>
              <a:tabLst>
                <a:tab pos="578485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IBM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System/370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family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same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basic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architecture</a:t>
            </a:r>
            <a:endParaRPr sz="1800">
              <a:latin typeface="Calibri"/>
              <a:cs typeface="Calibri"/>
            </a:endParaRPr>
          </a:p>
          <a:p>
            <a:pPr marL="201295" indent="-189230" algn="just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201930" algn="l"/>
              </a:tabLst>
            </a:pPr>
            <a:r>
              <a:rPr sz="2150" spc="-5" dirty="0">
                <a:solidFill>
                  <a:srgbClr val="2D75B6"/>
                </a:solidFill>
                <a:latin typeface="Calibri"/>
                <a:cs typeface="Calibri"/>
              </a:rPr>
              <a:t>This</a:t>
            </a:r>
            <a:r>
              <a:rPr sz="2150" spc="-2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2D75B6"/>
                </a:solidFill>
                <a:latin typeface="Calibri"/>
                <a:cs typeface="Calibri"/>
              </a:rPr>
              <a:t>gives</a:t>
            </a:r>
            <a:r>
              <a:rPr sz="2150" spc="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2D75B6"/>
                </a:solidFill>
                <a:latin typeface="Calibri"/>
                <a:cs typeface="Calibri"/>
              </a:rPr>
              <a:t>backward</a:t>
            </a:r>
            <a:r>
              <a:rPr sz="2150" spc="-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2D75B6"/>
                </a:solidFill>
                <a:latin typeface="Calibri"/>
                <a:cs typeface="Calibri"/>
              </a:rPr>
              <a:t>code</a:t>
            </a:r>
            <a:r>
              <a:rPr sz="2150" spc="-2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150" spc="-20" dirty="0">
                <a:solidFill>
                  <a:srgbClr val="2D75B6"/>
                </a:solidFill>
                <a:latin typeface="Calibri"/>
                <a:cs typeface="Calibri"/>
              </a:rPr>
              <a:t>compatibility.</a:t>
            </a:r>
            <a:endParaRPr sz="2150">
              <a:latin typeface="Calibri"/>
              <a:cs typeface="Calibri"/>
            </a:endParaRPr>
          </a:p>
          <a:p>
            <a:pPr marL="201295" indent="-18923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01930" algn="l"/>
              </a:tabLst>
            </a:pPr>
            <a:r>
              <a:rPr sz="2150" spc="-15" dirty="0">
                <a:solidFill>
                  <a:srgbClr val="2D75B6"/>
                </a:solidFill>
                <a:latin typeface="Calibri"/>
                <a:cs typeface="Calibri"/>
              </a:rPr>
              <a:t>Organization</a:t>
            </a:r>
            <a:r>
              <a:rPr sz="2150" spc="-3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150" spc="-15" dirty="0">
                <a:solidFill>
                  <a:srgbClr val="2D75B6"/>
                </a:solidFill>
                <a:latin typeface="Calibri"/>
                <a:cs typeface="Calibri"/>
              </a:rPr>
              <a:t>differs </a:t>
            </a:r>
            <a:r>
              <a:rPr sz="2150" spc="-10" dirty="0">
                <a:solidFill>
                  <a:srgbClr val="2D75B6"/>
                </a:solidFill>
                <a:latin typeface="Calibri"/>
                <a:cs typeface="Calibri"/>
              </a:rPr>
              <a:t>between</a:t>
            </a:r>
            <a:r>
              <a:rPr sz="2150" spc="-3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150" spc="-20" dirty="0">
                <a:solidFill>
                  <a:srgbClr val="FF0000"/>
                </a:solidFill>
                <a:latin typeface="Calibri"/>
                <a:cs typeface="Calibri"/>
              </a:rPr>
              <a:t>different </a:t>
            </a:r>
            <a:r>
              <a:rPr sz="2150" spc="-15" dirty="0">
                <a:solidFill>
                  <a:srgbClr val="FF0000"/>
                </a:solidFill>
                <a:latin typeface="Calibri"/>
                <a:cs typeface="Calibri"/>
              </a:rPr>
              <a:t>versions</a:t>
            </a:r>
            <a:r>
              <a:rPr sz="2150" spc="-15" dirty="0">
                <a:solidFill>
                  <a:srgbClr val="2D75B6"/>
                </a:solidFill>
                <a:latin typeface="Calibri"/>
                <a:cs typeface="Calibri"/>
              </a:rPr>
              <a:t>.</a:t>
            </a:r>
            <a:endParaRPr sz="21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9133" y="1226819"/>
            <a:ext cx="2035236" cy="16123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67757" y="4597806"/>
            <a:ext cx="2294757" cy="172069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36535" y="2909316"/>
            <a:ext cx="1894332" cy="16413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912" y="1573736"/>
            <a:ext cx="477774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b="0" spc="15" dirty="0">
                <a:latin typeface="Georgia"/>
                <a:cs typeface="Georgia"/>
              </a:rPr>
              <a:t>Structure</a:t>
            </a:r>
            <a:r>
              <a:rPr sz="3600" b="0" spc="-70" dirty="0">
                <a:latin typeface="Georgia"/>
                <a:cs typeface="Georgia"/>
              </a:rPr>
              <a:t> </a:t>
            </a:r>
            <a:r>
              <a:rPr sz="3600" b="0" spc="10" dirty="0">
                <a:latin typeface="Georgia"/>
                <a:cs typeface="Georgia"/>
              </a:rPr>
              <a:t>and</a:t>
            </a:r>
            <a:r>
              <a:rPr sz="3600" b="0" spc="5" dirty="0">
                <a:latin typeface="Georgia"/>
                <a:cs typeface="Georgia"/>
              </a:rPr>
              <a:t> </a:t>
            </a:r>
            <a:r>
              <a:rPr sz="3600" b="0" spc="15" dirty="0">
                <a:latin typeface="Georgia"/>
                <a:cs typeface="Georgia"/>
              </a:rPr>
              <a:t>Function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3936" y="2504757"/>
            <a:ext cx="7947025" cy="239268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01295" indent="-18923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201930" algn="l"/>
              </a:tabLst>
            </a:pPr>
            <a:r>
              <a:rPr sz="2300" dirty="0">
                <a:solidFill>
                  <a:srgbClr val="FF0000"/>
                </a:solidFill>
                <a:latin typeface="Calibri"/>
                <a:cs typeface="Calibri"/>
              </a:rPr>
              <a:t>Structure</a:t>
            </a:r>
            <a:r>
              <a:rPr sz="23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is</a:t>
            </a:r>
            <a:r>
              <a:rPr sz="2300" spc="-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the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15" dirty="0">
                <a:solidFill>
                  <a:srgbClr val="2D75B6"/>
                </a:solidFill>
                <a:latin typeface="Calibri"/>
                <a:cs typeface="Calibri"/>
              </a:rPr>
              <a:t>way</a:t>
            </a:r>
            <a:r>
              <a:rPr sz="2300" spc="-2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in 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which components</a:t>
            </a:r>
            <a:r>
              <a:rPr sz="2300" spc="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15" dirty="0">
                <a:solidFill>
                  <a:srgbClr val="2D75B6"/>
                </a:solidFill>
                <a:latin typeface="Calibri"/>
                <a:cs typeface="Calibri"/>
              </a:rPr>
              <a:t>relate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15" dirty="0">
                <a:solidFill>
                  <a:srgbClr val="2D75B6"/>
                </a:solidFill>
                <a:latin typeface="Calibri"/>
                <a:cs typeface="Calibri"/>
              </a:rPr>
              <a:t>to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each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 other</a:t>
            </a:r>
            <a:endParaRPr sz="2300">
              <a:latin typeface="Calibri"/>
              <a:cs typeface="Calibri"/>
            </a:endParaRPr>
          </a:p>
          <a:p>
            <a:pPr marL="577850" marR="607060" lvl="1" indent="-187960">
              <a:lnSpc>
                <a:spcPts val="2140"/>
              </a:lnSpc>
              <a:spcBef>
                <a:spcPts val="465"/>
              </a:spcBef>
              <a:buFont typeface="Arial MT"/>
              <a:buChar char="•"/>
              <a:tabLst>
                <a:tab pos="578485" algn="l"/>
              </a:tabLst>
            </a:pPr>
            <a:r>
              <a:rPr sz="1950" spc="15" dirty="0">
                <a:latin typeface="Calibri"/>
                <a:cs typeface="Calibri"/>
              </a:rPr>
              <a:t>How </a:t>
            </a:r>
            <a:r>
              <a:rPr sz="1950" spc="-5" dirty="0">
                <a:latin typeface="Calibri"/>
                <a:cs typeface="Calibri"/>
              </a:rPr>
              <a:t>different </a:t>
            </a:r>
            <a:r>
              <a:rPr sz="1950" spc="10" dirty="0">
                <a:latin typeface="Calibri"/>
                <a:cs typeface="Calibri"/>
              </a:rPr>
              <a:t>components, </a:t>
            </a:r>
            <a:r>
              <a:rPr sz="1950" spc="-10" dirty="0">
                <a:latin typeface="Calibri"/>
                <a:cs typeface="Calibri"/>
              </a:rPr>
              <a:t>like ALU, </a:t>
            </a:r>
            <a:r>
              <a:rPr sz="1950" dirty="0">
                <a:latin typeface="Calibri"/>
                <a:cs typeface="Calibri"/>
              </a:rPr>
              <a:t>control, I/O, </a:t>
            </a:r>
            <a:r>
              <a:rPr sz="1950" spc="15" dirty="0">
                <a:latin typeface="Calibri"/>
                <a:cs typeface="Calibri"/>
              </a:rPr>
              <a:t>and memory </a:t>
            </a:r>
            <a:r>
              <a:rPr sz="1950" spc="-5" dirty="0">
                <a:latin typeface="Calibri"/>
                <a:cs typeface="Calibri"/>
              </a:rPr>
              <a:t>are </a:t>
            </a:r>
            <a:r>
              <a:rPr sz="1950" spc="-43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connected?</a:t>
            </a:r>
            <a:endParaRPr sz="1950">
              <a:latin typeface="Calibri"/>
              <a:cs typeface="Calibri"/>
            </a:endParaRPr>
          </a:p>
          <a:p>
            <a:pPr marL="577850" lvl="1" indent="-187960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578485" algn="l"/>
              </a:tabLst>
            </a:pPr>
            <a:r>
              <a:rPr sz="1950" spc="15" dirty="0">
                <a:latin typeface="Calibri"/>
                <a:cs typeface="Calibri"/>
              </a:rPr>
              <a:t>How</a:t>
            </a:r>
            <a:r>
              <a:rPr sz="1950" spc="-2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they</a:t>
            </a:r>
            <a:r>
              <a:rPr sz="1950" dirty="0">
                <a:latin typeface="Calibri"/>
                <a:cs typeface="Calibri"/>
              </a:rPr>
              <a:t> interface</a:t>
            </a:r>
            <a:r>
              <a:rPr sz="1950" spc="5" dirty="0">
                <a:latin typeface="Calibri"/>
                <a:cs typeface="Calibri"/>
              </a:rPr>
              <a:t> with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each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other?</a:t>
            </a:r>
            <a:endParaRPr sz="1950">
              <a:latin typeface="Calibri"/>
              <a:cs typeface="Calibri"/>
            </a:endParaRPr>
          </a:p>
          <a:p>
            <a:pPr marL="201295" marR="5080" indent="-189230">
              <a:lnSpc>
                <a:spcPts val="2500"/>
              </a:lnSpc>
              <a:spcBef>
                <a:spcPts val="840"/>
              </a:spcBef>
              <a:buFont typeface="Arial MT"/>
              <a:buChar char="•"/>
              <a:tabLst>
                <a:tab pos="201930" algn="l"/>
              </a:tabLst>
            </a:pPr>
            <a:r>
              <a:rPr sz="2300" spc="5" dirty="0">
                <a:solidFill>
                  <a:srgbClr val="FF0000"/>
                </a:solidFill>
                <a:latin typeface="Calibri"/>
                <a:cs typeface="Calibri"/>
              </a:rPr>
              <a:t>Function</a:t>
            </a:r>
            <a:r>
              <a:rPr sz="23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is</a:t>
            </a:r>
            <a:r>
              <a:rPr sz="2300" spc="-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10" dirty="0">
                <a:solidFill>
                  <a:srgbClr val="2D75B6"/>
                </a:solidFill>
                <a:latin typeface="Calibri"/>
                <a:cs typeface="Calibri"/>
              </a:rPr>
              <a:t>the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2D75B6"/>
                </a:solidFill>
                <a:latin typeface="Calibri"/>
                <a:cs typeface="Calibri"/>
              </a:rPr>
              <a:t>operation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of</a:t>
            </a:r>
            <a:r>
              <a:rPr sz="2300" spc="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individual</a:t>
            </a:r>
            <a:r>
              <a:rPr sz="2300" spc="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2D75B6"/>
                </a:solidFill>
                <a:latin typeface="Calibri"/>
                <a:cs typeface="Calibri"/>
              </a:rPr>
              <a:t>components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as</a:t>
            </a:r>
            <a:r>
              <a:rPr sz="2300" spc="1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part</a:t>
            </a:r>
            <a:r>
              <a:rPr sz="2300" spc="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5" dirty="0">
                <a:solidFill>
                  <a:srgbClr val="2D75B6"/>
                </a:solidFill>
                <a:latin typeface="Calibri"/>
                <a:cs typeface="Calibri"/>
              </a:rPr>
              <a:t>of the </a:t>
            </a:r>
            <a:r>
              <a:rPr sz="2300" spc="-50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D75B6"/>
                </a:solidFill>
                <a:latin typeface="Calibri"/>
                <a:cs typeface="Calibri"/>
              </a:rPr>
              <a:t>structure</a:t>
            </a:r>
            <a:endParaRPr sz="2300">
              <a:latin typeface="Calibri"/>
              <a:cs typeface="Calibri"/>
            </a:endParaRPr>
          </a:p>
          <a:p>
            <a:pPr marL="577850" lvl="1" indent="-187960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578485" algn="l"/>
              </a:tabLst>
            </a:pPr>
            <a:r>
              <a:rPr sz="1950" spc="5" dirty="0">
                <a:latin typeface="Calibri"/>
                <a:cs typeface="Calibri"/>
              </a:rPr>
              <a:t>What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spc="5" dirty="0">
                <a:latin typeface="Calibri"/>
                <a:cs typeface="Calibri"/>
              </a:rPr>
              <a:t>is </a:t>
            </a:r>
            <a:r>
              <a:rPr sz="1950" spc="10" dirty="0">
                <a:latin typeface="Calibri"/>
                <a:cs typeface="Calibri"/>
              </a:rPr>
              <a:t>the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function</a:t>
            </a:r>
            <a:r>
              <a:rPr sz="1950" spc="-25" dirty="0">
                <a:latin typeface="Calibri"/>
                <a:cs typeface="Calibri"/>
              </a:rPr>
              <a:t> </a:t>
            </a:r>
            <a:r>
              <a:rPr sz="1950" spc="15" dirty="0">
                <a:latin typeface="Calibri"/>
                <a:cs typeface="Calibri"/>
              </a:rPr>
              <a:t>of</a:t>
            </a:r>
            <a:r>
              <a:rPr sz="1950" spc="-5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a</a:t>
            </a:r>
            <a:r>
              <a:rPr sz="1950" spc="-10" dirty="0">
                <a:latin typeface="Calibri"/>
                <a:cs typeface="Calibri"/>
              </a:rPr>
              <a:t> </a:t>
            </a:r>
            <a:r>
              <a:rPr sz="1950" spc="10" dirty="0">
                <a:latin typeface="Calibri"/>
                <a:cs typeface="Calibri"/>
              </a:rPr>
              <a:t>component?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912" y="1573736"/>
            <a:ext cx="508190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b="0" spc="15" dirty="0">
                <a:latin typeface="Georgia"/>
                <a:cs typeface="Georgia"/>
              </a:rPr>
              <a:t>Functions</a:t>
            </a:r>
            <a:r>
              <a:rPr sz="3600" b="0" spc="-55" dirty="0">
                <a:latin typeface="Georgia"/>
                <a:cs typeface="Georgia"/>
              </a:rPr>
              <a:t> </a:t>
            </a:r>
            <a:r>
              <a:rPr sz="3600" b="0" spc="15" dirty="0">
                <a:latin typeface="Georgia"/>
                <a:cs typeface="Georgia"/>
              </a:rPr>
              <a:t>of</a:t>
            </a:r>
            <a:r>
              <a:rPr sz="3600" b="0" spc="5" dirty="0">
                <a:latin typeface="Georgia"/>
                <a:cs typeface="Georgia"/>
              </a:rPr>
              <a:t> </a:t>
            </a:r>
            <a:r>
              <a:rPr sz="3600" b="0" spc="15" dirty="0">
                <a:latin typeface="Georgia"/>
                <a:cs typeface="Georgia"/>
              </a:rPr>
              <a:t>a</a:t>
            </a:r>
            <a:r>
              <a:rPr sz="3600" b="0" spc="-25" dirty="0">
                <a:latin typeface="Georgia"/>
                <a:cs typeface="Georgia"/>
              </a:rPr>
              <a:t> </a:t>
            </a:r>
            <a:r>
              <a:rPr sz="3600" b="0" spc="15" dirty="0">
                <a:latin typeface="Georgia"/>
                <a:cs typeface="Georgia"/>
              </a:rPr>
              <a:t>Computer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3869" y="2512517"/>
            <a:ext cx="8095615" cy="3537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1295" indent="-18923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01930" algn="l"/>
              </a:tabLst>
            </a:pPr>
            <a:r>
              <a:rPr sz="2150" spc="-15" dirty="0">
                <a:solidFill>
                  <a:srgbClr val="2D75B6"/>
                </a:solidFill>
                <a:latin typeface="Calibri"/>
                <a:cs typeface="Calibri"/>
              </a:rPr>
              <a:t>Data</a:t>
            </a:r>
            <a:r>
              <a:rPr sz="2150" spc="-2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150" spc="-10" dirty="0">
                <a:solidFill>
                  <a:srgbClr val="2D75B6"/>
                </a:solidFill>
                <a:latin typeface="Calibri"/>
                <a:cs typeface="Calibri"/>
              </a:rPr>
              <a:t>Processing</a:t>
            </a:r>
            <a:endParaRPr sz="2150">
              <a:latin typeface="Calibri"/>
              <a:cs typeface="Calibri"/>
            </a:endParaRPr>
          </a:p>
          <a:p>
            <a:pPr marL="577850" lvl="1" indent="-187960">
              <a:lnSpc>
                <a:spcPts val="2155"/>
              </a:lnSpc>
              <a:spcBef>
                <a:spcPts val="5"/>
              </a:spcBef>
              <a:buFont typeface="Arial MT"/>
              <a:buChar char="•"/>
              <a:tabLst>
                <a:tab pos="578485" algn="l"/>
              </a:tabLst>
            </a:pPr>
            <a:r>
              <a:rPr sz="1800" spc="-10" dirty="0">
                <a:latin typeface="Calibri"/>
                <a:cs typeface="Calibri"/>
              </a:rPr>
              <a:t>Data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take</a:t>
            </a:r>
            <a:r>
              <a:rPr sz="1800" spc="5" dirty="0">
                <a:latin typeface="Calibri"/>
                <a:cs typeface="Calibri"/>
              </a:rPr>
              <a:t> 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variety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forms</a:t>
            </a:r>
            <a:endParaRPr sz="1800">
              <a:latin typeface="Calibri"/>
              <a:cs typeface="Calibri"/>
            </a:endParaRPr>
          </a:p>
          <a:p>
            <a:pPr marL="577850" lvl="1" indent="-187960">
              <a:lnSpc>
                <a:spcPts val="2155"/>
              </a:lnSpc>
              <a:buFont typeface="Arial MT"/>
              <a:buChar char="•"/>
              <a:tabLst>
                <a:tab pos="578485" algn="l"/>
              </a:tabLst>
            </a:pPr>
            <a:r>
              <a:rPr sz="1800" spc="-5" dirty="0">
                <a:latin typeface="Calibri"/>
                <a:cs typeface="Calibri"/>
              </a:rPr>
              <a:t>Performing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various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operations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on</a:t>
            </a:r>
            <a:r>
              <a:rPr sz="1800" spc="-5" dirty="0">
                <a:latin typeface="Calibri"/>
                <a:cs typeface="Calibri"/>
              </a:rPr>
              <a:t> data</a:t>
            </a:r>
            <a:endParaRPr sz="1800">
              <a:latin typeface="Calibri"/>
              <a:cs typeface="Calibri"/>
            </a:endParaRPr>
          </a:p>
          <a:p>
            <a:pPr marL="201295" indent="-18923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201930" algn="l"/>
              </a:tabLst>
            </a:pPr>
            <a:r>
              <a:rPr sz="2150" spc="-15" dirty="0">
                <a:solidFill>
                  <a:srgbClr val="2D75B6"/>
                </a:solidFill>
                <a:latin typeface="Calibri"/>
                <a:cs typeface="Calibri"/>
              </a:rPr>
              <a:t>Data</a:t>
            </a:r>
            <a:r>
              <a:rPr sz="2150" spc="-2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150" spc="-20" dirty="0">
                <a:solidFill>
                  <a:srgbClr val="2D75B6"/>
                </a:solidFill>
                <a:latin typeface="Calibri"/>
                <a:cs typeface="Calibri"/>
              </a:rPr>
              <a:t>Storage</a:t>
            </a:r>
            <a:endParaRPr sz="2150">
              <a:latin typeface="Calibri"/>
              <a:cs typeface="Calibri"/>
            </a:endParaRPr>
          </a:p>
          <a:p>
            <a:pPr marL="577850" lvl="1" indent="-18796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578485" algn="l"/>
              </a:tabLst>
            </a:pPr>
            <a:r>
              <a:rPr sz="1800" dirty="0">
                <a:latin typeface="Calibri"/>
                <a:cs typeface="Calibri"/>
              </a:rPr>
              <a:t>Short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 storage</a:t>
            </a:r>
            <a:endParaRPr sz="1800">
              <a:latin typeface="Calibri"/>
              <a:cs typeface="Calibri"/>
            </a:endParaRPr>
          </a:p>
          <a:p>
            <a:pPr marL="201295" indent="-18923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201930" algn="l"/>
              </a:tabLst>
            </a:pPr>
            <a:r>
              <a:rPr sz="2150" spc="-15" dirty="0">
                <a:solidFill>
                  <a:srgbClr val="2D75B6"/>
                </a:solidFill>
                <a:latin typeface="Calibri"/>
                <a:cs typeface="Calibri"/>
              </a:rPr>
              <a:t>Data</a:t>
            </a:r>
            <a:r>
              <a:rPr sz="2150" spc="-2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150" spc="-15" dirty="0">
                <a:solidFill>
                  <a:srgbClr val="2D75B6"/>
                </a:solidFill>
                <a:latin typeface="Calibri"/>
                <a:cs typeface="Calibri"/>
              </a:rPr>
              <a:t>Movement</a:t>
            </a:r>
            <a:endParaRPr sz="2150">
              <a:latin typeface="Calibri"/>
              <a:cs typeface="Calibri"/>
            </a:endParaRPr>
          </a:p>
          <a:p>
            <a:pPr marL="577850" marR="554990" lvl="1" indent="-187960">
              <a:lnSpc>
                <a:spcPts val="1750"/>
              </a:lnSpc>
              <a:spcBef>
                <a:spcPts val="405"/>
              </a:spcBef>
              <a:buFont typeface="Arial MT"/>
              <a:buChar char="•"/>
              <a:tabLst>
                <a:tab pos="578485" algn="l"/>
              </a:tabLst>
            </a:pPr>
            <a:r>
              <a:rPr sz="1800" dirty="0">
                <a:solidFill>
                  <a:srgbClr val="5B9AD4"/>
                </a:solidFill>
                <a:latin typeface="Calibri"/>
                <a:cs typeface="Calibri"/>
              </a:rPr>
              <a:t>Input-Output:</a:t>
            </a:r>
            <a:r>
              <a:rPr sz="1800" spc="15" dirty="0">
                <a:solidFill>
                  <a:srgbClr val="5B9AD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received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from </a:t>
            </a:r>
            <a:r>
              <a:rPr sz="1800" spc="5" dirty="0">
                <a:latin typeface="Calibri"/>
                <a:cs typeface="Calibri"/>
              </a:rPr>
              <a:t>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delivered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 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device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directly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connected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computer.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device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referred</a:t>
            </a:r>
            <a:r>
              <a:rPr sz="1800" dirty="0">
                <a:latin typeface="Calibri"/>
                <a:cs typeface="Calibri"/>
              </a:rPr>
              <a:t> to </a:t>
            </a:r>
            <a:r>
              <a:rPr sz="1800" spc="5" dirty="0">
                <a:latin typeface="Calibri"/>
                <a:cs typeface="Calibri"/>
              </a:rPr>
              <a:t>as a </a:t>
            </a:r>
            <a:r>
              <a:rPr sz="1800" spc="-5" dirty="0">
                <a:solidFill>
                  <a:srgbClr val="5B9AD4"/>
                </a:solidFill>
                <a:latin typeface="Calibri"/>
                <a:cs typeface="Calibri"/>
              </a:rPr>
              <a:t>peripheral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577850" marR="5080" lvl="1" indent="-187960">
              <a:lnSpc>
                <a:spcPts val="1739"/>
              </a:lnSpc>
              <a:spcBef>
                <a:spcPts val="405"/>
              </a:spcBef>
              <a:buFont typeface="Arial MT"/>
              <a:buChar char="•"/>
              <a:tabLst>
                <a:tab pos="578485" algn="l"/>
              </a:tabLst>
            </a:pPr>
            <a:r>
              <a:rPr sz="1800" spc="-10" dirty="0">
                <a:solidFill>
                  <a:srgbClr val="5B9AD4"/>
                </a:solidFill>
                <a:latin typeface="Calibri"/>
                <a:cs typeface="Calibri"/>
              </a:rPr>
              <a:t>Data</a:t>
            </a:r>
            <a:r>
              <a:rPr sz="1800" spc="-5" dirty="0">
                <a:solidFill>
                  <a:srgbClr val="5B9AD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B9AD4"/>
                </a:solidFill>
                <a:latin typeface="Calibri"/>
                <a:cs typeface="Calibri"/>
              </a:rPr>
              <a:t>Communications:</a:t>
            </a:r>
            <a:r>
              <a:rPr sz="1800" spc="-15" dirty="0">
                <a:solidFill>
                  <a:srgbClr val="5B9AD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moved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longer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distances,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 </a:t>
            </a:r>
            <a:r>
              <a:rPr sz="1800" spc="5" dirty="0">
                <a:latin typeface="Calibri"/>
                <a:cs typeface="Calibri"/>
              </a:rPr>
              <a:t>or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from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remote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device.</a:t>
            </a:r>
            <a:endParaRPr sz="1800">
              <a:latin typeface="Calibri"/>
              <a:cs typeface="Calibri"/>
            </a:endParaRPr>
          </a:p>
          <a:p>
            <a:pPr marL="201295" indent="-189230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201930" algn="l"/>
              </a:tabLst>
            </a:pPr>
            <a:r>
              <a:rPr sz="2150" spc="-15" dirty="0">
                <a:solidFill>
                  <a:srgbClr val="2D75B6"/>
                </a:solidFill>
                <a:latin typeface="Calibri"/>
                <a:cs typeface="Calibri"/>
              </a:rPr>
              <a:t>Control</a:t>
            </a:r>
            <a:endParaRPr sz="2150">
              <a:latin typeface="Calibri"/>
              <a:cs typeface="Calibri"/>
            </a:endParaRPr>
          </a:p>
          <a:p>
            <a:pPr marL="577850" lvl="1" indent="-18796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578485" algn="l"/>
              </a:tabLst>
            </a:pPr>
            <a:r>
              <a:rPr sz="1800" spc="5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control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manages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computer’s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resources.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D75B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913</Words>
  <Application>Microsoft Office PowerPoint</Application>
  <PresentationFormat>Custom</PresentationFormat>
  <Paragraphs>113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 MT</vt:lpstr>
      <vt:lpstr>Calibri</vt:lpstr>
      <vt:lpstr>Georgia</vt:lpstr>
      <vt:lpstr>Office Theme</vt:lpstr>
      <vt:lpstr>Computer Architecture and Logic  Design (CALD) Lecture 01</vt:lpstr>
      <vt:lpstr>Recommended Books</vt:lpstr>
      <vt:lpstr>Basic Concepts of Computer  Architecture</vt:lpstr>
      <vt:lpstr>Block diagram of a Computer</vt:lpstr>
      <vt:lpstr>Computer Architecture</vt:lpstr>
      <vt:lpstr>Computer Organization</vt:lpstr>
      <vt:lpstr>Architecture and Organization</vt:lpstr>
      <vt:lpstr>Structure and Function</vt:lpstr>
      <vt:lpstr>Functions of a Computer</vt:lpstr>
      <vt:lpstr>Top Level Structure of a Computer</vt:lpstr>
      <vt:lpstr>Structural Components: Computer</vt:lpstr>
      <vt:lpstr>Structural Components: CPU</vt:lpstr>
      <vt:lpstr>Multicore Computer Structure</vt:lpstr>
      <vt:lpstr>Multicore Computer Structure</vt:lpstr>
      <vt:lpstr>Cache Memory</vt:lpstr>
      <vt:lpstr>Elements of a  Multicore  Computer</vt:lpstr>
      <vt:lpstr>Elements of a Multicore Computer</vt:lpstr>
      <vt:lpstr>Elements of a 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Lec01.pptx</dc:title>
  <dc:creator>Root</dc:creator>
  <cp:lastModifiedBy>02-131212-009</cp:lastModifiedBy>
  <cp:revision>1</cp:revision>
  <dcterms:created xsi:type="dcterms:W3CDTF">2023-02-15T03:06:23Z</dcterms:created>
  <dcterms:modified xsi:type="dcterms:W3CDTF">2023-02-15T03:06:57Z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2022-11-02T00:00:00Z</vt:filetime>
  </property>
  <property fmtid="{D5CDD505-2E9C-101B-9397-08002B2CF9AE}" pid="3" name="LastSaved">
    <vt:filetime>2023-02-15T00:00:00Z</vt:filetime>
  </property>
</Properties>
</file>