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556" y="124155"/>
            <a:ext cx="812088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725" y="1294382"/>
            <a:ext cx="6779259" cy="3224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6F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23961" y="6519033"/>
            <a:ext cx="1026159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200355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582" y="1864614"/>
            <a:ext cx="649668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Georgia"/>
                <a:cs typeface="Georgia"/>
              </a:rPr>
              <a:t>Computer </a:t>
            </a:r>
            <a:r>
              <a:rPr b="1" spc="-10" dirty="0">
                <a:latin typeface="Georgia"/>
                <a:cs typeface="Georgia"/>
              </a:rPr>
              <a:t>Architecture </a:t>
            </a:r>
            <a:r>
              <a:rPr b="1" dirty="0">
                <a:latin typeface="Georgia"/>
                <a:cs typeface="Georgia"/>
              </a:rPr>
              <a:t>and </a:t>
            </a:r>
            <a:r>
              <a:rPr b="1" spc="-900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Logic</a:t>
            </a:r>
            <a:r>
              <a:rPr b="1" spc="-25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Design (CALD)</a:t>
            </a: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Georgia"/>
                <a:cs typeface="Georgia"/>
              </a:rPr>
              <a:t>Lecture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11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856" y="95217"/>
            <a:ext cx="3734494" cy="923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2626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Example</a:t>
            </a:r>
            <a:r>
              <a:rPr spc="10" dirty="0"/>
              <a:t> </a:t>
            </a:r>
            <a:r>
              <a:rPr spc="75" dirty="0"/>
              <a:t>3.2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625" y="1005457"/>
            <a:ext cx="5287645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Example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3.2: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simplify </a:t>
            </a:r>
            <a:r>
              <a:rPr sz="2000" i="1" spc="65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sz="2000" i="1" spc="65" dirty="0">
                <a:solidFill>
                  <a:srgbClr val="006FC0"/>
                </a:solidFill>
                <a:latin typeface="Cambria"/>
                <a:cs typeface="Cambria"/>
              </a:rPr>
              <a:t>x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135" dirty="0">
                <a:solidFill>
                  <a:srgbClr val="006FC0"/>
                </a:solidFill>
                <a:latin typeface="Cambria"/>
                <a:cs typeface="Cambria"/>
              </a:rPr>
              <a:t>y</a:t>
            </a:r>
            <a:r>
              <a:rPr sz="2000" spc="13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-40" dirty="0">
                <a:solidFill>
                  <a:srgbClr val="006FC0"/>
                </a:solidFill>
                <a:latin typeface="Cambria"/>
                <a:cs typeface="Cambria"/>
              </a:rPr>
              <a:t>z</a:t>
            </a:r>
            <a:r>
              <a:rPr sz="2000" spc="-40" dirty="0">
                <a:solidFill>
                  <a:srgbClr val="006FC0"/>
                </a:solidFill>
                <a:latin typeface="Cambria"/>
                <a:cs typeface="Cambria"/>
              </a:rPr>
              <a:t>)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2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Symbol"/>
                <a:cs typeface="Symbol"/>
              </a:rPr>
              <a:t>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(3,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4,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6,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mbria"/>
                <a:cs typeface="Cambria"/>
              </a:rPr>
              <a:t>7)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i="1" spc="-2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i="1" spc="95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75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55" dirty="0">
                <a:solidFill>
                  <a:srgbClr val="585858"/>
                </a:solidFill>
                <a:latin typeface="Cambria"/>
                <a:cs typeface="Cambria"/>
              </a:rPr>
              <a:t>z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)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Symbol"/>
                <a:cs typeface="Symbol"/>
              </a:rPr>
              <a:t>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spc="-30" dirty="0">
                <a:solidFill>
                  <a:srgbClr val="585858"/>
                </a:solidFill>
                <a:latin typeface="Cambria"/>
                <a:cs typeface="Cambria"/>
              </a:rPr>
              <a:t>3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4,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6,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7)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5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i="1" spc="20" dirty="0">
                <a:solidFill>
                  <a:srgbClr val="585858"/>
                </a:solidFill>
                <a:latin typeface="Cambria"/>
                <a:cs typeface="Cambria"/>
              </a:rPr>
              <a:t>z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+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5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i="1" spc="30" dirty="0">
                <a:solidFill>
                  <a:srgbClr val="585858"/>
                </a:solidFill>
                <a:latin typeface="Cambria"/>
                <a:cs typeface="Cambria"/>
              </a:rPr>
              <a:t>z</a:t>
            </a:r>
            <a:r>
              <a:rPr sz="1800" spc="-110" dirty="0">
                <a:solidFill>
                  <a:srgbClr val="585858"/>
                </a:solidFill>
                <a:latin typeface="Cambria"/>
                <a:cs typeface="Cambria"/>
              </a:rPr>
              <a:t>'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5779" y="2500883"/>
            <a:ext cx="5140166" cy="35514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62227" y="6241796"/>
            <a:ext cx="616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3.5 </a:t>
            </a:r>
            <a:r>
              <a:rPr sz="1800" spc="-5" dirty="0">
                <a:latin typeface="Times New Roman"/>
                <a:cs typeface="Times New Roman"/>
              </a:rPr>
              <a:t>Map</a:t>
            </a:r>
            <a:r>
              <a:rPr sz="1800" dirty="0">
                <a:latin typeface="Times New Roman"/>
                <a:cs typeface="Times New Roman"/>
              </a:rPr>
              <a:t> for Example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3-2; </a:t>
            </a:r>
            <a:r>
              <a:rPr sz="1800" spc="-5" dirty="0">
                <a:latin typeface="Times New Roman"/>
                <a:cs typeface="Times New Roman"/>
              </a:rPr>
              <a:t>F(</a:t>
            </a:r>
            <a:r>
              <a:rPr sz="1800" i="1" spc="-5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spc="-5" dirty="0">
                <a:latin typeface="Times New Roman"/>
                <a:cs typeface="Times New Roman"/>
              </a:rPr>
              <a:t>z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 = </a:t>
            </a:r>
            <a:r>
              <a:rPr sz="1800" spc="-5" dirty="0">
                <a:latin typeface="Times New Roman"/>
                <a:cs typeface="Times New Roman"/>
              </a:rPr>
              <a:t>Σ(3, </a:t>
            </a:r>
            <a:r>
              <a:rPr sz="1800" dirty="0">
                <a:latin typeface="Times New Roman"/>
                <a:cs typeface="Times New Roman"/>
              </a:rPr>
              <a:t>4,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yz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xz'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4650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Four</a:t>
            </a:r>
            <a:r>
              <a:rPr spc="65" dirty="0"/>
              <a:t> </a:t>
            </a:r>
            <a:r>
              <a:rPr spc="145" dirty="0"/>
              <a:t>adjacent</a:t>
            </a:r>
            <a:r>
              <a:rPr spc="80" dirty="0"/>
              <a:t> </a:t>
            </a:r>
            <a:r>
              <a:rPr spc="110" dirty="0"/>
              <a:t>Squares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925" y="1003933"/>
            <a:ext cx="7788909" cy="17437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54000" indent="-229235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54635" algn="l"/>
              </a:tabLst>
            </a:pP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Consider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four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adjacent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squares</a:t>
            </a:r>
            <a:endParaRPr sz="2000">
              <a:latin typeface="Cambria"/>
              <a:cs typeface="Cambria"/>
            </a:endParaRPr>
          </a:p>
          <a:p>
            <a:pPr marL="4826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83234" algn="l"/>
              </a:tabLst>
            </a:pP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2,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4,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8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squa</a:t>
            </a:r>
            <a:r>
              <a:rPr sz="1800" spc="-3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es</a:t>
            </a:r>
            <a:endParaRPr sz="1800">
              <a:latin typeface="Cambria"/>
              <a:cs typeface="Cambria"/>
            </a:endParaRPr>
          </a:p>
          <a:p>
            <a:pPr marL="482600" marR="239395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83234" algn="l"/>
              </a:tabLst>
            </a:pPr>
            <a:r>
              <a:rPr sz="1800" i="1" spc="90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135" baseline="-20833" dirty="0">
                <a:solidFill>
                  <a:srgbClr val="585858"/>
                </a:solidFill>
                <a:latin typeface="Cambria"/>
                <a:cs typeface="Cambria"/>
              </a:rPr>
              <a:t>0</a:t>
            </a:r>
            <a:r>
              <a:rPr sz="1800" i="1" spc="90" dirty="0">
                <a:solidFill>
                  <a:srgbClr val="585858"/>
                </a:solidFill>
                <a:latin typeface="Cambria"/>
                <a:cs typeface="Cambria"/>
              </a:rPr>
              <a:t>+m</a:t>
            </a:r>
            <a:r>
              <a:rPr sz="1800" spc="135" baseline="-20833" dirty="0">
                <a:solidFill>
                  <a:srgbClr val="585858"/>
                </a:solidFill>
                <a:latin typeface="Cambria"/>
                <a:cs typeface="Cambria"/>
              </a:rPr>
              <a:t>2</a:t>
            </a:r>
            <a:r>
              <a:rPr sz="1800" i="1" spc="90" dirty="0">
                <a:solidFill>
                  <a:srgbClr val="585858"/>
                </a:solidFill>
                <a:latin typeface="Cambria"/>
                <a:cs typeface="Cambria"/>
              </a:rPr>
              <a:t>+m</a:t>
            </a:r>
            <a:r>
              <a:rPr sz="1800" spc="135" baseline="-20833" dirty="0">
                <a:solidFill>
                  <a:srgbClr val="585858"/>
                </a:solidFill>
                <a:latin typeface="Cambria"/>
                <a:cs typeface="Cambria"/>
              </a:rPr>
              <a:t>4</a:t>
            </a:r>
            <a:r>
              <a:rPr sz="1800" i="1" spc="90" dirty="0">
                <a:solidFill>
                  <a:srgbClr val="585858"/>
                </a:solidFill>
                <a:latin typeface="Cambria"/>
                <a:cs typeface="Cambria"/>
              </a:rPr>
              <a:t>+m</a:t>
            </a:r>
            <a:r>
              <a:rPr sz="1800" spc="135" baseline="-20833" dirty="0">
                <a:solidFill>
                  <a:srgbClr val="585858"/>
                </a:solidFill>
                <a:latin typeface="Cambria"/>
                <a:cs typeface="Cambria"/>
              </a:rPr>
              <a:t>6</a:t>
            </a:r>
            <a:r>
              <a:rPr sz="1800" spc="300" baseline="-20833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40" dirty="0">
                <a:solidFill>
                  <a:srgbClr val="585858"/>
                </a:solidFill>
                <a:latin typeface="Cambria"/>
                <a:cs typeface="Cambria"/>
              </a:rPr>
              <a:t>x'y'z'+x'yz'+xy'z'+xyz'</a:t>
            </a:r>
            <a:r>
              <a:rPr sz="1800" i="1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35" dirty="0">
                <a:solidFill>
                  <a:srgbClr val="585858"/>
                </a:solidFill>
                <a:latin typeface="Cambria"/>
                <a:cs typeface="Cambria"/>
              </a:rPr>
              <a:t>x'z'(y'+y)</a:t>
            </a:r>
            <a:r>
              <a:rPr sz="1800" i="1" spc="65" dirty="0">
                <a:solidFill>
                  <a:srgbClr val="585858"/>
                </a:solidFill>
                <a:latin typeface="Cambria"/>
                <a:cs typeface="Cambria"/>
              </a:rPr>
              <a:t> +xz'(y'+y)</a:t>
            </a:r>
            <a:r>
              <a:rPr sz="1800" i="1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5" dirty="0">
                <a:solidFill>
                  <a:srgbClr val="585858"/>
                </a:solidFill>
                <a:latin typeface="Cambria"/>
                <a:cs typeface="Cambria"/>
              </a:rPr>
              <a:t>x'z'</a:t>
            </a:r>
            <a:r>
              <a:rPr sz="1800" i="1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+ </a:t>
            </a:r>
            <a:r>
              <a:rPr sz="1800" i="1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55" dirty="0">
                <a:solidFill>
                  <a:srgbClr val="585858"/>
                </a:solidFill>
                <a:latin typeface="Cambria"/>
                <a:cs typeface="Cambria"/>
              </a:rPr>
              <a:t>xz‘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45" dirty="0">
                <a:solidFill>
                  <a:srgbClr val="585858"/>
                </a:solidFill>
                <a:latin typeface="Cambria"/>
                <a:cs typeface="Cambria"/>
              </a:rPr>
              <a:t>z'</a:t>
            </a:r>
            <a:endParaRPr sz="1800">
              <a:latin typeface="Cambria"/>
              <a:cs typeface="Cambria"/>
            </a:endParaRPr>
          </a:p>
          <a:p>
            <a:pPr marL="4826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83234" algn="l"/>
              </a:tabLst>
            </a:pPr>
            <a:r>
              <a:rPr sz="1800" i="1" spc="90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135" baseline="-20833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800" i="1" spc="90" dirty="0">
                <a:solidFill>
                  <a:srgbClr val="585858"/>
                </a:solidFill>
                <a:latin typeface="Cambria"/>
                <a:cs typeface="Cambria"/>
              </a:rPr>
              <a:t>+m</a:t>
            </a:r>
            <a:r>
              <a:rPr sz="1800" spc="135" baseline="-20833" dirty="0">
                <a:solidFill>
                  <a:srgbClr val="585858"/>
                </a:solidFill>
                <a:latin typeface="Cambria"/>
                <a:cs typeface="Cambria"/>
              </a:rPr>
              <a:t>3</a:t>
            </a:r>
            <a:r>
              <a:rPr sz="1800" i="1" spc="90" dirty="0">
                <a:solidFill>
                  <a:srgbClr val="585858"/>
                </a:solidFill>
                <a:latin typeface="Cambria"/>
                <a:cs typeface="Cambria"/>
              </a:rPr>
              <a:t>+m</a:t>
            </a:r>
            <a:r>
              <a:rPr sz="1800" spc="135" baseline="-20833" dirty="0">
                <a:solidFill>
                  <a:srgbClr val="585858"/>
                </a:solidFill>
                <a:latin typeface="Cambria"/>
                <a:cs typeface="Cambria"/>
              </a:rPr>
              <a:t>5</a:t>
            </a:r>
            <a:r>
              <a:rPr sz="1800" i="1" spc="90" dirty="0">
                <a:solidFill>
                  <a:srgbClr val="585858"/>
                </a:solidFill>
                <a:latin typeface="Cambria"/>
                <a:cs typeface="Cambria"/>
              </a:rPr>
              <a:t>+m</a:t>
            </a:r>
            <a:r>
              <a:rPr sz="1800" spc="135" baseline="-20833" dirty="0">
                <a:solidFill>
                  <a:srgbClr val="585858"/>
                </a:solidFill>
                <a:latin typeface="Cambria"/>
                <a:cs typeface="Cambria"/>
              </a:rPr>
              <a:t>7</a:t>
            </a:r>
            <a:r>
              <a:rPr sz="1800" spc="300" baseline="-20833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60" dirty="0">
                <a:solidFill>
                  <a:srgbClr val="585858"/>
                </a:solidFill>
                <a:latin typeface="Cambria"/>
                <a:cs typeface="Cambria"/>
              </a:rPr>
              <a:t>x'y'z+x'yz+xy'z+xyz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65" dirty="0">
                <a:solidFill>
                  <a:srgbClr val="585858"/>
                </a:solidFill>
                <a:latin typeface="Cambria"/>
                <a:cs typeface="Cambria"/>
              </a:rPr>
              <a:t>=x'z(y'+y)</a:t>
            </a:r>
            <a:r>
              <a:rPr sz="1800" i="1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+</a:t>
            </a:r>
            <a:r>
              <a:rPr sz="1800" i="1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55" dirty="0">
                <a:solidFill>
                  <a:srgbClr val="585858"/>
                </a:solidFill>
                <a:latin typeface="Cambria"/>
                <a:cs typeface="Cambria"/>
              </a:rPr>
              <a:t>xz(y'+y) </a:t>
            </a:r>
            <a:r>
              <a:rPr sz="1800" i="1" spc="65" dirty="0">
                <a:solidFill>
                  <a:srgbClr val="585858"/>
                </a:solidFill>
                <a:latin typeface="Cambria"/>
                <a:cs typeface="Cambria"/>
              </a:rPr>
              <a:t>=x'z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+</a:t>
            </a:r>
            <a:r>
              <a:rPr sz="1800" i="1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5" dirty="0">
                <a:solidFill>
                  <a:srgbClr val="585858"/>
                </a:solidFill>
                <a:latin typeface="Cambria"/>
                <a:cs typeface="Cambria"/>
              </a:rPr>
              <a:t>xz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60" dirty="0">
                <a:solidFill>
                  <a:srgbClr val="585858"/>
                </a:solidFill>
                <a:latin typeface="Cambria"/>
                <a:cs typeface="Cambria"/>
              </a:rPr>
              <a:t>z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55" y="3296411"/>
            <a:ext cx="6519672" cy="28148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16072" y="6313119"/>
            <a:ext cx="283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3.3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Three-variable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2626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Example</a:t>
            </a:r>
            <a:r>
              <a:rPr spc="10" dirty="0"/>
              <a:t> </a:t>
            </a:r>
            <a:r>
              <a:rPr spc="75" dirty="0"/>
              <a:t>3.3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49" y="1250822"/>
            <a:ext cx="6748780" cy="78676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150" spc="-229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2150" spc="204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585858"/>
                </a:solidFill>
                <a:latin typeface="Cambria"/>
                <a:cs typeface="Cambria"/>
              </a:rPr>
              <a:t>Ex</a:t>
            </a:r>
            <a:r>
              <a:rPr sz="2400" spc="11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spc="120" dirty="0">
                <a:solidFill>
                  <a:srgbClr val="585858"/>
                </a:solidFill>
                <a:latin typeface="Cambria"/>
                <a:cs typeface="Cambria"/>
              </a:rPr>
              <a:t>mpl</a:t>
            </a:r>
            <a:r>
              <a:rPr sz="2400" spc="11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24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585858"/>
                </a:solidFill>
                <a:latin typeface="Cambria"/>
                <a:cs typeface="Cambria"/>
              </a:rPr>
              <a:t>3</a:t>
            </a:r>
            <a:r>
              <a:rPr sz="2400" spc="35" dirty="0">
                <a:solidFill>
                  <a:srgbClr val="585858"/>
                </a:solidFill>
                <a:latin typeface="Cambria"/>
                <a:cs typeface="Cambria"/>
              </a:rPr>
              <a:t>.</a:t>
            </a:r>
            <a:r>
              <a:rPr sz="2400" spc="15" dirty="0">
                <a:solidFill>
                  <a:srgbClr val="585858"/>
                </a:solidFill>
                <a:latin typeface="Cambria"/>
                <a:cs typeface="Cambria"/>
              </a:rPr>
              <a:t>3:</a:t>
            </a:r>
            <a:r>
              <a:rPr sz="2400" spc="-1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585858"/>
                </a:solidFill>
                <a:latin typeface="Cambria"/>
                <a:cs typeface="Cambria"/>
              </a:rPr>
              <a:t>simpl</a:t>
            </a:r>
            <a:r>
              <a:rPr sz="2400" spc="35" dirty="0">
                <a:solidFill>
                  <a:srgbClr val="585858"/>
                </a:solidFill>
                <a:latin typeface="Cambria"/>
                <a:cs typeface="Cambria"/>
              </a:rPr>
              <a:t>i</a:t>
            </a:r>
            <a:r>
              <a:rPr sz="2400" spc="55" dirty="0">
                <a:solidFill>
                  <a:srgbClr val="585858"/>
                </a:solidFill>
                <a:latin typeface="Cambria"/>
                <a:cs typeface="Cambria"/>
              </a:rPr>
              <a:t>fy</a:t>
            </a:r>
            <a:r>
              <a:rPr sz="2400" spc="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i="1" spc="45" dirty="0">
                <a:solidFill>
                  <a:srgbClr val="585858"/>
                </a:solidFill>
                <a:latin typeface="Cambria"/>
                <a:cs typeface="Cambria"/>
              </a:rPr>
              <a:t>F(</a:t>
            </a:r>
            <a:r>
              <a:rPr sz="2400" i="1" spc="40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2400" spc="204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24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i="1" spc="114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2400" spc="204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24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i="1" spc="-40" dirty="0">
                <a:solidFill>
                  <a:srgbClr val="585858"/>
                </a:solidFill>
                <a:latin typeface="Cambria"/>
                <a:cs typeface="Cambria"/>
              </a:rPr>
              <a:t>z)</a:t>
            </a:r>
            <a:r>
              <a:rPr sz="2400" i="1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spc="27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24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Symbol"/>
                <a:cs typeface="Symbol"/>
              </a:rPr>
              <a:t></a:t>
            </a:r>
            <a:r>
              <a:rPr sz="2400" spc="50" dirty="0">
                <a:solidFill>
                  <a:srgbClr val="585858"/>
                </a:solidFill>
                <a:latin typeface="Cambria"/>
                <a:cs typeface="Cambria"/>
              </a:rPr>
              <a:t>(0,</a:t>
            </a:r>
            <a:r>
              <a:rPr sz="2400" spc="-1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585858"/>
                </a:solidFill>
                <a:latin typeface="Cambria"/>
                <a:cs typeface="Cambria"/>
              </a:rPr>
              <a:t>2,</a:t>
            </a:r>
            <a:r>
              <a:rPr sz="2400" spc="-1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585858"/>
                </a:solidFill>
                <a:latin typeface="Cambria"/>
                <a:cs typeface="Cambria"/>
              </a:rPr>
              <a:t>4,</a:t>
            </a:r>
            <a:r>
              <a:rPr sz="2400" spc="-1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585858"/>
                </a:solidFill>
                <a:latin typeface="Cambria"/>
                <a:cs typeface="Cambria"/>
              </a:rPr>
              <a:t>5,</a:t>
            </a:r>
            <a:r>
              <a:rPr sz="2400" spc="-1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Cambria"/>
                <a:cs typeface="Cambria"/>
              </a:rPr>
              <a:t>6)</a:t>
            </a:r>
            <a:endParaRPr sz="24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4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i="1" spc="-2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i="1" spc="95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75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55" dirty="0">
                <a:solidFill>
                  <a:srgbClr val="585858"/>
                </a:solidFill>
                <a:latin typeface="Cambria"/>
                <a:cs typeface="Cambria"/>
              </a:rPr>
              <a:t>z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)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Symbol"/>
                <a:cs typeface="Symbol"/>
              </a:rPr>
              <a:t>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spc="-30" dirty="0">
                <a:solidFill>
                  <a:srgbClr val="585858"/>
                </a:solidFill>
                <a:latin typeface="Cambria"/>
                <a:cs typeface="Cambria"/>
              </a:rPr>
              <a:t>0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2,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4,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5,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6)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60" dirty="0">
                <a:solidFill>
                  <a:srgbClr val="585858"/>
                </a:solidFill>
                <a:latin typeface="Cambria"/>
                <a:cs typeface="Cambria"/>
              </a:rPr>
              <a:t>z</a:t>
            </a:r>
            <a:r>
              <a:rPr sz="1800" i="1" spc="-25" dirty="0">
                <a:solidFill>
                  <a:srgbClr val="585858"/>
                </a:solidFill>
                <a:latin typeface="Cambria"/>
                <a:cs typeface="Cambria"/>
              </a:rPr>
              <a:t>'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+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00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i="1" spc="80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i="1" spc="-30" dirty="0">
                <a:solidFill>
                  <a:srgbClr val="585858"/>
                </a:solidFill>
                <a:latin typeface="Cambria"/>
                <a:cs typeface="Cambria"/>
              </a:rPr>
              <a:t>'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1418" y="2523583"/>
            <a:ext cx="5495683" cy="33957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29892" y="6138468"/>
            <a:ext cx="6304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3.6</a:t>
            </a:r>
            <a:r>
              <a:rPr sz="1800" spc="-5" dirty="0">
                <a:latin typeface="Times New Roman"/>
                <a:cs typeface="Times New Roman"/>
              </a:rPr>
              <a:t> Map</a:t>
            </a:r>
            <a:r>
              <a:rPr sz="1800" dirty="0">
                <a:latin typeface="Times New Roman"/>
                <a:cs typeface="Times New Roman"/>
              </a:rPr>
              <a:t> for Example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3-3,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z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 =</a:t>
            </a:r>
            <a:r>
              <a:rPr sz="1800" spc="-5" dirty="0">
                <a:latin typeface="Times New Roman"/>
                <a:cs typeface="Times New Roman"/>
              </a:rPr>
              <a:t> Σ(0,</a:t>
            </a:r>
            <a:r>
              <a:rPr sz="1800" dirty="0">
                <a:latin typeface="Times New Roman"/>
                <a:cs typeface="Times New Roman"/>
              </a:rPr>
              <a:t> 2,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6) = </a:t>
            </a:r>
            <a:r>
              <a:rPr sz="1800" i="1" spc="-5" dirty="0">
                <a:latin typeface="Times New Roman"/>
                <a:cs typeface="Times New Roman"/>
              </a:rPr>
              <a:t>z'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i="1" dirty="0">
                <a:latin typeface="Times New Roman"/>
                <a:cs typeface="Times New Roman"/>
              </a:rPr>
              <a:t>xy'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2626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Example</a:t>
            </a:r>
            <a:r>
              <a:rPr spc="10" dirty="0"/>
              <a:t> </a:t>
            </a:r>
            <a:r>
              <a:rPr spc="75" dirty="0"/>
              <a:t>3.4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625" y="1003933"/>
            <a:ext cx="5704205" cy="182181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13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xam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p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le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3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.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4: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le</a:t>
            </a:r>
            <a:r>
              <a:rPr sz="2000" spc="-75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2000" i="1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280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i="1" spc="-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40" dirty="0">
                <a:solidFill>
                  <a:srgbClr val="006FC0"/>
                </a:solidFill>
                <a:latin typeface="Cambria"/>
                <a:cs typeface="Cambria"/>
              </a:rPr>
              <a:t>A'</a:t>
            </a:r>
            <a:r>
              <a:rPr sz="2000" i="1" spc="360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2000" i="1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280" dirty="0">
                <a:solidFill>
                  <a:srgbClr val="006FC0"/>
                </a:solidFill>
                <a:latin typeface="Cambria"/>
                <a:cs typeface="Cambria"/>
              </a:rPr>
              <a:t>+</a:t>
            </a:r>
            <a:r>
              <a:rPr sz="2000" i="1" spc="-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40" dirty="0">
                <a:solidFill>
                  <a:srgbClr val="006FC0"/>
                </a:solidFill>
                <a:latin typeface="Cambria"/>
                <a:cs typeface="Cambria"/>
              </a:rPr>
              <a:t>A'</a:t>
            </a:r>
            <a:r>
              <a:rPr sz="2000" i="1" spc="-65" dirty="0">
                <a:solidFill>
                  <a:srgbClr val="006FC0"/>
                </a:solidFill>
                <a:latin typeface="Cambria"/>
                <a:cs typeface="Cambria"/>
              </a:rPr>
              <a:t>B</a:t>
            </a:r>
            <a:r>
              <a:rPr sz="2000" i="1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280" dirty="0">
                <a:solidFill>
                  <a:srgbClr val="006FC0"/>
                </a:solidFill>
                <a:latin typeface="Cambria"/>
                <a:cs typeface="Cambria"/>
              </a:rPr>
              <a:t>+</a:t>
            </a:r>
            <a:r>
              <a:rPr sz="2000" i="1" spc="-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5" dirty="0">
                <a:solidFill>
                  <a:srgbClr val="006FC0"/>
                </a:solidFill>
                <a:latin typeface="Cambria"/>
                <a:cs typeface="Cambria"/>
              </a:rPr>
              <a:t>AB'</a:t>
            </a:r>
            <a:r>
              <a:rPr sz="2000" i="1" spc="360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2000" i="1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280" dirty="0">
                <a:solidFill>
                  <a:srgbClr val="006FC0"/>
                </a:solidFill>
                <a:latin typeface="Cambria"/>
                <a:cs typeface="Cambria"/>
              </a:rPr>
              <a:t>+</a:t>
            </a:r>
            <a:r>
              <a:rPr sz="2000" i="1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145" dirty="0">
                <a:solidFill>
                  <a:srgbClr val="006FC0"/>
                </a:solidFill>
                <a:latin typeface="Cambria"/>
                <a:cs typeface="Cambria"/>
              </a:rPr>
              <a:t>BC</a:t>
            </a:r>
            <a:endParaRPr sz="20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605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Express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it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sum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minterms.</a:t>
            </a:r>
            <a:endParaRPr sz="18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60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Find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minimal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sum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products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expression.</a:t>
            </a:r>
            <a:endParaRPr sz="18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Ans: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15"/>
              </a:spcBef>
            </a:pPr>
            <a:r>
              <a:rPr sz="1800" i="1" spc="-2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i="1" spc="10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70" dirty="0">
                <a:solidFill>
                  <a:srgbClr val="585858"/>
                </a:solidFill>
                <a:latin typeface="Cambria"/>
                <a:cs typeface="Cambria"/>
              </a:rPr>
              <a:t>B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32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)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Symbol"/>
                <a:cs typeface="Symbol"/>
              </a:rPr>
              <a:t>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spc="-30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2,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3,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5,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7)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32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r>
              <a:rPr sz="1800" i="1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+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35" dirty="0">
                <a:solidFill>
                  <a:srgbClr val="585858"/>
                </a:solidFill>
                <a:latin typeface="Cambria"/>
                <a:cs typeface="Cambria"/>
              </a:rPr>
              <a:t>A'</a:t>
            </a:r>
            <a:r>
              <a:rPr sz="1800" i="1" spc="-60" dirty="0">
                <a:solidFill>
                  <a:srgbClr val="585858"/>
                </a:solidFill>
                <a:latin typeface="Cambria"/>
                <a:cs typeface="Cambria"/>
              </a:rPr>
              <a:t>B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7050" y="3169990"/>
            <a:ext cx="4370733" cy="29030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60957" y="6046419"/>
            <a:ext cx="6344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3.7</a:t>
            </a:r>
            <a:r>
              <a:rPr sz="1800" spc="-5" dirty="0">
                <a:latin typeface="Times New Roman"/>
                <a:cs typeface="Times New Roman"/>
              </a:rPr>
              <a:t> Map</a:t>
            </a:r>
            <a:r>
              <a:rPr sz="1800" dirty="0">
                <a:latin typeface="Times New Roman"/>
                <a:cs typeface="Times New Roman"/>
              </a:rPr>
              <a:t> 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3.4, </a:t>
            </a:r>
            <a:r>
              <a:rPr sz="1800" i="1" dirty="0">
                <a:latin typeface="Times New Roman"/>
                <a:cs typeface="Times New Roman"/>
              </a:rPr>
              <a:t>A'C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+</a:t>
            </a:r>
            <a:r>
              <a:rPr sz="1800" i="1" spc="-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A'B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+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AB'C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+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BC =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+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A'B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3961" y="6505752"/>
            <a:ext cx="10261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January</a:t>
            </a:r>
            <a:r>
              <a:rPr sz="11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1,</a:t>
            </a:r>
            <a:r>
              <a:rPr sz="11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2023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4845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pc="75" dirty="0"/>
              <a:t>3.3	</a:t>
            </a:r>
            <a:r>
              <a:rPr spc="85" dirty="0"/>
              <a:t>Four-Variable</a:t>
            </a:r>
            <a:r>
              <a:rPr spc="30" dirty="0"/>
              <a:t> </a:t>
            </a:r>
            <a:r>
              <a:rPr spc="204" dirty="0"/>
              <a:t>Map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625" y="1058228"/>
            <a:ext cx="5487035" cy="96710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5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map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2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16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minterms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1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Combinations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2,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4,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8,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16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adjacent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squares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972" y="2654317"/>
            <a:ext cx="6268064" cy="355858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51708" y="6384747"/>
            <a:ext cx="273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3.8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Four-variable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2626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Example</a:t>
            </a:r>
            <a:r>
              <a:rPr spc="10" dirty="0"/>
              <a:t> </a:t>
            </a:r>
            <a:r>
              <a:rPr spc="75" dirty="0"/>
              <a:t>3.5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625" y="1091311"/>
            <a:ext cx="779843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Example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3.5: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simplify </a:t>
            </a:r>
            <a:r>
              <a:rPr sz="2000" i="1" spc="40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sz="2000" i="1" spc="40" dirty="0">
                <a:solidFill>
                  <a:srgbClr val="006FC0"/>
                </a:solidFill>
                <a:latin typeface="Cambria"/>
                <a:cs typeface="Cambria"/>
              </a:rPr>
              <a:t>w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145" dirty="0">
                <a:solidFill>
                  <a:srgbClr val="006FC0"/>
                </a:solidFill>
                <a:latin typeface="Cambria"/>
                <a:cs typeface="Cambria"/>
              </a:rPr>
              <a:t>x</a:t>
            </a:r>
            <a:r>
              <a:rPr sz="2000" spc="14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135" dirty="0">
                <a:solidFill>
                  <a:srgbClr val="006FC0"/>
                </a:solidFill>
                <a:latin typeface="Cambria"/>
                <a:cs typeface="Cambria"/>
              </a:rPr>
              <a:t>y</a:t>
            </a:r>
            <a:r>
              <a:rPr sz="2000" spc="13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-40" dirty="0">
                <a:solidFill>
                  <a:srgbClr val="006FC0"/>
                </a:solidFill>
                <a:latin typeface="Cambria"/>
                <a:cs typeface="Cambria"/>
              </a:rPr>
              <a:t>z</a:t>
            </a:r>
            <a:r>
              <a:rPr sz="2000" spc="-40" dirty="0">
                <a:solidFill>
                  <a:srgbClr val="006FC0"/>
                </a:solidFill>
                <a:latin typeface="Cambria"/>
                <a:cs typeface="Cambria"/>
              </a:rPr>
              <a:t>)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2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Symbol"/>
                <a:cs typeface="Symbol"/>
              </a:rPr>
              <a:t>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(0,</a:t>
            </a:r>
            <a:r>
              <a:rPr sz="2000" spc="-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1,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2,</a:t>
            </a:r>
            <a:r>
              <a:rPr sz="2000" spc="-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4,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5,</a:t>
            </a:r>
            <a:r>
              <a:rPr sz="2000" spc="-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6,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8,</a:t>
            </a:r>
            <a:r>
              <a:rPr sz="2000" spc="-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9,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12,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13,</a:t>
            </a:r>
            <a:r>
              <a:rPr sz="2000" spc="-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mbria"/>
                <a:cs typeface="Cambria"/>
              </a:rPr>
              <a:t>14)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3755" y="2199133"/>
            <a:ext cx="5424170" cy="3888104"/>
            <a:chOff x="903755" y="2199133"/>
            <a:chExt cx="5424170" cy="38881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755" y="2199133"/>
              <a:ext cx="4712184" cy="38877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95543" y="4965192"/>
              <a:ext cx="832485" cy="216535"/>
            </a:xfrm>
            <a:custGeom>
              <a:avLst/>
              <a:gdLst/>
              <a:ahLst/>
              <a:cxnLst/>
              <a:rect l="l" t="t" r="r" b="b"/>
              <a:pathLst>
                <a:path w="832485" h="216535">
                  <a:moveTo>
                    <a:pt x="606297" y="0"/>
                  </a:moveTo>
                  <a:lnTo>
                    <a:pt x="606297" y="54101"/>
                  </a:lnTo>
                  <a:lnTo>
                    <a:pt x="0" y="54101"/>
                  </a:lnTo>
                  <a:lnTo>
                    <a:pt x="112902" y="108203"/>
                  </a:lnTo>
                  <a:lnTo>
                    <a:pt x="0" y="162305"/>
                  </a:lnTo>
                  <a:lnTo>
                    <a:pt x="606297" y="162305"/>
                  </a:lnTo>
                  <a:lnTo>
                    <a:pt x="606297" y="216407"/>
                  </a:lnTo>
                  <a:lnTo>
                    <a:pt x="832103" y="108203"/>
                  </a:lnTo>
                  <a:lnTo>
                    <a:pt x="60629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52056" y="4901260"/>
            <a:ext cx="16338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F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y'+w'z'+xz'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" y="6138468"/>
            <a:ext cx="7990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Figure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3.9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Map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Example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3-5;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w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z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Σ(0,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2, 4, 5,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8, 9,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12, 13, 14) =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y' +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w' z'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+xz'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2626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Example</a:t>
            </a:r>
            <a:r>
              <a:rPr spc="10" dirty="0"/>
              <a:t> </a:t>
            </a:r>
            <a:r>
              <a:rPr spc="75" dirty="0"/>
              <a:t>3.6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625" y="1077546"/>
            <a:ext cx="69830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1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Example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3-6: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simplify </a:t>
            </a:r>
            <a:r>
              <a:rPr sz="2000" i="1" spc="-10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2000" i="1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280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i="1" spc="-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6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100" spc="60" dirty="0">
                <a:solidFill>
                  <a:srgbClr val="006FC0"/>
                </a:solidFill>
                <a:latin typeface="Symbol"/>
                <a:cs typeface="Symbol"/>
              </a:rPr>
              <a:t></a:t>
            </a:r>
            <a:r>
              <a:rPr sz="2000" i="1" spc="60" dirty="0">
                <a:solidFill>
                  <a:srgbClr val="006FC0"/>
                </a:solidFill>
                <a:latin typeface="Cambria"/>
                <a:cs typeface="Cambria"/>
              </a:rPr>
              <a:t>B</a:t>
            </a:r>
            <a:r>
              <a:rPr sz="2100" spc="60" dirty="0">
                <a:solidFill>
                  <a:srgbClr val="006FC0"/>
                </a:solidFill>
                <a:latin typeface="Symbol"/>
                <a:cs typeface="Symbol"/>
              </a:rPr>
              <a:t></a:t>
            </a:r>
            <a:r>
              <a:rPr sz="2000" i="1" spc="60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2100" spc="60" dirty="0">
                <a:solidFill>
                  <a:srgbClr val="006FC0"/>
                </a:solidFill>
                <a:latin typeface="Symbol"/>
                <a:cs typeface="Symbol"/>
              </a:rPr>
              <a:t></a:t>
            </a:r>
            <a:r>
              <a:rPr sz="21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i="1" spc="280" dirty="0">
                <a:solidFill>
                  <a:srgbClr val="006FC0"/>
                </a:solidFill>
                <a:latin typeface="Cambria"/>
                <a:cs typeface="Cambria"/>
              </a:rPr>
              <a:t>+</a:t>
            </a:r>
            <a:r>
              <a:rPr sz="2000" i="1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75" dirty="0">
                <a:solidFill>
                  <a:srgbClr val="006FC0"/>
                </a:solidFill>
                <a:latin typeface="Cambria"/>
                <a:cs typeface="Cambria"/>
              </a:rPr>
              <a:t>B</a:t>
            </a:r>
            <a:r>
              <a:rPr sz="2100" spc="75" dirty="0">
                <a:solidFill>
                  <a:srgbClr val="006FC0"/>
                </a:solidFill>
                <a:latin typeface="Symbol"/>
                <a:cs typeface="Symbol"/>
              </a:rPr>
              <a:t></a:t>
            </a:r>
            <a:r>
              <a:rPr sz="2000" i="1" spc="75" dirty="0">
                <a:solidFill>
                  <a:srgbClr val="006FC0"/>
                </a:solidFill>
                <a:latin typeface="Cambria"/>
                <a:cs typeface="Cambria"/>
              </a:rPr>
              <a:t>CD</a:t>
            </a:r>
            <a:r>
              <a:rPr sz="2100" spc="75" dirty="0">
                <a:solidFill>
                  <a:srgbClr val="006FC0"/>
                </a:solidFill>
                <a:latin typeface="Symbol"/>
                <a:cs typeface="Symbol"/>
              </a:rPr>
              <a:t></a:t>
            </a:r>
            <a:r>
              <a:rPr sz="21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i="1" spc="280" dirty="0">
                <a:solidFill>
                  <a:srgbClr val="006FC0"/>
                </a:solidFill>
                <a:latin typeface="Cambria"/>
                <a:cs typeface="Cambria"/>
              </a:rPr>
              <a:t>+</a:t>
            </a:r>
            <a:r>
              <a:rPr sz="2000" i="1" spc="-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5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100" spc="55" dirty="0">
                <a:solidFill>
                  <a:srgbClr val="006FC0"/>
                </a:solidFill>
                <a:latin typeface="Symbol"/>
                <a:cs typeface="Symbol"/>
              </a:rPr>
              <a:t></a:t>
            </a:r>
            <a:r>
              <a:rPr sz="2000" i="1" spc="55" dirty="0">
                <a:solidFill>
                  <a:srgbClr val="006FC0"/>
                </a:solidFill>
                <a:latin typeface="Cambria"/>
                <a:cs typeface="Cambria"/>
              </a:rPr>
              <a:t>B</a:t>
            </a:r>
            <a:r>
              <a:rPr sz="2100" spc="55" dirty="0">
                <a:solidFill>
                  <a:srgbClr val="006FC0"/>
                </a:solidFill>
                <a:latin typeface="Symbol"/>
                <a:cs typeface="Symbol"/>
              </a:rPr>
              <a:t></a:t>
            </a:r>
            <a:r>
              <a:rPr sz="2000" i="1" spc="55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2100" spc="55" dirty="0">
                <a:solidFill>
                  <a:srgbClr val="006FC0"/>
                </a:solidFill>
                <a:latin typeface="Symbol"/>
                <a:cs typeface="Symbol"/>
              </a:rPr>
              <a:t></a:t>
            </a:r>
            <a:r>
              <a:rPr sz="2000" i="1" spc="55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2100" spc="55" dirty="0">
                <a:solidFill>
                  <a:srgbClr val="006FC0"/>
                </a:solidFill>
                <a:latin typeface="Symbol"/>
                <a:cs typeface="Symbol"/>
              </a:rPr>
              <a:t></a:t>
            </a:r>
            <a:r>
              <a:rPr sz="21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i="1" spc="280" dirty="0">
                <a:solidFill>
                  <a:srgbClr val="006FC0"/>
                </a:solidFill>
                <a:latin typeface="Cambria"/>
                <a:cs typeface="Cambria"/>
              </a:rPr>
              <a:t>+</a:t>
            </a:r>
            <a:r>
              <a:rPr sz="2000" i="1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75" dirty="0">
                <a:solidFill>
                  <a:srgbClr val="006FC0"/>
                </a:solidFill>
                <a:latin typeface="Cambria"/>
                <a:cs typeface="Cambria"/>
              </a:rPr>
              <a:t>AB</a:t>
            </a:r>
            <a:r>
              <a:rPr sz="2100" spc="75" dirty="0">
                <a:solidFill>
                  <a:srgbClr val="006FC0"/>
                </a:solidFill>
                <a:latin typeface="Symbol"/>
                <a:cs typeface="Symbol"/>
              </a:rPr>
              <a:t></a:t>
            </a:r>
            <a:r>
              <a:rPr sz="2000" i="1" spc="75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2100" spc="75" dirty="0">
                <a:solidFill>
                  <a:srgbClr val="006FC0"/>
                </a:solidFill>
                <a:latin typeface="Symbol"/>
                <a:cs typeface="Symbol"/>
              </a:rPr>
              <a:t></a:t>
            </a:r>
            <a:endParaRPr sz="2100">
              <a:latin typeface="Symbol"/>
              <a:cs typeface="Symbo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0140" y="1925224"/>
            <a:ext cx="8618855" cy="3647440"/>
            <a:chOff x="540140" y="1925224"/>
            <a:chExt cx="8618855" cy="36474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140" y="1925224"/>
              <a:ext cx="5123100" cy="36470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7943" y="3962400"/>
              <a:ext cx="3496055" cy="9159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33466" y="3947922"/>
              <a:ext cx="3510915" cy="944880"/>
            </a:xfrm>
            <a:custGeom>
              <a:avLst/>
              <a:gdLst/>
              <a:ahLst/>
              <a:cxnLst/>
              <a:rect l="l" t="t" r="r" b="b"/>
              <a:pathLst>
                <a:path w="3510915" h="944879">
                  <a:moveTo>
                    <a:pt x="0" y="944879"/>
                  </a:moveTo>
                  <a:lnTo>
                    <a:pt x="3510534" y="944879"/>
                  </a:lnTo>
                </a:path>
                <a:path w="3510915" h="944879">
                  <a:moveTo>
                    <a:pt x="3510534" y="0"/>
                  </a:moveTo>
                  <a:lnTo>
                    <a:pt x="0" y="0"/>
                  </a:lnTo>
                  <a:lnTo>
                    <a:pt x="0" y="944879"/>
                  </a:lnTo>
                </a:path>
              </a:pathLst>
            </a:custGeom>
            <a:ln w="28956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1140" y="5653056"/>
            <a:ext cx="565340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3.9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Map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3-6;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</a:t>
            </a:r>
            <a:r>
              <a:rPr sz="1900" spc="-10" dirty="0">
                <a:latin typeface="Symbol"/>
                <a:cs typeface="Symbol"/>
              </a:rPr>
              <a:t></a:t>
            </a:r>
            <a:r>
              <a:rPr sz="1800" i="1" spc="-10" dirty="0">
                <a:latin typeface="Times New Roman"/>
                <a:cs typeface="Times New Roman"/>
              </a:rPr>
              <a:t>B</a:t>
            </a:r>
            <a:r>
              <a:rPr sz="1900" spc="-10" dirty="0">
                <a:latin typeface="Symbol"/>
                <a:cs typeface="Symbol"/>
              </a:rPr>
              <a:t></a:t>
            </a:r>
            <a:r>
              <a:rPr sz="1800" i="1" spc="-10" dirty="0">
                <a:latin typeface="Times New Roman"/>
                <a:cs typeface="Times New Roman"/>
              </a:rPr>
              <a:t>C</a:t>
            </a:r>
            <a:r>
              <a:rPr sz="1900" spc="-10" dirty="0">
                <a:latin typeface="Symbol"/>
                <a:cs typeface="Symbol"/>
              </a:rPr>
              <a:t>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+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B</a:t>
            </a:r>
            <a:r>
              <a:rPr sz="1900" spc="-10" dirty="0">
                <a:latin typeface="Symbol"/>
                <a:cs typeface="Symbol"/>
              </a:rPr>
              <a:t></a:t>
            </a:r>
            <a:r>
              <a:rPr sz="1800" i="1" spc="-10" dirty="0">
                <a:latin typeface="Times New Roman"/>
                <a:cs typeface="Times New Roman"/>
              </a:rPr>
              <a:t>CD</a:t>
            </a:r>
            <a:r>
              <a:rPr sz="1900" spc="-10" dirty="0">
                <a:latin typeface="Symbol"/>
                <a:cs typeface="Symbol"/>
              </a:rPr>
              <a:t>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+</a:t>
            </a:r>
            <a:r>
              <a:rPr sz="1800" i="1" spc="-5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</a:t>
            </a:r>
            <a:r>
              <a:rPr sz="1900" spc="-10" dirty="0">
                <a:latin typeface="Symbol"/>
                <a:cs typeface="Symbol"/>
              </a:rPr>
              <a:t></a:t>
            </a:r>
            <a:r>
              <a:rPr sz="1800" i="1" spc="-10" dirty="0">
                <a:latin typeface="Times New Roman"/>
                <a:cs typeface="Times New Roman"/>
              </a:rPr>
              <a:t>B</a:t>
            </a:r>
            <a:r>
              <a:rPr sz="1900" spc="-10" dirty="0">
                <a:latin typeface="Symbol"/>
                <a:cs typeface="Symbol"/>
              </a:rPr>
              <a:t></a:t>
            </a:r>
            <a:r>
              <a:rPr sz="1800" i="1" spc="-10" dirty="0">
                <a:latin typeface="Times New Roman"/>
                <a:cs typeface="Times New Roman"/>
              </a:rPr>
              <a:t>C</a:t>
            </a:r>
            <a:r>
              <a:rPr sz="1900" spc="-10" dirty="0">
                <a:latin typeface="Symbol"/>
                <a:cs typeface="Symbol"/>
              </a:rPr>
              <a:t></a:t>
            </a:r>
            <a:r>
              <a:rPr sz="1800" i="1" spc="-10" dirty="0">
                <a:latin typeface="Times New Roman"/>
                <a:cs typeface="Times New Roman"/>
              </a:rPr>
              <a:t>D</a:t>
            </a:r>
            <a:r>
              <a:rPr sz="1900" spc="-10" dirty="0">
                <a:latin typeface="Symbol"/>
                <a:cs typeface="Symbol"/>
              </a:rPr>
              <a:t>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2220"/>
              </a:lnSpc>
            </a:pPr>
            <a:r>
              <a:rPr sz="1800" i="1" dirty="0">
                <a:latin typeface="Times New Roman"/>
                <a:cs typeface="Times New Roman"/>
              </a:rPr>
              <a:t>+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AB</a:t>
            </a:r>
            <a:r>
              <a:rPr sz="1900" spc="-5" dirty="0">
                <a:latin typeface="Symbol"/>
                <a:cs typeface="Symbol"/>
              </a:rPr>
              <a:t></a:t>
            </a:r>
            <a:r>
              <a:rPr sz="1800" i="1" spc="-5" dirty="0">
                <a:latin typeface="Times New Roman"/>
                <a:cs typeface="Times New Roman"/>
              </a:rPr>
              <a:t>C</a:t>
            </a:r>
            <a:r>
              <a:rPr sz="1900" spc="-5" dirty="0">
                <a:latin typeface="Symbol"/>
                <a:cs typeface="Symbol"/>
              </a:rPr>
              <a:t></a:t>
            </a:r>
            <a:r>
              <a:rPr sz="1800" i="1" spc="-5" dirty="0">
                <a:latin typeface="Times New Roman"/>
                <a:cs typeface="Times New Roman"/>
              </a:rPr>
              <a:t>=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B</a:t>
            </a:r>
            <a:r>
              <a:rPr sz="1900" spc="-15" dirty="0">
                <a:latin typeface="Symbol"/>
                <a:cs typeface="Symbol"/>
              </a:rPr>
              <a:t></a:t>
            </a:r>
            <a:r>
              <a:rPr sz="1800" i="1" spc="-15" dirty="0">
                <a:latin typeface="Times New Roman"/>
                <a:cs typeface="Times New Roman"/>
              </a:rPr>
              <a:t>D</a:t>
            </a:r>
            <a:r>
              <a:rPr sz="1900" spc="-15" dirty="0">
                <a:latin typeface="Symbol"/>
                <a:cs typeface="Symbol"/>
              </a:rPr>
              <a:t>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+</a:t>
            </a:r>
            <a:r>
              <a:rPr sz="1800" i="1" spc="-10" dirty="0">
                <a:latin typeface="Times New Roman"/>
                <a:cs typeface="Times New Roman"/>
              </a:rPr>
              <a:t> B</a:t>
            </a:r>
            <a:r>
              <a:rPr sz="1900" spc="-10" dirty="0">
                <a:latin typeface="Symbol"/>
                <a:cs typeface="Symbol"/>
              </a:rPr>
              <a:t></a:t>
            </a:r>
            <a:r>
              <a:rPr sz="1800" i="1" spc="-10" dirty="0">
                <a:latin typeface="Times New Roman"/>
                <a:cs typeface="Times New Roman"/>
              </a:rPr>
              <a:t>C</a:t>
            </a:r>
            <a:r>
              <a:rPr sz="1900" spc="-10" dirty="0">
                <a:latin typeface="Symbol"/>
                <a:cs typeface="Symbol"/>
              </a:rPr>
              <a:t>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+A</a:t>
            </a:r>
            <a:r>
              <a:rPr sz="1900" spc="-10" dirty="0">
                <a:latin typeface="Symbol"/>
                <a:cs typeface="Symbol"/>
              </a:rPr>
              <a:t></a:t>
            </a:r>
            <a:r>
              <a:rPr sz="1800" i="1" spc="-10" dirty="0">
                <a:latin typeface="Times New Roman"/>
                <a:cs typeface="Times New Roman"/>
              </a:rPr>
              <a:t>CD</a:t>
            </a:r>
            <a:r>
              <a:rPr sz="1900" spc="-10" dirty="0">
                <a:latin typeface="Symbol"/>
                <a:cs typeface="Symbol"/>
              </a:rPr>
              <a:t>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35769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Prime</a:t>
            </a:r>
            <a:r>
              <a:rPr spc="65" dirty="0"/>
              <a:t> </a:t>
            </a:r>
            <a:r>
              <a:rPr spc="90" dirty="0"/>
              <a:t>Implicants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625" y="1003933"/>
            <a:ext cx="7180580" cy="27190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Prime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Implicants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All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minterms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covered.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Minimize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number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terms.</a:t>
            </a:r>
            <a:endParaRPr sz="1800">
              <a:latin typeface="Cambria"/>
              <a:cs typeface="Cambria"/>
            </a:endParaRPr>
          </a:p>
          <a:p>
            <a:pPr marL="469900" marR="149225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135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prime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implicant: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product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term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obtained </a:t>
            </a: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by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combining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maximum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possible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number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adjacent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squares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(combining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all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possible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maximum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numbers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squares).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Essential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P.I.: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minterm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covered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by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only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one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prime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implicant.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es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entia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l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0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.I.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must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included.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35769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Prime</a:t>
            </a:r>
            <a:r>
              <a:rPr spc="65" dirty="0"/>
              <a:t> </a:t>
            </a:r>
            <a:r>
              <a:rPr spc="90" dirty="0"/>
              <a:t>Implicants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625" y="1034474"/>
            <a:ext cx="6627495" cy="13563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4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170" dirty="0">
                <a:solidFill>
                  <a:srgbClr val="006FC0"/>
                </a:solidFill>
                <a:latin typeface="Cambria"/>
                <a:cs typeface="Cambria"/>
              </a:rPr>
              <a:t>Co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si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de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-15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2000" spc="-15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sz="2000" i="1" spc="114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-70" dirty="0">
                <a:solidFill>
                  <a:srgbClr val="006FC0"/>
                </a:solidFill>
                <a:latin typeface="Cambria"/>
                <a:cs typeface="Cambria"/>
              </a:rPr>
              <a:t>B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355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120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2000" spc="-15" dirty="0">
                <a:solidFill>
                  <a:srgbClr val="006FC0"/>
                </a:solidFill>
                <a:latin typeface="Cambria"/>
                <a:cs typeface="Cambria"/>
              </a:rPr>
              <a:t>)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2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Σ</a:t>
            </a:r>
            <a:r>
              <a:rPr sz="2000" spc="-15" dirty="0">
                <a:solidFill>
                  <a:srgbClr val="006FC0"/>
                </a:solidFill>
                <a:latin typeface="Cambria"/>
                <a:cs typeface="Cambria"/>
              </a:rPr>
              <a:t>(0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2,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3,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5,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7,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8,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9,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r>
              <a:rPr sz="2000" spc="-15" dirty="0">
                <a:solidFill>
                  <a:srgbClr val="006FC0"/>
                </a:solidFill>
                <a:latin typeface="Cambria"/>
                <a:cs typeface="Cambria"/>
              </a:rPr>
              <a:t>0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r>
              <a:rPr sz="2000" spc="-1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r>
              <a:rPr sz="2000" spc="-15" dirty="0">
                <a:solidFill>
                  <a:srgbClr val="006FC0"/>
                </a:solidFill>
                <a:latin typeface="Cambria"/>
                <a:cs typeface="Cambria"/>
              </a:rPr>
              <a:t>3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r>
              <a:rPr sz="2000" spc="-15" dirty="0">
                <a:solidFill>
                  <a:srgbClr val="006FC0"/>
                </a:solidFill>
                <a:latin typeface="Cambria"/>
                <a:cs typeface="Cambria"/>
              </a:rPr>
              <a:t>5)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39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simplified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expression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may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not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unique</a:t>
            </a:r>
            <a:endParaRPr sz="1800">
              <a:latin typeface="Cambria"/>
              <a:cs typeface="Cambria"/>
            </a:endParaRPr>
          </a:p>
          <a:p>
            <a:pPr marL="469900" marR="1652270" lvl="1" indent="-470534" algn="r">
              <a:lnSpc>
                <a:spcPct val="100000"/>
              </a:lnSpc>
              <a:spcBef>
                <a:spcPts val="38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  <a:tab pos="685165" algn="l"/>
              </a:tabLst>
            </a:pPr>
            <a:r>
              <a:rPr sz="1800" i="1" spc="-15" dirty="0">
                <a:solidFill>
                  <a:srgbClr val="585858"/>
                </a:solidFill>
                <a:latin typeface="Cambria"/>
                <a:cs typeface="Cambria"/>
              </a:rPr>
              <a:t>F	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05" dirty="0">
                <a:solidFill>
                  <a:srgbClr val="585858"/>
                </a:solidFill>
                <a:latin typeface="Cambria"/>
                <a:cs typeface="Cambria"/>
              </a:rPr>
              <a:t>BD+B'D'+CD+AD</a:t>
            </a:r>
            <a:r>
              <a:rPr sz="1800" i="1" spc="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80" dirty="0">
                <a:solidFill>
                  <a:srgbClr val="585858"/>
                </a:solidFill>
                <a:latin typeface="Cambria"/>
                <a:cs typeface="Cambria"/>
              </a:rPr>
              <a:t>BD+B'D'+CD+AB'</a:t>
            </a:r>
            <a:endParaRPr sz="1800">
              <a:latin typeface="Cambria"/>
              <a:cs typeface="Cambria"/>
            </a:endParaRPr>
          </a:p>
          <a:p>
            <a:pPr marR="1617345" algn="r">
              <a:lnSpc>
                <a:spcPct val="100000"/>
              </a:lnSpc>
              <a:spcBef>
                <a:spcPts val="384"/>
              </a:spcBef>
            </a:pP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80" dirty="0">
                <a:solidFill>
                  <a:srgbClr val="585858"/>
                </a:solidFill>
                <a:latin typeface="Cambria"/>
                <a:cs typeface="Cambria"/>
              </a:rPr>
              <a:t>BD+B'D'+B'C+AD</a:t>
            </a:r>
            <a:r>
              <a:rPr sz="1800" i="1" spc="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65" dirty="0">
                <a:solidFill>
                  <a:srgbClr val="585858"/>
                </a:solidFill>
                <a:latin typeface="Cambria"/>
                <a:cs typeface="Cambria"/>
              </a:rPr>
              <a:t>BD+B'D'+B'C+AB'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77" y="2584741"/>
            <a:ext cx="4001998" cy="36148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4827" y="2642616"/>
            <a:ext cx="3756150" cy="36070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86177" y="6439813"/>
            <a:ext cx="466407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3.11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Simplification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 Prime </a:t>
            </a:r>
            <a:r>
              <a:rPr sz="1800" dirty="0">
                <a:latin typeface="Times New Roman"/>
                <a:cs typeface="Times New Roman"/>
              </a:rPr>
              <a:t>Implicants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9790">
              <a:lnSpc>
                <a:spcPct val="100000"/>
              </a:lnSpc>
              <a:spcBef>
                <a:spcPts val="100"/>
              </a:spcBef>
              <a:tabLst>
                <a:tab pos="1774189" algn="l"/>
              </a:tabLst>
            </a:pPr>
            <a:r>
              <a:rPr spc="-5" dirty="0"/>
              <a:t>3-5	</a:t>
            </a:r>
            <a:r>
              <a:rPr spc="65" dirty="0"/>
              <a:t>Product</a:t>
            </a:r>
            <a:r>
              <a:rPr spc="90" dirty="0"/>
              <a:t> </a:t>
            </a:r>
            <a:r>
              <a:rPr spc="55" dirty="0"/>
              <a:t>of</a:t>
            </a:r>
            <a:r>
              <a:rPr spc="75" dirty="0"/>
              <a:t> </a:t>
            </a:r>
            <a:r>
              <a:rPr spc="95" dirty="0"/>
              <a:t>Sums</a:t>
            </a:r>
            <a:r>
              <a:rPr spc="90" dirty="0"/>
              <a:t> Simplification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29076" y="4835525"/>
          <a:ext cx="2720975" cy="1495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i="1" spc="35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800" i="1" spc="52" baseline="-20833" dirty="0">
                          <a:latin typeface="Cambria"/>
                          <a:cs typeface="Cambria"/>
                        </a:rPr>
                        <a:t>0</a:t>
                      </a:r>
                      <a:endParaRPr sz="1800" baseline="-20833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i="1" spc="35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800" i="1" spc="52" baseline="-20833" dirty="0">
                          <a:latin typeface="Cambria"/>
                          <a:cs typeface="Cambria"/>
                        </a:rPr>
                        <a:t>1</a:t>
                      </a:r>
                      <a:endParaRPr sz="1800" baseline="-20833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i="1" spc="35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800" i="1" spc="52" baseline="-20833" dirty="0">
                          <a:latin typeface="Cambria"/>
                          <a:cs typeface="Cambria"/>
                        </a:rPr>
                        <a:t>3</a:t>
                      </a:r>
                      <a:endParaRPr sz="1800" baseline="-20833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i="1" spc="35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800" i="1" spc="52" baseline="-20833" dirty="0">
                          <a:latin typeface="Cambria"/>
                          <a:cs typeface="Cambria"/>
                        </a:rPr>
                        <a:t>2</a:t>
                      </a:r>
                      <a:endParaRPr sz="1800" baseline="-20833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i="1" spc="35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800" i="1" spc="52" baseline="-20833" dirty="0">
                          <a:latin typeface="Cambria"/>
                          <a:cs typeface="Cambria"/>
                        </a:rPr>
                        <a:t>4</a:t>
                      </a:r>
                      <a:endParaRPr sz="1800" baseline="-20833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i="1" spc="35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800" i="1" spc="52" baseline="-20833" dirty="0">
                          <a:latin typeface="Cambria"/>
                          <a:cs typeface="Cambria"/>
                        </a:rPr>
                        <a:t>5</a:t>
                      </a:r>
                      <a:endParaRPr sz="1800" baseline="-20833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i="1" spc="35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800" i="1" spc="52" baseline="-20833" dirty="0">
                          <a:latin typeface="Cambria"/>
                          <a:cs typeface="Cambria"/>
                        </a:rPr>
                        <a:t>7</a:t>
                      </a:r>
                      <a:endParaRPr sz="1800" baseline="-20833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i="1" spc="35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800" i="1" spc="52" baseline="-20833" dirty="0">
                          <a:latin typeface="Cambria"/>
                          <a:cs typeface="Cambria"/>
                        </a:rPr>
                        <a:t>6</a:t>
                      </a:r>
                      <a:endParaRPr sz="1800" baseline="-20833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38">
                <a:tc>
                  <a:txBody>
                    <a:bodyPr/>
                    <a:lstStyle/>
                    <a:p>
                      <a:pPr marL="1270" algn="ctr">
                        <a:lnSpc>
                          <a:spcPts val="2065"/>
                        </a:lnSpc>
                        <a:spcBef>
                          <a:spcPts val="750"/>
                        </a:spcBef>
                      </a:pPr>
                      <a:r>
                        <a:rPr sz="2700" i="1" spc="30" baseline="13888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200" i="1" spc="20" dirty="0">
                          <a:latin typeface="Cambria"/>
                          <a:cs typeface="Cambria"/>
                        </a:rPr>
                        <a:t>12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5"/>
                        </a:lnSpc>
                        <a:spcBef>
                          <a:spcPts val="750"/>
                        </a:spcBef>
                      </a:pPr>
                      <a:r>
                        <a:rPr sz="2700" i="1" spc="30" baseline="13888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200" i="1" spc="20" dirty="0">
                          <a:latin typeface="Cambria"/>
                          <a:cs typeface="Cambria"/>
                        </a:rPr>
                        <a:t>13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5"/>
                        </a:lnSpc>
                        <a:spcBef>
                          <a:spcPts val="750"/>
                        </a:spcBef>
                      </a:pPr>
                      <a:r>
                        <a:rPr sz="2700" i="1" spc="30" baseline="13888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200" i="1" spc="20" dirty="0">
                          <a:latin typeface="Cambria"/>
                          <a:cs typeface="Cambria"/>
                        </a:rPr>
                        <a:t>15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2065"/>
                        </a:lnSpc>
                        <a:spcBef>
                          <a:spcPts val="750"/>
                        </a:spcBef>
                      </a:pPr>
                      <a:r>
                        <a:rPr sz="2700" i="1" spc="30" baseline="13888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200" i="1" spc="20" dirty="0">
                          <a:latin typeface="Cambria"/>
                          <a:cs typeface="Cambria"/>
                        </a:rPr>
                        <a:t>14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i="1" spc="35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800" i="1" spc="52" baseline="-20833" dirty="0">
                          <a:latin typeface="Cambria"/>
                          <a:cs typeface="Cambria"/>
                        </a:rPr>
                        <a:t>8</a:t>
                      </a:r>
                      <a:endParaRPr sz="1800" baseline="-20833">
                        <a:latin typeface="Cambria"/>
                        <a:cs typeface="Cambri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i="1" spc="35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800" i="1" spc="52" baseline="-20833" dirty="0">
                          <a:latin typeface="Cambria"/>
                          <a:cs typeface="Cambria"/>
                        </a:rPr>
                        <a:t>9</a:t>
                      </a:r>
                      <a:endParaRPr sz="1800" baseline="-20833">
                        <a:latin typeface="Cambria"/>
                        <a:cs typeface="Cambri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5"/>
                        </a:lnSpc>
                        <a:spcBef>
                          <a:spcPts val="755"/>
                        </a:spcBef>
                      </a:pPr>
                      <a:r>
                        <a:rPr sz="2700" i="1" spc="30" baseline="13888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200" i="1" spc="20" dirty="0">
                          <a:latin typeface="Cambria"/>
                          <a:cs typeface="Cambria"/>
                        </a:rPr>
                        <a:t>11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2065"/>
                        </a:lnSpc>
                        <a:spcBef>
                          <a:spcPts val="755"/>
                        </a:spcBef>
                      </a:pPr>
                      <a:r>
                        <a:rPr sz="2700" i="1" spc="30" baseline="13888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200" i="1" spc="20" dirty="0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16273" y="4486732"/>
            <a:ext cx="2307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4375" algn="l"/>
                <a:tab pos="1395095" algn="l"/>
                <a:tab pos="2065655" algn="l"/>
              </a:tabLst>
            </a:pPr>
            <a:r>
              <a:rPr sz="1800" spc="-5" dirty="0">
                <a:latin typeface="Times New Roman"/>
                <a:cs typeface="Times New Roman"/>
              </a:rPr>
              <a:t>0</a:t>
            </a:r>
            <a:r>
              <a:rPr sz="1800" dirty="0">
                <a:latin typeface="Times New Roman"/>
                <a:cs typeface="Times New Roman"/>
              </a:rPr>
              <a:t>0	</a:t>
            </a:r>
            <a:r>
              <a:rPr sz="1800" spc="-5" dirty="0">
                <a:latin typeface="Times New Roman"/>
                <a:cs typeface="Times New Roman"/>
              </a:rPr>
              <a:t>0</a:t>
            </a:r>
            <a:r>
              <a:rPr sz="1800" dirty="0">
                <a:latin typeface="Times New Roman"/>
                <a:cs typeface="Times New Roman"/>
              </a:rPr>
              <a:t>1	</a:t>
            </a:r>
            <a:r>
              <a:rPr sz="1800" spc="-7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1	</a:t>
            </a:r>
            <a:r>
              <a:rPr sz="1800" spc="-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3445" y="4437379"/>
            <a:ext cx="342265" cy="187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314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AB  </a:t>
            </a:r>
            <a:r>
              <a:rPr sz="1800" dirty="0">
                <a:latin typeface="Times New Roman"/>
                <a:cs typeface="Times New Roman"/>
              </a:rPr>
              <a:t>00</a:t>
            </a:r>
            <a:endParaRPr sz="18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latin typeface="Times New Roman"/>
                <a:cs typeface="Times New Roman"/>
              </a:rPr>
              <a:t>01</a:t>
            </a:r>
            <a:endParaRPr sz="18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955"/>
              </a:spcBef>
            </a:pPr>
            <a:r>
              <a:rPr sz="1800" spc="-70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800"/>
              </a:spcBef>
            </a:pPr>
            <a:r>
              <a:rPr sz="1800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79400" algn="l"/>
              </a:tabLst>
            </a:pPr>
            <a:r>
              <a:rPr spc="90" dirty="0"/>
              <a:t>Approach</a:t>
            </a:r>
            <a:r>
              <a:rPr dirty="0"/>
              <a:t> </a:t>
            </a:r>
            <a:r>
              <a:rPr spc="35" dirty="0"/>
              <a:t>#1</a:t>
            </a:r>
          </a:p>
          <a:p>
            <a:pPr marL="5080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508000" algn="l"/>
              </a:tabLst>
            </a:pP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Simplified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20" dirty="0">
                <a:solidFill>
                  <a:srgbClr val="585858"/>
                </a:solidFill>
                <a:latin typeface="Cambria"/>
                <a:cs typeface="Cambria"/>
              </a:rPr>
              <a:t>F'</a:t>
            </a:r>
            <a:r>
              <a:rPr sz="1800" i="1" spc="1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form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sum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products</a:t>
            </a:r>
            <a:endParaRPr sz="1800">
              <a:latin typeface="Cambria"/>
              <a:cs typeface="Cambria"/>
            </a:endParaRPr>
          </a:p>
          <a:p>
            <a:pPr marL="5080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508000" algn="l"/>
              </a:tabLst>
            </a:pP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Apply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DeMorgan's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theorem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15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i="1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i="1" spc="-25" dirty="0">
                <a:solidFill>
                  <a:srgbClr val="585858"/>
                </a:solidFill>
                <a:latin typeface="Cambria"/>
                <a:cs typeface="Cambria"/>
              </a:rPr>
              <a:t>F'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)</a:t>
            </a:r>
            <a:r>
              <a:rPr sz="1800" i="1" spc="-25" dirty="0">
                <a:solidFill>
                  <a:srgbClr val="585858"/>
                </a:solidFill>
                <a:latin typeface="Cambria"/>
                <a:cs typeface="Cambria"/>
              </a:rPr>
              <a:t>'</a:t>
            </a:r>
            <a:endParaRPr sz="1800">
              <a:latin typeface="Cambria"/>
              <a:cs typeface="Cambria"/>
            </a:endParaRPr>
          </a:p>
          <a:p>
            <a:pPr marL="5080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508000" algn="l"/>
              </a:tabLst>
            </a:pPr>
            <a:r>
              <a:rPr sz="1800" i="1" dirty="0">
                <a:solidFill>
                  <a:srgbClr val="585858"/>
                </a:solidFill>
                <a:latin typeface="Cambria"/>
                <a:cs typeface="Cambria"/>
              </a:rPr>
              <a:t>F'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: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sum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products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→ </a:t>
            </a:r>
            <a:r>
              <a:rPr sz="1800" i="1" spc="15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: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product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sums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B86FB8"/>
              </a:buClr>
              <a:buFont typeface="Wingdings"/>
              <a:buChar char=""/>
            </a:pPr>
            <a:endParaRPr sz="1700"/>
          </a:p>
          <a:p>
            <a:pPr marL="2794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79400" algn="l"/>
              </a:tabLst>
            </a:pPr>
            <a:r>
              <a:rPr spc="110" dirty="0"/>
              <a:t>App</a:t>
            </a:r>
            <a:r>
              <a:rPr dirty="0"/>
              <a:t>r</a:t>
            </a:r>
            <a:r>
              <a:rPr spc="85" dirty="0"/>
              <a:t>oa</a:t>
            </a:r>
            <a:r>
              <a:rPr spc="100" dirty="0"/>
              <a:t>ch</a:t>
            </a:r>
            <a:r>
              <a:rPr spc="40" dirty="0"/>
              <a:t> </a:t>
            </a:r>
            <a:r>
              <a:rPr spc="45" dirty="0"/>
              <a:t>#2:</a:t>
            </a:r>
            <a:r>
              <a:rPr spc="-95" dirty="0"/>
              <a:t> </a:t>
            </a:r>
            <a:r>
              <a:rPr spc="70" dirty="0"/>
              <a:t>dual</a:t>
            </a:r>
            <a:r>
              <a:rPr spc="45" dirty="0"/>
              <a:t>i</a:t>
            </a:r>
            <a:r>
              <a:rPr spc="20" dirty="0"/>
              <a:t>ty</a:t>
            </a:r>
          </a:p>
          <a:p>
            <a:pPr marL="508000" lvl="1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508000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Combinations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maxterms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(it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was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minterms)</a:t>
            </a:r>
            <a:endParaRPr sz="1800">
              <a:latin typeface="Cambria"/>
              <a:cs typeface="Cambria"/>
            </a:endParaRPr>
          </a:p>
          <a:p>
            <a:pPr marL="5080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508000" algn="l"/>
              </a:tabLst>
            </a:pPr>
            <a:r>
              <a:rPr sz="1800" i="1" spc="3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i="1" spc="52" baseline="-20833" dirty="0">
                <a:solidFill>
                  <a:srgbClr val="585858"/>
                </a:solidFill>
                <a:latin typeface="Cambria"/>
                <a:cs typeface="Cambria"/>
              </a:rPr>
              <a:t>0</a:t>
            </a:r>
            <a:r>
              <a:rPr sz="1800" i="1" spc="3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i="1" spc="52" baseline="-20833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800" i="1" spc="277" baseline="-20833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i="1" spc="120" dirty="0">
                <a:solidFill>
                  <a:srgbClr val="585858"/>
                </a:solidFill>
                <a:latin typeface="Cambria"/>
                <a:cs typeface="Cambria"/>
              </a:rPr>
              <a:t>A+B+C+D</a:t>
            </a:r>
            <a:r>
              <a:rPr sz="1800" spc="120" dirty="0">
                <a:solidFill>
                  <a:srgbClr val="585858"/>
                </a:solidFill>
                <a:latin typeface="Cambria"/>
                <a:cs typeface="Cambria"/>
              </a:rPr>
              <a:t>)(</a:t>
            </a:r>
            <a:r>
              <a:rPr sz="1800" i="1" spc="120" dirty="0">
                <a:solidFill>
                  <a:srgbClr val="585858"/>
                </a:solidFill>
                <a:latin typeface="Cambria"/>
                <a:cs typeface="Cambria"/>
              </a:rPr>
              <a:t>A+B+C+D'</a:t>
            </a:r>
            <a:r>
              <a:rPr sz="1800" spc="120" dirty="0">
                <a:solidFill>
                  <a:srgbClr val="585858"/>
                </a:solidFill>
                <a:latin typeface="Cambria"/>
                <a:cs typeface="Cambria"/>
              </a:rPr>
              <a:t>)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i="1" spc="90" dirty="0">
                <a:solidFill>
                  <a:srgbClr val="585858"/>
                </a:solidFill>
                <a:latin typeface="Cambria"/>
                <a:cs typeface="Cambria"/>
              </a:rPr>
              <a:t>A+B+C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)+(</a:t>
            </a:r>
            <a:r>
              <a:rPr sz="1800" i="1" spc="90" dirty="0">
                <a:solidFill>
                  <a:srgbClr val="585858"/>
                </a:solidFill>
                <a:latin typeface="Cambria"/>
                <a:cs typeface="Cambria"/>
              </a:rPr>
              <a:t>DD'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)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70" dirty="0">
                <a:solidFill>
                  <a:srgbClr val="585858"/>
                </a:solidFill>
                <a:latin typeface="Cambria"/>
                <a:cs typeface="Cambria"/>
              </a:rPr>
              <a:t>A+B+C</a:t>
            </a:r>
            <a:endParaRPr sz="1800">
              <a:latin typeface="Cambria"/>
              <a:cs typeface="Cambria"/>
            </a:endParaRPr>
          </a:p>
          <a:p>
            <a:pPr marL="815340" algn="ctr">
              <a:lnSpc>
                <a:spcPct val="100000"/>
              </a:lnSpc>
              <a:spcBef>
                <a:spcPts val="1730"/>
              </a:spcBef>
            </a:pPr>
            <a:r>
              <a:rPr sz="1800" spc="-5" dirty="0">
                <a:solidFill>
                  <a:srgbClr val="000000"/>
                </a:solidFill>
                <a:latin typeface="Times New Roman"/>
                <a:cs typeface="Times New Roman"/>
              </a:rPr>
              <a:t>CD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9544" y="4317491"/>
            <a:ext cx="325755" cy="519430"/>
          </a:xfrm>
          <a:custGeom>
            <a:avLst/>
            <a:gdLst/>
            <a:ahLst/>
            <a:cxnLst/>
            <a:rect l="l" t="t" r="r" b="b"/>
            <a:pathLst>
              <a:path w="325754" h="519429">
                <a:moveTo>
                  <a:pt x="325501" y="51904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3216401"/>
            <a:ext cx="66694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858895" algn="l"/>
              </a:tabLst>
            </a:pPr>
            <a:r>
              <a:rPr sz="4000" b="1" spc="-5" dirty="0">
                <a:latin typeface="Georgia"/>
                <a:cs typeface="Georgia"/>
              </a:rPr>
              <a:t>Simplification	</a:t>
            </a:r>
            <a:r>
              <a:rPr sz="4000" b="1" dirty="0">
                <a:latin typeface="Georgia"/>
                <a:cs typeface="Georgia"/>
              </a:rPr>
              <a:t>of</a:t>
            </a:r>
            <a:r>
              <a:rPr sz="4000" b="1" spc="-85" dirty="0">
                <a:latin typeface="Georgia"/>
                <a:cs typeface="Georgia"/>
              </a:rPr>
              <a:t> </a:t>
            </a:r>
            <a:r>
              <a:rPr sz="4000" b="1" spc="-10" dirty="0">
                <a:latin typeface="Georgia"/>
                <a:cs typeface="Georgia"/>
              </a:rPr>
              <a:t>Boolean </a:t>
            </a:r>
            <a:r>
              <a:rPr sz="4000" b="1" spc="-1000" dirty="0">
                <a:latin typeface="Georgia"/>
                <a:cs typeface="Georgia"/>
              </a:rPr>
              <a:t> </a:t>
            </a:r>
            <a:r>
              <a:rPr sz="4000" b="1" spc="-10" dirty="0">
                <a:latin typeface="Georgia"/>
                <a:cs typeface="Georgia"/>
              </a:rPr>
              <a:t>Functions</a:t>
            </a:r>
            <a:endParaRPr sz="4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6136940"/>
            <a:ext cx="7638288" cy="5841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2626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Example</a:t>
            </a:r>
            <a:r>
              <a:rPr spc="10" dirty="0"/>
              <a:t> </a:t>
            </a:r>
            <a:r>
              <a:rPr spc="75" dirty="0"/>
              <a:t>3.8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625" y="1053210"/>
            <a:ext cx="7750809" cy="7188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5080" indent="-343535">
              <a:lnSpc>
                <a:spcPts val="2580"/>
              </a:lnSpc>
              <a:spcBef>
                <a:spcPts val="434"/>
              </a:spcBef>
            </a:pPr>
            <a:r>
              <a:rPr sz="2150" spc="-7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 </a:t>
            </a:r>
            <a:r>
              <a:rPr sz="2400" spc="120" dirty="0">
                <a:solidFill>
                  <a:srgbClr val="585858"/>
                </a:solidFill>
                <a:latin typeface="Cambria"/>
                <a:cs typeface="Cambria"/>
              </a:rPr>
              <a:t>Example </a:t>
            </a:r>
            <a:r>
              <a:rPr sz="2400" spc="50" dirty="0">
                <a:solidFill>
                  <a:srgbClr val="585858"/>
                </a:solidFill>
                <a:latin typeface="Cambria"/>
                <a:cs typeface="Cambria"/>
              </a:rPr>
              <a:t>3.8: </a:t>
            </a:r>
            <a:r>
              <a:rPr sz="2400" spc="65" dirty="0">
                <a:solidFill>
                  <a:srgbClr val="585858"/>
                </a:solidFill>
                <a:latin typeface="Cambria"/>
                <a:cs typeface="Cambria"/>
              </a:rPr>
              <a:t>simplify </a:t>
            </a:r>
            <a:r>
              <a:rPr sz="2400" i="1" spc="-15" dirty="0">
                <a:solidFill>
                  <a:srgbClr val="585858"/>
                </a:solidFill>
                <a:latin typeface="Cambria"/>
                <a:cs typeface="Cambria"/>
              </a:rPr>
              <a:t>F </a:t>
            </a:r>
            <a:r>
              <a:rPr sz="2400" spc="270" dirty="0">
                <a:solidFill>
                  <a:srgbClr val="585858"/>
                </a:solidFill>
                <a:latin typeface="Cambria"/>
                <a:cs typeface="Cambria"/>
              </a:rPr>
              <a:t>= </a:t>
            </a:r>
            <a:r>
              <a:rPr sz="2400" spc="35" dirty="0">
                <a:solidFill>
                  <a:srgbClr val="585858"/>
                </a:solidFill>
                <a:latin typeface="Symbol"/>
                <a:cs typeface="Symbol"/>
              </a:rPr>
              <a:t></a:t>
            </a:r>
            <a:r>
              <a:rPr sz="2400" spc="35" dirty="0">
                <a:solidFill>
                  <a:srgbClr val="585858"/>
                </a:solidFill>
                <a:latin typeface="Cambria"/>
                <a:cs typeface="Cambria"/>
              </a:rPr>
              <a:t>(0, </a:t>
            </a:r>
            <a:r>
              <a:rPr sz="2400" spc="90" dirty="0">
                <a:solidFill>
                  <a:srgbClr val="585858"/>
                </a:solidFill>
                <a:latin typeface="Cambria"/>
                <a:cs typeface="Cambria"/>
              </a:rPr>
              <a:t>1, 2, 5, 8, 9, </a:t>
            </a:r>
            <a:r>
              <a:rPr sz="2400" spc="-25" dirty="0">
                <a:solidFill>
                  <a:srgbClr val="585858"/>
                </a:solidFill>
                <a:latin typeface="Cambria"/>
                <a:cs typeface="Cambria"/>
              </a:rPr>
              <a:t>10) </a:t>
            </a:r>
            <a:r>
              <a:rPr sz="2400" spc="20" dirty="0">
                <a:solidFill>
                  <a:srgbClr val="585858"/>
                </a:solidFill>
                <a:latin typeface="Cambria"/>
                <a:cs typeface="Cambria"/>
              </a:rPr>
              <a:t>into (a) </a:t>
            </a:r>
            <a:r>
              <a:rPr sz="2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585858"/>
                </a:solidFill>
                <a:latin typeface="Cambria"/>
                <a:cs typeface="Cambria"/>
              </a:rPr>
              <a:t>sum-of-products</a:t>
            </a:r>
            <a:r>
              <a:rPr sz="24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585858"/>
                </a:solidFill>
                <a:latin typeface="Cambria"/>
                <a:cs typeface="Cambria"/>
              </a:rPr>
              <a:t>form,</a:t>
            </a:r>
            <a:r>
              <a:rPr sz="2400" spc="-1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2400" spc="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585858"/>
                </a:solidFill>
                <a:latin typeface="Cambria"/>
                <a:cs typeface="Cambria"/>
              </a:rPr>
              <a:t>(b)</a:t>
            </a:r>
            <a:r>
              <a:rPr sz="2400" spc="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585858"/>
                </a:solidFill>
                <a:latin typeface="Cambria"/>
                <a:cs typeface="Cambria"/>
              </a:rPr>
              <a:t>product-of-sums</a:t>
            </a:r>
            <a:r>
              <a:rPr sz="24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585858"/>
                </a:solidFill>
                <a:latin typeface="Cambria"/>
                <a:cs typeface="Cambria"/>
              </a:rPr>
              <a:t>form: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180" y="1936175"/>
            <a:ext cx="4898271" cy="36825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9740" y="5741619"/>
            <a:ext cx="5224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3.14</a:t>
            </a:r>
            <a:r>
              <a:rPr sz="1800" spc="-5" dirty="0">
                <a:latin typeface="Times New Roman"/>
                <a:cs typeface="Times New Roman"/>
              </a:rPr>
              <a:t> Map</a:t>
            </a:r>
            <a:r>
              <a:rPr sz="1800" dirty="0">
                <a:latin typeface="Times New Roman"/>
                <a:cs typeface="Times New Roman"/>
              </a:rPr>
              <a:t> 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3.8,</a:t>
            </a:r>
            <a:r>
              <a:rPr sz="1800" spc="-5" dirty="0">
                <a:latin typeface="Times New Roman"/>
                <a:cs typeface="Times New Roman"/>
              </a:rPr>
              <a:t> F(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i="1" spc="-5" dirty="0">
                <a:latin typeface="Times New Roman"/>
                <a:cs typeface="Times New Roman"/>
              </a:rPr>
              <a:t>D</a:t>
            </a:r>
            <a:r>
              <a:rPr sz="1800" spc="-5" dirty="0">
                <a:latin typeface="Times New Roman"/>
                <a:cs typeface="Times New Roman"/>
              </a:rPr>
              <a:t>)=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</a:t>
            </a:r>
            <a:r>
              <a:rPr sz="1800" dirty="0">
                <a:latin typeface="Times New Roman"/>
                <a:cs typeface="Times New Roman"/>
              </a:rPr>
              <a:t>(0,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10) = </a:t>
            </a:r>
            <a:r>
              <a:rPr sz="1800" i="1" spc="-5" dirty="0">
                <a:latin typeface="Times New Roman"/>
                <a:cs typeface="Times New Roman"/>
              </a:rPr>
              <a:t>B'D'+B'C'+A'C'D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5463" y="2682367"/>
            <a:ext cx="3500120" cy="185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000" i="1" dirty="0">
                <a:latin typeface="Times New Roman"/>
                <a:cs typeface="Times New Roman"/>
              </a:rPr>
              <a:t>a)	F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A,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B,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C,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)=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</a:t>
            </a:r>
            <a:r>
              <a:rPr sz="2000" dirty="0">
                <a:latin typeface="Times New Roman"/>
                <a:cs typeface="Times New Roman"/>
              </a:rPr>
              <a:t>(0,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8,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395"/>
              </a:lnSpc>
            </a:pPr>
            <a:r>
              <a:rPr sz="2000" dirty="0">
                <a:latin typeface="Times New Roman"/>
                <a:cs typeface="Times New Roman"/>
              </a:rPr>
              <a:t>9,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10)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B'D'+B'C'+A'C'D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469265" algn="l"/>
              </a:tabLst>
            </a:pPr>
            <a:r>
              <a:rPr sz="2000" i="1" dirty="0">
                <a:latin typeface="Times New Roman"/>
                <a:cs typeface="Times New Roman"/>
              </a:rPr>
              <a:t>b)	F'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AB+CD+BD'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050"/>
              </a:lnSpc>
              <a:spcBef>
                <a:spcPts val="225"/>
              </a:spcBef>
              <a:tabLst>
                <a:tab pos="697865" algn="l"/>
              </a:tabLst>
            </a:pPr>
            <a:r>
              <a:rPr sz="1450" spc="-5" dirty="0">
                <a:solidFill>
                  <a:srgbClr val="9F2ECE"/>
                </a:solidFill>
                <a:latin typeface="Times New Roman"/>
                <a:cs typeface="Times New Roman"/>
              </a:rPr>
              <a:t>»	</a:t>
            </a:r>
            <a:r>
              <a:rPr sz="1800" dirty="0">
                <a:latin typeface="Times New Roman"/>
                <a:cs typeface="Times New Roman"/>
              </a:rPr>
              <a:t>Apply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DeMorgan's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theorem;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ts val="2050"/>
              </a:lnSpc>
            </a:pPr>
            <a:r>
              <a:rPr sz="1800" i="1" spc="-5" dirty="0">
                <a:latin typeface="Times New Roman"/>
                <a:cs typeface="Times New Roman"/>
              </a:rPr>
              <a:t>F=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i="1" spc="-5" dirty="0">
                <a:latin typeface="Times New Roman"/>
                <a:cs typeface="Times New Roman"/>
              </a:rPr>
              <a:t>A'+B'</a:t>
            </a:r>
            <a:r>
              <a:rPr sz="1800" spc="-5" dirty="0">
                <a:latin typeface="Times New Roman"/>
                <a:cs typeface="Times New Roman"/>
              </a:rPr>
              <a:t>)(</a:t>
            </a:r>
            <a:r>
              <a:rPr sz="1800" i="1" spc="-5" dirty="0">
                <a:latin typeface="Times New Roman"/>
                <a:cs typeface="Times New Roman"/>
              </a:rPr>
              <a:t>C'+D'</a:t>
            </a:r>
            <a:r>
              <a:rPr sz="1800" spc="-5" dirty="0">
                <a:latin typeface="Times New Roman"/>
                <a:cs typeface="Times New Roman"/>
              </a:rPr>
              <a:t>)(</a:t>
            </a:r>
            <a:r>
              <a:rPr sz="1800" i="1" spc="-5" dirty="0">
                <a:latin typeface="Times New Roman"/>
                <a:cs typeface="Times New Roman"/>
              </a:rPr>
              <a:t>B'+D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697865" algn="l"/>
              </a:tabLst>
            </a:pPr>
            <a:r>
              <a:rPr sz="1450" spc="-5" dirty="0">
                <a:solidFill>
                  <a:srgbClr val="9F2ECE"/>
                </a:solidFill>
                <a:latin typeface="Times New Roman"/>
                <a:cs typeface="Times New Roman"/>
              </a:rPr>
              <a:t>»	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think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terms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maxterms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4116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Example</a:t>
            </a:r>
            <a:r>
              <a:rPr spc="45" dirty="0"/>
              <a:t> </a:t>
            </a:r>
            <a:r>
              <a:rPr spc="75" dirty="0"/>
              <a:t>3.8</a:t>
            </a:r>
            <a:r>
              <a:rPr spc="50" dirty="0"/>
              <a:t> </a:t>
            </a:r>
            <a:r>
              <a:rPr spc="9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625" y="1089787"/>
            <a:ext cx="6227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140" dirty="0">
                <a:solidFill>
                  <a:srgbClr val="006FC0"/>
                </a:solidFill>
                <a:latin typeface="Cambria"/>
                <a:cs typeface="Cambria"/>
              </a:rPr>
              <a:t>Gate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implementation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function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Example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3.8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5" y="2543587"/>
            <a:ext cx="4024856" cy="25892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9515" y="2538476"/>
            <a:ext cx="4036532" cy="25887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95069" y="5844336"/>
            <a:ext cx="5987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Figure</a:t>
            </a:r>
            <a:r>
              <a:rPr sz="1800" dirty="0">
                <a:latin typeface="Times New Roman"/>
                <a:cs typeface="Times New Roman"/>
              </a:rPr>
              <a:t> 3.15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Gate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Implementation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Function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Example </a:t>
            </a:r>
            <a:r>
              <a:rPr sz="1800" dirty="0">
                <a:latin typeface="Times New Roman"/>
                <a:cs typeface="Times New Roman"/>
              </a:rPr>
              <a:t>3.8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59552" y="5257800"/>
            <a:ext cx="2322830" cy="340360"/>
          </a:xfrm>
          <a:prstGeom prst="rect">
            <a:avLst/>
          </a:prstGeom>
          <a:solidFill>
            <a:srgbClr val="9F2ECE"/>
          </a:solidFill>
        </p:spPr>
        <p:txBody>
          <a:bodyPr vert="horz" wrap="square" lIns="0" tIns="4000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315"/>
              </a:spcBef>
            </a:pPr>
            <a:r>
              <a:rPr sz="1600" spc="20" dirty="0">
                <a:solidFill>
                  <a:srgbClr val="FFFFFF"/>
                </a:solidFill>
                <a:latin typeface="Cambria"/>
                <a:cs typeface="Cambria"/>
              </a:rPr>
              <a:t>Product-of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 sums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form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1080" y="5274564"/>
            <a:ext cx="2324100" cy="338455"/>
          </a:xfrm>
          <a:prstGeom prst="rect">
            <a:avLst/>
          </a:prstGeom>
          <a:solidFill>
            <a:srgbClr val="9F2ECE"/>
          </a:solidFill>
        </p:spPr>
        <p:txBody>
          <a:bodyPr vert="horz" wrap="square" lIns="0" tIns="4064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320"/>
              </a:spcBef>
            </a:pP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Sum-of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products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form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5708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Sum-of-Minterm</a:t>
            </a:r>
            <a:r>
              <a:rPr spc="60" dirty="0"/>
              <a:t> </a:t>
            </a:r>
            <a:r>
              <a:rPr spc="114" dirty="0"/>
              <a:t>Procedure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9225" y="1003933"/>
            <a:ext cx="5275580" cy="21704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67335" algn="l"/>
              </a:tabLst>
            </a:pP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Consider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function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defined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-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Table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3.2.</a:t>
            </a:r>
            <a:endParaRPr sz="2000">
              <a:latin typeface="Cambria"/>
              <a:cs typeface="Cambria"/>
            </a:endParaRPr>
          </a:p>
          <a:p>
            <a:pPr marL="4953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95934" algn="l"/>
              </a:tabLst>
            </a:pP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sum-of-minterm: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B86FB8"/>
              </a:buClr>
              <a:buFont typeface="Wingdings"/>
              <a:buChar char=""/>
            </a:pPr>
            <a:endParaRPr sz="2100">
              <a:latin typeface="Cambria"/>
              <a:cs typeface="Cambria"/>
            </a:endParaRPr>
          </a:p>
          <a:p>
            <a:pPr marL="99060">
              <a:lnSpc>
                <a:spcPct val="100000"/>
              </a:lnSpc>
              <a:spcBef>
                <a:spcPts val="1600"/>
              </a:spcBef>
            </a:pPr>
            <a:r>
              <a:rPr sz="2300" i="1" spc="20" dirty="0">
                <a:latin typeface="Times New Roman"/>
                <a:cs typeface="Times New Roman"/>
              </a:rPr>
              <a:t>F</a:t>
            </a:r>
            <a:r>
              <a:rPr sz="2300" i="1" spc="-34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(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i="1" spc="50" dirty="0">
                <a:latin typeface="Times New Roman"/>
                <a:cs typeface="Times New Roman"/>
              </a:rPr>
              <a:t>x</a:t>
            </a:r>
            <a:r>
              <a:rPr sz="2300" spc="5" dirty="0">
                <a:latin typeface="Times New Roman"/>
                <a:cs typeface="Times New Roman"/>
              </a:rPr>
              <a:t>,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i="1" spc="85" dirty="0">
                <a:latin typeface="Times New Roman"/>
                <a:cs typeface="Times New Roman"/>
              </a:rPr>
              <a:t>y</a:t>
            </a:r>
            <a:r>
              <a:rPr sz="2300" spc="5" dirty="0">
                <a:latin typeface="Times New Roman"/>
                <a:cs typeface="Times New Roman"/>
              </a:rPr>
              <a:t>,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i="1" spc="120" dirty="0">
                <a:latin typeface="Times New Roman"/>
                <a:cs typeface="Times New Roman"/>
              </a:rPr>
              <a:t>z</a:t>
            </a:r>
            <a:r>
              <a:rPr sz="2300" spc="10" dirty="0">
                <a:latin typeface="Times New Roman"/>
                <a:cs typeface="Times New Roman"/>
              </a:rPr>
              <a:t>)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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5175" spc="307" baseline="-8051" dirty="0">
                <a:latin typeface="Symbol"/>
                <a:cs typeface="Symbol"/>
              </a:rPr>
              <a:t></a:t>
            </a:r>
            <a:r>
              <a:rPr sz="2300" spc="-125" dirty="0">
                <a:latin typeface="Times New Roman"/>
                <a:cs typeface="Times New Roman"/>
              </a:rPr>
              <a:t>(</a:t>
            </a:r>
            <a:r>
              <a:rPr sz="2300" spc="-190" dirty="0">
                <a:latin typeface="Times New Roman"/>
                <a:cs typeface="Times New Roman"/>
              </a:rPr>
              <a:t>1</a:t>
            </a:r>
            <a:r>
              <a:rPr sz="2300" spc="5" dirty="0">
                <a:latin typeface="Times New Roman"/>
                <a:cs typeface="Times New Roman"/>
              </a:rPr>
              <a:t>,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35" dirty="0">
                <a:latin typeface="Times New Roman"/>
                <a:cs typeface="Times New Roman"/>
              </a:rPr>
              <a:t>3</a:t>
            </a:r>
            <a:r>
              <a:rPr sz="2300" spc="5" dirty="0">
                <a:latin typeface="Times New Roman"/>
                <a:cs typeface="Times New Roman"/>
              </a:rPr>
              <a:t>,</a:t>
            </a:r>
            <a:r>
              <a:rPr sz="2300" spc="-34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4</a:t>
            </a:r>
            <a:r>
              <a:rPr sz="2300" spc="5" dirty="0">
                <a:latin typeface="Times New Roman"/>
                <a:cs typeface="Times New Roman"/>
              </a:rPr>
              <a:t>,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6)</a:t>
            </a:r>
            <a:endParaRPr sz="2300">
              <a:latin typeface="Times New Roman"/>
              <a:cs typeface="Times New Roman"/>
            </a:endParaRPr>
          </a:p>
          <a:p>
            <a:pPr marL="495300" lvl="1" indent="-229235">
              <a:lnSpc>
                <a:spcPct val="100000"/>
              </a:lnSpc>
              <a:spcBef>
                <a:spcPts val="68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95934" algn="l"/>
              </a:tabLst>
            </a:pP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sum-of-maxterm: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3505" y="4278629"/>
            <a:ext cx="323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Taking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complement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20" dirty="0">
                <a:solidFill>
                  <a:srgbClr val="585858"/>
                </a:solidFill>
                <a:latin typeface="Symbol"/>
                <a:cs typeface="Symbol"/>
              </a:rPr>
              <a:t>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5953" y="2385822"/>
            <a:ext cx="2914015" cy="510540"/>
          </a:xfrm>
          <a:custGeom>
            <a:avLst/>
            <a:gdLst/>
            <a:ahLst/>
            <a:cxnLst/>
            <a:rect l="l" t="t" r="r" b="b"/>
            <a:pathLst>
              <a:path w="2914015" h="510539">
                <a:moveTo>
                  <a:pt x="0" y="510539"/>
                </a:moveTo>
                <a:lnTo>
                  <a:pt x="2913888" y="510539"/>
                </a:lnTo>
                <a:lnTo>
                  <a:pt x="2913888" y="0"/>
                </a:lnTo>
                <a:lnTo>
                  <a:pt x="0" y="0"/>
                </a:lnTo>
                <a:lnTo>
                  <a:pt x="0" y="510539"/>
                </a:lnTo>
                <a:close/>
              </a:path>
            </a:pathLst>
          </a:custGeom>
          <a:ln w="1981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8003" y="2142634"/>
            <a:ext cx="3767816" cy="39569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55953" y="3920490"/>
            <a:ext cx="2914015" cy="411480"/>
          </a:xfrm>
          <a:prstGeom prst="rect">
            <a:avLst/>
          </a:prstGeom>
          <a:ln w="19811">
            <a:solidFill>
              <a:srgbClr val="33CC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2620"/>
              </a:lnSpc>
            </a:pPr>
            <a:r>
              <a:rPr sz="2250" i="1" spc="40" dirty="0">
                <a:latin typeface="Times New Roman"/>
                <a:cs typeface="Times New Roman"/>
              </a:rPr>
              <a:t>F</a:t>
            </a:r>
            <a:r>
              <a:rPr sz="2250" i="1" spc="-350" dirty="0">
                <a:latin typeface="Times New Roman"/>
                <a:cs typeface="Times New Roman"/>
              </a:rPr>
              <a:t> </a:t>
            </a:r>
            <a:r>
              <a:rPr sz="3375" spc="-89" baseline="2469" dirty="0">
                <a:latin typeface="Symbol"/>
                <a:cs typeface="Symbol"/>
              </a:rPr>
              <a:t></a:t>
            </a:r>
            <a:r>
              <a:rPr sz="2250" spc="20" dirty="0">
                <a:latin typeface="Times New Roman"/>
                <a:cs typeface="Times New Roman"/>
              </a:rPr>
              <a:t>(</a:t>
            </a:r>
            <a:r>
              <a:rPr sz="2250" spc="-355" dirty="0">
                <a:latin typeface="Times New Roman"/>
                <a:cs typeface="Times New Roman"/>
              </a:rPr>
              <a:t> </a:t>
            </a:r>
            <a:r>
              <a:rPr sz="2250" i="1" spc="80" dirty="0">
                <a:latin typeface="Times New Roman"/>
                <a:cs typeface="Times New Roman"/>
              </a:rPr>
              <a:t>x</a:t>
            </a:r>
            <a:r>
              <a:rPr sz="2250" spc="15" dirty="0">
                <a:latin typeface="Times New Roman"/>
                <a:cs typeface="Times New Roman"/>
              </a:rPr>
              <a:t>,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i="1" spc="114" dirty="0">
                <a:latin typeface="Times New Roman"/>
                <a:cs typeface="Times New Roman"/>
              </a:rPr>
              <a:t>y</a:t>
            </a:r>
            <a:r>
              <a:rPr sz="2250" spc="15" dirty="0">
                <a:latin typeface="Times New Roman"/>
                <a:cs typeface="Times New Roman"/>
              </a:rPr>
              <a:t>,</a:t>
            </a:r>
            <a:r>
              <a:rPr sz="2250" spc="-204" dirty="0">
                <a:latin typeface="Times New Roman"/>
                <a:cs typeface="Times New Roman"/>
              </a:rPr>
              <a:t> </a:t>
            </a:r>
            <a:r>
              <a:rPr sz="2250" i="1" spc="140" dirty="0">
                <a:latin typeface="Times New Roman"/>
                <a:cs typeface="Times New Roman"/>
              </a:rPr>
              <a:t>z</a:t>
            </a:r>
            <a:r>
              <a:rPr sz="2250" spc="20" dirty="0">
                <a:latin typeface="Times New Roman"/>
                <a:cs typeface="Times New Roman"/>
              </a:rPr>
              <a:t>)</a:t>
            </a:r>
            <a:r>
              <a:rPr sz="2250" spc="-5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Symbol"/>
                <a:cs typeface="Symbol"/>
              </a:rPr>
              <a:t></a:t>
            </a:r>
            <a:r>
              <a:rPr sz="2250" spc="15" dirty="0">
                <a:latin typeface="Times New Roman"/>
                <a:cs typeface="Times New Roman"/>
              </a:rPr>
              <a:t> </a:t>
            </a:r>
            <a:r>
              <a:rPr sz="2250" spc="114" dirty="0">
                <a:latin typeface="Symbol"/>
                <a:cs typeface="Symbol"/>
              </a:rPr>
              <a:t>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spc="-25" dirty="0">
                <a:latin typeface="Times New Roman"/>
                <a:cs typeface="Times New Roman"/>
              </a:rPr>
              <a:t>0</a:t>
            </a:r>
            <a:r>
              <a:rPr sz="2250" spc="15" dirty="0">
                <a:latin typeface="Times New Roman"/>
                <a:cs typeface="Times New Roman"/>
              </a:rPr>
              <a:t>,</a:t>
            </a:r>
            <a:r>
              <a:rPr sz="2250" spc="-32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2</a:t>
            </a:r>
            <a:r>
              <a:rPr sz="2250" spc="204" dirty="0">
                <a:latin typeface="Times New Roman"/>
                <a:cs typeface="Times New Roman"/>
              </a:rPr>
              <a:t>,</a:t>
            </a:r>
            <a:r>
              <a:rPr sz="2250" spc="-85" dirty="0">
                <a:latin typeface="Times New Roman"/>
                <a:cs typeface="Times New Roman"/>
              </a:rPr>
              <a:t>5</a:t>
            </a:r>
            <a:r>
              <a:rPr sz="2250" spc="15" dirty="0">
                <a:latin typeface="Times New Roman"/>
                <a:cs typeface="Times New Roman"/>
              </a:rPr>
              <a:t>,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7</a:t>
            </a:r>
            <a:r>
              <a:rPr sz="2250" spc="2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5766" y="5301234"/>
            <a:ext cx="3208020" cy="413384"/>
          </a:xfrm>
          <a:prstGeom prst="rect">
            <a:avLst/>
          </a:prstGeom>
          <a:ln w="19811">
            <a:solidFill>
              <a:srgbClr val="33CC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2630"/>
              </a:lnSpc>
            </a:pPr>
            <a:r>
              <a:rPr sz="2250" i="1" spc="40" dirty="0">
                <a:latin typeface="Times New Roman"/>
                <a:cs typeface="Times New Roman"/>
              </a:rPr>
              <a:t>F</a:t>
            </a:r>
            <a:r>
              <a:rPr sz="2250" i="1" spc="-325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(</a:t>
            </a:r>
            <a:r>
              <a:rPr sz="2250" spc="-340" dirty="0">
                <a:latin typeface="Times New Roman"/>
                <a:cs typeface="Times New Roman"/>
              </a:rPr>
              <a:t> </a:t>
            </a:r>
            <a:r>
              <a:rPr sz="2250" i="1" spc="70" dirty="0">
                <a:latin typeface="Times New Roman"/>
                <a:cs typeface="Times New Roman"/>
              </a:rPr>
              <a:t>x</a:t>
            </a:r>
            <a:r>
              <a:rPr sz="2250" spc="15" dirty="0">
                <a:latin typeface="Times New Roman"/>
                <a:cs typeface="Times New Roman"/>
              </a:rPr>
              <a:t>,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50" i="1" spc="100" dirty="0">
                <a:latin typeface="Times New Roman"/>
                <a:cs typeface="Times New Roman"/>
              </a:rPr>
              <a:t>y</a:t>
            </a:r>
            <a:r>
              <a:rPr sz="2250" spc="15" dirty="0">
                <a:latin typeface="Times New Roman"/>
                <a:cs typeface="Times New Roman"/>
              </a:rPr>
              <a:t>,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i="1" spc="140" dirty="0">
                <a:latin typeface="Times New Roman"/>
                <a:cs typeface="Times New Roman"/>
              </a:rPr>
              <a:t>z</a:t>
            </a:r>
            <a:r>
              <a:rPr sz="2250" spc="20" dirty="0">
                <a:latin typeface="Times New Roman"/>
                <a:cs typeface="Times New Roman"/>
              </a:rPr>
              <a:t>)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Symbol"/>
                <a:cs typeface="Symbol"/>
              </a:rPr>
              <a:t>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(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2250" i="1" spc="80" dirty="0">
                <a:latin typeface="Times New Roman"/>
                <a:cs typeface="Times New Roman"/>
              </a:rPr>
              <a:t>x</a:t>
            </a:r>
            <a:r>
              <a:rPr sz="3375" spc="22" baseline="2469" dirty="0">
                <a:latin typeface="Symbol"/>
                <a:cs typeface="Symbol"/>
              </a:rPr>
              <a:t></a:t>
            </a:r>
            <a:r>
              <a:rPr sz="3375" spc="-330" baseline="2469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Symbol"/>
                <a:cs typeface="Symbol"/>
              </a:rPr>
              <a:t></a:t>
            </a:r>
            <a:r>
              <a:rPr sz="2250" spc="5" dirty="0">
                <a:latin typeface="Times New Roman"/>
                <a:cs typeface="Times New Roman"/>
              </a:rPr>
              <a:t> </a:t>
            </a:r>
            <a:r>
              <a:rPr sz="2250" i="1" spc="90" dirty="0">
                <a:latin typeface="Times New Roman"/>
                <a:cs typeface="Times New Roman"/>
              </a:rPr>
              <a:t>z</a:t>
            </a:r>
            <a:r>
              <a:rPr sz="3375" spc="-67" baseline="2469" dirty="0">
                <a:latin typeface="Symbol"/>
                <a:cs typeface="Symbol"/>
              </a:rPr>
              <a:t></a:t>
            </a:r>
            <a:r>
              <a:rPr sz="2250" spc="30" dirty="0">
                <a:latin typeface="Times New Roman"/>
                <a:cs typeface="Times New Roman"/>
              </a:rPr>
              <a:t>)</a:t>
            </a:r>
            <a:r>
              <a:rPr sz="2250" spc="20" dirty="0">
                <a:latin typeface="Times New Roman"/>
                <a:cs typeface="Times New Roman"/>
              </a:rPr>
              <a:t>(</a:t>
            </a:r>
            <a:r>
              <a:rPr sz="2250" spc="-340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i="1" spc="-65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Symbol"/>
                <a:cs typeface="Symbol"/>
              </a:rPr>
              <a:t></a:t>
            </a:r>
            <a:r>
              <a:rPr sz="2250" spc="5" dirty="0">
                <a:latin typeface="Times New Roman"/>
                <a:cs typeface="Times New Roman"/>
              </a:rPr>
              <a:t> </a:t>
            </a:r>
            <a:r>
              <a:rPr sz="2250" i="1" spc="135" dirty="0">
                <a:latin typeface="Times New Roman"/>
                <a:cs typeface="Times New Roman"/>
              </a:rPr>
              <a:t>z</a:t>
            </a:r>
            <a:r>
              <a:rPr sz="2250" spc="2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5708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Sum-of-Minterm</a:t>
            </a:r>
            <a:r>
              <a:rPr spc="60" dirty="0"/>
              <a:t> </a:t>
            </a:r>
            <a:r>
              <a:rPr spc="114" dirty="0"/>
              <a:t>Procedure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625" y="1003933"/>
            <a:ext cx="5224780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Consider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function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defined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Table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3.2.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125" dirty="0">
                <a:solidFill>
                  <a:srgbClr val="585858"/>
                </a:solidFill>
                <a:latin typeface="Cambria"/>
                <a:cs typeface="Cambria"/>
              </a:rPr>
              <a:t>Combine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1’s: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3505" y="2874645"/>
            <a:ext cx="2075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125" dirty="0">
                <a:solidFill>
                  <a:srgbClr val="585858"/>
                </a:solidFill>
                <a:latin typeface="Cambria"/>
                <a:cs typeface="Cambria"/>
              </a:rPr>
              <a:t>Combine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0’s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333" y="2344673"/>
            <a:ext cx="2615565" cy="436245"/>
          </a:xfrm>
          <a:prstGeom prst="rect">
            <a:avLst/>
          </a:prstGeom>
          <a:ln w="19811">
            <a:solidFill>
              <a:srgbClr val="33CC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2780"/>
              </a:lnSpc>
            </a:pPr>
            <a:r>
              <a:rPr sz="2400" i="1" spc="25" dirty="0">
                <a:latin typeface="Times New Roman"/>
                <a:cs typeface="Times New Roman"/>
              </a:rPr>
              <a:t>F</a:t>
            </a:r>
            <a:r>
              <a:rPr sz="2400" i="1" spc="-34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(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i="1" spc="70" dirty="0">
                <a:latin typeface="Times New Roman"/>
                <a:cs typeface="Times New Roman"/>
              </a:rPr>
              <a:t>x</a:t>
            </a:r>
            <a:r>
              <a:rPr sz="2400" spc="10" dirty="0">
                <a:latin typeface="Times New Roman"/>
                <a:cs typeface="Times New Roman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spc="105" dirty="0">
                <a:latin typeface="Times New Roman"/>
                <a:cs typeface="Times New Roman"/>
              </a:rPr>
              <a:t>y</a:t>
            </a:r>
            <a:r>
              <a:rPr sz="2400" spc="10" dirty="0">
                <a:latin typeface="Times New Roman"/>
                <a:cs typeface="Times New Roman"/>
              </a:rPr>
              <a:t>,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i="1" spc="135" dirty="0">
                <a:latin typeface="Times New Roman"/>
                <a:cs typeface="Times New Roman"/>
              </a:rPr>
              <a:t>z</a:t>
            </a:r>
            <a:r>
              <a:rPr sz="2400" spc="1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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i="1" spc="80" dirty="0">
                <a:latin typeface="Times New Roman"/>
                <a:cs typeface="Times New Roman"/>
              </a:rPr>
              <a:t>x</a:t>
            </a:r>
            <a:r>
              <a:rPr sz="3600" spc="-209" baseline="2314" dirty="0">
                <a:latin typeface="Symbol"/>
                <a:cs typeface="Symbol"/>
              </a:rPr>
              <a:t></a:t>
            </a:r>
            <a:r>
              <a:rPr sz="2400" i="1" spc="15" dirty="0">
                <a:latin typeface="Times New Roman"/>
                <a:cs typeface="Times New Roman"/>
              </a:rPr>
              <a:t>z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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i="1" spc="35" dirty="0">
                <a:latin typeface="Times New Roman"/>
                <a:cs typeface="Times New Roman"/>
              </a:rPr>
              <a:t>x</a:t>
            </a:r>
            <a:r>
              <a:rPr sz="2400" i="1" spc="85" dirty="0">
                <a:latin typeface="Times New Roman"/>
                <a:cs typeface="Times New Roman"/>
              </a:rPr>
              <a:t>z</a:t>
            </a:r>
            <a:r>
              <a:rPr sz="3600" spc="15" baseline="2314" dirty="0">
                <a:latin typeface="Symbol"/>
                <a:cs typeface="Symbol"/>
              </a:rPr>
              <a:t></a:t>
            </a:r>
            <a:endParaRPr sz="3600" baseline="2314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6141" y="3848861"/>
            <a:ext cx="2601595" cy="433070"/>
          </a:xfrm>
          <a:prstGeom prst="rect">
            <a:avLst/>
          </a:prstGeom>
          <a:ln w="19811">
            <a:solidFill>
              <a:srgbClr val="33CC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2765"/>
              </a:lnSpc>
            </a:pPr>
            <a:r>
              <a:rPr sz="2400" i="1" spc="40" dirty="0">
                <a:latin typeface="Times New Roman"/>
                <a:cs typeface="Times New Roman"/>
              </a:rPr>
              <a:t>F</a:t>
            </a:r>
            <a:r>
              <a:rPr sz="3000" b="1" i="1" spc="-487" baseline="13888" dirty="0">
                <a:latin typeface="Times New Roman"/>
                <a:cs typeface="Times New Roman"/>
              </a:rPr>
              <a:t>'</a:t>
            </a:r>
            <a:r>
              <a:rPr sz="2400" spc="10" dirty="0">
                <a:latin typeface="Times New Roman"/>
                <a:cs typeface="Times New Roman"/>
              </a:rPr>
              <a:t>(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i="1" spc="65" dirty="0">
                <a:latin typeface="Times New Roman"/>
                <a:cs typeface="Times New Roman"/>
              </a:rPr>
              <a:t>x</a:t>
            </a:r>
            <a:r>
              <a:rPr sz="2400" spc="5" dirty="0">
                <a:latin typeface="Times New Roman"/>
                <a:cs typeface="Times New Roman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spc="100" dirty="0">
                <a:latin typeface="Times New Roman"/>
                <a:cs typeface="Times New Roman"/>
              </a:rPr>
              <a:t>y</a:t>
            </a:r>
            <a:r>
              <a:rPr sz="2400" spc="5" dirty="0">
                <a:latin typeface="Times New Roman"/>
                <a:cs typeface="Times New Roman"/>
              </a:rPr>
              <a:t>,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i="1" spc="130" dirty="0">
                <a:latin typeface="Times New Roman"/>
                <a:cs typeface="Times New Roman"/>
              </a:rPr>
              <a:t>z</a:t>
            </a:r>
            <a:r>
              <a:rPr sz="2400" spc="1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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i="1" spc="30" dirty="0">
                <a:latin typeface="Times New Roman"/>
                <a:cs typeface="Times New Roman"/>
              </a:rPr>
              <a:t>x</a:t>
            </a:r>
            <a:r>
              <a:rPr sz="2400" i="1" spc="10" dirty="0">
                <a:latin typeface="Times New Roman"/>
                <a:cs typeface="Times New Roman"/>
              </a:rPr>
              <a:t>z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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i="1" spc="80" dirty="0">
                <a:latin typeface="Times New Roman"/>
                <a:cs typeface="Times New Roman"/>
              </a:rPr>
              <a:t>x</a:t>
            </a:r>
            <a:r>
              <a:rPr sz="3600" spc="-225" baseline="2314" dirty="0">
                <a:latin typeface="Symbol"/>
                <a:cs typeface="Symbol"/>
              </a:rPr>
              <a:t></a:t>
            </a:r>
            <a:r>
              <a:rPr sz="2400" i="1" spc="85" dirty="0">
                <a:latin typeface="Times New Roman"/>
                <a:cs typeface="Times New Roman"/>
              </a:rPr>
              <a:t>z</a:t>
            </a:r>
            <a:r>
              <a:rPr sz="3600" spc="7" baseline="2314" dirty="0">
                <a:latin typeface="Symbol"/>
                <a:cs typeface="Symbol"/>
              </a:rPr>
              <a:t></a:t>
            </a:r>
            <a:endParaRPr sz="3600" baseline="2314">
              <a:latin typeface="Symbol"/>
              <a:cs typeface="Symbo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7145" y="2040658"/>
            <a:ext cx="4361645" cy="33664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49902" y="5614517"/>
            <a:ext cx="4184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3.16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Map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Table </a:t>
            </a:r>
            <a:r>
              <a:rPr sz="1800" dirty="0">
                <a:latin typeface="Times New Roman"/>
                <a:cs typeface="Times New Roman"/>
              </a:rPr>
              <a:t>3.2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5612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pc="-5" dirty="0"/>
              <a:t>3-6	</a:t>
            </a:r>
            <a:r>
              <a:rPr spc="114" dirty="0"/>
              <a:t>Don't-Care</a:t>
            </a:r>
            <a:r>
              <a:rPr spc="55" dirty="0"/>
              <a:t> </a:t>
            </a:r>
            <a:r>
              <a:rPr spc="145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625" y="1089787"/>
            <a:ext cx="7908290" cy="276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 value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function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not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specified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for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certain combinations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variables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-65" dirty="0">
                <a:solidFill>
                  <a:srgbClr val="585858"/>
                </a:solidFill>
                <a:latin typeface="Cambria"/>
                <a:cs typeface="Cambria"/>
              </a:rPr>
              <a:t>B</a:t>
            </a:r>
            <a:r>
              <a:rPr sz="1800" spc="175" dirty="0">
                <a:solidFill>
                  <a:srgbClr val="585858"/>
                </a:solidFill>
                <a:latin typeface="Cambria"/>
                <a:cs typeface="Cambria"/>
              </a:rPr>
              <a:t>CD;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800" spc="-35" dirty="0">
                <a:solidFill>
                  <a:srgbClr val="585858"/>
                </a:solidFill>
                <a:latin typeface="Cambria"/>
                <a:cs typeface="Cambria"/>
              </a:rPr>
              <a:t>0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800" spc="-35" dirty="0">
                <a:solidFill>
                  <a:srgbClr val="585858"/>
                </a:solidFill>
                <a:latin typeface="Cambria"/>
                <a:cs typeface="Cambria"/>
              </a:rPr>
              <a:t>0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-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800" spc="-35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800" spc="-35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:</a:t>
            </a:r>
            <a:r>
              <a:rPr sz="1800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don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'</a:t>
            </a:r>
            <a:r>
              <a:rPr sz="1800" spc="-70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ca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15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B86FB8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don't-care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conditions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can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utilized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logic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minimization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150" dirty="0">
                <a:solidFill>
                  <a:srgbClr val="585858"/>
                </a:solidFill>
                <a:latin typeface="Cambria"/>
                <a:cs typeface="Cambria"/>
              </a:rPr>
              <a:t>Can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implemented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as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0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B86FB8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104139" indent="-229235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Example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3.9: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simplify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40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sz="2000" i="1" spc="40" dirty="0">
                <a:solidFill>
                  <a:srgbClr val="006FC0"/>
                </a:solidFill>
                <a:latin typeface="Cambria"/>
                <a:cs typeface="Cambria"/>
              </a:rPr>
              <a:t>w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145" dirty="0">
                <a:solidFill>
                  <a:srgbClr val="006FC0"/>
                </a:solidFill>
                <a:latin typeface="Cambria"/>
                <a:cs typeface="Cambria"/>
              </a:rPr>
              <a:t>x</a:t>
            </a:r>
            <a:r>
              <a:rPr sz="2000" spc="14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135" dirty="0">
                <a:solidFill>
                  <a:srgbClr val="006FC0"/>
                </a:solidFill>
                <a:latin typeface="Cambria"/>
                <a:cs typeface="Cambria"/>
              </a:rPr>
              <a:t>y</a:t>
            </a:r>
            <a:r>
              <a:rPr sz="2000" spc="13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-40" dirty="0">
                <a:solidFill>
                  <a:srgbClr val="006FC0"/>
                </a:solidFill>
                <a:latin typeface="Cambria"/>
                <a:cs typeface="Cambria"/>
              </a:rPr>
              <a:t>z</a:t>
            </a:r>
            <a:r>
              <a:rPr sz="2000" spc="-40" dirty="0">
                <a:solidFill>
                  <a:srgbClr val="006FC0"/>
                </a:solidFill>
                <a:latin typeface="Cambria"/>
                <a:cs typeface="Cambria"/>
              </a:rPr>
              <a:t>)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2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Symbol"/>
                <a:cs typeface="Symbol"/>
              </a:rPr>
              <a:t>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(1,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3,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7,</a:t>
            </a:r>
            <a:r>
              <a:rPr sz="2000" spc="-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11,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mbria"/>
                <a:cs typeface="Cambria"/>
              </a:rPr>
              <a:t>15)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which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has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don't-care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conditions </a:t>
            </a:r>
            <a:r>
              <a:rPr sz="2000" i="1" spc="85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sz="2000" i="1" spc="85" dirty="0">
                <a:solidFill>
                  <a:srgbClr val="006FC0"/>
                </a:solidFill>
                <a:latin typeface="Cambria"/>
                <a:cs typeface="Cambria"/>
              </a:rPr>
              <a:t>w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145" dirty="0">
                <a:solidFill>
                  <a:srgbClr val="006FC0"/>
                </a:solidFill>
                <a:latin typeface="Cambria"/>
                <a:cs typeface="Cambria"/>
              </a:rPr>
              <a:t>x</a:t>
            </a:r>
            <a:r>
              <a:rPr sz="2000" spc="14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135" dirty="0">
                <a:solidFill>
                  <a:srgbClr val="006FC0"/>
                </a:solidFill>
                <a:latin typeface="Cambria"/>
                <a:cs typeface="Cambria"/>
              </a:rPr>
              <a:t>y</a:t>
            </a:r>
            <a:r>
              <a:rPr sz="2000" spc="13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-40" dirty="0">
                <a:solidFill>
                  <a:srgbClr val="006FC0"/>
                </a:solidFill>
                <a:latin typeface="Cambria"/>
                <a:cs typeface="Cambria"/>
              </a:rPr>
              <a:t>z</a:t>
            </a:r>
            <a:r>
              <a:rPr sz="2000" spc="-40" dirty="0">
                <a:solidFill>
                  <a:srgbClr val="006FC0"/>
                </a:solidFill>
                <a:latin typeface="Cambria"/>
                <a:cs typeface="Cambria"/>
              </a:rPr>
              <a:t>)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2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Symbol"/>
                <a:cs typeface="Symbol"/>
              </a:rPr>
              <a:t>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(0,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2,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5).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4116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Example</a:t>
            </a:r>
            <a:r>
              <a:rPr spc="45" dirty="0"/>
              <a:t> </a:t>
            </a:r>
            <a:r>
              <a:rPr spc="75" dirty="0"/>
              <a:t>3.9</a:t>
            </a:r>
            <a:r>
              <a:rPr spc="50" dirty="0"/>
              <a:t> </a:t>
            </a:r>
            <a:r>
              <a:rPr spc="9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3505" y="1091310"/>
            <a:ext cx="506539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i="1" spc="-15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0" dirty="0">
                <a:solidFill>
                  <a:srgbClr val="585858"/>
                </a:solidFill>
                <a:latin typeface="Cambria"/>
                <a:cs typeface="Cambria"/>
              </a:rPr>
              <a:t>yz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+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0" dirty="0">
                <a:solidFill>
                  <a:srgbClr val="585858"/>
                </a:solidFill>
                <a:latin typeface="Cambria"/>
                <a:cs typeface="Cambria"/>
              </a:rPr>
              <a:t>w'x';</a:t>
            </a:r>
            <a:r>
              <a:rPr sz="1800" i="1" spc="-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15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i="1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0" dirty="0">
                <a:solidFill>
                  <a:srgbClr val="585858"/>
                </a:solidFill>
                <a:latin typeface="Cambria"/>
                <a:cs typeface="Cambria"/>
              </a:rPr>
              <a:t>yz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+</a:t>
            </a:r>
            <a:r>
              <a:rPr sz="1800" i="1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30" dirty="0">
                <a:solidFill>
                  <a:srgbClr val="585858"/>
                </a:solidFill>
                <a:latin typeface="Cambria"/>
                <a:cs typeface="Cambria"/>
              </a:rPr>
              <a:t>w'z</a:t>
            </a:r>
            <a:endParaRPr sz="1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i="1" spc="-15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i="1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Symbol"/>
                <a:cs typeface="Symbol"/>
              </a:rPr>
              <a:t>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(0,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1,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2,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3,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7,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11,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15)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;</a:t>
            </a:r>
            <a:r>
              <a:rPr sz="1800" spc="-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15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Symbol"/>
                <a:cs typeface="Symbol"/>
              </a:rPr>
              <a:t>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(1,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3,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5,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7,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11,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15)</a:t>
            </a:r>
            <a:endParaRPr sz="1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Either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expression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is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acceptable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855" y="2554722"/>
            <a:ext cx="7675704" cy="3538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57069" y="6276238"/>
            <a:ext cx="4436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Figure </a:t>
            </a:r>
            <a:r>
              <a:rPr sz="1800" dirty="0">
                <a:latin typeface="Times New Roman"/>
                <a:cs typeface="Times New Roman"/>
              </a:rPr>
              <a:t>3.17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don't-care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3352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3-1</a:t>
            </a:r>
            <a:r>
              <a:rPr spc="50" dirty="0"/>
              <a:t> </a:t>
            </a:r>
            <a:r>
              <a:rPr spc="4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625" y="1089787"/>
            <a:ext cx="743204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100" dirty="0">
                <a:solidFill>
                  <a:srgbClr val="FF33CC"/>
                </a:solidFill>
                <a:latin typeface="Cambria"/>
                <a:cs typeface="Cambria"/>
              </a:rPr>
              <a:t>Gate-level </a:t>
            </a:r>
            <a:r>
              <a:rPr sz="2000" spc="30" dirty="0">
                <a:solidFill>
                  <a:srgbClr val="FF33CC"/>
                </a:solidFill>
                <a:latin typeface="Cambria"/>
                <a:cs typeface="Cambria"/>
              </a:rPr>
              <a:t>minimization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refers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design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task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finding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an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optimal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gate-level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implementation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Boolean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functions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describing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digital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circuit.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4500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pc="-5" dirty="0"/>
              <a:t>3-2	</a:t>
            </a:r>
            <a:r>
              <a:rPr spc="120" dirty="0"/>
              <a:t>The</a:t>
            </a:r>
            <a:r>
              <a:rPr spc="55" dirty="0"/>
              <a:t> </a:t>
            </a:r>
            <a:r>
              <a:rPr spc="204" dirty="0"/>
              <a:t>Map</a:t>
            </a:r>
            <a:r>
              <a:rPr spc="70" dirty="0"/>
              <a:t> </a:t>
            </a:r>
            <a:r>
              <a:rPr spc="14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625" y="1003933"/>
            <a:ext cx="5026025" cy="39890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complexity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of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digital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logic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gates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complexity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algebraic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expression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B86FB8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Logic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minimization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l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g</a:t>
            </a:r>
            <a:r>
              <a:rPr sz="1800" spc="125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b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i</a:t>
            </a:r>
            <a:r>
              <a:rPr sz="1800" spc="14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oache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:</a:t>
            </a:r>
            <a:r>
              <a:rPr sz="1800" spc="-1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l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ck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eci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ic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u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les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Karnaugh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map</a:t>
            </a:r>
            <a:endParaRPr sz="1800">
              <a:latin typeface="Cambria"/>
              <a:cs typeface="Cambria"/>
            </a:endParaRPr>
          </a:p>
          <a:p>
            <a:pPr marL="698500" lvl="2" indent="-229235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9135" algn="l"/>
              </a:tabLst>
            </a:pPr>
            <a:r>
              <a:rPr sz="1800" spc="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simple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straight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forward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procedure</a:t>
            </a:r>
            <a:endParaRPr sz="1800">
              <a:latin typeface="Cambria"/>
              <a:cs typeface="Cambria"/>
            </a:endParaRPr>
          </a:p>
          <a:p>
            <a:pPr marL="698500" lvl="2" indent="-229235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9135" algn="l"/>
              </a:tabLst>
            </a:pPr>
            <a:r>
              <a:rPr sz="1800" spc="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pictorial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form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truth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endParaRPr sz="1800">
              <a:latin typeface="Cambria"/>
              <a:cs typeface="Cambria"/>
            </a:endParaRPr>
          </a:p>
          <a:p>
            <a:pPr marL="698500" lvl="2" indent="-229235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9135" algn="l"/>
              </a:tabLst>
            </a:pP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Applicable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if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#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variables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4" dirty="0">
                <a:solidFill>
                  <a:srgbClr val="585858"/>
                </a:solidFill>
                <a:latin typeface="Cambria"/>
                <a:cs typeface="Cambria"/>
              </a:rPr>
              <a:t>&lt;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7</a:t>
            </a:r>
            <a:endParaRPr sz="18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663366"/>
              </a:buClr>
              <a:buFont typeface="Wingdings"/>
              <a:buChar char=""/>
            </a:pPr>
            <a:endParaRPr sz="165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15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diagram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made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up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squares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Each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square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represents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one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minterm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5770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Review </a:t>
            </a:r>
            <a:r>
              <a:rPr spc="55" dirty="0"/>
              <a:t>of</a:t>
            </a:r>
            <a:r>
              <a:rPr spc="70" dirty="0"/>
              <a:t> </a:t>
            </a:r>
            <a:r>
              <a:rPr spc="110" dirty="0"/>
              <a:t>Boolean</a:t>
            </a:r>
            <a:r>
              <a:rPr spc="70" dirty="0"/>
              <a:t> 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625" y="1003933"/>
            <a:ext cx="6381115" cy="21704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29235" marR="4187190" indent="-229235" algn="r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29235" algn="l"/>
              </a:tabLst>
            </a:pP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Boolean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function</a:t>
            </a:r>
            <a:endParaRPr sz="2000">
              <a:latin typeface="Cambria"/>
              <a:cs typeface="Cambria"/>
            </a:endParaRPr>
          </a:p>
          <a:p>
            <a:pPr marL="228600" marR="4147820" lvl="1" indent="-228600" algn="r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28600" algn="l"/>
              </a:tabLst>
            </a:pP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Sum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minterms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Sum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products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(or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product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sum)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simplest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form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minimum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number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terms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minimum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number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literals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simplified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expression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may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not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unique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3864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Two-Variable</a:t>
            </a:r>
            <a:r>
              <a:rPr spc="75" dirty="0"/>
              <a:t> </a:t>
            </a:r>
            <a:r>
              <a:rPr spc="204" dirty="0"/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25" y="1003933"/>
            <a:ext cx="3460750" cy="23685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5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two-variable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map</a:t>
            </a:r>
            <a:endParaRPr sz="2000">
              <a:latin typeface="Cambria"/>
              <a:cs typeface="Cambria"/>
            </a:endParaRPr>
          </a:p>
          <a:p>
            <a:pPr marL="794385" lvl="1" indent="-32512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794385" algn="l"/>
                <a:tab pos="795020" algn="l"/>
              </a:tabLst>
            </a:pP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Four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minterms</a:t>
            </a:r>
            <a:endParaRPr sz="1800">
              <a:latin typeface="Cambria"/>
              <a:cs typeface="Cambria"/>
            </a:endParaRPr>
          </a:p>
          <a:p>
            <a:pPr marL="794385" lvl="1" indent="-32512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794385" algn="l"/>
                <a:tab pos="795020" algn="l"/>
              </a:tabLst>
            </a:pPr>
            <a:r>
              <a:rPr sz="1800" i="1" spc="100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i="1" spc="-30" dirty="0">
                <a:solidFill>
                  <a:srgbClr val="585858"/>
                </a:solidFill>
                <a:latin typeface="Cambria"/>
                <a:cs typeface="Cambria"/>
              </a:rPr>
              <a:t>'</a:t>
            </a:r>
            <a:r>
              <a:rPr sz="1800" i="1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ow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0;</a:t>
            </a:r>
            <a:r>
              <a:rPr sz="1800" spc="-10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05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ow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  <a:p>
            <a:pPr marL="794385" lvl="1" indent="-32512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794385" algn="l"/>
                <a:tab pos="795020" algn="l"/>
              </a:tabLst>
            </a:pPr>
            <a:r>
              <a:rPr sz="1800" i="1" spc="80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i="1" spc="-30" dirty="0">
                <a:solidFill>
                  <a:srgbClr val="585858"/>
                </a:solidFill>
                <a:latin typeface="Cambria"/>
                <a:cs typeface="Cambria"/>
              </a:rPr>
              <a:t>'</a:t>
            </a:r>
            <a:r>
              <a:rPr sz="1800" i="1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4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column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0;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90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i="1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4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col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u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mn</a:t>
            </a:r>
            <a:endParaRPr sz="1800">
              <a:latin typeface="Cambria"/>
              <a:cs typeface="Cambria"/>
            </a:endParaRPr>
          </a:p>
          <a:p>
            <a:pPr marL="794385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  <a:p>
            <a:pPr marL="794385" marR="333375" lvl="1" indent="-32512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794385" algn="l"/>
                <a:tab pos="795020" algn="l"/>
              </a:tabLst>
            </a:pPr>
            <a:r>
              <a:rPr sz="1800" spc="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truth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square </a:t>
            </a:r>
            <a:r>
              <a:rPr sz="1800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diagram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625" y="3347491"/>
            <a:ext cx="2938780" cy="10007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62585" indent="-325120">
              <a:lnSpc>
                <a:spcPct val="100000"/>
              </a:lnSpc>
              <a:spcBef>
                <a:spcPts val="69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362585" algn="l"/>
                <a:tab pos="363220" algn="l"/>
              </a:tabLst>
            </a:pP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Fi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g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.</a:t>
            </a:r>
            <a:r>
              <a:rPr sz="1800" spc="-1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3.2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a):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00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i="1" spc="85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8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-22" baseline="-20833" dirty="0">
                <a:solidFill>
                  <a:srgbClr val="585858"/>
                </a:solidFill>
                <a:latin typeface="Cambria"/>
                <a:cs typeface="Cambria"/>
              </a:rPr>
              <a:t>3</a:t>
            </a:r>
            <a:endParaRPr sz="1800" baseline="-20833">
              <a:latin typeface="Cambria"/>
              <a:cs typeface="Cambria"/>
            </a:endParaRPr>
          </a:p>
          <a:p>
            <a:pPr marL="362585" indent="-32512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362585" algn="l"/>
                <a:tab pos="363220" algn="l"/>
              </a:tabLst>
            </a:pP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Fi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g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.</a:t>
            </a:r>
            <a:r>
              <a:rPr sz="1800" spc="-1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3.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2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(b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)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: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00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i="1" spc="170" dirty="0">
                <a:solidFill>
                  <a:srgbClr val="585858"/>
                </a:solidFill>
                <a:latin typeface="Cambria"/>
                <a:cs typeface="Cambria"/>
              </a:rPr>
              <a:t>+y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5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95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i="1" spc="15" dirty="0">
                <a:solidFill>
                  <a:srgbClr val="585858"/>
                </a:solidFill>
                <a:latin typeface="Cambria"/>
                <a:cs typeface="Cambria"/>
              </a:rPr>
              <a:t>'</a:t>
            </a:r>
            <a:r>
              <a:rPr sz="1800" i="1" spc="30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i="1" spc="195" dirty="0">
                <a:solidFill>
                  <a:srgbClr val="585858"/>
                </a:solidFill>
                <a:latin typeface="Cambria"/>
                <a:cs typeface="Cambria"/>
              </a:rPr>
              <a:t>+</a:t>
            </a:r>
            <a:r>
              <a:rPr sz="1800" i="1" spc="155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i="1" spc="80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i="1" spc="-30" dirty="0">
                <a:solidFill>
                  <a:srgbClr val="585858"/>
                </a:solidFill>
                <a:latin typeface="Cambria"/>
                <a:cs typeface="Cambria"/>
              </a:rPr>
              <a:t>'</a:t>
            </a:r>
            <a:endParaRPr sz="1800">
              <a:latin typeface="Cambria"/>
              <a:cs typeface="Cambria"/>
            </a:endParaRPr>
          </a:p>
          <a:p>
            <a:pPr marL="362585">
              <a:lnSpc>
                <a:spcPct val="100000"/>
              </a:lnSpc>
              <a:spcBef>
                <a:spcPts val="5"/>
              </a:spcBef>
            </a:pPr>
            <a:r>
              <a:rPr sz="1800" i="1" spc="145" dirty="0">
                <a:solidFill>
                  <a:srgbClr val="585858"/>
                </a:solidFill>
                <a:latin typeface="Cambria"/>
                <a:cs typeface="Cambria"/>
              </a:rPr>
              <a:t>+xy</a:t>
            </a:r>
            <a:r>
              <a:rPr sz="1800" i="1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8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127" baseline="-20833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800" i="1" spc="85" dirty="0">
                <a:solidFill>
                  <a:srgbClr val="585858"/>
                </a:solidFill>
                <a:latin typeface="Cambria"/>
                <a:cs typeface="Cambria"/>
              </a:rPr>
              <a:t>+m</a:t>
            </a:r>
            <a:r>
              <a:rPr sz="1800" spc="127" baseline="-20833" dirty="0">
                <a:solidFill>
                  <a:srgbClr val="585858"/>
                </a:solidFill>
                <a:latin typeface="Cambria"/>
                <a:cs typeface="Cambria"/>
              </a:rPr>
              <a:t>2</a:t>
            </a:r>
            <a:r>
              <a:rPr sz="1800" i="1" spc="85" dirty="0">
                <a:solidFill>
                  <a:srgbClr val="585858"/>
                </a:solidFill>
                <a:latin typeface="Cambria"/>
                <a:cs typeface="Cambria"/>
              </a:rPr>
              <a:t>+m</a:t>
            </a:r>
            <a:r>
              <a:rPr sz="1800" spc="127" baseline="-20833" dirty="0">
                <a:solidFill>
                  <a:srgbClr val="585858"/>
                </a:solidFill>
                <a:latin typeface="Cambria"/>
                <a:cs typeface="Cambria"/>
              </a:rPr>
              <a:t>3</a:t>
            </a:r>
            <a:endParaRPr sz="1800" baseline="-20833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1733" y="3970593"/>
            <a:ext cx="4561798" cy="2194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58817" y="6292697"/>
            <a:ext cx="4569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3.2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map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1164" y="1322832"/>
            <a:ext cx="3557016" cy="209397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58232" y="3534536"/>
            <a:ext cx="271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Figure </a:t>
            </a:r>
            <a:r>
              <a:rPr sz="1800" dirty="0">
                <a:latin typeface="Times New Roman"/>
                <a:cs typeface="Times New Roman"/>
              </a:rPr>
              <a:t>3.1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Two-variable </a:t>
            </a:r>
            <a:r>
              <a:rPr sz="1800" spc="-5" dirty="0">
                <a:latin typeface="Times New Roman"/>
                <a:cs typeface="Times New Roman"/>
              </a:rPr>
              <a:t>Map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46101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</a:t>
            </a:r>
            <a:r>
              <a:rPr spc="-90" dirty="0"/>
              <a:t> </a:t>
            </a:r>
            <a:r>
              <a:rPr spc="125" dirty="0"/>
              <a:t>Three-variable</a:t>
            </a:r>
            <a:r>
              <a:rPr spc="60" dirty="0"/>
              <a:t> </a:t>
            </a:r>
            <a:r>
              <a:rPr spc="204" dirty="0"/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925" y="1003933"/>
            <a:ext cx="7194550" cy="25209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54000" indent="-229235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54635" algn="l"/>
              </a:tabLst>
            </a:pPr>
            <a:r>
              <a:rPr sz="2000" spc="15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three-variable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map</a:t>
            </a:r>
            <a:endParaRPr sz="2000">
              <a:latin typeface="Cambria"/>
              <a:cs typeface="Cambria"/>
            </a:endParaRPr>
          </a:p>
          <a:p>
            <a:pPr marL="4826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83234" algn="l"/>
              </a:tabLst>
            </a:pP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Eight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minterms</a:t>
            </a:r>
            <a:endParaRPr sz="1800">
              <a:latin typeface="Cambria"/>
              <a:cs typeface="Cambria"/>
            </a:endParaRPr>
          </a:p>
          <a:p>
            <a:pPr marL="4826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83234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Gray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585858"/>
                </a:solidFill>
                <a:latin typeface="Cambria"/>
                <a:cs typeface="Cambria"/>
              </a:rPr>
              <a:t>code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sequence</a:t>
            </a:r>
            <a:endParaRPr sz="1800">
              <a:latin typeface="Cambria"/>
              <a:cs typeface="Cambria"/>
            </a:endParaRPr>
          </a:p>
          <a:p>
            <a:pPr marL="4826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83234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Any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two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adjacent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squares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map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differ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by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only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one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variable</a:t>
            </a:r>
            <a:endParaRPr sz="1800">
              <a:latin typeface="Cambria"/>
              <a:cs typeface="Cambria"/>
            </a:endParaRPr>
          </a:p>
          <a:p>
            <a:pPr marL="711200" lvl="2" indent="-229235">
              <a:lnSpc>
                <a:spcPct val="100000"/>
              </a:lnSpc>
              <a:spcBef>
                <a:spcPts val="6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711835" algn="l"/>
              </a:tabLst>
            </a:pP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Primed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one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square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unprimed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other</a:t>
            </a:r>
            <a:endParaRPr sz="1800">
              <a:latin typeface="Cambria"/>
              <a:cs typeface="Cambria"/>
            </a:endParaRPr>
          </a:p>
          <a:p>
            <a:pPr marL="711200" lvl="2" indent="-229235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711835" algn="l"/>
              </a:tabLst>
            </a:pPr>
            <a:r>
              <a:rPr sz="1800" spc="145" dirty="0">
                <a:solidFill>
                  <a:srgbClr val="585858"/>
                </a:solidFill>
                <a:latin typeface="Cambria"/>
                <a:cs typeface="Cambria"/>
              </a:rPr>
              <a:t>e.g.,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30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44" baseline="-20833" dirty="0">
                <a:solidFill>
                  <a:srgbClr val="585858"/>
                </a:solidFill>
                <a:latin typeface="Cambria"/>
                <a:cs typeface="Cambria"/>
              </a:rPr>
              <a:t>5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3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52" baseline="-20833" dirty="0">
                <a:solidFill>
                  <a:srgbClr val="585858"/>
                </a:solidFill>
                <a:latin typeface="Cambria"/>
                <a:cs typeface="Cambria"/>
              </a:rPr>
              <a:t>7</a:t>
            </a:r>
            <a:r>
              <a:rPr sz="1800" spc="284" baseline="-20833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can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simplified</a:t>
            </a:r>
            <a:endParaRPr sz="1800">
              <a:latin typeface="Cambria"/>
              <a:cs typeface="Cambria"/>
            </a:endParaRPr>
          </a:p>
          <a:p>
            <a:pPr marL="711200" lvl="2" indent="-229235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711835" algn="l"/>
              </a:tabLst>
            </a:pPr>
            <a:r>
              <a:rPr sz="1800" i="1" spc="100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150" baseline="-20833" dirty="0">
                <a:solidFill>
                  <a:srgbClr val="585858"/>
                </a:solidFill>
                <a:latin typeface="Cambria"/>
                <a:cs typeface="Cambria"/>
              </a:rPr>
              <a:t>5</a:t>
            </a:r>
            <a:r>
              <a:rPr sz="1800" i="1" spc="100" dirty="0">
                <a:solidFill>
                  <a:srgbClr val="585858"/>
                </a:solidFill>
                <a:latin typeface="Cambria"/>
                <a:cs typeface="Cambria"/>
              </a:rPr>
              <a:t>+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3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52" baseline="-20833" dirty="0">
                <a:solidFill>
                  <a:srgbClr val="585858"/>
                </a:solidFill>
                <a:latin typeface="Cambria"/>
                <a:cs typeface="Cambria"/>
              </a:rPr>
              <a:t>7</a:t>
            </a:r>
            <a:r>
              <a:rPr sz="1800" spc="44" baseline="-20833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0" dirty="0">
                <a:solidFill>
                  <a:srgbClr val="585858"/>
                </a:solidFill>
                <a:latin typeface="Cambria"/>
                <a:cs typeface="Cambria"/>
              </a:rPr>
              <a:t>xy'z</a:t>
            </a:r>
            <a:r>
              <a:rPr sz="1800" i="1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+</a:t>
            </a:r>
            <a:r>
              <a:rPr sz="1800" i="1" spc="40" dirty="0">
                <a:solidFill>
                  <a:srgbClr val="585858"/>
                </a:solidFill>
                <a:latin typeface="Cambria"/>
                <a:cs typeface="Cambria"/>
              </a:rPr>
              <a:t> xyz</a:t>
            </a:r>
            <a:r>
              <a:rPr sz="1800" i="1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0" dirty="0">
                <a:solidFill>
                  <a:srgbClr val="585858"/>
                </a:solidFill>
                <a:latin typeface="Cambria"/>
                <a:cs typeface="Cambria"/>
              </a:rPr>
              <a:t>xz</a:t>
            </a:r>
            <a:r>
              <a:rPr sz="1800" i="1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i="1" spc="55" dirty="0">
                <a:solidFill>
                  <a:srgbClr val="585858"/>
                </a:solidFill>
                <a:latin typeface="Cambria"/>
                <a:cs typeface="Cambria"/>
              </a:rPr>
              <a:t>y'+y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)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0" dirty="0">
                <a:solidFill>
                  <a:srgbClr val="585858"/>
                </a:solidFill>
                <a:latin typeface="Cambria"/>
                <a:cs typeface="Cambria"/>
              </a:rPr>
              <a:t>xz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072" y="6313119"/>
            <a:ext cx="283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3.3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Three-variable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Map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0227" y="4058553"/>
            <a:ext cx="5374957" cy="2042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46101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</a:t>
            </a:r>
            <a:r>
              <a:rPr spc="-90" dirty="0"/>
              <a:t> </a:t>
            </a:r>
            <a:r>
              <a:rPr spc="125" dirty="0"/>
              <a:t>Three-variable</a:t>
            </a:r>
            <a:r>
              <a:rPr spc="60" dirty="0"/>
              <a:t> </a:t>
            </a:r>
            <a:r>
              <a:rPr spc="204" dirty="0"/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805" y="1015110"/>
            <a:ext cx="4286885" cy="1076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7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54000" algn="l"/>
              </a:tabLst>
            </a:pPr>
            <a:r>
              <a:rPr sz="1800" i="1" spc="30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44" baseline="-20833" dirty="0">
                <a:solidFill>
                  <a:srgbClr val="585858"/>
                </a:solidFill>
                <a:latin typeface="Cambria"/>
                <a:cs typeface="Cambria"/>
              </a:rPr>
              <a:t>0</a:t>
            </a:r>
            <a:r>
              <a:rPr sz="1800" spc="37" baseline="-20833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30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44" baseline="-20833" dirty="0">
                <a:solidFill>
                  <a:srgbClr val="585858"/>
                </a:solidFill>
                <a:latin typeface="Cambria"/>
                <a:cs typeface="Cambria"/>
              </a:rPr>
              <a:t>2</a:t>
            </a:r>
            <a:r>
              <a:rPr sz="1800" spc="277" baseline="-20833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i="1" spc="1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22" baseline="-20833" dirty="0">
                <a:solidFill>
                  <a:srgbClr val="585858"/>
                </a:solidFill>
                <a:latin typeface="Cambria"/>
                <a:cs typeface="Cambria"/>
              </a:rPr>
              <a:t>4</a:t>
            </a:r>
            <a:r>
              <a:rPr sz="1800" spc="44" baseline="-20833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22" baseline="-20833" dirty="0">
                <a:solidFill>
                  <a:srgbClr val="585858"/>
                </a:solidFill>
                <a:latin typeface="Cambria"/>
                <a:cs typeface="Cambria"/>
              </a:rPr>
              <a:t>6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)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are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adjacent</a:t>
            </a:r>
            <a:endParaRPr sz="1800">
              <a:latin typeface="Cambria"/>
              <a:cs typeface="Cambria"/>
            </a:endParaRPr>
          </a:p>
          <a:p>
            <a:pPr marL="254000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54000" algn="l"/>
              </a:tabLst>
            </a:pPr>
            <a:r>
              <a:rPr sz="1800" i="1" spc="100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150" baseline="-20833" dirty="0">
                <a:solidFill>
                  <a:srgbClr val="585858"/>
                </a:solidFill>
                <a:latin typeface="Cambria"/>
                <a:cs typeface="Cambria"/>
              </a:rPr>
              <a:t>0</a:t>
            </a:r>
            <a:r>
              <a:rPr sz="1800" i="1" spc="100" dirty="0">
                <a:solidFill>
                  <a:srgbClr val="585858"/>
                </a:solidFill>
                <a:latin typeface="Cambria"/>
                <a:cs typeface="Cambria"/>
              </a:rPr>
              <a:t>+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3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52" baseline="-20833" dirty="0">
                <a:solidFill>
                  <a:srgbClr val="585858"/>
                </a:solidFill>
                <a:latin typeface="Cambria"/>
                <a:cs typeface="Cambria"/>
              </a:rPr>
              <a:t>2</a:t>
            </a:r>
            <a:r>
              <a:rPr sz="1800" spc="44" baseline="-20833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5" dirty="0">
                <a:solidFill>
                  <a:srgbClr val="585858"/>
                </a:solidFill>
                <a:latin typeface="Cambria"/>
                <a:cs typeface="Cambria"/>
              </a:rPr>
              <a:t>x'y'z'</a:t>
            </a:r>
            <a:r>
              <a:rPr sz="1800" i="1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+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0" dirty="0">
                <a:solidFill>
                  <a:srgbClr val="585858"/>
                </a:solidFill>
                <a:latin typeface="Cambria"/>
                <a:cs typeface="Cambria"/>
              </a:rPr>
              <a:t>x'yz'</a:t>
            </a:r>
            <a:r>
              <a:rPr sz="1800" i="1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5" dirty="0">
                <a:solidFill>
                  <a:srgbClr val="585858"/>
                </a:solidFill>
                <a:latin typeface="Cambria"/>
                <a:cs typeface="Cambria"/>
              </a:rPr>
              <a:t>x'z'</a:t>
            </a:r>
            <a:r>
              <a:rPr sz="1800" i="1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i="1" spc="55" dirty="0">
                <a:solidFill>
                  <a:srgbClr val="585858"/>
                </a:solidFill>
                <a:latin typeface="Cambria"/>
                <a:cs typeface="Cambria"/>
              </a:rPr>
              <a:t>y'+y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)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5" dirty="0">
                <a:solidFill>
                  <a:srgbClr val="585858"/>
                </a:solidFill>
                <a:latin typeface="Cambria"/>
                <a:cs typeface="Cambria"/>
              </a:rPr>
              <a:t>x'z'</a:t>
            </a:r>
            <a:endParaRPr sz="1800">
              <a:latin typeface="Cambria"/>
              <a:cs typeface="Cambria"/>
            </a:endParaRPr>
          </a:p>
          <a:p>
            <a:pPr marL="254000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54000" algn="l"/>
              </a:tabLst>
            </a:pPr>
            <a:r>
              <a:rPr sz="1800" i="1" spc="100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150" baseline="-20833" dirty="0">
                <a:solidFill>
                  <a:srgbClr val="585858"/>
                </a:solidFill>
                <a:latin typeface="Cambria"/>
                <a:cs typeface="Cambria"/>
              </a:rPr>
              <a:t>4</a:t>
            </a:r>
            <a:r>
              <a:rPr sz="1800" i="1" spc="100" dirty="0">
                <a:solidFill>
                  <a:srgbClr val="585858"/>
                </a:solidFill>
                <a:latin typeface="Cambria"/>
                <a:cs typeface="Cambria"/>
              </a:rPr>
              <a:t>+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3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52" baseline="-20833" dirty="0">
                <a:solidFill>
                  <a:srgbClr val="585858"/>
                </a:solidFill>
                <a:latin typeface="Cambria"/>
                <a:cs typeface="Cambria"/>
              </a:rPr>
              <a:t>6</a:t>
            </a:r>
            <a:r>
              <a:rPr sz="1800" spc="37" baseline="-20833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5" dirty="0">
                <a:solidFill>
                  <a:srgbClr val="585858"/>
                </a:solidFill>
                <a:latin typeface="Cambria"/>
                <a:cs typeface="Cambria"/>
              </a:rPr>
              <a:t>xy'z'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+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5" dirty="0">
                <a:solidFill>
                  <a:srgbClr val="585858"/>
                </a:solidFill>
                <a:latin typeface="Cambria"/>
                <a:cs typeface="Cambria"/>
              </a:rPr>
              <a:t>xyz'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4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5" dirty="0">
                <a:solidFill>
                  <a:srgbClr val="585858"/>
                </a:solidFill>
                <a:latin typeface="Cambria"/>
                <a:cs typeface="Cambria"/>
              </a:rPr>
              <a:t>xz'</a:t>
            </a:r>
            <a:r>
              <a:rPr sz="1800" i="1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i="1" spc="55" dirty="0">
                <a:solidFill>
                  <a:srgbClr val="585858"/>
                </a:solidFill>
                <a:latin typeface="Cambria"/>
                <a:cs typeface="Cambria"/>
              </a:rPr>
              <a:t>y'+y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)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5" dirty="0">
                <a:solidFill>
                  <a:srgbClr val="585858"/>
                </a:solidFill>
                <a:latin typeface="Cambria"/>
                <a:cs typeface="Cambria"/>
              </a:rPr>
              <a:t>xz'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3" y="2739255"/>
            <a:ext cx="7487411" cy="37743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24155"/>
            <a:ext cx="2626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Example</a:t>
            </a:r>
            <a:r>
              <a:rPr spc="10" dirty="0"/>
              <a:t> </a:t>
            </a:r>
            <a:r>
              <a:rPr spc="75" dirty="0"/>
              <a:t>3.1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625" y="1005457"/>
            <a:ext cx="7732395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Example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3.1: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simplify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Boolean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function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F(</a:t>
            </a:r>
            <a:r>
              <a:rPr sz="2000" i="1" spc="80" dirty="0">
                <a:solidFill>
                  <a:srgbClr val="006FC0"/>
                </a:solidFill>
                <a:latin typeface="Cambria"/>
                <a:cs typeface="Cambria"/>
              </a:rPr>
              <a:t>x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135" dirty="0">
                <a:solidFill>
                  <a:srgbClr val="006FC0"/>
                </a:solidFill>
                <a:latin typeface="Cambria"/>
                <a:cs typeface="Cambria"/>
              </a:rPr>
              <a:t>y</a:t>
            </a:r>
            <a:r>
              <a:rPr sz="2000" spc="13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-40" dirty="0">
                <a:solidFill>
                  <a:srgbClr val="006FC0"/>
                </a:solidFill>
                <a:latin typeface="Cambria"/>
                <a:cs typeface="Cambria"/>
              </a:rPr>
              <a:t>z</a:t>
            </a:r>
            <a:r>
              <a:rPr sz="2000" spc="-40" dirty="0">
                <a:solidFill>
                  <a:srgbClr val="006FC0"/>
                </a:solidFill>
                <a:latin typeface="Cambria"/>
                <a:cs typeface="Cambria"/>
              </a:rPr>
              <a:t>)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2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Symbol"/>
                <a:cs typeface="Symbol"/>
              </a:rPr>
              <a:t>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(2,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3,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4,</a:t>
            </a:r>
            <a:r>
              <a:rPr sz="2000" spc="-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5)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i="1" spc="-2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i="1" spc="95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75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55" dirty="0">
                <a:solidFill>
                  <a:srgbClr val="585858"/>
                </a:solidFill>
                <a:latin typeface="Cambria"/>
                <a:cs typeface="Cambria"/>
              </a:rPr>
              <a:t>z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)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Symbol"/>
                <a:cs typeface="Symbol"/>
              </a:rPr>
              <a:t>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spc="-30" dirty="0">
                <a:solidFill>
                  <a:srgbClr val="585858"/>
                </a:solidFill>
                <a:latin typeface="Cambria"/>
                <a:cs typeface="Cambria"/>
              </a:rPr>
              <a:t>2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3,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4,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5)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00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i="1" spc="15" dirty="0">
                <a:solidFill>
                  <a:srgbClr val="585858"/>
                </a:solidFill>
                <a:latin typeface="Cambria"/>
                <a:cs typeface="Cambria"/>
              </a:rPr>
              <a:t>'</a:t>
            </a:r>
            <a:r>
              <a:rPr sz="1800" i="1" spc="40" dirty="0">
                <a:solidFill>
                  <a:srgbClr val="585858"/>
                </a:solidFill>
                <a:latin typeface="Cambria"/>
                <a:cs typeface="Cambria"/>
              </a:rPr>
              <a:t>y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+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xy'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4016" y="2579840"/>
            <a:ext cx="4539081" cy="29086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97330" y="5712967"/>
            <a:ext cx="6250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</a:t>
            </a:r>
            <a:r>
              <a:rPr sz="1800" spc="-5" dirty="0">
                <a:latin typeface="Times New Roman"/>
                <a:cs typeface="Times New Roman"/>
              </a:rPr>
              <a:t> Map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3.1,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z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 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Σ(2,</a:t>
            </a:r>
            <a:r>
              <a:rPr sz="1800" dirty="0">
                <a:latin typeface="Times New Roman"/>
                <a:cs typeface="Times New Roman"/>
              </a:rPr>
              <a:t> 3,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x'y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+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xy'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January</a:t>
            </a:r>
            <a:r>
              <a:rPr spc="-60" dirty="0"/>
              <a:t> </a:t>
            </a:r>
            <a:r>
              <a:rPr dirty="0"/>
              <a:t>1,</a:t>
            </a:r>
            <a:r>
              <a:rPr spc="-50" dirty="0"/>
              <a:t> </a:t>
            </a:r>
            <a:r>
              <a:rPr dirty="0"/>
              <a:t>2023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1784</Words>
  <Application>Microsoft Office PowerPoint</Application>
  <PresentationFormat>On-screen Show (4:3)</PresentationFormat>
  <Paragraphs>199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 MT</vt:lpstr>
      <vt:lpstr>Calibri</vt:lpstr>
      <vt:lpstr>Cambria</vt:lpstr>
      <vt:lpstr>Georgia</vt:lpstr>
      <vt:lpstr>Microsoft Sans Serif</vt:lpstr>
      <vt:lpstr>Symbol</vt:lpstr>
      <vt:lpstr>Times New Roman</vt:lpstr>
      <vt:lpstr>Wingdings</vt:lpstr>
      <vt:lpstr>Office Theme</vt:lpstr>
      <vt:lpstr>Computer Architecture and  Logic Design (CALD) Lecture 11</vt:lpstr>
      <vt:lpstr>Simplification of Boolean  Functions</vt:lpstr>
      <vt:lpstr>3-1 Introduction</vt:lpstr>
      <vt:lpstr>3-2 The Map Method</vt:lpstr>
      <vt:lpstr>Review of Boolean Function</vt:lpstr>
      <vt:lpstr>Two-Variable Map</vt:lpstr>
      <vt:lpstr>A Three-variable Map</vt:lpstr>
      <vt:lpstr>A Three-variable Map</vt:lpstr>
      <vt:lpstr>Example 3.1</vt:lpstr>
      <vt:lpstr>Example 3.2</vt:lpstr>
      <vt:lpstr>Four adjacent Squares</vt:lpstr>
      <vt:lpstr>Example 3.3</vt:lpstr>
      <vt:lpstr>Example 3.4</vt:lpstr>
      <vt:lpstr>3.3 Four-Variable Map</vt:lpstr>
      <vt:lpstr>Example 3.5</vt:lpstr>
      <vt:lpstr>Example 3.6</vt:lpstr>
      <vt:lpstr>Prime Implicants</vt:lpstr>
      <vt:lpstr>Prime Implicants</vt:lpstr>
      <vt:lpstr>3-5 Product of Sums Simplification</vt:lpstr>
      <vt:lpstr>Example 3.8</vt:lpstr>
      <vt:lpstr>Example 3.8 (cont.)</vt:lpstr>
      <vt:lpstr>Sum-of-Minterm Procedure</vt:lpstr>
      <vt:lpstr>Sum-of-Minterm Procedure</vt:lpstr>
      <vt:lpstr>3-6 Don't-Care Conditions</vt:lpstr>
      <vt:lpstr>Example 3.9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Pradondet Nilagupta</dc:creator>
  <cp:lastModifiedBy>02-131212-009</cp:lastModifiedBy>
  <cp:revision>1</cp:revision>
  <dcterms:created xsi:type="dcterms:W3CDTF">2023-02-15T03:15:29Z</dcterms:created>
  <dcterms:modified xsi:type="dcterms:W3CDTF">2023-02-15T03:15:47Z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2023-02-15T00:00:00Z</vt:filetime>
  </property>
</Properties>
</file>