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0602" y="124205"/>
            <a:ext cx="68227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316" y="1112012"/>
            <a:ext cx="8859367" cy="1516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Computer </a:t>
            </a:r>
            <a:r>
              <a:rPr b="1" spc="-10" dirty="0">
                <a:latin typeface="Georgia"/>
                <a:cs typeface="Georgia"/>
              </a:rPr>
              <a:t>Architecture </a:t>
            </a:r>
            <a:r>
              <a:rPr b="1" dirty="0">
                <a:latin typeface="Georgia"/>
                <a:cs typeface="Georgia"/>
              </a:rPr>
              <a:t>and </a:t>
            </a:r>
            <a:r>
              <a:rPr b="1" spc="-90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Logic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Design (CALD)</a:t>
            </a: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Georgia"/>
                <a:cs typeface="Georgia"/>
              </a:rPr>
              <a:t>Lecture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15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228" y="1113535"/>
            <a:ext cx="748855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Any binary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assignment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satisfactory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long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each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state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assigned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unique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number.</a:t>
            </a:r>
            <a:endParaRPr sz="1800">
              <a:latin typeface="Cambria"/>
              <a:cs typeface="Cambria"/>
            </a:endParaRPr>
          </a:p>
          <a:p>
            <a:pPr marL="240665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Use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assignment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1.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337" y="2857010"/>
            <a:ext cx="6902709" cy="34527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3216401"/>
            <a:ext cx="52946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Georgia"/>
                <a:cs typeface="Georgia"/>
              </a:rPr>
              <a:t>State</a:t>
            </a:r>
            <a:r>
              <a:rPr sz="4000" b="1" spc="-20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Reduction</a:t>
            </a:r>
            <a:r>
              <a:rPr sz="4000" b="1" spc="-30" dirty="0">
                <a:latin typeface="Georgia"/>
                <a:cs typeface="Georgia"/>
              </a:rPr>
              <a:t> </a:t>
            </a:r>
            <a:r>
              <a:rPr sz="4000" b="1" spc="-5" dirty="0">
                <a:latin typeface="Georgia"/>
                <a:cs typeface="Georgia"/>
              </a:rPr>
              <a:t>and </a:t>
            </a:r>
            <a:r>
              <a:rPr sz="4000" b="1" spc="-1000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Assignment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6136940"/>
            <a:ext cx="7638288" cy="584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State</a:t>
            </a:r>
            <a:r>
              <a:rPr spc="90" dirty="0"/>
              <a:t> </a:t>
            </a:r>
            <a:r>
              <a:rPr spc="105" dirty="0"/>
              <a:t>Reduction</a:t>
            </a:r>
            <a:r>
              <a:rPr spc="65" dirty="0"/>
              <a:t> </a:t>
            </a:r>
            <a:r>
              <a:rPr spc="150" dirty="0"/>
              <a:t>and</a:t>
            </a:r>
            <a:r>
              <a:rPr spc="90" dirty="0"/>
              <a:t> </a:t>
            </a:r>
            <a:r>
              <a:rPr spc="135"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25" y="1112012"/>
            <a:ext cx="4167504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State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Reduction</a:t>
            </a:r>
            <a:endParaRPr sz="2000">
              <a:latin typeface="Cambria"/>
              <a:cs typeface="Cambria"/>
            </a:endParaRPr>
          </a:p>
          <a:p>
            <a:pPr marL="241300" marR="29209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Reductions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number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flip-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flops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number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gates.</a:t>
            </a:r>
            <a:endParaRPr sz="2000">
              <a:latin typeface="Cambria"/>
              <a:cs typeface="Cambria"/>
            </a:endParaRPr>
          </a:p>
          <a:p>
            <a:pPr marL="469900" marR="2286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3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reduction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states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result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reduction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flip-flops.</a:t>
            </a:r>
            <a:endParaRPr sz="1800">
              <a:latin typeface="Cambria"/>
              <a:cs typeface="Cambria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example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state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diagram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showing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Fi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5.2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5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0769" y="1371954"/>
            <a:ext cx="3410541" cy="47421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08979" y="6278912"/>
            <a:ext cx="22040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latin typeface="Times New Roman"/>
                <a:cs typeface="Times New Roman"/>
              </a:rPr>
              <a:t>Fig.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5.25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852" y="124205"/>
            <a:ext cx="3281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State</a:t>
            </a:r>
            <a:r>
              <a:rPr spc="40" dirty="0"/>
              <a:t> </a:t>
            </a:r>
            <a:r>
              <a:rPr spc="10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2622550"/>
            <a:ext cx="3670935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Only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input-output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sequences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important.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circuits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Cambria"/>
                <a:cs typeface="Cambria"/>
              </a:rPr>
              <a:t>equivalent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Have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identical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outputs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all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input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sequences;</a:t>
            </a:r>
            <a:endParaRPr sz="1800">
              <a:latin typeface="Cambria"/>
              <a:cs typeface="Cambria"/>
            </a:endParaRPr>
          </a:p>
          <a:p>
            <a:pPr marL="469900" marR="379730" lvl="1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states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not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important.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200" y="1441650"/>
            <a:ext cx="3360721" cy="467266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6717" y="1351840"/>
          <a:ext cx="4799330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1984">
                <a:tc>
                  <a:txBody>
                    <a:bodyPr/>
                    <a:lstStyle/>
                    <a:p>
                      <a:pPr marR="86360" algn="r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State: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c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d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e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g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g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55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4">
                <a:tc>
                  <a:txBody>
                    <a:bodyPr/>
                    <a:lstStyle/>
                    <a:p>
                      <a:pPr marR="8699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5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Input: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23"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Output</a:t>
                      </a:r>
                      <a:r>
                        <a:rPr sz="1800" b="1" spc="-5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: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08979" y="6278912"/>
            <a:ext cx="22040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latin typeface="Times New Roman"/>
                <a:cs typeface="Times New Roman"/>
              </a:rPr>
              <a:t>Fig.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5.25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628" y="1026158"/>
            <a:ext cx="7934325" cy="17437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Equivalent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states</a:t>
            </a:r>
            <a:endParaRPr sz="20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states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said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equivalent</a:t>
            </a:r>
            <a:endParaRPr sz="1800">
              <a:latin typeface="Cambria"/>
              <a:cs typeface="Cambria"/>
            </a:endParaRPr>
          </a:p>
          <a:p>
            <a:pPr marL="697865" marR="5080" lvl="2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</a:tabLst>
            </a:pP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For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each member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set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inputs,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they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give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exactly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same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output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send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circuit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same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state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an equivalent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state.</a:t>
            </a:r>
            <a:endParaRPr sz="1800">
              <a:latin typeface="Cambria"/>
              <a:cs typeface="Cambria"/>
            </a:endParaRPr>
          </a:p>
          <a:p>
            <a:pPr marL="697865" lvl="2" indent="-229235">
              <a:lnSpc>
                <a:spcPct val="100000"/>
              </a:lnSpc>
              <a:spcBef>
                <a:spcPts val="6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</a:tabLst>
            </a:pPr>
            <a:r>
              <a:rPr sz="1800" spc="145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them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removed.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63" y="3278266"/>
            <a:ext cx="5354497" cy="3192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1450" y="2866095"/>
            <a:ext cx="2593829" cy="36086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628" y="1026158"/>
            <a:ext cx="3067050" cy="11188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Reducing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state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endParaRPr sz="20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i="1" spc="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1800" i="1" spc="-1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80" dirty="0">
                <a:solidFill>
                  <a:srgbClr val="585858"/>
                </a:solidFill>
                <a:latin typeface="Trebuchet MS"/>
                <a:cs typeface="Trebuchet MS"/>
              </a:rPr>
              <a:t>g</a:t>
            </a:r>
            <a:r>
              <a:rPr sz="1800" i="1" spc="-1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(remove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70" dirty="0">
                <a:solidFill>
                  <a:srgbClr val="585858"/>
                </a:solidFill>
                <a:latin typeface="Trebuchet MS"/>
                <a:cs typeface="Trebuchet MS"/>
              </a:rPr>
              <a:t>g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);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i="1" spc="8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1800" i="1" spc="-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220" dirty="0">
                <a:solidFill>
                  <a:srgbClr val="585858"/>
                </a:solidFill>
                <a:latin typeface="Trebuchet MS"/>
                <a:cs typeface="Trebuchet MS"/>
              </a:rPr>
              <a:t>f</a:t>
            </a:r>
            <a:r>
              <a:rPr sz="1800" i="1" spc="-1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em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ov</a:t>
            </a:r>
            <a:r>
              <a:rPr sz="1800" spc="15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225" dirty="0">
                <a:solidFill>
                  <a:srgbClr val="585858"/>
                </a:solidFill>
                <a:latin typeface="Trebuchet MS"/>
                <a:cs typeface="Trebuchet MS"/>
              </a:rPr>
              <a:t>f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);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9621" y="2784958"/>
            <a:ext cx="6410325" cy="3546475"/>
            <a:chOff x="1469621" y="2784958"/>
            <a:chExt cx="6410325" cy="3546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621" y="2784958"/>
              <a:ext cx="6409765" cy="3546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38527" y="5341620"/>
              <a:ext cx="5893435" cy="881380"/>
            </a:xfrm>
            <a:custGeom>
              <a:avLst/>
              <a:gdLst/>
              <a:ahLst/>
              <a:cxnLst/>
              <a:rect l="l" t="t" r="r" b="b"/>
              <a:pathLst>
                <a:path w="5893434" h="881379">
                  <a:moveTo>
                    <a:pt x="0" y="304799"/>
                  </a:moveTo>
                  <a:lnTo>
                    <a:pt x="5893308" y="304799"/>
                  </a:lnTo>
                  <a:lnTo>
                    <a:pt x="5893308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  <a:path w="5893434" h="881379">
                  <a:moveTo>
                    <a:pt x="0" y="880871"/>
                  </a:moveTo>
                  <a:lnTo>
                    <a:pt x="5893308" y="880871"/>
                  </a:lnTo>
                  <a:lnTo>
                    <a:pt x="5893308" y="576071"/>
                  </a:lnTo>
                  <a:lnTo>
                    <a:pt x="0" y="576071"/>
                  </a:lnTo>
                  <a:lnTo>
                    <a:pt x="0" y="880871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228" y="1113535"/>
            <a:ext cx="368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reduced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finite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state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machine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380" y="1984234"/>
            <a:ext cx="6183575" cy="31495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5698" y="5469334"/>
          <a:ext cx="4836795" cy="109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1685">
                <a:tc>
                  <a:txBody>
                    <a:bodyPr/>
                    <a:lstStyle/>
                    <a:p>
                      <a:pPr marR="88265" algn="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State: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c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d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e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d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d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e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d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e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250"/>
                        </a:lnSpc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1"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5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Input: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700" b="1" spc="-5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Output:</a:t>
                      </a:r>
                      <a:endParaRPr sz="1700">
                        <a:latin typeface="Palatino Linotype"/>
                        <a:cs typeface="Palatino Linotype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25" y="1112011"/>
            <a:ext cx="3580129" cy="311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  <a:tab pos="2200910" algn="l"/>
              </a:tabLst>
            </a:pPr>
            <a:r>
              <a:rPr sz="2200" spc="7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2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125" dirty="0">
                <a:solidFill>
                  <a:srgbClr val="585858"/>
                </a:solidFill>
                <a:latin typeface="Cambria"/>
                <a:cs typeface="Cambria"/>
              </a:rPr>
              <a:t>checking</a:t>
            </a:r>
            <a:r>
              <a:rPr sz="22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2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22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585858"/>
                </a:solidFill>
                <a:latin typeface="Cambria"/>
                <a:cs typeface="Cambria"/>
              </a:rPr>
              <a:t>pair </a:t>
            </a:r>
            <a:r>
              <a:rPr sz="2200" spc="-4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2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585858"/>
                </a:solidFill>
                <a:latin typeface="Cambria"/>
                <a:cs typeface="Cambria"/>
              </a:rPr>
              <a:t>states</a:t>
            </a:r>
            <a:r>
              <a:rPr sz="22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22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585858"/>
                </a:solidFill>
                <a:latin typeface="Cambria"/>
                <a:cs typeface="Cambria"/>
              </a:rPr>
              <a:t>possible </a:t>
            </a:r>
            <a:r>
              <a:rPr sz="2200" spc="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585858"/>
                </a:solidFill>
                <a:latin typeface="Cambria"/>
                <a:cs typeface="Cambria"/>
              </a:rPr>
              <a:t>equivalence can </a:t>
            </a:r>
            <a:r>
              <a:rPr sz="2200" spc="200" dirty="0">
                <a:solidFill>
                  <a:srgbClr val="585858"/>
                </a:solidFill>
                <a:latin typeface="Cambria"/>
                <a:cs typeface="Cambria"/>
              </a:rPr>
              <a:t>be </a:t>
            </a:r>
            <a:r>
              <a:rPr sz="2200" spc="114" dirty="0">
                <a:solidFill>
                  <a:srgbClr val="585858"/>
                </a:solidFill>
                <a:latin typeface="Cambria"/>
                <a:cs typeface="Cambria"/>
              </a:rPr>
              <a:t>done </a:t>
            </a:r>
            <a:r>
              <a:rPr sz="2200" spc="1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585858"/>
                </a:solidFill>
                <a:latin typeface="Cambria"/>
                <a:cs typeface="Cambria"/>
              </a:rPr>
              <a:t>systematically	</a:t>
            </a:r>
            <a:r>
              <a:rPr sz="2200" spc="85" dirty="0">
                <a:solidFill>
                  <a:srgbClr val="585858"/>
                </a:solidFill>
                <a:latin typeface="Cambria"/>
                <a:cs typeface="Cambria"/>
              </a:rPr>
              <a:t>using </a:t>
            </a:r>
            <a:r>
              <a:rPr sz="2200" spc="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663366"/>
                </a:solidFill>
                <a:latin typeface="Cambria"/>
                <a:cs typeface="Cambria"/>
              </a:rPr>
              <a:t>Implication</a:t>
            </a:r>
            <a:r>
              <a:rPr sz="2200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663366"/>
                </a:solidFill>
                <a:latin typeface="Cambria"/>
                <a:cs typeface="Cambria"/>
              </a:rPr>
              <a:t>Table.</a:t>
            </a:r>
            <a:endParaRPr sz="2200">
              <a:latin typeface="Cambria"/>
              <a:cs typeface="Cambria"/>
            </a:endParaRPr>
          </a:p>
          <a:p>
            <a:pPr marL="241300" marR="558165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200" spc="7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2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585858"/>
                </a:solidFill>
                <a:latin typeface="Cambria"/>
                <a:cs typeface="Cambria"/>
              </a:rPr>
              <a:t>unused</a:t>
            </a:r>
            <a:r>
              <a:rPr sz="22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585858"/>
                </a:solidFill>
                <a:latin typeface="Cambria"/>
                <a:cs typeface="Cambria"/>
              </a:rPr>
              <a:t>states</a:t>
            </a:r>
            <a:r>
              <a:rPr sz="2200" spc="55" dirty="0">
                <a:solidFill>
                  <a:srgbClr val="585858"/>
                </a:solidFill>
                <a:latin typeface="Cambria"/>
                <a:cs typeface="Cambria"/>
              </a:rPr>
              <a:t> are </a:t>
            </a:r>
            <a:r>
              <a:rPr sz="2200" spc="-4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585858"/>
                </a:solidFill>
                <a:latin typeface="Cambria"/>
                <a:cs typeface="Cambria"/>
              </a:rPr>
              <a:t>treated </a:t>
            </a:r>
            <a:r>
              <a:rPr sz="2200" spc="75" dirty="0">
                <a:solidFill>
                  <a:srgbClr val="585858"/>
                </a:solidFill>
                <a:latin typeface="Cambria"/>
                <a:cs typeface="Cambria"/>
              </a:rPr>
              <a:t>as </a:t>
            </a:r>
            <a:r>
              <a:rPr sz="2200" spc="40" dirty="0">
                <a:solidFill>
                  <a:srgbClr val="585858"/>
                </a:solidFill>
                <a:latin typeface="Cambria"/>
                <a:cs typeface="Cambria"/>
              </a:rPr>
              <a:t>don't-care </a:t>
            </a:r>
            <a:r>
              <a:rPr sz="22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585858"/>
                </a:solidFill>
                <a:latin typeface="Cambria"/>
                <a:cs typeface="Cambria"/>
              </a:rPr>
              <a:t>condition</a:t>
            </a:r>
            <a:r>
              <a:rPr sz="2200" spc="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Symbol"/>
                <a:cs typeface="Symbol"/>
              </a:rPr>
              <a:t>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585858"/>
                </a:solidFill>
                <a:latin typeface="Cambria"/>
                <a:cs typeface="Cambria"/>
              </a:rPr>
              <a:t>fewer </a:t>
            </a:r>
            <a:r>
              <a:rPr sz="22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585858"/>
                </a:solidFill>
                <a:latin typeface="Cambria"/>
                <a:cs typeface="Cambria"/>
              </a:rPr>
              <a:t>combinational </a:t>
            </a:r>
            <a:r>
              <a:rPr sz="2200" spc="110" dirty="0">
                <a:solidFill>
                  <a:srgbClr val="585858"/>
                </a:solidFill>
                <a:latin typeface="Cambria"/>
                <a:cs typeface="Cambria"/>
              </a:rPr>
              <a:t>gates.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1280" y="1620626"/>
            <a:ext cx="3576206" cy="40681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558" y="5896762"/>
            <a:ext cx="845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5.26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7048" y="5896762"/>
            <a:ext cx="2147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Reduced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1" y="4362945"/>
            <a:ext cx="4199840" cy="21370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852" y="124205"/>
            <a:ext cx="3640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State</a:t>
            </a:r>
            <a:r>
              <a:rPr spc="45" dirty="0"/>
              <a:t> </a:t>
            </a:r>
            <a:r>
              <a:rPr spc="135" dirty="0"/>
              <a:t>Assignment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1040765" algn="l"/>
              </a:tabLst>
            </a:pPr>
            <a:r>
              <a:rPr spc="35" dirty="0"/>
              <a:t>State</a:t>
            </a:r>
            <a:r>
              <a:rPr spc="25" dirty="0"/>
              <a:t> </a:t>
            </a:r>
            <a:r>
              <a:rPr spc="75" dirty="0"/>
              <a:t>Assignment</a:t>
            </a:r>
          </a:p>
          <a:p>
            <a:pPr marL="1040130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1040765" algn="l"/>
              </a:tabLst>
            </a:pPr>
            <a:r>
              <a:rPr spc="-35" dirty="0"/>
              <a:t>To</a:t>
            </a:r>
            <a:r>
              <a:rPr spc="55" dirty="0"/>
              <a:t> </a:t>
            </a:r>
            <a:r>
              <a:rPr spc="45" dirty="0"/>
              <a:t>minimize</a:t>
            </a:r>
            <a:r>
              <a:rPr spc="55" dirty="0"/>
              <a:t> </a:t>
            </a:r>
            <a:r>
              <a:rPr spc="40" dirty="0"/>
              <a:t>the</a:t>
            </a:r>
            <a:r>
              <a:rPr spc="70" dirty="0"/>
              <a:t> </a:t>
            </a:r>
            <a:r>
              <a:rPr spc="55" dirty="0"/>
              <a:t>cost</a:t>
            </a:r>
            <a:r>
              <a:rPr spc="40" dirty="0"/>
              <a:t> </a:t>
            </a:r>
            <a:r>
              <a:rPr spc="30" dirty="0"/>
              <a:t>of</a:t>
            </a:r>
            <a:r>
              <a:rPr spc="55" dirty="0"/>
              <a:t> </a:t>
            </a:r>
            <a:r>
              <a:rPr spc="45" dirty="0"/>
              <a:t>the</a:t>
            </a:r>
            <a:r>
              <a:rPr spc="65" dirty="0"/>
              <a:t> combinational</a:t>
            </a:r>
            <a:r>
              <a:rPr spc="25" dirty="0"/>
              <a:t> </a:t>
            </a:r>
            <a:r>
              <a:rPr spc="50" dirty="0"/>
              <a:t>circuits.</a:t>
            </a:r>
          </a:p>
          <a:p>
            <a:pPr marL="1268095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1269365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Three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possible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state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assignments.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10" dirty="0">
                <a:solidFill>
                  <a:srgbClr val="585858"/>
                </a:solidFill>
                <a:latin typeface="Trebuchet MS"/>
                <a:cs typeface="Trebuchet MS"/>
              </a:rPr>
              <a:t>m</a:t>
            </a:r>
            <a:r>
              <a:rPr sz="1800" i="1" spc="-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states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need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5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-bits,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where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i="1" spc="-15" baseline="25462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endParaRPr sz="1800" baseline="25462">
              <a:latin typeface="Trebuchet MS"/>
              <a:cs typeface="Trebuchet MS"/>
            </a:endParaRPr>
          </a:p>
          <a:p>
            <a:pPr marL="1268095">
              <a:lnSpc>
                <a:spcPct val="100000"/>
              </a:lnSpc>
            </a:pPr>
            <a:r>
              <a:rPr sz="1800" spc="204" dirty="0">
                <a:solidFill>
                  <a:srgbClr val="585858"/>
                </a:solidFill>
              </a:rPr>
              <a:t>&gt;</a:t>
            </a:r>
            <a:r>
              <a:rPr sz="1800" spc="5" dirty="0">
                <a:solidFill>
                  <a:srgbClr val="585858"/>
                </a:solidFill>
              </a:rPr>
              <a:t> </a:t>
            </a:r>
            <a:r>
              <a:rPr sz="1800" i="1" spc="5" dirty="0">
                <a:solidFill>
                  <a:srgbClr val="585858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585858"/>
                </a:solidFill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818" y="3085914"/>
            <a:ext cx="7162948" cy="30133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MT</vt:lpstr>
      <vt:lpstr>Calibri</vt:lpstr>
      <vt:lpstr>Cambria</vt:lpstr>
      <vt:lpstr>Georgia</vt:lpstr>
      <vt:lpstr>Palatino Linotype</vt:lpstr>
      <vt:lpstr>Symbol</vt:lpstr>
      <vt:lpstr>Times New Roman</vt:lpstr>
      <vt:lpstr>Trebuchet MS</vt:lpstr>
      <vt:lpstr>Wingdings</vt:lpstr>
      <vt:lpstr>Office Theme</vt:lpstr>
      <vt:lpstr>Computer Architecture and  Logic Design (CALD) Lecture 15</vt:lpstr>
      <vt:lpstr>State Reduction and  Assignment</vt:lpstr>
      <vt:lpstr>State Reduction and Assignment</vt:lpstr>
      <vt:lpstr>State Reduction</vt:lpstr>
      <vt:lpstr>PowerPoint Presentation</vt:lpstr>
      <vt:lpstr>PowerPoint Presentation</vt:lpstr>
      <vt:lpstr>PowerPoint Presentation</vt:lpstr>
      <vt:lpstr>PowerPoint Presentation</vt:lpstr>
      <vt:lpstr>State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02-131212-009</cp:lastModifiedBy>
  <cp:revision>1</cp:revision>
  <dcterms:created xsi:type="dcterms:W3CDTF">2023-02-15T03:18:00Z</dcterms:created>
  <dcterms:modified xsi:type="dcterms:W3CDTF">2023-02-15T03:18:16Z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2023-02-15T00:00:00Z</vt:filetime>
  </property>
</Properties>
</file>