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D75B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26516"/>
            <a:ext cx="10358120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37106"/>
            <a:ext cx="10360660" cy="3704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D75B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4027" rIns="0" bIns="0" rtlCol="0">
            <a:spAutoFit/>
          </a:bodyPr>
          <a:lstStyle/>
          <a:p>
            <a:pPr marL="8255" marR="5080" algn="ctr">
              <a:lnSpc>
                <a:spcPts val="4320"/>
              </a:lnSpc>
              <a:spcBef>
                <a:spcPts val="640"/>
              </a:spcBef>
            </a:pPr>
            <a:r>
              <a:rPr sz="4000" b="1" spc="-10" dirty="0">
                <a:solidFill>
                  <a:srgbClr val="FF0000"/>
                </a:solidFill>
                <a:latin typeface="Georgia"/>
                <a:cs typeface="Georgia"/>
              </a:rPr>
              <a:t>Computer</a:t>
            </a:r>
            <a:r>
              <a:rPr sz="4000" b="1" spc="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Georgia"/>
                <a:cs typeface="Georgia"/>
              </a:rPr>
              <a:t>Architecture</a:t>
            </a:r>
            <a:r>
              <a:rPr sz="4000" b="1" spc="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Georgia"/>
                <a:cs typeface="Georgia"/>
              </a:rPr>
              <a:t>and</a:t>
            </a:r>
            <a:r>
              <a:rPr sz="4000" b="1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Georgia"/>
                <a:cs typeface="Georgia"/>
              </a:rPr>
              <a:t>Logic </a:t>
            </a:r>
            <a:r>
              <a:rPr sz="4000" b="1" spc="-10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Georgia"/>
                <a:cs typeface="Georgia"/>
              </a:rPr>
              <a:t>Design</a:t>
            </a:r>
            <a:r>
              <a:rPr sz="4000" b="1" spc="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Georgia"/>
                <a:cs typeface="Georgia"/>
              </a:rPr>
              <a:t>(CALD)</a:t>
            </a:r>
            <a:endParaRPr sz="4000">
              <a:latin typeface="Georgia"/>
              <a:cs typeface="Georgia"/>
            </a:endParaRPr>
          </a:p>
          <a:p>
            <a:pPr algn="ctr">
              <a:lnSpc>
                <a:spcPts val="3840"/>
              </a:lnSpc>
            </a:pPr>
            <a:r>
              <a:rPr sz="3600" dirty="0">
                <a:solidFill>
                  <a:srgbClr val="FF0000"/>
                </a:solidFill>
                <a:latin typeface="Georgia"/>
                <a:cs typeface="Georgia"/>
              </a:rPr>
              <a:t>Lecture</a:t>
            </a:r>
            <a:r>
              <a:rPr sz="3600" spc="-5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FF0000"/>
                </a:solidFill>
                <a:latin typeface="Georgia"/>
                <a:cs typeface="Georgia"/>
              </a:rPr>
              <a:t>02</a:t>
            </a:r>
            <a:endParaRPr sz="3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6" y="95217"/>
            <a:ext cx="3734494" cy="92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3357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IAS</a:t>
            </a:r>
            <a:r>
              <a:rPr spc="-85" dirty="0"/>
              <a:t> </a:t>
            </a:r>
            <a:r>
              <a:rPr dirty="0"/>
              <a:t>Registers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65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b="1" dirty="0">
                <a:latin typeface="Calibri"/>
                <a:cs typeface="Calibri"/>
              </a:rPr>
              <a:t>Memory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buffer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register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(MBR): </a:t>
            </a:r>
            <a:r>
              <a:rPr spc="-10" dirty="0"/>
              <a:t>Contains</a:t>
            </a:r>
            <a:r>
              <a:rPr spc="20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20" dirty="0"/>
              <a:t>word</a:t>
            </a:r>
            <a:r>
              <a:rPr spc="15" dirty="0"/>
              <a:t> </a:t>
            </a:r>
            <a:r>
              <a:rPr spc="-15" dirty="0"/>
              <a:t>to</a:t>
            </a:r>
            <a:r>
              <a:rPr spc="20" dirty="0"/>
              <a:t> </a:t>
            </a:r>
            <a:r>
              <a:rPr spc="-5" dirty="0"/>
              <a:t>be</a:t>
            </a:r>
            <a:r>
              <a:rPr spc="10" dirty="0"/>
              <a:t> </a:t>
            </a:r>
            <a:r>
              <a:rPr spc="-15" dirty="0"/>
              <a:t>stored</a:t>
            </a:r>
            <a:r>
              <a:rPr spc="10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dirty="0"/>
              <a:t>memory</a:t>
            </a:r>
            <a:r>
              <a:rPr spc="20" dirty="0"/>
              <a:t> </a:t>
            </a:r>
            <a:r>
              <a:rPr spc="-5" dirty="0"/>
              <a:t>or</a:t>
            </a:r>
          </a:p>
          <a:p>
            <a:pPr marL="241300" marR="6350">
              <a:lnSpc>
                <a:spcPct val="70000"/>
              </a:lnSpc>
              <a:spcBef>
                <a:spcPts val="465"/>
              </a:spcBef>
            </a:pPr>
            <a:r>
              <a:rPr spc="-10" dirty="0"/>
              <a:t>sent</a:t>
            </a:r>
            <a:r>
              <a:rPr spc="120" dirty="0"/>
              <a:t> </a:t>
            </a:r>
            <a:r>
              <a:rPr spc="-15" dirty="0"/>
              <a:t>to</a:t>
            </a:r>
            <a:r>
              <a:rPr spc="114" dirty="0"/>
              <a:t> </a:t>
            </a:r>
            <a:r>
              <a:rPr dirty="0"/>
              <a:t>the</a:t>
            </a:r>
            <a:r>
              <a:rPr spc="105" dirty="0"/>
              <a:t> </a:t>
            </a:r>
            <a:r>
              <a:rPr spc="-5" dirty="0"/>
              <a:t>I/O</a:t>
            </a:r>
            <a:r>
              <a:rPr spc="125" dirty="0"/>
              <a:t> </a:t>
            </a:r>
            <a:r>
              <a:rPr spc="-5" dirty="0"/>
              <a:t>unit</a:t>
            </a:r>
            <a:r>
              <a:rPr spc="135" dirty="0"/>
              <a:t> </a:t>
            </a:r>
            <a:r>
              <a:rPr spc="-5" dirty="0"/>
              <a:t>or</a:t>
            </a:r>
            <a:r>
              <a:rPr spc="120" dirty="0"/>
              <a:t> </a:t>
            </a:r>
            <a:r>
              <a:rPr dirty="0"/>
              <a:t>is</a:t>
            </a:r>
            <a:r>
              <a:rPr spc="125" dirty="0"/>
              <a:t> </a:t>
            </a:r>
            <a:r>
              <a:rPr spc="-10" dirty="0"/>
              <a:t>used</a:t>
            </a:r>
            <a:r>
              <a:rPr spc="120" dirty="0"/>
              <a:t> </a:t>
            </a:r>
            <a:r>
              <a:rPr spc="-15" dirty="0"/>
              <a:t>to</a:t>
            </a:r>
            <a:r>
              <a:rPr spc="100" dirty="0"/>
              <a:t> </a:t>
            </a:r>
            <a:r>
              <a:rPr spc="-15" dirty="0"/>
              <a:t>receive</a:t>
            </a:r>
            <a:r>
              <a:rPr spc="125" dirty="0"/>
              <a:t> </a:t>
            </a:r>
            <a:r>
              <a:rPr dirty="0"/>
              <a:t>a</a:t>
            </a:r>
            <a:r>
              <a:rPr spc="120" dirty="0"/>
              <a:t> </a:t>
            </a:r>
            <a:r>
              <a:rPr spc="-20" dirty="0"/>
              <a:t>word</a:t>
            </a:r>
            <a:r>
              <a:rPr spc="125" dirty="0"/>
              <a:t> </a:t>
            </a:r>
            <a:r>
              <a:rPr spc="-10" dirty="0"/>
              <a:t>from</a:t>
            </a:r>
            <a:r>
              <a:rPr spc="110" dirty="0"/>
              <a:t> </a:t>
            </a:r>
            <a:r>
              <a:rPr dirty="0"/>
              <a:t>memory</a:t>
            </a:r>
            <a:r>
              <a:rPr spc="114" dirty="0"/>
              <a:t> </a:t>
            </a:r>
            <a:r>
              <a:rPr spc="-5" dirty="0"/>
              <a:t>or</a:t>
            </a:r>
            <a:r>
              <a:rPr spc="120" dirty="0"/>
              <a:t> </a:t>
            </a:r>
            <a:r>
              <a:rPr spc="-10" dirty="0"/>
              <a:t>from</a:t>
            </a:r>
            <a:r>
              <a:rPr spc="114" dirty="0"/>
              <a:t> </a:t>
            </a:r>
            <a:r>
              <a:rPr dirty="0"/>
              <a:t>the </a:t>
            </a:r>
            <a:r>
              <a:rPr spc="-575" dirty="0"/>
              <a:t> </a:t>
            </a:r>
            <a:r>
              <a:rPr dirty="0"/>
              <a:t>I/O</a:t>
            </a:r>
            <a:r>
              <a:rPr spc="-25" dirty="0"/>
              <a:t> </a:t>
            </a:r>
            <a:r>
              <a:rPr dirty="0"/>
              <a:t>unit.</a:t>
            </a:r>
          </a:p>
          <a:p>
            <a:pPr marL="241300" marR="8890" indent="-229235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b="1" dirty="0">
                <a:latin typeface="Calibri"/>
                <a:cs typeface="Calibri"/>
              </a:rPr>
              <a:t>Memory</a:t>
            </a:r>
            <a:r>
              <a:rPr b="1" spc="26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address</a:t>
            </a:r>
            <a:r>
              <a:rPr b="1" spc="27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register</a:t>
            </a:r>
            <a:r>
              <a:rPr b="1" spc="254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(MAR):</a:t>
            </a:r>
            <a:r>
              <a:rPr b="1" spc="270" dirty="0">
                <a:latin typeface="Calibri"/>
                <a:cs typeface="Calibri"/>
              </a:rPr>
              <a:t> </a:t>
            </a:r>
            <a:r>
              <a:rPr spc="-5" dirty="0"/>
              <a:t>Specifies</a:t>
            </a:r>
            <a:r>
              <a:rPr spc="265" dirty="0"/>
              <a:t> </a:t>
            </a:r>
            <a:r>
              <a:rPr dirty="0"/>
              <a:t>the</a:t>
            </a:r>
            <a:r>
              <a:rPr spc="270" dirty="0"/>
              <a:t> </a:t>
            </a:r>
            <a:r>
              <a:rPr spc="-15" dirty="0"/>
              <a:t>address</a:t>
            </a:r>
            <a:r>
              <a:rPr spc="270" dirty="0"/>
              <a:t> </a:t>
            </a:r>
            <a:r>
              <a:rPr dirty="0"/>
              <a:t>in</a:t>
            </a:r>
            <a:r>
              <a:rPr spc="265" dirty="0"/>
              <a:t> </a:t>
            </a:r>
            <a:r>
              <a:rPr spc="-5" dirty="0"/>
              <a:t>memory</a:t>
            </a:r>
            <a:r>
              <a:rPr spc="265" dirty="0"/>
              <a:t> </a:t>
            </a:r>
            <a:r>
              <a:rPr spc="-5" dirty="0"/>
              <a:t>of</a:t>
            </a:r>
            <a:r>
              <a:rPr spc="265" dirty="0"/>
              <a:t> </a:t>
            </a:r>
            <a:r>
              <a:rPr dirty="0"/>
              <a:t>the </a:t>
            </a:r>
            <a:r>
              <a:rPr spc="-570" dirty="0"/>
              <a:t> </a:t>
            </a:r>
            <a:r>
              <a:rPr spc="-20" dirty="0"/>
              <a:t>word</a:t>
            </a:r>
            <a:r>
              <a:rPr spc="-5" dirty="0"/>
              <a:t> </a:t>
            </a:r>
            <a:r>
              <a:rPr spc="-15" dirty="0"/>
              <a:t>to</a:t>
            </a:r>
            <a:r>
              <a:rPr spc="5" dirty="0"/>
              <a:t> </a:t>
            </a:r>
            <a:r>
              <a:rPr spc="-5" dirty="0"/>
              <a:t>be</a:t>
            </a:r>
            <a:r>
              <a:rPr spc="-25" dirty="0"/>
              <a:t> </a:t>
            </a:r>
            <a:r>
              <a:rPr spc="-10" dirty="0"/>
              <a:t>written from </a:t>
            </a:r>
            <a:r>
              <a:rPr spc="-5" dirty="0"/>
              <a:t>or</a:t>
            </a:r>
            <a:r>
              <a:rPr dirty="0"/>
              <a:t> </a:t>
            </a:r>
            <a:r>
              <a:rPr spc="-10" dirty="0"/>
              <a:t>read</a:t>
            </a:r>
            <a:r>
              <a:rPr spc="-15" dirty="0"/>
              <a:t> </a:t>
            </a:r>
            <a:r>
              <a:rPr spc="-10" dirty="0"/>
              <a:t>into </a:t>
            </a:r>
            <a:r>
              <a:rPr dirty="0"/>
              <a:t>the</a:t>
            </a:r>
            <a:r>
              <a:rPr spc="-10" dirty="0"/>
              <a:t> </a:t>
            </a:r>
            <a:r>
              <a:rPr spc="5" dirty="0"/>
              <a:t>MBR.</a:t>
            </a:r>
          </a:p>
          <a:p>
            <a:pPr marL="241300" marR="5080" indent="-22923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  <a:tab pos="1929764" algn="l"/>
                <a:tab pos="3167380" algn="l"/>
                <a:tab pos="3935729" algn="l"/>
                <a:tab pos="5297170" algn="l"/>
                <a:tab pos="5939790" algn="l"/>
                <a:tab pos="6765925" algn="l"/>
                <a:tab pos="7958455" algn="l"/>
                <a:tab pos="9604375" algn="l"/>
              </a:tabLst>
            </a:pPr>
            <a:r>
              <a:rPr b="1" dirty="0">
                <a:latin typeface="Calibri"/>
                <a:cs typeface="Calibri"/>
              </a:rPr>
              <a:t>In</a:t>
            </a:r>
            <a:r>
              <a:rPr b="1" spc="-2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tr</a:t>
            </a:r>
            <a:r>
              <a:rPr b="1" spc="-10" dirty="0">
                <a:latin typeface="Calibri"/>
                <a:cs typeface="Calibri"/>
              </a:rPr>
              <a:t>u</a:t>
            </a:r>
            <a:r>
              <a:rPr b="1" spc="-5" dirty="0">
                <a:latin typeface="Calibri"/>
                <a:cs typeface="Calibri"/>
              </a:rPr>
              <a:t>ctio</a:t>
            </a:r>
            <a:r>
              <a:rPr b="1" dirty="0">
                <a:latin typeface="Calibri"/>
                <a:cs typeface="Calibri"/>
              </a:rPr>
              <a:t>n	</a:t>
            </a:r>
            <a:r>
              <a:rPr b="1" spc="-25" dirty="0">
                <a:latin typeface="Calibri"/>
                <a:cs typeface="Calibri"/>
              </a:rPr>
              <a:t>r</a:t>
            </a:r>
            <a:r>
              <a:rPr b="1" spc="-5" dirty="0">
                <a:latin typeface="Calibri"/>
                <a:cs typeface="Calibri"/>
              </a:rPr>
              <a:t>egi</a:t>
            </a:r>
            <a:r>
              <a:rPr b="1" spc="-25" dirty="0">
                <a:latin typeface="Calibri"/>
                <a:cs typeface="Calibri"/>
              </a:rPr>
              <a:t>s</a:t>
            </a:r>
            <a:r>
              <a:rPr b="1" spc="-40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r	(IR</a:t>
            </a:r>
            <a:r>
              <a:rPr b="1" spc="-10" dirty="0">
                <a:latin typeface="Calibri"/>
                <a:cs typeface="Calibri"/>
              </a:rPr>
              <a:t>)</a:t>
            </a:r>
            <a:r>
              <a:rPr b="1" dirty="0">
                <a:latin typeface="Calibri"/>
                <a:cs typeface="Calibri"/>
              </a:rPr>
              <a:t>:	</a:t>
            </a:r>
            <a:r>
              <a:rPr spc="-5" dirty="0"/>
              <a:t>Co</a:t>
            </a:r>
            <a:r>
              <a:rPr spc="-25" dirty="0"/>
              <a:t>n</a:t>
            </a:r>
            <a:r>
              <a:rPr spc="-35" dirty="0"/>
              <a:t>t</a:t>
            </a:r>
            <a:r>
              <a:rPr dirty="0"/>
              <a:t>a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s	</a:t>
            </a:r>
            <a:r>
              <a:rPr spc="-10" dirty="0"/>
              <a:t>t</a:t>
            </a:r>
            <a:r>
              <a:rPr spc="-5" dirty="0"/>
              <a:t>h</a:t>
            </a:r>
            <a:r>
              <a:rPr dirty="0"/>
              <a:t>e	8</a:t>
            </a:r>
            <a:r>
              <a:rPr spc="-10" dirty="0"/>
              <a:t>-</a:t>
            </a:r>
            <a:r>
              <a:rPr spc="-5" dirty="0"/>
              <a:t>bi</a:t>
            </a:r>
            <a:r>
              <a:rPr dirty="0"/>
              <a:t>t	</a:t>
            </a:r>
            <a:r>
              <a:rPr spc="-5" dirty="0"/>
              <a:t>op</a:t>
            </a:r>
            <a:r>
              <a:rPr spc="-30" dirty="0"/>
              <a:t>c</a:t>
            </a:r>
            <a:r>
              <a:rPr spc="-5" dirty="0"/>
              <a:t>od</a:t>
            </a:r>
            <a:r>
              <a:rPr dirty="0"/>
              <a:t>e	i</a:t>
            </a:r>
            <a:r>
              <a:rPr spc="-10" dirty="0"/>
              <a:t>n</a:t>
            </a:r>
            <a:r>
              <a:rPr spc="-25" dirty="0"/>
              <a:t>s</a:t>
            </a:r>
            <a:r>
              <a:rPr dirty="0"/>
              <a:t>tru</a:t>
            </a:r>
            <a:r>
              <a:rPr spc="5" dirty="0"/>
              <a:t>c</a:t>
            </a:r>
            <a:r>
              <a:rPr dirty="0"/>
              <a:t>ti</a:t>
            </a:r>
            <a:r>
              <a:rPr spc="-15" dirty="0"/>
              <a:t>o</a:t>
            </a:r>
            <a:r>
              <a:rPr dirty="0"/>
              <a:t>n	</a:t>
            </a:r>
            <a:r>
              <a:rPr spc="-15" dirty="0"/>
              <a:t>b</a:t>
            </a:r>
            <a:r>
              <a:rPr dirty="0"/>
              <a:t>eing  </a:t>
            </a:r>
            <a:r>
              <a:rPr spc="-20" dirty="0"/>
              <a:t>executed.</a:t>
            </a:r>
          </a:p>
          <a:p>
            <a:pPr marL="241300" marR="5080" indent="-229235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b="1" spc="-5" dirty="0">
                <a:latin typeface="Calibri"/>
                <a:cs typeface="Calibri"/>
              </a:rPr>
              <a:t>Instruction</a:t>
            </a:r>
            <a:r>
              <a:rPr b="1" spc="30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buffer</a:t>
            </a:r>
            <a:r>
              <a:rPr b="1" spc="3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register</a:t>
            </a:r>
            <a:r>
              <a:rPr b="1" spc="30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(IBR):</a:t>
            </a:r>
            <a:r>
              <a:rPr b="1" spc="295" dirty="0">
                <a:latin typeface="Calibri"/>
                <a:cs typeface="Calibri"/>
              </a:rPr>
              <a:t> </a:t>
            </a:r>
            <a:r>
              <a:rPr spc="-10" dirty="0"/>
              <a:t>Employed</a:t>
            </a:r>
            <a:r>
              <a:rPr spc="295" dirty="0"/>
              <a:t> </a:t>
            </a:r>
            <a:r>
              <a:rPr spc="-15" dirty="0"/>
              <a:t>to</a:t>
            </a:r>
            <a:r>
              <a:rPr spc="305" dirty="0"/>
              <a:t> </a:t>
            </a:r>
            <a:r>
              <a:rPr spc="-5" dirty="0"/>
              <a:t>hold</a:t>
            </a:r>
            <a:r>
              <a:rPr spc="305" dirty="0"/>
              <a:t> </a:t>
            </a:r>
            <a:r>
              <a:rPr spc="-10" dirty="0"/>
              <a:t>temporarily</a:t>
            </a:r>
            <a:r>
              <a:rPr spc="310" dirty="0"/>
              <a:t> </a:t>
            </a:r>
            <a:r>
              <a:rPr dirty="0"/>
              <a:t>the</a:t>
            </a:r>
            <a:r>
              <a:rPr spc="310" dirty="0"/>
              <a:t> </a:t>
            </a:r>
            <a:r>
              <a:rPr spc="-5" dirty="0"/>
              <a:t>right- </a:t>
            </a:r>
            <a:r>
              <a:rPr spc="-570" dirty="0"/>
              <a:t> </a:t>
            </a:r>
            <a:r>
              <a:rPr spc="-5" dirty="0"/>
              <a:t>hand</a:t>
            </a:r>
            <a:r>
              <a:rPr spc="-20" dirty="0"/>
              <a:t> </a:t>
            </a:r>
            <a:r>
              <a:rPr dirty="0"/>
              <a:t>instruction</a:t>
            </a:r>
            <a:r>
              <a:rPr spc="-40" dirty="0"/>
              <a:t> </a:t>
            </a:r>
            <a:r>
              <a:rPr spc="-10" dirty="0"/>
              <a:t>from</a:t>
            </a:r>
            <a:r>
              <a:rPr spc="-5" dirty="0"/>
              <a:t> </a:t>
            </a:r>
            <a:r>
              <a:rPr dirty="0"/>
              <a:t>a </a:t>
            </a:r>
            <a:r>
              <a:rPr spc="-20" dirty="0"/>
              <a:t>word</a:t>
            </a:r>
            <a:r>
              <a:rPr spc="1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25" dirty="0"/>
              <a:t>memory.</a:t>
            </a:r>
          </a:p>
          <a:p>
            <a:pPr marL="241300" marR="8255" indent="-22923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b="1" spc="-15" dirty="0">
                <a:latin typeface="Calibri"/>
                <a:cs typeface="Calibri"/>
              </a:rPr>
              <a:t>Program</a:t>
            </a:r>
            <a:r>
              <a:rPr b="1" spc="1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counter</a:t>
            </a:r>
            <a:r>
              <a:rPr b="1" spc="1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(PC):</a:t>
            </a:r>
            <a:r>
              <a:rPr b="1" spc="135" dirty="0">
                <a:latin typeface="Calibri"/>
                <a:cs typeface="Calibri"/>
              </a:rPr>
              <a:t> </a:t>
            </a:r>
            <a:r>
              <a:rPr spc="-10" dirty="0"/>
              <a:t>Contains</a:t>
            </a:r>
            <a:r>
              <a:rPr spc="125" dirty="0"/>
              <a:t> </a:t>
            </a:r>
            <a:r>
              <a:rPr dirty="0"/>
              <a:t>the</a:t>
            </a:r>
            <a:r>
              <a:rPr spc="140" dirty="0"/>
              <a:t> </a:t>
            </a:r>
            <a:r>
              <a:rPr spc="-15" dirty="0"/>
              <a:t>address</a:t>
            </a:r>
            <a:r>
              <a:rPr spc="135" dirty="0"/>
              <a:t> </a:t>
            </a:r>
            <a:r>
              <a:rPr spc="-5" dirty="0"/>
              <a:t>of</a:t>
            </a:r>
            <a:r>
              <a:rPr spc="145" dirty="0"/>
              <a:t> </a:t>
            </a:r>
            <a:r>
              <a:rPr dirty="0"/>
              <a:t>the</a:t>
            </a:r>
            <a:r>
              <a:rPr spc="125" dirty="0"/>
              <a:t> </a:t>
            </a:r>
            <a:r>
              <a:rPr spc="-15" dirty="0"/>
              <a:t>next</a:t>
            </a:r>
            <a:r>
              <a:rPr spc="155" dirty="0"/>
              <a:t> </a:t>
            </a:r>
            <a:r>
              <a:rPr spc="-5" dirty="0"/>
              <a:t>instruction</a:t>
            </a:r>
            <a:r>
              <a:rPr spc="140" dirty="0"/>
              <a:t> </a:t>
            </a:r>
            <a:r>
              <a:rPr spc="-5" dirty="0"/>
              <a:t>pair</a:t>
            </a:r>
            <a:r>
              <a:rPr spc="155" dirty="0"/>
              <a:t> </a:t>
            </a:r>
            <a:r>
              <a:rPr spc="-20" dirty="0"/>
              <a:t>to </a:t>
            </a:r>
            <a:r>
              <a:rPr spc="-570" dirty="0"/>
              <a:t> </a:t>
            </a:r>
            <a:r>
              <a:rPr spc="-5" dirty="0"/>
              <a:t>be</a:t>
            </a:r>
            <a:r>
              <a:rPr spc="-20" dirty="0"/>
              <a:t> </a:t>
            </a:r>
            <a:r>
              <a:rPr spc="-15" dirty="0"/>
              <a:t>fetched</a:t>
            </a:r>
            <a:r>
              <a:rPr spc="-50" dirty="0"/>
              <a:t> </a:t>
            </a:r>
            <a:r>
              <a:rPr spc="-10" dirty="0"/>
              <a:t>from </a:t>
            </a:r>
            <a:r>
              <a:rPr spc="-25" dirty="0"/>
              <a:t>memory.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5422493"/>
            <a:ext cx="103600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  <a:tab pos="2204085" algn="l"/>
                <a:tab pos="2997200" algn="l"/>
                <a:tab pos="3714750" algn="l"/>
                <a:tab pos="5275580" algn="l"/>
                <a:tab pos="6674484" algn="l"/>
                <a:tab pos="7708265" algn="l"/>
                <a:tab pos="9251950" algn="l"/>
                <a:tab pos="9749155" algn="l"/>
              </a:tabLst>
            </a:pPr>
            <a:r>
              <a:rPr sz="2600" b="1" dirty="0">
                <a:solidFill>
                  <a:srgbClr val="2D75B6"/>
                </a:solidFill>
                <a:latin typeface="Calibri"/>
                <a:cs typeface="Calibri"/>
              </a:rPr>
              <a:t>Acc</a:t>
            </a:r>
            <a:r>
              <a:rPr sz="2600" b="1" spc="-15" dirty="0">
                <a:solidFill>
                  <a:srgbClr val="2D75B6"/>
                </a:solidFill>
                <a:latin typeface="Calibri"/>
                <a:cs typeface="Calibri"/>
              </a:rPr>
              <a:t>u</a:t>
            </a:r>
            <a:r>
              <a:rPr sz="2600" b="1" spc="-5" dirty="0">
                <a:solidFill>
                  <a:srgbClr val="2D75B6"/>
                </a:solidFill>
                <a:latin typeface="Calibri"/>
                <a:cs typeface="Calibri"/>
              </a:rPr>
              <a:t>mul</a:t>
            </a:r>
            <a:r>
              <a:rPr sz="2600" b="1" spc="-40" dirty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2600" b="1" spc="-30" dirty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2D75B6"/>
                </a:solidFill>
                <a:latin typeface="Calibri"/>
                <a:cs typeface="Calibri"/>
              </a:rPr>
              <a:t>or	(</a:t>
            </a:r>
            <a:r>
              <a:rPr sz="2600" b="1" spc="-45" dirty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2D75B6"/>
                </a:solidFill>
                <a:latin typeface="Calibri"/>
                <a:cs typeface="Calibri"/>
              </a:rPr>
              <a:t>C</a:t>
            </a:r>
            <a:r>
              <a:rPr sz="2600" b="1" dirty="0">
                <a:solidFill>
                  <a:srgbClr val="2D75B6"/>
                </a:solidFill>
                <a:latin typeface="Calibri"/>
                <a:cs typeface="Calibri"/>
              </a:rPr>
              <a:t>)	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d	</a:t>
            </a:r>
            <a:r>
              <a:rPr sz="2600" b="1" spc="-5" dirty="0">
                <a:solidFill>
                  <a:srgbClr val="2D75B6"/>
                </a:solidFill>
                <a:latin typeface="Calibri"/>
                <a:cs typeface="Calibri"/>
              </a:rPr>
              <a:t>mul</a:t>
            </a:r>
            <a:r>
              <a:rPr sz="2600" b="1" spc="-15" dirty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2600" b="1" spc="-15" dirty="0">
                <a:solidFill>
                  <a:srgbClr val="2D75B6"/>
                </a:solidFill>
                <a:latin typeface="Calibri"/>
                <a:cs typeface="Calibri"/>
              </a:rPr>
              <a:t>p</a:t>
            </a:r>
            <a:r>
              <a:rPr sz="2600" b="1" dirty="0">
                <a:solidFill>
                  <a:srgbClr val="2D75B6"/>
                </a:solidFill>
                <a:latin typeface="Calibri"/>
                <a:cs typeface="Calibri"/>
              </a:rPr>
              <a:t>lier	quot</a:t>
            </a:r>
            <a:r>
              <a:rPr sz="2600" b="1" spc="-10" dirty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2600" b="1" dirty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2600" b="1" spc="-35" dirty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2D75B6"/>
                </a:solidFill>
                <a:latin typeface="Calibri"/>
                <a:cs typeface="Calibri"/>
              </a:rPr>
              <a:t>t	(M</a:t>
            </a:r>
            <a:r>
              <a:rPr sz="2600" b="1" spc="40" dirty="0">
                <a:solidFill>
                  <a:srgbClr val="2D75B6"/>
                </a:solidFill>
                <a:latin typeface="Calibri"/>
                <a:cs typeface="Calibri"/>
              </a:rPr>
              <a:t>Q</a:t>
            </a:r>
            <a:r>
              <a:rPr sz="2600" b="1" dirty="0">
                <a:solidFill>
                  <a:srgbClr val="2D75B6"/>
                </a:solidFill>
                <a:latin typeface="Calibri"/>
                <a:cs typeface="Calibri"/>
              </a:rPr>
              <a:t>):	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Empl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2600" spc="-45" dirty="0">
                <a:solidFill>
                  <a:srgbClr val="2D75B6"/>
                </a:solidFill>
                <a:latin typeface="Calibri"/>
                <a:cs typeface="Calibri"/>
              </a:rPr>
              <a:t>y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ed	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o	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hold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5700471"/>
            <a:ext cx="70256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temporarily operands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 results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6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D75B6"/>
                </a:solidFill>
                <a:latin typeface="Calibri"/>
                <a:cs typeface="Calibri"/>
              </a:rPr>
              <a:t>ALU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operations.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4758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IAS</a:t>
            </a:r>
            <a:r>
              <a:rPr spc="-40" dirty="0"/>
              <a:t> </a:t>
            </a:r>
            <a:r>
              <a:rPr dirty="0"/>
              <a:t>Instruction</a:t>
            </a:r>
            <a:r>
              <a:rPr spc="-40" dirty="0"/>
              <a:t> </a:t>
            </a:r>
            <a:r>
              <a:rPr spc="-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9832340" cy="3990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329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60" dirty="0">
                <a:solidFill>
                  <a:srgbClr val="2D75B6"/>
                </a:solidFill>
                <a:latin typeface="Calibri"/>
                <a:cs typeface="Calibri"/>
              </a:rPr>
              <a:t>Total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of 21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instructions,</a:t>
            </a:r>
            <a:r>
              <a:rPr sz="2800" spc="6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grouped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5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categories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as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300"/>
              </a:lnSpc>
              <a:spcBef>
                <a:spcPts val="5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transfer: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between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registers.</a:t>
            </a:r>
            <a:endParaRPr sz="2400">
              <a:latin typeface="Calibri"/>
              <a:cs typeface="Calibri"/>
            </a:endParaRPr>
          </a:p>
          <a:p>
            <a:pPr marL="698500" marR="102870" lvl="1" indent="-228600">
              <a:lnSpc>
                <a:spcPts val="2300"/>
              </a:lnSpc>
              <a:spcBef>
                <a:spcPts val="50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-5" dirty="0">
                <a:latin typeface="Calibri"/>
                <a:cs typeface="Calibri"/>
              </a:rPr>
              <a:t>Unconditional </a:t>
            </a:r>
            <a:r>
              <a:rPr sz="2400" b="1" spc="-10" dirty="0">
                <a:latin typeface="Calibri"/>
                <a:cs typeface="Calibri"/>
              </a:rPr>
              <a:t>branch: </a:t>
            </a:r>
            <a:r>
              <a:rPr sz="2400" spc="-20" dirty="0">
                <a:latin typeface="Calibri"/>
                <a:cs typeface="Calibri"/>
              </a:rPr>
              <a:t>Normally,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5" dirty="0">
                <a:latin typeface="Calibri"/>
                <a:cs typeface="Calibri"/>
              </a:rPr>
              <a:t>unit </a:t>
            </a:r>
            <a:r>
              <a:rPr sz="2400" spc="-15" dirty="0">
                <a:latin typeface="Calibri"/>
                <a:cs typeface="Calibri"/>
              </a:rPr>
              <a:t>executes </a:t>
            </a:r>
            <a:r>
              <a:rPr sz="2400" spc="-5" dirty="0">
                <a:latin typeface="Calibri"/>
                <a:cs typeface="Calibri"/>
              </a:rPr>
              <a:t>instructions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memory.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 sequence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 changed</a:t>
            </a:r>
            <a:r>
              <a:rPr sz="2400" spc="-10" dirty="0">
                <a:latin typeface="Calibri"/>
                <a:cs typeface="Calibri"/>
              </a:rPr>
              <a:t> by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branch </a:t>
            </a:r>
            <a:r>
              <a:rPr sz="2400" spc="-5" dirty="0">
                <a:latin typeface="Calibri"/>
                <a:cs typeface="Calibri"/>
              </a:rPr>
              <a:t> instruction,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facilitates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repetitive operations.</a:t>
            </a:r>
            <a:endParaRPr sz="2400">
              <a:latin typeface="Calibri"/>
              <a:cs typeface="Calibri"/>
            </a:endParaRPr>
          </a:p>
          <a:p>
            <a:pPr marL="698500" marR="199390" lvl="1" indent="-2286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-5" dirty="0">
                <a:latin typeface="Calibri"/>
                <a:cs typeface="Calibri"/>
              </a:rPr>
              <a:t>Conditional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branch: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branch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made</a:t>
            </a:r>
            <a:r>
              <a:rPr sz="2400" spc="-10" dirty="0">
                <a:latin typeface="Calibri"/>
                <a:cs typeface="Calibri"/>
              </a:rPr>
              <a:t> dependent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thus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points.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77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b="1" spc="-5" dirty="0">
                <a:latin typeface="Calibri"/>
                <a:cs typeface="Calibri"/>
              </a:rPr>
              <a:t>Arithmetic: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performed 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ALU.</a:t>
            </a:r>
            <a:endParaRPr sz="2400">
              <a:latin typeface="Calibri"/>
              <a:cs typeface="Calibri"/>
            </a:endParaRPr>
          </a:p>
          <a:p>
            <a:pPr marL="698500" marR="309245" lvl="1" indent="-228600">
              <a:lnSpc>
                <a:spcPts val="2300"/>
              </a:lnSpc>
              <a:spcBef>
                <a:spcPts val="5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-10" dirty="0">
                <a:latin typeface="Calibri"/>
                <a:cs typeface="Calibri"/>
              </a:rPr>
              <a:t>Address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modify: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Permits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computed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5" dirty="0">
                <a:latin typeface="Calibri"/>
                <a:cs typeface="Calibri"/>
              </a:rPr>
              <a:t> ALU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inserted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instructions </a:t>
            </a:r>
            <a:r>
              <a:rPr sz="2400" spc="-20" dirty="0">
                <a:latin typeface="Calibri"/>
                <a:cs typeface="Calibri"/>
              </a:rPr>
              <a:t>stored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memory.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considerable</a:t>
            </a:r>
            <a:r>
              <a:rPr sz="2400" spc="-5" dirty="0">
                <a:latin typeface="Calibri"/>
                <a:cs typeface="Calibri"/>
              </a:rPr>
              <a:t> addressing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flexibility.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9849" y="122620"/>
            <a:ext cx="8666783" cy="6674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5507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Microprocessor</a:t>
            </a:r>
            <a:r>
              <a:rPr spc="-65" dirty="0"/>
              <a:t> </a:t>
            </a:r>
            <a:r>
              <a:rPr spc="-5" dirty="0"/>
              <a:t>Speed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10351770" cy="4258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97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Pipelining: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09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Multiple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stages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operation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including</a:t>
            </a:r>
            <a:r>
              <a:rPr sz="2200" spc="-20" dirty="0">
                <a:latin typeface="Calibri"/>
                <a:cs typeface="Calibri"/>
              </a:rPr>
              <a:t> fetching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instruction,</a:t>
            </a:r>
            <a:r>
              <a:rPr sz="2200" spc="-10" dirty="0">
                <a:latin typeface="Calibri"/>
                <a:cs typeface="Calibri"/>
              </a:rPr>
              <a:t> decoding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opcode,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100"/>
              </a:lnSpc>
            </a:pPr>
            <a:r>
              <a:rPr sz="2200" spc="-15" dirty="0">
                <a:latin typeface="Calibri"/>
                <a:cs typeface="Calibri"/>
              </a:rPr>
              <a:t>fetching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operands,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performing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calculation,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so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on..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35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Pipelining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enables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work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simultaneously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multiple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instructions.</a:t>
            </a:r>
            <a:endParaRPr sz="2200">
              <a:latin typeface="Calibri"/>
              <a:cs typeface="Calibri"/>
            </a:endParaRPr>
          </a:p>
          <a:p>
            <a:pPr marL="698500" marR="242570" lvl="1" indent="-228600">
              <a:lnSpc>
                <a:spcPct val="70000"/>
              </a:lnSpc>
              <a:spcBef>
                <a:spcPts val="64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executed,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computer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decoding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next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instruction.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ts val="2980"/>
              </a:lnSpc>
              <a:spcBef>
                <a:spcPts val="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Branch</a:t>
            </a:r>
            <a:r>
              <a:rPr sz="2600" spc="-4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prediction: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10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looks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ahead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 </a:t>
            </a:r>
            <a:r>
              <a:rPr sz="2200" spc="-15" dirty="0">
                <a:latin typeface="Calibri"/>
                <a:cs typeface="Calibri"/>
              </a:rPr>
              <a:t>code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fetched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predicts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095"/>
              </a:lnSpc>
            </a:pP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branches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group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instructions,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next.</a:t>
            </a:r>
            <a:endParaRPr sz="2200">
              <a:latin typeface="Calibri"/>
              <a:cs typeface="Calibri"/>
            </a:endParaRPr>
          </a:p>
          <a:p>
            <a:pPr marL="698500" marR="581025" lvl="1" indent="-228600">
              <a:lnSpc>
                <a:spcPct val="70000"/>
              </a:lnSpc>
              <a:spcBef>
                <a:spcPts val="64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Calibri"/>
                <a:cs typeface="Calibri"/>
              </a:rPr>
              <a:t>Prefetches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buffer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kept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busy.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ts val="2970"/>
              </a:lnSpc>
              <a:spcBef>
                <a:spcPts val="6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Superscalar</a:t>
            </a:r>
            <a:r>
              <a:rPr sz="2600" spc="-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execution: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Ability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issue</a:t>
            </a:r>
            <a:r>
              <a:rPr sz="2200" spc="-10" dirty="0">
                <a:latin typeface="Calibri"/>
                <a:cs typeface="Calibri"/>
              </a:rPr>
              <a:t> more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 one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 in </a:t>
            </a:r>
            <a:r>
              <a:rPr sz="2200" spc="-10" dirty="0">
                <a:latin typeface="Calibri"/>
                <a:cs typeface="Calibri"/>
              </a:rPr>
              <a:t>every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clock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cycle.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49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Multiple </a:t>
            </a:r>
            <a:r>
              <a:rPr sz="2200" spc="-10" dirty="0">
                <a:latin typeface="Calibri"/>
                <a:cs typeface="Calibri"/>
              </a:rPr>
              <a:t>parallel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pipelines are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5507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Microprocessor</a:t>
            </a:r>
            <a:r>
              <a:rPr spc="-65" dirty="0"/>
              <a:t> </a:t>
            </a:r>
            <a:r>
              <a:rPr spc="-5" dirty="0"/>
              <a:t>Speed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10330815" cy="389064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Data</a:t>
            </a:r>
            <a:r>
              <a:rPr sz="28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flow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analysis:</a:t>
            </a:r>
            <a:endParaRPr sz="2800">
              <a:latin typeface="Calibri"/>
              <a:cs typeface="Calibri"/>
            </a:endParaRPr>
          </a:p>
          <a:p>
            <a:pPr marL="698500" marR="570230" lvl="1" indent="-228600">
              <a:lnSpc>
                <a:spcPts val="2600"/>
              </a:lnSpc>
              <a:spcBef>
                <a:spcPts val="56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processor </a:t>
            </a:r>
            <a:r>
              <a:rPr sz="2400" spc="-5" dirty="0">
                <a:latin typeface="Calibri"/>
                <a:cs typeface="Calibri"/>
              </a:rPr>
              <a:t>analyses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instructions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dependent on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other's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results,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data,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optimized </a:t>
            </a:r>
            <a:r>
              <a:rPr sz="2400" spc="-5" dirty="0">
                <a:latin typeface="Calibri"/>
                <a:cs typeface="Calibri"/>
              </a:rPr>
              <a:t>schedule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instructions.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Prevents </a:t>
            </a:r>
            <a:r>
              <a:rPr sz="2400" dirty="0">
                <a:latin typeface="Calibri"/>
                <a:cs typeface="Calibri"/>
              </a:rPr>
              <a:t>unnecessary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delay.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Speculative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execution: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5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branch</a:t>
            </a:r>
            <a:r>
              <a:rPr sz="2400" spc="-5" dirty="0">
                <a:latin typeface="Calibri"/>
                <a:cs typeface="Calibri"/>
              </a:rPr>
              <a:t> prediction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flow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processors</a:t>
            </a:r>
            <a:r>
              <a:rPr sz="2400" spc="-10" dirty="0">
                <a:latin typeface="Calibri"/>
                <a:cs typeface="Calibri"/>
              </a:rPr>
              <a:t> speculatively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executes </a:t>
            </a:r>
            <a:r>
              <a:rPr sz="2400" spc="-5" dirty="0">
                <a:latin typeface="Calibri"/>
                <a:cs typeface="Calibri"/>
              </a:rPr>
              <a:t>instructions </a:t>
            </a:r>
            <a:r>
              <a:rPr sz="2400" dirty="0">
                <a:latin typeface="Calibri"/>
                <a:cs typeface="Calibri"/>
              </a:rPr>
              <a:t>ahead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actual appearance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holding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results</a:t>
            </a:r>
            <a:r>
              <a:rPr sz="2400" dirty="0">
                <a:latin typeface="Calibri"/>
                <a:cs typeface="Calibri"/>
              </a:rPr>
              <a:t> in </a:t>
            </a:r>
            <a:r>
              <a:rPr sz="2400" spc="-10" dirty="0">
                <a:latin typeface="Calibri"/>
                <a:cs typeface="Calibri"/>
              </a:rPr>
              <a:t>temporary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locations.</a:t>
            </a:r>
            <a:endParaRPr sz="2400">
              <a:latin typeface="Calibri"/>
              <a:cs typeface="Calibri"/>
            </a:endParaRPr>
          </a:p>
          <a:p>
            <a:pPr marL="698500" marR="476884" lvl="1" indent="-228600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Enabling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processors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keep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engines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busy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5" dirty="0">
                <a:latin typeface="Calibri"/>
                <a:cs typeface="Calibri"/>
              </a:rPr>
              <a:t> possible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likely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3321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System</a:t>
            </a:r>
            <a:r>
              <a:rPr spc="-110" dirty="0"/>
              <a:t> </a:t>
            </a:r>
            <a:r>
              <a:rPr dirty="0"/>
              <a:t>Clock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5264785" cy="41205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17780" indent="-229235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Performance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one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of the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2D75B6"/>
                </a:solidFill>
                <a:latin typeface="Calibri"/>
                <a:cs typeface="Calibri"/>
              </a:rPr>
              <a:t>key </a:t>
            </a:r>
            <a:r>
              <a:rPr sz="28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parameters</a:t>
            </a:r>
            <a:r>
              <a:rPr sz="28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2D75B6"/>
                </a:solidFill>
                <a:latin typeface="Calibri"/>
                <a:cs typeface="Calibri"/>
              </a:rPr>
              <a:t>consider,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along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with </a:t>
            </a:r>
            <a:r>
              <a:rPr sz="2800" spc="-6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cost,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size,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D75B6"/>
                </a:solidFill>
                <a:latin typeface="Calibri"/>
                <a:cs typeface="Calibri"/>
              </a:rPr>
              <a:t>security,</a:t>
            </a:r>
            <a:r>
              <a:rPr sz="2800" spc="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D75B6"/>
                </a:solidFill>
                <a:latin typeface="Calibri"/>
                <a:cs typeface="Calibri"/>
              </a:rPr>
              <a:t>reliability,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power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consumption</a:t>
            </a:r>
            <a:r>
              <a:rPr sz="2800" spc="4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(in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some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cases).</a:t>
            </a:r>
            <a:endParaRPr sz="2800">
              <a:latin typeface="Calibri"/>
              <a:cs typeface="Calibri"/>
            </a:endParaRPr>
          </a:p>
          <a:p>
            <a:pPr marL="241300" marR="671195" indent="-229235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Operations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performed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by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a 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processor</a:t>
            </a:r>
            <a:r>
              <a:rPr sz="2800" spc="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(fetching,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decoding, </a:t>
            </a:r>
            <a:r>
              <a:rPr sz="2800" spc="-6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execution),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are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governed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2690"/>
              </a:lnSpc>
            </a:pP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D75B6"/>
                </a:solidFill>
                <a:latin typeface="Calibri"/>
                <a:cs typeface="Calibri"/>
              </a:rPr>
              <a:t>system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clock.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2690"/>
              </a:lnSpc>
              <a:spcBef>
                <a:spcPts val="98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All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operations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begin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with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pulse </a:t>
            </a:r>
            <a:r>
              <a:rPr sz="2800" spc="-6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clock.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0642" y="2248077"/>
            <a:ext cx="4988862" cy="30423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5" dirty="0"/>
              <a:t>Computer</a:t>
            </a:r>
            <a:r>
              <a:rPr spc="-20" dirty="0"/>
              <a:t> </a:t>
            </a:r>
            <a:r>
              <a:rPr dirty="0"/>
              <a:t>Performance</a:t>
            </a:r>
            <a:r>
              <a:rPr spc="5" dirty="0"/>
              <a:t> </a:t>
            </a:r>
            <a:r>
              <a:rPr spc="-5" dirty="0"/>
              <a:t>Measures</a:t>
            </a:r>
            <a:r>
              <a:rPr spc="-8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" dirty="0"/>
              <a:t>Clock </a:t>
            </a:r>
            <a:r>
              <a:rPr spc="-1045" dirty="0"/>
              <a:t> </a:t>
            </a:r>
            <a:r>
              <a:rPr spc="-5" dirty="0"/>
              <a:t>Speed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8111490" cy="30861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Clock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2D75B6"/>
                </a:solidFill>
                <a:latin typeface="Calibri"/>
                <a:cs typeface="Calibri"/>
              </a:rPr>
              <a:t>rate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or clock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speed: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Pulse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pulses</a:t>
            </a:r>
            <a:r>
              <a:rPr sz="2400" spc="-10" dirty="0">
                <a:latin typeface="Calibri"/>
                <a:cs typeface="Calibri"/>
              </a:rPr>
              <a:t> produced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clock.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Measured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number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Hertz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(Hz).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Clock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cycle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or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clock tick: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increment,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pulse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clock.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Cycle</a:t>
            </a:r>
            <a:r>
              <a:rPr sz="2800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time: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pulses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1/f).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6516"/>
            <a:ext cx="882332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pc="-5" dirty="0"/>
              <a:t>Computer</a:t>
            </a:r>
            <a:r>
              <a:rPr spc="-20" dirty="0"/>
              <a:t> </a:t>
            </a:r>
            <a:r>
              <a:rPr dirty="0"/>
              <a:t>Performance </a:t>
            </a:r>
            <a:r>
              <a:rPr spc="-5" dirty="0"/>
              <a:t>Measures</a:t>
            </a:r>
            <a:r>
              <a:rPr spc="-80" dirty="0"/>
              <a:t> </a:t>
            </a:r>
            <a:r>
              <a:rPr dirty="0"/>
              <a:t>–</a:t>
            </a:r>
          </a:p>
          <a:p>
            <a:pPr marL="12700">
              <a:lnSpc>
                <a:spcPts val="5015"/>
              </a:lnSpc>
              <a:tabLst>
                <a:tab pos="5543550" algn="l"/>
              </a:tabLst>
            </a:pPr>
            <a:r>
              <a:rPr dirty="0"/>
              <a:t>Instruction</a:t>
            </a:r>
            <a:r>
              <a:rPr spc="-10" dirty="0"/>
              <a:t> </a:t>
            </a:r>
            <a:r>
              <a:rPr dirty="0"/>
              <a:t>Execution	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6671945" cy="30861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CPI: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 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MIPS: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Millions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 </a:t>
            </a:r>
            <a:r>
              <a:rPr sz="2400" spc="-10" dirty="0">
                <a:latin typeface="Calibri"/>
                <a:cs typeface="Calibri"/>
              </a:rPr>
              <a:t>second.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FLOPS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or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MFLOPS: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Floating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 or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Millions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floating-point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 </a:t>
            </a:r>
            <a:r>
              <a:rPr sz="2400" spc="-5" dirty="0">
                <a:latin typeface="Calibri"/>
                <a:cs typeface="Calibri"/>
              </a:rPr>
              <a:t>per </a:t>
            </a:r>
            <a:r>
              <a:rPr sz="2400" spc="-10" dirty="0">
                <a:latin typeface="Calibri"/>
                <a:cs typeface="Calibri"/>
              </a:rPr>
              <a:t>second.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2742641"/>
            <a:ext cx="925322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5" dirty="0"/>
              <a:t>Computer</a:t>
            </a:r>
            <a:r>
              <a:rPr sz="6000" spc="-40" dirty="0"/>
              <a:t> </a:t>
            </a:r>
            <a:r>
              <a:rPr sz="6000" dirty="0"/>
              <a:t>Architecture</a:t>
            </a:r>
            <a:r>
              <a:rPr sz="6000" spc="-35" dirty="0"/>
              <a:t> </a:t>
            </a:r>
            <a:r>
              <a:rPr sz="6000" dirty="0"/>
              <a:t>and </a:t>
            </a:r>
            <a:r>
              <a:rPr sz="6000" spc="-1430" dirty="0"/>
              <a:t> </a:t>
            </a:r>
            <a:r>
              <a:rPr sz="6000" dirty="0"/>
              <a:t>Performance Parameters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6840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Von</a:t>
            </a:r>
            <a:r>
              <a:rPr spc="-10" dirty="0"/>
              <a:t> </a:t>
            </a:r>
            <a:r>
              <a:rPr spc="-5" dirty="0"/>
              <a:t>Neumann</a:t>
            </a:r>
            <a:r>
              <a:rPr spc="-35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814560" cy="2967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Introduced</a:t>
            </a:r>
            <a:r>
              <a:rPr sz="28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by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John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2D75B6"/>
                </a:solidFill>
                <a:latin typeface="Calibri"/>
                <a:cs typeface="Calibri"/>
              </a:rPr>
              <a:t>Von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Neumann</a:t>
            </a:r>
            <a:r>
              <a:rPr sz="28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1945.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D75B6"/>
                </a:solidFill>
                <a:latin typeface="Calibri"/>
                <a:cs typeface="Calibri"/>
              </a:rPr>
              <a:t>first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generation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 electronic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D75B6"/>
                </a:solidFill>
                <a:latin typeface="Calibri"/>
                <a:cs typeface="Calibri"/>
              </a:rPr>
              <a:t>computer.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Also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known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IAS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computer</a:t>
            </a:r>
            <a:r>
              <a:rPr sz="2800" spc="-45" dirty="0">
                <a:solidFill>
                  <a:srgbClr val="2D75B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Designed</a:t>
            </a:r>
            <a:r>
              <a:rPr sz="2800" spc="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at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Princeton</a:t>
            </a:r>
            <a:r>
              <a:rPr sz="2800" spc="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Institute</a:t>
            </a:r>
            <a:r>
              <a:rPr sz="2800" spc="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D75B6"/>
                </a:solidFill>
                <a:latin typeface="Calibri"/>
                <a:cs typeface="Calibri"/>
              </a:rPr>
              <a:t>for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Advanced</a:t>
            </a:r>
            <a:r>
              <a:rPr sz="2800" spc="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Studies.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Completed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in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1952</a:t>
            </a:r>
            <a:r>
              <a:rPr sz="2800" spc="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800" spc="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is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prototype</a:t>
            </a:r>
            <a:r>
              <a:rPr sz="2800" spc="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all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subsequent</a:t>
            </a:r>
            <a:r>
              <a:rPr sz="2800" spc="7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general- </a:t>
            </a:r>
            <a:r>
              <a:rPr sz="2800" spc="-6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purpose</a:t>
            </a:r>
            <a:r>
              <a:rPr sz="2800" spc="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computers.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Von</a:t>
            </a:r>
            <a:r>
              <a:rPr spc="-20" dirty="0"/>
              <a:t> </a:t>
            </a:r>
            <a:r>
              <a:rPr dirty="0"/>
              <a:t>Neumann</a:t>
            </a:r>
            <a:r>
              <a:rPr spc="-3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Block </a:t>
            </a:r>
            <a:r>
              <a:rPr spc="-1050" dirty="0"/>
              <a:t> </a:t>
            </a:r>
            <a:r>
              <a:rPr spc="-5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872" y="1693072"/>
            <a:ext cx="8645652" cy="49729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6840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Von</a:t>
            </a:r>
            <a:r>
              <a:rPr spc="-10" dirty="0"/>
              <a:t> </a:t>
            </a:r>
            <a:r>
              <a:rPr spc="-5" dirty="0"/>
              <a:t>Neumann</a:t>
            </a:r>
            <a:r>
              <a:rPr spc="-35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266680" cy="4108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3115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Historically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there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D75B6"/>
                </a:solidFill>
                <a:latin typeface="Calibri"/>
                <a:cs typeface="Calibri"/>
              </a:rPr>
              <a:t>have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been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2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types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of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Computers: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37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b="1" spc="-15" dirty="0">
                <a:latin typeface="Calibri"/>
                <a:cs typeface="Calibri"/>
              </a:rPr>
              <a:t>Fixed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Program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Computers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Their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specific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couldn’t</a:t>
            </a:r>
            <a:r>
              <a:rPr sz="2200" spc="-5" dirty="0">
                <a:latin typeface="Calibri"/>
                <a:cs typeface="Calibri"/>
              </a:rPr>
              <a:t> be</a:t>
            </a:r>
            <a:r>
              <a:rPr sz="2200" dirty="0">
                <a:latin typeface="Calibri"/>
                <a:cs typeface="Calibri"/>
              </a:rPr>
              <a:t> re-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360"/>
              </a:lnSpc>
            </a:pPr>
            <a:r>
              <a:rPr sz="2200" spc="-15" dirty="0">
                <a:latin typeface="Calibri"/>
                <a:cs typeface="Calibri"/>
              </a:rPr>
              <a:t>programmed,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Calculators.</a:t>
            </a:r>
            <a:endParaRPr sz="2200">
              <a:latin typeface="Calibri"/>
              <a:cs typeface="Calibri"/>
            </a:endParaRPr>
          </a:p>
          <a:p>
            <a:pPr marL="698500" marR="15875" lvl="1" indent="-228600">
              <a:lnSpc>
                <a:spcPct val="8000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b="1" spc="-15" dirty="0">
                <a:latin typeface="Calibri"/>
                <a:cs typeface="Calibri"/>
              </a:rPr>
              <a:t>Stored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Program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Computers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carry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many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tasks,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applications 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stored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them.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40" dirty="0">
                <a:solidFill>
                  <a:srgbClr val="2D75B6"/>
                </a:solidFill>
                <a:latin typeface="Calibri"/>
                <a:cs typeface="Calibri"/>
              </a:rPr>
              <a:t>Von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Neumann</a:t>
            </a:r>
            <a:r>
              <a:rPr sz="26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Architecture</a:t>
            </a:r>
            <a:r>
              <a:rPr sz="2600" spc="-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is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 based</a:t>
            </a:r>
            <a:r>
              <a:rPr sz="26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on</a:t>
            </a: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D75B6"/>
                </a:solidFill>
                <a:latin typeface="Calibri"/>
                <a:cs typeface="Calibri"/>
              </a:rPr>
              <a:t>stored-program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 computer</a:t>
            </a:r>
            <a:r>
              <a:rPr sz="26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concept.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ts val="3115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2D75B6"/>
                </a:solidFill>
                <a:latin typeface="Calibri"/>
                <a:cs typeface="Calibri"/>
              </a:rPr>
              <a:t>It</a:t>
            </a:r>
            <a:r>
              <a:rPr sz="26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D75B6"/>
                </a:solidFill>
                <a:latin typeface="Calibri"/>
                <a:cs typeface="Calibri"/>
              </a:rPr>
              <a:t>consists</a:t>
            </a:r>
            <a:r>
              <a:rPr sz="2600" spc="-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D75B6"/>
                </a:solidFill>
                <a:latin typeface="Calibri"/>
                <a:cs typeface="Calibri"/>
              </a:rPr>
              <a:t>of: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main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memory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15" dirty="0">
                <a:latin typeface="Calibri"/>
                <a:cs typeface="Calibri"/>
              </a:rPr>
              <a:t> stores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instructions.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61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Arithmetic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Logic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Unit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(ALU)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capable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operating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binary</a:t>
            </a:r>
            <a:r>
              <a:rPr sz="2200" spc="-15" dirty="0">
                <a:latin typeface="Calibri"/>
                <a:cs typeface="Calibri"/>
              </a:rPr>
              <a:t> data.</a:t>
            </a:r>
            <a:endParaRPr sz="2200">
              <a:latin typeface="Calibri"/>
              <a:cs typeface="Calibri"/>
            </a:endParaRPr>
          </a:p>
          <a:p>
            <a:pPr marL="698500" marR="240665" lvl="1" indent="-228600">
              <a:lnSpc>
                <a:spcPts val="211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control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unit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interprets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causes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executed.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63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b="1" spc="-10" dirty="0">
                <a:latin typeface="Calibri"/>
                <a:cs typeface="Calibri"/>
              </a:rPr>
              <a:t>Input-Output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(I/O)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equipment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operated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control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6840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Von</a:t>
            </a:r>
            <a:r>
              <a:rPr spc="-10" dirty="0"/>
              <a:t> </a:t>
            </a:r>
            <a:r>
              <a:rPr spc="-5" dirty="0"/>
              <a:t>Neumann</a:t>
            </a:r>
            <a:r>
              <a:rPr spc="-35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197465" cy="31610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Instruction</a:t>
            </a:r>
            <a:r>
              <a:rPr sz="2800" spc="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data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are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D75B6"/>
                </a:solidFill>
                <a:latin typeface="Calibri"/>
                <a:cs typeface="Calibri"/>
              </a:rPr>
              <a:t>stored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same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D75B6"/>
                </a:solidFill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Three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2D75B6"/>
                </a:solidFill>
                <a:latin typeface="Calibri"/>
                <a:cs typeface="Calibri"/>
              </a:rPr>
              <a:t>key</a:t>
            </a:r>
            <a:r>
              <a:rPr sz="2800" spc="-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concepts: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read-write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55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addressable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regard</a:t>
            </a:r>
            <a:r>
              <a:rPr sz="2800" spc="-20" dirty="0">
                <a:latin typeface="Calibri"/>
                <a:cs typeface="Calibri"/>
              </a:rPr>
              <a:t> 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there.</a:t>
            </a:r>
            <a:endParaRPr sz="2800">
              <a:latin typeface="Calibri"/>
              <a:cs typeface="Calibri"/>
            </a:endParaRPr>
          </a:p>
          <a:p>
            <a:pPr marL="698500" marR="229870" lvl="1" indent="-228600">
              <a:lnSpc>
                <a:spcPts val="302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Execution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occurs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sequential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fashion,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5575" y="117758"/>
            <a:ext cx="6657978" cy="66500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3556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IAS</a:t>
            </a:r>
            <a:r>
              <a:rPr spc="-100" dirty="0"/>
              <a:t> </a:t>
            </a:r>
            <a:r>
              <a:rPr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04730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Memory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consists</a:t>
            </a:r>
            <a:r>
              <a:rPr sz="2800" spc="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of 4096</a:t>
            </a:r>
            <a:r>
              <a:rPr sz="2800" spc="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D75B6"/>
                </a:solidFill>
                <a:latin typeface="Calibri"/>
                <a:cs typeface="Calibri"/>
              </a:rPr>
              <a:t>storage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locations,</a:t>
            </a:r>
            <a:r>
              <a:rPr sz="28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called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words,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40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bits </a:t>
            </a:r>
            <a:r>
              <a:rPr sz="2800" spc="-6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each.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Instructions</a:t>
            </a:r>
            <a:r>
              <a:rPr sz="2800" spc="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8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data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are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D75B6"/>
                </a:solidFill>
                <a:latin typeface="Calibri"/>
                <a:cs typeface="Calibri"/>
              </a:rPr>
              <a:t>stored</a:t>
            </a:r>
            <a:r>
              <a:rPr sz="28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binary</a:t>
            </a:r>
            <a:r>
              <a:rPr sz="28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format.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Each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number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represented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by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sign</a:t>
            </a:r>
            <a:r>
              <a:rPr sz="28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bit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8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28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39-bit</a:t>
            </a:r>
            <a:r>
              <a:rPr sz="2800" spc="4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word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may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contain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two 20-bit</a:t>
            </a:r>
            <a:r>
              <a:rPr sz="2800" spc="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instructions.</a:t>
            </a:r>
            <a:endParaRPr sz="2800">
              <a:latin typeface="Calibri"/>
              <a:cs typeface="Calibri"/>
            </a:endParaRPr>
          </a:p>
          <a:p>
            <a:pPr marL="241300" marR="138430" indent="-22923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Each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instruction</a:t>
            </a:r>
            <a:r>
              <a:rPr sz="2800" spc="6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with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8-bit</a:t>
            </a:r>
            <a:r>
              <a:rPr sz="2800" spc="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opcode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(operation</a:t>
            </a:r>
            <a:r>
              <a:rPr sz="28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code)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specifying</a:t>
            </a:r>
            <a:r>
              <a:rPr sz="28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the </a:t>
            </a:r>
            <a:r>
              <a:rPr sz="2800" spc="-6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operation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 be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libri"/>
                <a:cs typeface="Calibri"/>
              </a:rPr>
              <a:t>performed,</a:t>
            </a:r>
            <a:r>
              <a:rPr sz="28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Calibri"/>
                <a:cs typeface="Calibri"/>
              </a:rPr>
              <a:t>12-bit</a:t>
            </a:r>
            <a:r>
              <a:rPr sz="2800" spc="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Calibri"/>
                <a:cs typeface="Calibri"/>
              </a:rPr>
              <a:t>address.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536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IAS</a:t>
            </a:r>
            <a:r>
              <a:rPr spc="-35" dirty="0"/>
              <a:t> </a:t>
            </a:r>
            <a:r>
              <a:rPr spc="-5" dirty="0"/>
              <a:t>Memory</a:t>
            </a:r>
            <a:r>
              <a:rPr spc="-25" dirty="0"/>
              <a:t> </a:t>
            </a:r>
            <a:r>
              <a:rPr spc="-5" dirty="0"/>
              <a:t>Formats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9650" y="1734735"/>
            <a:ext cx="8609007" cy="46589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968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MT</vt:lpstr>
      <vt:lpstr>Calibri</vt:lpstr>
      <vt:lpstr>Georgia</vt:lpstr>
      <vt:lpstr>Office Theme</vt:lpstr>
      <vt:lpstr>PowerPoint Presentation</vt:lpstr>
      <vt:lpstr>Computer Architecture and  Performance Parameters</vt:lpstr>
      <vt:lpstr>Von Neumann Architecture</vt:lpstr>
      <vt:lpstr>Von Neumann Architecture – Block  Diagram</vt:lpstr>
      <vt:lpstr>Von Neumann Architecture</vt:lpstr>
      <vt:lpstr>Von Neumann Architecture</vt:lpstr>
      <vt:lpstr>PowerPoint Presentation</vt:lpstr>
      <vt:lpstr>IAS Computer</vt:lpstr>
      <vt:lpstr>IAS Memory Formats</vt:lpstr>
      <vt:lpstr>IAS Registers</vt:lpstr>
      <vt:lpstr>IAS Instruction Set</vt:lpstr>
      <vt:lpstr>PowerPoint Presentation</vt:lpstr>
      <vt:lpstr>Microprocessor Speed</vt:lpstr>
      <vt:lpstr>Microprocessor Speed</vt:lpstr>
      <vt:lpstr>System Clock</vt:lpstr>
      <vt:lpstr>Computer Performance Measures – Clock  Speed</vt:lpstr>
      <vt:lpstr>Computer Performance Measures – Instruction Execution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 Lecture 01</dc:title>
  <dc:creator>Microsoft account</dc:creator>
  <cp:lastModifiedBy>02-131212-009</cp:lastModifiedBy>
  <cp:revision>1</cp:revision>
  <dcterms:created xsi:type="dcterms:W3CDTF">2023-02-15T03:07:21Z</dcterms:created>
  <dcterms:modified xsi:type="dcterms:W3CDTF">2023-02-15T03:07:45Z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2023-02-15T00:00:00Z</vt:filetime>
  </property>
</Properties>
</file>