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6303" y="1963038"/>
            <a:ext cx="3497579" cy="4469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85858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442" y="3216605"/>
            <a:ext cx="7043115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945" y="1793159"/>
            <a:ext cx="7974108" cy="2969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8267" y="6591123"/>
            <a:ext cx="375602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9" Type="http://schemas.openxmlformats.org/officeDocument/2006/relationships/image" Target="../media/image115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42" Type="http://schemas.openxmlformats.org/officeDocument/2006/relationships/image" Target="../media/image118.png"/><Relationship Id="rId47" Type="http://schemas.openxmlformats.org/officeDocument/2006/relationships/image" Target="../media/image123.png"/><Relationship Id="rId50" Type="http://schemas.openxmlformats.org/officeDocument/2006/relationships/image" Target="../media/image126.png"/><Relationship Id="rId55" Type="http://schemas.openxmlformats.org/officeDocument/2006/relationships/image" Target="../media/image131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9" Type="http://schemas.openxmlformats.org/officeDocument/2006/relationships/image" Target="../media/image105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37" Type="http://schemas.openxmlformats.org/officeDocument/2006/relationships/image" Target="../media/image113.png"/><Relationship Id="rId40" Type="http://schemas.openxmlformats.org/officeDocument/2006/relationships/image" Target="../media/image116.png"/><Relationship Id="rId45" Type="http://schemas.openxmlformats.org/officeDocument/2006/relationships/image" Target="../media/image121.png"/><Relationship Id="rId53" Type="http://schemas.openxmlformats.org/officeDocument/2006/relationships/image" Target="../media/image129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4" Type="http://schemas.openxmlformats.org/officeDocument/2006/relationships/image" Target="../media/image120.png"/><Relationship Id="rId52" Type="http://schemas.openxmlformats.org/officeDocument/2006/relationships/image" Target="../media/image128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43" Type="http://schemas.openxmlformats.org/officeDocument/2006/relationships/image" Target="../media/image119.png"/><Relationship Id="rId48" Type="http://schemas.openxmlformats.org/officeDocument/2006/relationships/image" Target="../media/image124.png"/><Relationship Id="rId8" Type="http://schemas.openxmlformats.org/officeDocument/2006/relationships/image" Target="../media/image84.png"/><Relationship Id="rId51" Type="http://schemas.openxmlformats.org/officeDocument/2006/relationships/image" Target="../media/image127.png"/><Relationship Id="rId3" Type="http://schemas.openxmlformats.org/officeDocument/2006/relationships/image" Target="../media/image79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image" Target="../media/image114.png"/><Relationship Id="rId46" Type="http://schemas.openxmlformats.org/officeDocument/2006/relationships/image" Target="../media/image122.png"/><Relationship Id="rId20" Type="http://schemas.openxmlformats.org/officeDocument/2006/relationships/image" Target="../media/image96.png"/><Relationship Id="rId41" Type="http://schemas.openxmlformats.org/officeDocument/2006/relationships/image" Target="../media/image117.png"/><Relationship Id="rId54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36" Type="http://schemas.openxmlformats.org/officeDocument/2006/relationships/image" Target="../media/image112.png"/><Relationship Id="rId49" Type="http://schemas.openxmlformats.org/officeDocument/2006/relationships/image" Target="../media/image125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163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2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8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157.png"/><Relationship Id="rId30" Type="http://schemas.openxmlformats.org/officeDocument/2006/relationships/image" Target="../media/image160.png"/><Relationship Id="rId8" Type="http://schemas.openxmlformats.org/officeDocument/2006/relationships/image" Target="../media/image1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Computer </a:t>
            </a:r>
            <a:r>
              <a:rPr sz="3600" spc="-10" dirty="0"/>
              <a:t>Architecture </a:t>
            </a:r>
            <a:r>
              <a:rPr sz="3600" dirty="0"/>
              <a:t>and </a:t>
            </a:r>
            <a:r>
              <a:rPr sz="3600" spc="-900" dirty="0"/>
              <a:t> </a:t>
            </a:r>
            <a:r>
              <a:rPr sz="3600" dirty="0"/>
              <a:t>Logic</a:t>
            </a:r>
            <a:r>
              <a:rPr sz="3600" spc="-30" dirty="0"/>
              <a:t> </a:t>
            </a:r>
            <a:r>
              <a:rPr sz="3600" dirty="0"/>
              <a:t>Design</a:t>
            </a:r>
            <a:r>
              <a:rPr sz="3600" spc="5" dirty="0"/>
              <a:t> </a:t>
            </a:r>
            <a:r>
              <a:rPr sz="3600" dirty="0"/>
              <a:t>(CALD)</a:t>
            </a:r>
            <a:endParaRPr sz="3600"/>
          </a:p>
          <a:p>
            <a:pPr marL="6985" algn="ctr">
              <a:lnSpc>
                <a:spcPct val="100000"/>
              </a:lnSpc>
              <a:spcBef>
                <a:spcPts val="5"/>
              </a:spcBef>
            </a:pPr>
            <a:r>
              <a:rPr sz="3200" b="0" dirty="0">
                <a:latin typeface="Georgia"/>
                <a:cs typeface="Georgia"/>
              </a:rPr>
              <a:t>Lecture</a:t>
            </a:r>
            <a:r>
              <a:rPr sz="3200" b="0" spc="-45" dirty="0">
                <a:latin typeface="Georgia"/>
                <a:cs typeface="Georgia"/>
              </a:rPr>
              <a:t> </a:t>
            </a:r>
            <a:r>
              <a:rPr sz="3200" b="0" dirty="0">
                <a:latin typeface="Georgia"/>
                <a:cs typeface="Georgia"/>
              </a:rPr>
              <a:t>03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714" y="284784"/>
            <a:ext cx="3828020" cy="456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437" y="134492"/>
            <a:ext cx="382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10" dirty="0">
                <a:latin typeface="Cambria"/>
                <a:cs typeface="Cambria"/>
              </a:rPr>
              <a:t>Action</a:t>
            </a:r>
            <a:r>
              <a:rPr sz="3600" b="0" spc="35" dirty="0">
                <a:latin typeface="Cambria"/>
                <a:cs typeface="Cambria"/>
              </a:rPr>
              <a:t> </a:t>
            </a:r>
            <a:r>
              <a:rPr sz="3600" b="0" spc="210" dirty="0">
                <a:latin typeface="Cambria"/>
                <a:cs typeface="Cambria"/>
              </a:rPr>
              <a:t>Categories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82158" y="4574794"/>
            <a:ext cx="2679700" cy="1741170"/>
            <a:chOff x="5582158" y="4574794"/>
            <a:chExt cx="2679700" cy="1741170"/>
          </a:xfrm>
        </p:grpSpPr>
        <p:sp>
          <p:nvSpPr>
            <p:cNvPr id="5" name="object 5"/>
            <p:cNvSpPr/>
            <p:nvPr/>
          </p:nvSpPr>
          <p:spPr>
            <a:xfrm>
              <a:off x="5588508" y="4581144"/>
              <a:ext cx="2667000" cy="1728470"/>
            </a:xfrm>
            <a:custGeom>
              <a:avLst/>
              <a:gdLst/>
              <a:ahLst/>
              <a:cxnLst/>
              <a:rect l="l" t="t" r="r" b="b"/>
              <a:pathLst>
                <a:path w="2667000" h="1728470">
                  <a:moveTo>
                    <a:pt x="2494152" y="0"/>
                  </a:moveTo>
                  <a:lnTo>
                    <a:pt x="172846" y="0"/>
                  </a:lnTo>
                  <a:lnTo>
                    <a:pt x="126882" y="6171"/>
                  </a:lnTo>
                  <a:lnTo>
                    <a:pt x="85588" y="23589"/>
                  </a:lnTo>
                  <a:lnTo>
                    <a:pt x="50609" y="50609"/>
                  </a:lnTo>
                  <a:lnTo>
                    <a:pt x="23589" y="85588"/>
                  </a:lnTo>
                  <a:lnTo>
                    <a:pt x="6171" y="126882"/>
                  </a:lnTo>
                  <a:lnTo>
                    <a:pt x="0" y="172846"/>
                  </a:lnTo>
                  <a:lnTo>
                    <a:pt x="0" y="1555394"/>
                  </a:lnTo>
                  <a:lnTo>
                    <a:pt x="6171" y="1601335"/>
                  </a:lnTo>
                  <a:lnTo>
                    <a:pt x="23589" y="1642617"/>
                  </a:lnTo>
                  <a:lnTo>
                    <a:pt x="50609" y="1677595"/>
                  </a:lnTo>
                  <a:lnTo>
                    <a:pt x="85588" y="1704619"/>
                  </a:lnTo>
                  <a:lnTo>
                    <a:pt x="126882" y="1722042"/>
                  </a:lnTo>
                  <a:lnTo>
                    <a:pt x="172846" y="1728215"/>
                  </a:lnTo>
                  <a:lnTo>
                    <a:pt x="2494152" y="1728215"/>
                  </a:lnTo>
                  <a:lnTo>
                    <a:pt x="2540117" y="1722042"/>
                  </a:lnTo>
                  <a:lnTo>
                    <a:pt x="2581411" y="1704619"/>
                  </a:lnTo>
                  <a:lnTo>
                    <a:pt x="2616390" y="1677595"/>
                  </a:lnTo>
                  <a:lnTo>
                    <a:pt x="2643410" y="1642617"/>
                  </a:lnTo>
                  <a:lnTo>
                    <a:pt x="2660828" y="1601335"/>
                  </a:lnTo>
                  <a:lnTo>
                    <a:pt x="2666999" y="1555394"/>
                  </a:lnTo>
                  <a:lnTo>
                    <a:pt x="2666999" y="172846"/>
                  </a:lnTo>
                  <a:lnTo>
                    <a:pt x="2660828" y="126882"/>
                  </a:lnTo>
                  <a:lnTo>
                    <a:pt x="2643410" y="85588"/>
                  </a:lnTo>
                  <a:lnTo>
                    <a:pt x="2616390" y="50609"/>
                  </a:lnTo>
                  <a:lnTo>
                    <a:pt x="2581411" y="23589"/>
                  </a:lnTo>
                  <a:lnTo>
                    <a:pt x="2540117" y="6171"/>
                  </a:lnTo>
                  <a:lnTo>
                    <a:pt x="2494152" y="0"/>
                  </a:lnTo>
                  <a:close/>
                </a:path>
              </a:pathLst>
            </a:custGeom>
            <a:solidFill>
              <a:srgbClr val="C2C2D5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8508" y="4581144"/>
              <a:ext cx="2667000" cy="1728470"/>
            </a:xfrm>
            <a:custGeom>
              <a:avLst/>
              <a:gdLst/>
              <a:ahLst/>
              <a:cxnLst/>
              <a:rect l="l" t="t" r="r" b="b"/>
              <a:pathLst>
                <a:path w="2667000" h="1728470">
                  <a:moveTo>
                    <a:pt x="0" y="172846"/>
                  </a:moveTo>
                  <a:lnTo>
                    <a:pt x="6171" y="126882"/>
                  </a:lnTo>
                  <a:lnTo>
                    <a:pt x="23589" y="85588"/>
                  </a:lnTo>
                  <a:lnTo>
                    <a:pt x="50609" y="50609"/>
                  </a:lnTo>
                  <a:lnTo>
                    <a:pt x="85588" y="23589"/>
                  </a:lnTo>
                  <a:lnTo>
                    <a:pt x="126882" y="6171"/>
                  </a:lnTo>
                  <a:lnTo>
                    <a:pt x="172846" y="0"/>
                  </a:lnTo>
                  <a:lnTo>
                    <a:pt x="2494152" y="0"/>
                  </a:lnTo>
                  <a:lnTo>
                    <a:pt x="2540117" y="6171"/>
                  </a:lnTo>
                  <a:lnTo>
                    <a:pt x="2581411" y="23589"/>
                  </a:lnTo>
                  <a:lnTo>
                    <a:pt x="2616390" y="50609"/>
                  </a:lnTo>
                  <a:lnTo>
                    <a:pt x="2643410" y="85588"/>
                  </a:lnTo>
                  <a:lnTo>
                    <a:pt x="2660828" y="126882"/>
                  </a:lnTo>
                  <a:lnTo>
                    <a:pt x="2666999" y="172846"/>
                  </a:lnTo>
                  <a:lnTo>
                    <a:pt x="2666999" y="1555394"/>
                  </a:lnTo>
                  <a:lnTo>
                    <a:pt x="2660828" y="1601335"/>
                  </a:lnTo>
                  <a:lnTo>
                    <a:pt x="2643410" y="1642617"/>
                  </a:lnTo>
                  <a:lnTo>
                    <a:pt x="2616390" y="1677595"/>
                  </a:lnTo>
                  <a:lnTo>
                    <a:pt x="2581411" y="1704619"/>
                  </a:lnTo>
                  <a:lnTo>
                    <a:pt x="2540117" y="1722042"/>
                  </a:lnTo>
                  <a:lnTo>
                    <a:pt x="2494152" y="1728215"/>
                  </a:lnTo>
                  <a:lnTo>
                    <a:pt x="172846" y="1728215"/>
                  </a:lnTo>
                  <a:lnTo>
                    <a:pt x="126882" y="1722042"/>
                  </a:lnTo>
                  <a:lnTo>
                    <a:pt x="85588" y="1704619"/>
                  </a:lnTo>
                  <a:lnTo>
                    <a:pt x="50609" y="1677595"/>
                  </a:lnTo>
                  <a:lnTo>
                    <a:pt x="23589" y="1642617"/>
                  </a:lnTo>
                  <a:lnTo>
                    <a:pt x="6171" y="1601335"/>
                  </a:lnTo>
                  <a:lnTo>
                    <a:pt x="0" y="1555394"/>
                  </a:lnTo>
                  <a:lnTo>
                    <a:pt x="0" y="172846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68236" y="5061915"/>
            <a:ext cx="1697355" cy="8039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6364" marR="5080" indent="-114300">
              <a:lnSpc>
                <a:spcPct val="88100"/>
              </a:lnSpc>
              <a:spcBef>
                <a:spcPts val="305"/>
              </a:spcBef>
              <a:buChar char="•"/>
              <a:tabLst>
                <a:tab pos="127000" algn="l"/>
              </a:tabLst>
            </a:pPr>
            <a:r>
              <a:rPr sz="1400" spc="45" dirty="0">
                <a:latin typeface="Cambria"/>
                <a:cs typeface="Cambria"/>
              </a:rPr>
              <a:t>The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processor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may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perform </a:t>
            </a:r>
            <a:r>
              <a:rPr sz="1400" spc="65" dirty="0">
                <a:latin typeface="Cambria"/>
                <a:cs typeface="Cambria"/>
              </a:rPr>
              <a:t>some 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arithmetic or </a:t>
            </a:r>
            <a:r>
              <a:rPr sz="1400" spc="80" dirty="0">
                <a:latin typeface="Cambria"/>
                <a:cs typeface="Cambria"/>
              </a:rPr>
              <a:t>logic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operation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on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data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1182" y="4574794"/>
            <a:ext cx="2681605" cy="1741170"/>
            <a:chOff x="821182" y="4574794"/>
            <a:chExt cx="2681605" cy="1741170"/>
          </a:xfrm>
        </p:grpSpPr>
        <p:sp>
          <p:nvSpPr>
            <p:cNvPr id="9" name="object 9"/>
            <p:cNvSpPr/>
            <p:nvPr/>
          </p:nvSpPr>
          <p:spPr>
            <a:xfrm>
              <a:off x="827532" y="4581144"/>
              <a:ext cx="2668905" cy="1728470"/>
            </a:xfrm>
            <a:custGeom>
              <a:avLst/>
              <a:gdLst/>
              <a:ahLst/>
              <a:cxnLst/>
              <a:rect l="l" t="t" r="r" b="b"/>
              <a:pathLst>
                <a:path w="2668904" h="1728470">
                  <a:moveTo>
                    <a:pt x="2495677" y="0"/>
                  </a:moveTo>
                  <a:lnTo>
                    <a:pt x="172821" y="0"/>
                  </a:lnTo>
                  <a:lnTo>
                    <a:pt x="126876" y="6171"/>
                  </a:lnTo>
                  <a:lnTo>
                    <a:pt x="85592" y="23589"/>
                  </a:lnTo>
                  <a:lnTo>
                    <a:pt x="50615" y="50609"/>
                  </a:lnTo>
                  <a:lnTo>
                    <a:pt x="23593" y="85588"/>
                  </a:lnTo>
                  <a:lnTo>
                    <a:pt x="6172" y="126882"/>
                  </a:lnTo>
                  <a:lnTo>
                    <a:pt x="0" y="172846"/>
                  </a:lnTo>
                  <a:lnTo>
                    <a:pt x="0" y="1555394"/>
                  </a:lnTo>
                  <a:lnTo>
                    <a:pt x="6172" y="1601335"/>
                  </a:lnTo>
                  <a:lnTo>
                    <a:pt x="23593" y="1642617"/>
                  </a:lnTo>
                  <a:lnTo>
                    <a:pt x="50615" y="1677595"/>
                  </a:lnTo>
                  <a:lnTo>
                    <a:pt x="85592" y="1704619"/>
                  </a:lnTo>
                  <a:lnTo>
                    <a:pt x="126876" y="1722042"/>
                  </a:lnTo>
                  <a:lnTo>
                    <a:pt x="172821" y="1728215"/>
                  </a:lnTo>
                  <a:lnTo>
                    <a:pt x="2495677" y="1728215"/>
                  </a:lnTo>
                  <a:lnTo>
                    <a:pt x="2541641" y="1722042"/>
                  </a:lnTo>
                  <a:lnTo>
                    <a:pt x="2582935" y="1704619"/>
                  </a:lnTo>
                  <a:lnTo>
                    <a:pt x="2617914" y="1677595"/>
                  </a:lnTo>
                  <a:lnTo>
                    <a:pt x="2644934" y="1642617"/>
                  </a:lnTo>
                  <a:lnTo>
                    <a:pt x="2662352" y="1601335"/>
                  </a:lnTo>
                  <a:lnTo>
                    <a:pt x="2668523" y="1555394"/>
                  </a:lnTo>
                  <a:lnTo>
                    <a:pt x="2668523" y="172846"/>
                  </a:lnTo>
                  <a:lnTo>
                    <a:pt x="2662352" y="126882"/>
                  </a:lnTo>
                  <a:lnTo>
                    <a:pt x="2644934" y="85588"/>
                  </a:lnTo>
                  <a:lnTo>
                    <a:pt x="2617914" y="50609"/>
                  </a:lnTo>
                  <a:lnTo>
                    <a:pt x="2582935" y="23589"/>
                  </a:lnTo>
                  <a:lnTo>
                    <a:pt x="2541641" y="6171"/>
                  </a:lnTo>
                  <a:lnTo>
                    <a:pt x="2495677" y="0"/>
                  </a:lnTo>
                  <a:close/>
                </a:path>
              </a:pathLst>
            </a:custGeom>
            <a:solidFill>
              <a:srgbClr val="D9B1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7532" y="4581144"/>
              <a:ext cx="2668905" cy="1728470"/>
            </a:xfrm>
            <a:custGeom>
              <a:avLst/>
              <a:gdLst/>
              <a:ahLst/>
              <a:cxnLst/>
              <a:rect l="l" t="t" r="r" b="b"/>
              <a:pathLst>
                <a:path w="2668904" h="1728470">
                  <a:moveTo>
                    <a:pt x="0" y="172846"/>
                  </a:moveTo>
                  <a:lnTo>
                    <a:pt x="6172" y="126882"/>
                  </a:lnTo>
                  <a:lnTo>
                    <a:pt x="23593" y="85588"/>
                  </a:lnTo>
                  <a:lnTo>
                    <a:pt x="50615" y="50609"/>
                  </a:lnTo>
                  <a:lnTo>
                    <a:pt x="85592" y="23589"/>
                  </a:lnTo>
                  <a:lnTo>
                    <a:pt x="126876" y="6171"/>
                  </a:lnTo>
                  <a:lnTo>
                    <a:pt x="172821" y="0"/>
                  </a:lnTo>
                  <a:lnTo>
                    <a:pt x="2495677" y="0"/>
                  </a:lnTo>
                  <a:lnTo>
                    <a:pt x="2541641" y="6171"/>
                  </a:lnTo>
                  <a:lnTo>
                    <a:pt x="2582935" y="23589"/>
                  </a:lnTo>
                  <a:lnTo>
                    <a:pt x="2617914" y="50609"/>
                  </a:lnTo>
                  <a:lnTo>
                    <a:pt x="2644934" y="85588"/>
                  </a:lnTo>
                  <a:lnTo>
                    <a:pt x="2662352" y="126882"/>
                  </a:lnTo>
                  <a:lnTo>
                    <a:pt x="2668523" y="172846"/>
                  </a:lnTo>
                  <a:lnTo>
                    <a:pt x="2668523" y="1555394"/>
                  </a:lnTo>
                  <a:lnTo>
                    <a:pt x="2662352" y="1601335"/>
                  </a:lnTo>
                  <a:lnTo>
                    <a:pt x="2644934" y="1642617"/>
                  </a:lnTo>
                  <a:lnTo>
                    <a:pt x="2617914" y="1677595"/>
                  </a:lnTo>
                  <a:lnTo>
                    <a:pt x="2582935" y="1704619"/>
                  </a:lnTo>
                  <a:lnTo>
                    <a:pt x="2541641" y="1722042"/>
                  </a:lnTo>
                  <a:lnTo>
                    <a:pt x="2495677" y="1728215"/>
                  </a:lnTo>
                  <a:lnTo>
                    <a:pt x="172821" y="1728215"/>
                  </a:lnTo>
                  <a:lnTo>
                    <a:pt x="126876" y="1722042"/>
                  </a:lnTo>
                  <a:lnTo>
                    <a:pt x="85592" y="1704619"/>
                  </a:lnTo>
                  <a:lnTo>
                    <a:pt x="50615" y="1677595"/>
                  </a:lnTo>
                  <a:lnTo>
                    <a:pt x="23593" y="1642617"/>
                  </a:lnTo>
                  <a:lnTo>
                    <a:pt x="6172" y="1601335"/>
                  </a:lnTo>
                  <a:lnTo>
                    <a:pt x="0" y="1555394"/>
                  </a:lnTo>
                  <a:lnTo>
                    <a:pt x="0" y="172846"/>
                  </a:lnTo>
                  <a:close/>
                </a:path>
              </a:pathLst>
            </a:custGeom>
            <a:ln w="12192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6272" y="5061915"/>
            <a:ext cx="1668145" cy="9918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0" marR="5080" indent="-114300">
              <a:lnSpc>
                <a:spcPct val="88100"/>
              </a:lnSpc>
              <a:spcBef>
                <a:spcPts val="305"/>
              </a:spcBef>
              <a:buChar char="•"/>
              <a:tabLst>
                <a:tab pos="127000" algn="l"/>
              </a:tabLst>
            </a:pPr>
            <a:r>
              <a:rPr sz="1400" spc="60" dirty="0">
                <a:latin typeface="Cambria"/>
                <a:cs typeface="Cambria"/>
              </a:rPr>
              <a:t>An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instruction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may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specify </a:t>
            </a:r>
            <a:r>
              <a:rPr sz="1400" spc="-5" dirty="0">
                <a:latin typeface="Cambria"/>
                <a:cs typeface="Cambria"/>
              </a:rPr>
              <a:t>that </a:t>
            </a:r>
            <a:r>
              <a:rPr sz="1400" spc="25" dirty="0">
                <a:latin typeface="Cambria"/>
                <a:cs typeface="Cambria"/>
              </a:rPr>
              <a:t>the 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75" dirty="0">
                <a:latin typeface="Cambria"/>
                <a:cs typeface="Cambria"/>
              </a:rPr>
              <a:t>sequence </a:t>
            </a:r>
            <a:r>
              <a:rPr sz="1400" spc="15" dirty="0">
                <a:latin typeface="Cambria"/>
                <a:cs typeface="Cambria"/>
              </a:rPr>
              <a:t>of 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45" dirty="0">
                <a:latin typeface="Cambria"/>
                <a:cs typeface="Cambria"/>
              </a:rPr>
              <a:t>execution </a:t>
            </a:r>
            <a:r>
              <a:rPr sz="1400" spc="130" dirty="0">
                <a:latin typeface="Cambria"/>
                <a:cs typeface="Cambria"/>
              </a:rPr>
              <a:t>be </a:t>
            </a:r>
            <a:r>
              <a:rPr sz="1400" spc="13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altered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73014" y="901953"/>
            <a:ext cx="2681605" cy="1741170"/>
            <a:chOff x="5573014" y="901953"/>
            <a:chExt cx="2681605" cy="1741170"/>
          </a:xfrm>
        </p:grpSpPr>
        <p:sp>
          <p:nvSpPr>
            <p:cNvPr id="13" name="object 13"/>
            <p:cNvSpPr/>
            <p:nvPr/>
          </p:nvSpPr>
          <p:spPr>
            <a:xfrm>
              <a:off x="5579364" y="908303"/>
              <a:ext cx="2668905" cy="1728470"/>
            </a:xfrm>
            <a:custGeom>
              <a:avLst/>
              <a:gdLst/>
              <a:ahLst/>
              <a:cxnLst/>
              <a:rect l="l" t="t" r="r" b="b"/>
              <a:pathLst>
                <a:path w="2668904" h="1728470">
                  <a:moveTo>
                    <a:pt x="2495677" y="0"/>
                  </a:moveTo>
                  <a:lnTo>
                    <a:pt x="172847" y="0"/>
                  </a:lnTo>
                  <a:lnTo>
                    <a:pt x="126882" y="6171"/>
                  </a:lnTo>
                  <a:lnTo>
                    <a:pt x="85588" y="23589"/>
                  </a:lnTo>
                  <a:lnTo>
                    <a:pt x="50609" y="50609"/>
                  </a:lnTo>
                  <a:lnTo>
                    <a:pt x="23589" y="85588"/>
                  </a:lnTo>
                  <a:lnTo>
                    <a:pt x="6171" y="126882"/>
                  </a:lnTo>
                  <a:lnTo>
                    <a:pt x="0" y="172847"/>
                  </a:lnTo>
                  <a:lnTo>
                    <a:pt x="0" y="1555369"/>
                  </a:lnTo>
                  <a:lnTo>
                    <a:pt x="6171" y="1601333"/>
                  </a:lnTo>
                  <a:lnTo>
                    <a:pt x="23589" y="1642627"/>
                  </a:lnTo>
                  <a:lnTo>
                    <a:pt x="50609" y="1677606"/>
                  </a:lnTo>
                  <a:lnTo>
                    <a:pt x="85588" y="1704626"/>
                  </a:lnTo>
                  <a:lnTo>
                    <a:pt x="126882" y="1722044"/>
                  </a:lnTo>
                  <a:lnTo>
                    <a:pt x="172847" y="1728216"/>
                  </a:lnTo>
                  <a:lnTo>
                    <a:pt x="2495677" y="1728216"/>
                  </a:lnTo>
                  <a:lnTo>
                    <a:pt x="2541641" y="1722044"/>
                  </a:lnTo>
                  <a:lnTo>
                    <a:pt x="2582935" y="1704626"/>
                  </a:lnTo>
                  <a:lnTo>
                    <a:pt x="2617914" y="1677606"/>
                  </a:lnTo>
                  <a:lnTo>
                    <a:pt x="2644934" y="1642627"/>
                  </a:lnTo>
                  <a:lnTo>
                    <a:pt x="2662352" y="1601333"/>
                  </a:lnTo>
                  <a:lnTo>
                    <a:pt x="2668524" y="1555369"/>
                  </a:lnTo>
                  <a:lnTo>
                    <a:pt x="2668524" y="172847"/>
                  </a:lnTo>
                  <a:lnTo>
                    <a:pt x="2662352" y="126882"/>
                  </a:lnTo>
                  <a:lnTo>
                    <a:pt x="2644934" y="85588"/>
                  </a:lnTo>
                  <a:lnTo>
                    <a:pt x="2617914" y="50609"/>
                  </a:lnTo>
                  <a:lnTo>
                    <a:pt x="2582935" y="23589"/>
                  </a:lnTo>
                  <a:lnTo>
                    <a:pt x="2541641" y="6171"/>
                  </a:lnTo>
                  <a:lnTo>
                    <a:pt x="2495677" y="0"/>
                  </a:lnTo>
                  <a:close/>
                </a:path>
              </a:pathLst>
            </a:custGeom>
            <a:solidFill>
              <a:srgbClr val="D9B1D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9364" y="908303"/>
              <a:ext cx="2668905" cy="1728470"/>
            </a:xfrm>
            <a:custGeom>
              <a:avLst/>
              <a:gdLst/>
              <a:ahLst/>
              <a:cxnLst/>
              <a:rect l="l" t="t" r="r" b="b"/>
              <a:pathLst>
                <a:path w="2668904" h="1728470">
                  <a:moveTo>
                    <a:pt x="0" y="172847"/>
                  </a:moveTo>
                  <a:lnTo>
                    <a:pt x="6171" y="126882"/>
                  </a:lnTo>
                  <a:lnTo>
                    <a:pt x="23589" y="85588"/>
                  </a:lnTo>
                  <a:lnTo>
                    <a:pt x="50609" y="50609"/>
                  </a:lnTo>
                  <a:lnTo>
                    <a:pt x="85588" y="23589"/>
                  </a:lnTo>
                  <a:lnTo>
                    <a:pt x="126882" y="6171"/>
                  </a:lnTo>
                  <a:lnTo>
                    <a:pt x="172847" y="0"/>
                  </a:lnTo>
                  <a:lnTo>
                    <a:pt x="2495677" y="0"/>
                  </a:lnTo>
                  <a:lnTo>
                    <a:pt x="2541641" y="6171"/>
                  </a:lnTo>
                  <a:lnTo>
                    <a:pt x="2582935" y="23589"/>
                  </a:lnTo>
                  <a:lnTo>
                    <a:pt x="2617914" y="50609"/>
                  </a:lnTo>
                  <a:lnTo>
                    <a:pt x="2644934" y="85588"/>
                  </a:lnTo>
                  <a:lnTo>
                    <a:pt x="2662352" y="126882"/>
                  </a:lnTo>
                  <a:lnTo>
                    <a:pt x="2668524" y="172847"/>
                  </a:lnTo>
                  <a:lnTo>
                    <a:pt x="2668524" y="1555369"/>
                  </a:lnTo>
                  <a:lnTo>
                    <a:pt x="2662352" y="1601333"/>
                  </a:lnTo>
                  <a:lnTo>
                    <a:pt x="2644934" y="1642627"/>
                  </a:lnTo>
                  <a:lnTo>
                    <a:pt x="2617914" y="1677606"/>
                  </a:lnTo>
                  <a:lnTo>
                    <a:pt x="2582935" y="1704626"/>
                  </a:lnTo>
                  <a:lnTo>
                    <a:pt x="2541641" y="1722044"/>
                  </a:lnTo>
                  <a:lnTo>
                    <a:pt x="2495677" y="1728216"/>
                  </a:lnTo>
                  <a:lnTo>
                    <a:pt x="172847" y="1728216"/>
                  </a:lnTo>
                  <a:lnTo>
                    <a:pt x="126882" y="1722044"/>
                  </a:lnTo>
                  <a:lnTo>
                    <a:pt x="85588" y="1704626"/>
                  </a:lnTo>
                  <a:lnTo>
                    <a:pt x="50609" y="1677606"/>
                  </a:lnTo>
                  <a:lnTo>
                    <a:pt x="23589" y="1642627"/>
                  </a:lnTo>
                  <a:lnTo>
                    <a:pt x="6171" y="1601333"/>
                  </a:lnTo>
                  <a:lnTo>
                    <a:pt x="0" y="1555369"/>
                  </a:lnTo>
                  <a:lnTo>
                    <a:pt x="0" y="172847"/>
                  </a:lnTo>
                  <a:close/>
                </a:path>
              </a:pathLst>
            </a:custGeom>
            <a:ln w="12192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60363" y="957199"/>
            <a:ext cx="1664335" cy="136588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0" marR="5080" indent="-114300">
              <a:lnSpc>
                <a:spcPct val="88000"/>
              </a:lnSpc>
              <a:spcBef>
                <a:spcPts val="305"/>
              </a:spcBef>
              <a:buChar char="•"/>
              <a:tabLst>
                <a:tab pos="127000" algn="l"/>
              </a:tabLst>
            </a:pPr>
            <a:r>
              <a:rPr sz="1400" spc="40" dirty="0">
                <a:latin typeface="Cambria"/>
                <a:cs typeface="Cambria"/>
              </a:rPr>
              <a:t>Data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transferred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to </a:t>
            </a:r>
            <a:r>
              <a:rPr sz="1400" spc="-295" dirty="0">
                <a:latin typeface="Cambria"/>
                <a:cs typeface="Cambria"/>
              </a:rPr>
              <a:t> </a:t>
            </a:r>
            <a:r>
              <a:rPr sz="1400" spc="30" dirty="0">
                <a:latin typeface="Cambria"/>
                <a:cs typeface="Cambria"/>
              </a:rPr>
              <a:t>or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from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a 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peripheral </a:t>
            </a:r>
            <a:r>
              <a:rPr sz="1400" spc="75" dirty="0">
                <a:latin typeface="Cambria"/>
                <a:cs typeface="Cambria"/>
              </a:rPr>
              <a:t>device 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85" dirty="0">
                <a:latin typeface="Cambria"/>
                <a:cs typeface="Cambria"/>
              </a:rPr>
              <a:t>by </a:t>
            </a:r>
            <a:r>
              <a:rPr sz="1400" spc="35" dirty="0">
                <a:latin typeface="Cambria"/>
                <a:cs typeface="Cambria"/>
              </a:rPr>
              <a:t>transferring 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55" dirty="0">
                <a:latin typeface="Cambria"/>
                <a:cs typeface="Cambria"/>
              </a:rPr>
              <a:t>between </a:t>
            </a:r>
            <a:r>
              <a:rPr sz="1400" spc="30" dirty="0">
                <a:latin typeface="Cambria"/>
                <a:cs typeface="Cambria"/>
              </a:rPr>
              <a:t>the 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processor </a:t>
            </a:r>
            <a:r>
              <a:rPr sz="1400" spc="60" dirty="0">
                <a:latin typeface="Cambria"/>
                <a:cs typeface="Cambria"/>
              </a:rPr>
              <a:t>and </a:t>
            </a:r>
            <a:r>
              <a:rPr sz="1400" spc="40" dirty="0">
                <a:latin typeface="Cambria"/>
                <a:cs typeface="Cambria"/>
              </a:rPr>
              <a:t>an 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40" dirty="0">
                <a:latin typeface="Cambria"/>
                <a:cs typeface="Cambria"/>
              </a:rPr>
              <a:t>I/O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module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82725" y="901953"/>
            <a:ext cx="2681605" cy="1741170"/>
            <a:chOff x="982725" y="901953"/>
            <a:chExt cx="2681605" cy="1741170"/>
          </a:xfrm>
        </p:grpSpPr>
        <p:sp>
          <p:nvSpPr>
            <p:cNvPr id="17" name="object 17"/>
            <p:cNvSpPr/>
            <p:nvPr/>
          </p:nvSpPr>
          <p:spPr>
            <a:xfrm>
              <a:off x="989075" y="908303"/>
              <a:ext cx="2668905" cy="1728470"/>
            </a:xfrm>
            <a:custGeom>
              <a:avLst/>
              <a:gdLst/>
              <a:ahLst/>
              <a:cxnLst/>
              <a:rect l="l" t="t" r="r" b="b"/>
              <a:pathLst>
                <a:path w="2668904" h="1728470">
                  <a:moveTo>
                    <a:pt x="2495677" y="0"/>
                  </a:moveTo>
                  <a:lnTo>
                    <a:pt x="172821" y="0"/>
                  </a:lnTo>
                  <a:lnTo>
                    <a:pt x="126876" y="6171"/>
                  </a:lnTo>
                  <a:lnTo>
                    <a:pt x="85592" y="23589"/>
                  </a:lnTo>
                  <a:lnTo>
                    <a:pt x="50615" y="50609"/>
                  </a:lnTo>
                  <a:lnTo>
                    <a:pt x="23593" y="85588"/>
                  </a:lnTo>
                  <a:lnTo>
                    <a:pt x="6172" y="126882"/>
                  </a:lnTo>
                  <a:lnTo>
                    <a:pt x="0" y="172847"/>
                  </a:lnTo>
                  <a:lnTo>
                    <a:pt x="0" y="1555369"/>
                  </a:lnTo>
                  <a:lnTo>
                    <a:pt x="6172" y="1601333"/>
                  </a:lnTo>
                  <a:lnTo>
                    <a:pt x="23593" y="1642627"/>
                  </a:lnTo>
                  <a:lnTo>
                    <a:pt x="50615" y="1677606"/>
                  </a:lnTo>
                  <a:lnTo>
                    <a:pt x="85592" y="1704626"/>
                  </a:lnTo>
                  <a:lnTo>
                    <a:pt x="126876" y="1722044"/>
                  </a:lnTo>
                  <a:lnTo>
                    <a:pt x="172821" y="1728216"/>
                  </a:lnTo>
                  <a:lnTo>
                    <a:pt x="2495677" y="1728216"/>
                  </a:lnTo>
                  <a:lnTo>
                    <a:pt x="2541641" y="1722044"/>
                  </a:lnTo>
                  <a:lnTo>
                    <a:pt x="2582935" y="1704626"/>
                  </a:lnTo>
                  <a:lnTo>
                    <a:pt x="2617914" y="1677606"/>
                  </a:lnTo>
                  <a:lnTo>
                    <a:pt x="2644934" y="1642627"/>
                  </a:lnTo>
                  <a:lnTo>
                    <a:pt x="2662352" y="1601333"/>
                  </a:lnTo>
                  <a:lnTo>
                    <a:pt x="2668524" y="1555369"/>
                  </a:lnTo>
                  <a:lnTo>
                    <a:pt x="2668524" y="172847"/>
                  </a:lnTo>
                  <a:lnTo>
                    <a:pt x="2662352" y="126882"/>
                  </a:lnTo>
                  <a:lnTo>
                    <a:pt x="2644934" y="85588"/>
                  </a:lnTo>
                  <a:lnTo>
                    <a:pt x="2617914" y="50609"/>
                  </a:lnTo>
                  <a:lnTo>
                    <a:pt x="2582935" y="23589"/>
                  </a:lnTo>
                  <a:lnTo>
                    <a:pt x="2541641" y="6171"/>
                  </a:lnTo>
                  <a:lnTo>
                    <a:pt x="2495677" y="0"/>
                  </a:lnTo>
                  <a:close/>
                </a:path>
              </a:pathLst>
            </a:custGeom>
            <a:solidFill>
              <a:srgbClr val="C2C2D5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9075" y="908303"/>
              <a:ext cx="2668905" cy="1728470"/>
            </a:xfrm>
            <a:custGeom>
              <a:avLst/>
              <a:gdLst/>
              <a:ahLst/>
              <a:cxnLst/>
              <a:rect l="l" t="t" r="r" b="b"/>
              <a:pathLst>
                <a:path w="2668904" h="1728470">
                  <a:moveTo>
                    <a:pt x="0" y="172847"/>
                  </a:moveTo>
                  <a:lnTo>
                    <a:pt x="6172" y="126882"/>
                  </a:lnTo>
                  <a:lnTo>
                    <a:pt x="23593" y="85588"/>
                  </a:lnTo>
                  <a:lnTo>
                    <a:pt x="50615" y="50609"/>
                  </a:lnTo>
                  <a:lnTo>
                    <a:pt x="85592" y="23589"/>
                  </a:lnTo>
                  <a:lnTo>
                    <a:pt x="126876" y="6171"/>
                  </a:lnTo>
                  <a:lnTo>
                    <a:pt x="172821" y="0"/>
                  </a:lnTo>
                  <a:lnTo>
                    <a:pt x="2495677" y="0"/>
                  </a:lnTo>
                  <a:lnTo>
                    <a:pt x="2541641" y="6171"/>
                  </a:lnTo>
                  <a:lnTo>
                    <a:pt x="2582935" y="23589"/>
                  </a:lnTo>
                  <a:lnTo>
                    <a:pt x="2617914" y="50609"/>
                  </a:lnTo>
                  <a:lnTo>
                    <a:pt x="2644934" y="85588"/>
                  </a:lnTo>
                  <a:lnTo>
                    <a:pt x="2662352" y="126882"/>
                  </a:lnTo>
                  <a:lnTo>
                    <a:pt x="2668524" y="172847"/>
                  </a:lnTo>
                  <a:lnTo>
                    <a:pt x="2668524" y="1555369"/>
                  </a:lnTo>
                  <a:lnTo>
                    <a:pt x="2662352" y="1601333"/>
                  </a:lnTo>
                  <a:lnTo>
                    <a:pt x="2644934" y="1642627"/>
                  </a:lnTo>
                  <a:lnTo>
                    <a:pt x="2617914" y="1677606"/>
                  </a:lnTo>
                  <a:lnTo>
                    <a:pt x="2582935" y="1704626"/>
                  </a:lnTo>
                  <a:lnTo>
                    <a:pt x="2541641" y="1722044"/>
                  </a:lnTo>
                  <a:lnTo>
                    <a:pt x="2495677" y="1728216"/>
                  </a:lnTo>
                  <a:lnTo>
                    <a:pt x="172821" y="1728216"/>
                  </a:lnTo>
                  <a:lnTo>
                    <a:pt x="126876" y="1722044"/>
                  </a:lnTo>
                  <a:lnTo>
                    <a:pt x="85592" y="1704626"/>
                  </a:lnTo>
                  <a:lnTo>
                    <a:pt x="50615" y="1677606"/>
                  </a:lnTo>
                  <a:lnTo>
                    <a:pt x="23593" y="1642627"/>
                  </a:lnTo>
                  <a:lnTo>
                    <a:pt x="6172" y="1601333"/>
                  </a:lnTo>
                  <a:lnTo>
                    <a:pt x="0" y="1555369"/>
                  </a:lnTo>
                  <a:lnTo>
                    <a:pt x="0" y="172847"/>
                  </a:lnTo>
                  <a:close/>
                </a:path>
              </a:pathLst>
            </a:custGeom>
            <a:ln w="12192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68425" y="957199"/>
            <a:ext cx="1572895" cy="9912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0" marR="5080" indent="-114300">
              <a:lnSpc>
                <a:spcPct val="88000"/>
              </a:lnSpc>
              <a:spcBef>
                <a:spcPts val="305"/>
              </a:spcBef>
              <a:buChar char="•"/>
              <a:tabLst>
                <a:tab pos="127000" algn="l"/>
              </a:tabLst>
            </a:pPr>
            <a:r>
              <a:rPr sz="1400" spc="40" dirty="0">
                <a:latin typeface="Cambria"/>
                <a:cs typeface="Cambria"/>
              </a:rPr>
              <a:t>Data </a:t>
            </a:r>
            <a:r>
              <a:rPr sz="1400" spc="30" dirty="0">
                <a:latin typeface="Cambria"/>
                <a:cs typeface="Cambria"/>
              </a:rPr>
              <a:t>transferred 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from </a:t>
            </a:r>
            <a:r>
              <a:rPr sz="1400" spc="50" dirty="0">
                <a:latin typeface="Cambria"/>
                <a:cs typeface="Cambria"/>
              </a:rPr>
              <a:t>processor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to </a:t>
            </a:r>
            <a:r>
              <a:rPr sz="1400" spc="-29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memory </a:t>
            </a:r>
            <a:r>
              <a:rPr sz="1400" spc="30" dirty="0">
                <a:latin typeface="Cambria"/>
                <a:cs typeface="Cambria"/>
              </a:rPr>
              <a:t>or </a:t>
            </a:r>
            <a:r>
              <a:rPr sz="1400" spc="5" dirty="0">
                <a:latin typeface="Cambria"/>
                <a:cs typeface="Cambria"/>
              </a:rPr>
              <a:t>from 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memory </a:t>
            </a:r>
            <a:r>
              <a:rPr sz="1400" spc="5" dirty="0">
                <a:latin typeface="Cambria"/>
                <a:cs typeface="Cambria"/>
              </a:rPr>
              <a:t>to 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50" dirty="0">
                <a:latin typeface="Cambria"/>
                <a:cs typeface="Cambria"/>
              </a:rPr>
              <a:t>processor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37588" y="1171955"/>
            <a:ext cx="2473960" cy="2475230"/>
            <a:chOff x="2037588" y="1171955"/>
            <a:chExt cx="2473960" cy="247523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7588" y="1171955"/>
              <a:ext cx="2473452" cy="24749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8252" y="2330183"/>
              <a:ext cx="1696212" cy="9067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6168" y="1214627"/>
              <a:ext cx="2339340" cy="234086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07692" y="1216151"/>
              <a:ext cx="2338070" cy="2339340"/>
            </a:xfrm>
            <a:custGeom>
              <a:avLst/>
              <a:gdLst/>
              <a:ahLst/>
              <a:cxnLst/>
              <a:rect l="l" t="t" r="r" b="b"/>
              <a:pathLst>
                <a:path w="2338070" h="2339340">
                  <a:moveTo>
                    <a:pt x="0" y="2339340"/>
                  </a:moveTo>
                  <a:lnTo>
                    <a:pt x="489" y="2291007"/>
                  </a:lnTo>
                  <a:lnTo>
                    <a:pt x="1950" y="2242913"/>
                  </a:lnTo>
                  <a:lnTo>
                    <a:pt x="4373" y="2195067"/>
                  </a:lnTo>
                  <a:lnTo>
                    <a:pt x="7750" y="2147479"/>
                  </a:lnTo>
                  <a:lnTo>
                    <a:pt x="12070" y="2100157"/>
                  </a:lnTo>
                  <a:lnTo>
                    <a:pt x="17325" y="2053112"/>
                  </a:lnTo>
                  <a:lnTo>
                    <a:pt x="23504" y="2006353"/>
                  </a:lnTo>
                  <a:lnTo>
                    <a:pt x="30599" y="1959889"/>
                  </a:lnTo>
                  <a:lnTo>
                    <a:pt x="38600" y="1913730"/>
                  </a:lnTo>
                  <a:lnTo>
                    <a:pt x="47498" y="1867884"/>
                  </a:lnTo>
                  <a:lnTo>
                    <a:pt x="57283" y="1822362"/>
                  </a:lnTo>
                  <a:lnTo>
                    <a:pt x="67946" y="1777173"/>
                  </a:lnTo>
                  <a:lnTo>
                    <a:pt x="79477" y="1732325"/>
                  </a:lnTo>
                  <a:lnTo>
                    <a:pt x="91868" y="1687830"/>
                  </a:lnTo>
                  <a:lnTo>
                    <a:pt x="105108" y="1643695"/>
                  </a:lnTo>
                  <a:lnTo>
                    <a:pt x="119188" y="1599931"/>
                  </a:lnTo>
                  <a:lnTo>
                    <a:pt x="134100" y="1556547"/>
                  </a:lnTo>
                  <a:lnTo>
                    <a:pt x="149833" y="1513552"/>
                  </a:lnTo>
                  <a:lnTo>
                    <a:pt x="166377" y="1470956"/>
                  </a:lnTo>
                  <a:lnTo>
                    <a:pt x="183725" y="1428767"/>
                  </a:lnTo>
                  <a:lnTo>
                    <a:pt x="201866" y="1386997"/>
                  </a:lnTo>
                  <a:lnTo>
                    <a:pt x="220790" y="1345653"/>
                  </a:lnTo>
                  <a:lnTo>
                    <a:pt x="240489" y="1304745"/>
                  </a:lnTo>
                  <a:lnTo>
                    <a:pt x="260953" y="1264283"/>
                  </a:lnTo>
                  <a:lnTo>
                    <a:pt x="282173" y="1224276"/>
                  </a:lnTo>
                  <a:lnTo>
                    <a:pt x="304139" y="1184734"/>
                  </a:lnTo>
                  <a:lnTo>
                    <a:pt x="326842" y="1145665"/>
                  </a:lnTo>
                  <a:lnTo>
                    <a:pt x="350272" y="1107080"/>
                  </a:lnTo>
                  <a:lnTo>
                    <a:pt x="374420" y="1068987"/>
                  </a:lnTo>
                  <a:lnTo>
                    <a:pt x="399277" y="1031397"/>
                  </a:lnTo>
                  <a:lnTo>
                    <a:pt x="424833" y="994318"/>
                  </a:lnTo>
                  <a:lnTo>
                    <a:pt x="451079" y="957760"/>
                  </a:lnTo>
                  <a:lnTo>
                    <a:pt x="478005" y="921733"/>
                  </a:lnTo>
                  <a:lnTo>
                    <a:pt x="505603" y="886245"/>
                  </a:lnTo>
                  <a:lnTo>
                    <a:pt x="533862" y="851307"/>
                  </a:lnTo>
                  <a:lnTo>
                    <a:pt x="562773" y="816927"/>
                  </a:lnTo>
                  <a:lnTo>
                    <a:pt x="592327" y="783114"/>
                  </a:lnTo>
                  <a:lnTo>
                    <a:pt x="622514" y="749880"/>
                  </a:lnTo>
                  <a:lnTo>
                    <a:pt x="653326" y="717232"/>
                  </a:lnTo>
                  <a:lnTo>
                    <a:pt x="684752" y="685180"/>
                  </a:lnTo>
                  <a:lnTo>
                    <a:pt x="716783" y="653734"/>
                  </a:lnTo>
                  <a:lnTo>
                    <a:pt x="749410" y="622903"/>
                  </a:lnTo>
                  <a:lnTo>
                    <a:pt x="782623" y="592697"/>
                  </a:lnTo>
                  <a:lnTo>
                    <a:pt x="816414" y="563124"/>
                  </a:lnTo>
                  <a:lnTo>
                    <a:pt x="850772" y="534195"/>
                  </a:lnTo>
                  <a:lnTo>
                    <a:pt x="885688" y="505918"/>
                  </a:lnTo>
                  <a:lnTo>
                    <a:pt x="921153" y="478303"/>
                  </a:lnTo>
                  <a:lnTo>
                    <a:pt x="957157" y="451360"/>
                  </a:lnTo>
                  <a:lnTo>
                    <a:pt x="993691" y="425097"/>
                  </a:lnTo>
                  <a:lnTo>
                    <a:pt x="1030746" y="399525"/>
                  </a:lnTo>
                  <a:lnTo>
                    <a:pt x="1068312" y="374652"/>
                  </a:lnTo>
                  <a:lnTo>
                    <a:pt x="1106380" y="350489"/>
                  </a:lnTo>
                  <a:lnTo>
                    <a:pt x="1144940" y="327044"/>
                  </a:lnTo>
                  <a:lnTo>
                    <a:pt x="1183983" y="304327"/>
                  </a:lnTo>
                  <a:lnTo>
                    <a:pt x="1223499" y="282347"/>
                  </a:lnTo>
                  <a:lnTo>
                    <a:pt x="1263480" y="261114"/>
                  </a:lnTo>
                  <a:lnTo>
                    <a:pt x="1303916" y="240638"/>
                  </a:lnTo>
                  <a:lnTo>
                    <a:pt x="1344796" y="220926"/>
                  </a:lnTo>
                  <a:lnTo>
                    <a:pt x="1386113" y="201990"/>
                  </a:lnTo>
                  <a:lnTo>
                    <a:pt x="1427857" y="183838"/>
                  </a:lnTo>
                  <a:lnTo>
                    <a:pt x="1470017" y="166480"/>
                  </a:lnTo>
                  <a:lnTo>
                    <a:pt x="1512585" y="149925"/>
                  </a:lnTo>
                  <a:lnTo>
                    <a:pt x="1555552" y="134182"/>
                  </a:lnTo>
                  <a:lnTo>
                    <a:pt x="1598907" y="119262"/>
                  </a:lnTo>
                  <a:lnTo>
                    <a:pt x="1642642" y="105173"/>
                  </a:lnTo>
                  <a:lnTo>
                    <a:pt x="1686747" y="91924"/>
                  </a:lnTo>
                  <a:lnTo>
                    <a:pt x="1731213" y="79526"/>
                  </a:lnTo>
                  <a:lnTo>
                    <a:pt x="1776030" y="67988"/>
                  </a:lnTo>
                  <a:lnTo>
                    <a:pt x="1821189" y="57318"/>
                  </a:lnTo>
                  <a:lnTo>
                    <a:pt x="1866681" y="47527"/>
                  </a:lnTo>
                  <a:lnTo>
                    <a:pt x="1912495" y="38624"/>
                  </a:lnTo>
                  <a:lnTo>
                    <a:pt x="1958624" y="30618"/>
                  </a:lnTo>
                  <a:lnTo>
                    <a:pt x="2005056" y="23518"/>
                  </a:lnTo>
                  <a:lnTo>
                    <a:pt x="2051784" y="17335"/>
                  </a:lnTo>
                  <a:lnTo>
                    <a:pt x="2098797" y="12077"/>
                  </a:lnTo>
                  <a:lnTo>
                    <a:pt x="2146086" y="7754"/>
                  </a:lnTo>
                  <a:lnTo>
                    <a:pt x="2193642" y="4376"/>
                  </a:lnTo>
                  <a:lnTo>
                    <a:pt x="2241455" y="1951"/>
                  </a:lnTo>
                  <a:lnTo>
                    <a:pt x="2289516" y="489"/>
                  </a:lnTo>
                  <a:lnTo>
                    <a:pt x="2337816" y="0"/>
                  </a:lnTo>
                  <a:lnTo>
                    <a:pt x="2337816" y="2339340"/>
                  </a:lnTo>
                  <a:lnTo>
                    <a:pt x="0" y="2339340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260" y="2368308"/>
              <a:ext cx="1488186" cy="5250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7264" y="2368308"/>
              <a:ext cx="395477" cy="5250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62655" y="2624340"/>
              <a:ext cx="1331214" cy="52500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978023" y="2419857"/>
            <a:ext cx="1283335" cy="5708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2715" marR="5080" indent="-120650">
              <a:lnSpc>
                <a:spcPts val="2020"/>
              </a:lnSpc>
              <a:spcBef>
                <a:spcPts val="380"/>
              </a:spcBef>
            </a:pPr>
            <a:r>
              <a:rPr sz="1900" b="1" spc="65" dirty="0">
                <a:solidFill>
                  <a:srgbClr val="FFFFFF"/>
                </a:solidFill>
                <a:latin typeface="Cambria"/>
                <a:cs typeface="Cambria"/>
              </a:rPr>
              <a:t>Proc</a:t>
            </a:r>
            <a:r>
              <a:rPr sz="1900" b="1" spc="7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900" b="1" spc="9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900" b="1" spc="9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900" b="1" spc="-2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900" b="1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mbria"/>
                <a:cs typeface="Cambria"/>
              </a:rPr>
              <a:t>-  </a:t>
            </a:r>
            <a:r>
              <a:rPr sz="1900" b="1" spc="105" dirty="0">
                <a:solidFill>
                  <a:srgbClr val="FFFFFF"/>
                </a:solidFill>
                <a:latin typeface="Cambria"/>
                <a:cs typeface="Cambria"/>
              </a:rPr>
              <a:t>memory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483608" y="1171955"/>
            <a:ext cx="2475230" cy="2475230"/>
            <a:chOff x="4483608" y="1171955"/>
            <a:chExt cx="2475230" cy="247523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3608" y="1171955"/>
              <a:ext cx="2474976" cy="24749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39996" y="2330183"/>
              <a:ext cx="1696212" cy="90679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2188" y="1214627"/>
              <a:ext cx="2340864" cy="234086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53712" y="1216151"/>
              <a:ext cx="2339340" cy="2339340"/>
            </a:xfrm>
            <a:custGeom>
              <a:avLst/>
              <a:gdLst/>
              <a:ahLst/>
              <a:cxnLst/>
              <a:rect l="l" t="t" r="r" b="b"/>
              <a:pathLst>
                <a:path w="2339340" h="2339340">
                  <a:moveTo>
                    <a:pt x="0" y="0"/>
                  </a:moveTo>
                  <a:lnTo>
                    <a:pt x="48332" y="489"/>
                  </a:lnTo>
                  <a:lnTo>
                    <a:pt x="96426" y="1951"/>
                  </a:lnTo>
                  <a:lnTo>
                    <a:pt x="144272" y="4376"/>
                  </a:lnTo>
                  <a:lnTo>
                    <a:pt x="191860" y="7754"/>
                  </a:lnTo>
                  <a:lnTo>
                    <a:pt x="239182" y="12077"/>
                  </a:lnTo>
                  <a:lnTo>
                    <a:pt x="286227" y="17335"/>
                  </a:lnTo>
                  <a:lnTo>
                    <a:pt x="332986" y="23518"/>
                  </a:lnTo>
                  <a:lnTo>
                    <a:pt x="379450" y="30618"/>
                  </a:lnTo>
                  <a:lnTo>
                    <a:pt x="425609" y="38624"/>
                  </a:lnTo>
                  <a:lnTo>
                    <a:pt x="471455" y="47527"/>
                  </a:lnTo>
                  <a:lnTo>
                    <a:pt x="516977" y="57318"/>
                  </a:lnTo>
                  <a:lnTo>
                    <a:pt x="562166" y="67988"/>
                  </a:lnTo>
                  <a:lnTo>
                    <a:pt x="607014" y="79526"/>
                  </a:lnTo>
                  <a:lnTo>
                    <a:pt x="651509" y="91924"/>
                  </a:lnTo>
                  <a:lnTo>
                    <a:pt x="695644" y="105173"/>
                  </a:lnTo>
                  <a:lnTo>
                    <a:pt x="739408" y="119262"/>
                  </a:lnTo>
                  <a:lnTo>
                    <a:pt x="782792" y="134182"/>
                  </a:lnTo>
                  <a:lnTo>
                    <a:pt x="825787" y="149925"/>
                  </a:lnTo>
                  <a:lnTo>
                    <a:pt x="868383" y="166480"/>
                  </a:lnTo>
                  <a:lnTo>
                    <a:pt x="910572" y="183838"/>
                  </a:lnTo>
                  <a:lnTo>
                    <a:pt x="952342" y="201990"/>
                  </a:lnTo>
                  <a:lnTo>
                    <a:pt x="993686" y="220926"/>
                  </a:lnTo>
                  <a:lnTo>
                    <a:pt x="1034594" y="240638"/>
                  </a:lnTo>
                  <a:lnTo>
                    <a:pt x="1075056" y="261114"/>
                  </a:lnTo>
                  <a:lnTo>
                    <a:pt x="1115063" y="282347"/>
                  </a:lnTo>
                  <a:lnTo>
                    <a:pt x="1154605" y="304327"/>
                  </a:lnTo>
                  <a:lnTo>
                    <a:pt x="1193674" y="327044"/>
                  </a:lnTo>
                  <a:lnTo>
                    <a:pt x="1232259" y="350489"/>
                  </a:lnTo>
                  <a:lnTo>
                    <a:pt x="1270352" y="374652"/>
                  </a:lnTo>
                  <a:lnTo>
                    <a:pt x="1307942" y="399525"/>
                  </a:lnTo>
                  <a:lnTo>
                    <a:pt x="1345021" y="425097"/>
                  </a:lnTo>
                  <a:lnTo>
                    <a:pt x="1381579" y="451360"/>
                  </a:lnTo>
                  <a:lnTo>
                    <a:pt x="1417606" y="478303"/>
                  </a:lnTo>
                  <a:lnTo>
                    <a:pt x="1453094" y="505918"/>
                  </a:lnTo>
                  <a:lnTo>
                    <a:pt x="1488032" y="534195"/>
                  </a:lnTo>
                  <a:lnTo>
                    <a:pt x="1522412" y="563124"/>
                  </a:lnTo>
                  <a:lnTo>
                    <a:pt x="1556225" y="592697"/>
                  </a:lnTo>
                  <a:lnTo>
                    <a:pt x="1589459" y="622903"/>
                  </a:lnTo>
                  <a:lnTo>
                    <a:pt x="1622107" y="653734"/>
                  </a:lnTo>
                  <a:lnTo>
                    <a:pt x="1654159" y="685180"/>
                  </a:lnTo>
                  <a:lnTo>
                    <a:pt x="1685605" y="717232"/>
                  </a:lnTo>
                  <a:lnTo>
                    <a:pt x="1716436" y="749880"/>
                  </a:lnTo>
                  <a:lnTo>
                    <a:pt x="1746642" y="783114"/>
                  </a:lnTo>
                  <a:lnTo>
                    <a:pt x="1776215" y="816927"/>
                  </a:lnTo>
                  <a:lnTo>
                    <a:pt x="1805144" y="851307"/>
                  </a:lnTo>
                  <a:lnTo>
                    <a:pt x="1833421" y="886245"/>
                  </a:lnTo>
                  <a:lnTo>
                    <a:pt x="1861036" y="921733"/>
                  </a:lnTo>
                  <a:lnTo>
                    <a:pt x="1887979" y="957760"/>
                  </a:lnTo>
                  <a:lnTo>
                    <a:pt x="1914242" y="994318"/>
                  </a:lnTo>
                  <a:lnTo>
                    <a:pt x="1939814" y="1031397"/>
                  </a:lnTo>
                  <a:lnTo>
                    <a:pt x="1964687" y="1068987"/>
                  </a:lnTo>
                  <a:lnTo>
                    <a:pt x="1988850" y="1107080"/>
                  </a:lnTo>
                  <a:lnTo>
                    <a:pt x="2012295" y="1145665"/>
                  </a:lnTo>
                  <a:lnTo>
                    <a:pt x="2035012" y="1184734"/>
                  </a:lnTo>
                  <a:lnTo>
                    <a:pt x="2056992" y="1224276"/>
                  </a:lnTo>
                  <a:lnTo>
                    <a:pt x="2078225" y="1264283"/>
                  </a:lnTo>
                  <a:lnTo>
                    <a:pt x="2098701" y="1304745"/>
                  </a:lnTo>
                  <a:lnTo>
                    <a:pt x="2118413" y="1345653"/>
                  </a:lnTo>
                  <a:lnTo>
                    <a:pt x="2137349" y="1386997"/>
                  </a:lnTo>
                  <a:lnTo>
                    <a:pt x="2155501" y="1428767"/>
                  </a:lnTo>
                  <a:lnTo>
                    <a:pt x="2172859" y="1470956"/>
                  </a:lnTo>
                  <a:lnTo>
                    <a:pt x="2189414" y="1513552"/>
                  </a:lnTo>
                  <a:lnTo>
                    <a:pt x="2205157" y="1556547"/>
                  </a:lnTo>
                  <a:lnTo>
                    <a:pt x="2220077" y="1599931"/>
                  </a:lnTo>
                  <a:lnTo>
                    <a:pt x="2234166" y="1643695"/>
                  </a:lnTo>
                  <a:lnTo>
                    <a:pt x="2247415" y="1687830"/>
                  </a:lnTo>
                  <a:lnTo>
                    <a:pt x="2259813" y="1732325"/>
                  </a:lnTo>
                  <a:lnTo>
                    <a:pt x="2271351" y="1777173"/>
                  </a:lnTo>
                  <a:lnTo>
                    <a:pt x="2282021" y="1822362"/>
                  </a:lnTo>
                  <a:lnTo>
                    <a:pt x="2291812" y="1867884"/>
                  </a:lnTo>
                  <a:lnTo>
                    <a:pt x="2300715" y="1913730"/>
                  </a:lnTo>
                  <a:lnTo>
                    <a:pt x="2308721" y="1959889"/>
                  </a:lnTo>
                  <a:lnTo>
                    <a:pt x="2315821" y="2006353"/>
                  </a:lnTo>
                  <a:lnTo>
                    <a:pt x="2322004" y="2053112"/>
                  </a:lnTo>
                  <a:lnTo>
                    <a:pt x="2327262" y="2100157"/>
                  </a:lnTo>
                  <a:lnTo>
                    <a:pt x="2331585" y="2147479"/>
                  </a:lnTo>
                  <a:lnTo>
                    <a:pt x="2334963" y="2195067"/>
                  </a:lnTo>
                  <a:lnTo>
                    <a:pt x="2337388" y="2242913"/>
                  </a:lnTo>
                  <a:lnTo>
                    <a:pt x="2338850" y="2291007"/>
                  </a:lnTo>
                  <a:lnTo>
                    <a:pt x="2339340" y="2339340"/>
                  </a:lnTo>
                  <a:lnTo>
                    <a:pt x="0" y="233934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04004" y="2368308"/>
              <a:ext cx="1488186" cy="5250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008" y="2368308"/>
              <a:ext cx="395477" cy="52500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8532" y="2624340"/>
              <a:ext cx="742950" cy="52500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739766" y="2419857"/>
            <a:ext cx="1283970" cy="5708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26720" marR="5080" indent="-414655">
              <a:lnSpc>
                <a:spcPts val="2020"/>
              </a:lnSpc>
              <a:spcBef>
                <a:spcPts val="380"/>
              </a:spcBef>
            </a:pPr>
            <a:r>
              <a:rPr sz="1900" b="1" spc="65" dirty="0">
                <a:solidFill>
                  <a:srgbClr val="FFFFFF"/>
                </a:solidFill>
                <a:latin typeface="Cambria"/>
                <a:cs typeface="Cambria"/>
              </a:rPr>
              <a:t>Proc</a:t>
            </a:r>
            <a:r>
              <a:rPr sz="1900" b="1" spc="7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900" b="1" spc="9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900" b="1" spc="9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900" b="1" spc="-2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900" b="1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900" b="1" spc="5" dirty="0">
                <a:solidFill>
                  <a:srgbClr val="FFFFFF"/>
                </a:solidFill>
                <a:latin typeface="Cambria"/>
                <a:cs typeface="Cambria"/>
              </a:rPr>
              <a:t>-  </a:t>
            </a:r>
            <a:r>
              <a:rPr sz="1900" b="1" spc="145" dirty="0">
                <a:solidFill>
                  <a:srgbClr val="FFFFFF"/>
                </a:solidFill>
                <a:latin typeface="Cambria"/>
                <a:cs typeface="Cambria"/>
              </a:rPr>
              <a:t>I/O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83608" y="3619500"/>
            <a:ext cx="2475230" cy="2473960"/>
            <a:chOff x="4483608" y="3619500"/>
            <a:chExt cx="2475230" cy="247396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3608" y="3619500"/>
              <a:ext cx="2474976" cy="24734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5612" y="4091927"/>
              <a:ext cx="1744980" cy="90679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52188" y="3662171"/>
              <a:ext cx="2340864" cy="233934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553712" y="3663696"/>
              <a:ext cx="2339340" cy="2338070"/>
            </a:xfrm>
            <a:custGeom>
              <a:avLst/>
              <a:gdLst/>
              <a:ahLst/>
              <a:cxnLst/>
              <a:rect l="l" t="t" r="r" b="b"/>
              <a:pathLst>
                <a:path w="2339340" h="2338070">
                  <a:moveTo>
                    <a:pt x="2339340" y="0"/>
                  </a:moveTo>
                  <a:lnTo>
                    <a:pt x="2338850" y="48299"/>
                  </a:lnTo>
                  <a:lnTo>
                    <a:pt x="2337388" y="96360"/>
                  </a:lnTo>
                  <a:lnTo>
                    <a:pt x="2334963" y="144173"/>
                  </a:lnTo>
                  <a:lnTo>
                    <a:pt x="2331585" y="191729"/>
                  </a:lnTo>
                  <a:lnTo>
                    <a:pt x="2327262" y="239018"/>
                  </a:lnTo>
                  <a:lnTo>
                    <a:pt x="2322004" y="286031"/>
                  </a:lnTo>
                  <a:lnTo>
                    <a:pt x="2315821" y="332759"/>
                  </a:lnTo>
                  <a:lnTo>
                    <a:pt x="2308721" y="379191"/>
                  </a:lnTo>
                  <a:lnTo>
                    <a:pt x="2300715" y="425320"/>
                  </a:lnTo>
                  <a:lnTo>
                    <a:pt x="2291812" y="471134"/>
                  </a:lnTo>
                  <a:lnTo>
                    <a:pt x="2282021" y="516626"/>
                  </a:lnTo>
                  <a:lnTo>
                    <a:pt x="2271351" y="561785"/>
                  </a:lnTo>
                  <a:lnTo>
                    <a:pt x="2259813" y="606602"/>
                  </a:lnTo>
                  <a:lnTo>
                    <a:pt x="2247415" y="651068"/>
                  </a:lnTo>
                  <a:lnTo>
                    <a:pt x="2234166" y="695173"/>
                  </a:lnTo>
                  <a:lnTo>
                    <a:pt x="2220077" y="738908"/>
                  </a:lnTo>
                  <a:lnTo>
                    <a:pt x="2205157" y="782263"/>
                  </a:lnTo>
                  <a:lnTo>
                    <a:pt x="2189414" y="825230"/>
                  </a:lnTo>
                  <a:lnTo>
                    <a:pt x="2172859" y="867798"/>
                  </a:lnTo>
                  <a:lnTo>
                    <a:pt x="2155501" y="909958"/>
                  </a:lnTo>
                  <a:lnTo>
                    <a:pt x="2137349" y="951702"/>
                  </a:lnTo>
                  <a:lnTo>
                    <a:pt x="2118413" y="993019"/>
                  </a:lnTo>
                  <a:lnTo>
                    <a:pt x="2098701" y="1033899"/>
                  </a:lnTo>
                  <a:lnTo>
                    <a:pt x="2078225" y="1074335"/>
                  </a:lnTo>
                  <a:lnTo>
                    <a:pt x="2056992" y="1114316"/>
                  </a:lnTo>
                  <a:lnTo>
                    <a:pt x="2035012" y="1153832"/>
                  </a:lnTo>
                  <a:lnTo>
                    <a:pt x="2012295" y="1192875"/>
                  </a:lnTo>
                  <a:lnTo>
                    <a:pt x="1988850" y="1231435"/>
                  </a:lnTo>
                  <a:lnTo>
                    <a:pt x="1964687" y="1269503"/>
                  </a:lnTo>
                  <a:lnTo>
                    <a:pt x="1939814" y="1307069"/>
                  </a:lnTo>
                  <a:lnTo>
                    <a:pt x="1914242" y="1344124"/>
                  </a:lnTo>
                  <a:lnTo>
                    <a:pt x="1887979" y="1380658"/>
                  </a:lnTo>
                  <a:lnTo>
                    <a:pt x="1861036" y="1416662"/>
                  </a:lnTo>
                  <a:lnTo>
                    <a:pt x="1833421" y="1452127"/>
                  </a:lnTo>
                  <a:lnTo>
                    <a:pt x="1805144" y="1487043"/>
                  </a:lnTo>
                  <a:lnTo>
                    <a:pt x="1776215" y="1521401"/>
                  </a:lnTo>
                  <a:lnTo>
                    <a:pt x="1746642" y="1555192"/>
                  </a:lnTo>
                  <a:lnTo>
                    <a:pt x="1716436" y="1588405"/>
                  </a:lnTo>
                  <a:lnTo>
                    <a:pt x="1685605" y="1621032"/>
                  </a:lnTo>
                  <a:lnTo>
                    <a:pt x="1654159" y="1653063"/>
                  </a:lnTo>
                  <a:lnTo>
                    <a:pt x="1622107" y="1684489"/>
                  </a:lnTo>
                  <a:lnTo>
                    <a:pt x="1589459" y="1715301"/>
                  </a:lnTo>
                  <a:lnTo>
                    <a:pt x="1556225" y="1745488"/>
                  </a:lnTo>
                  <a:lnTo>
                    <a:pt x="1522412" y="1775042"/>
                  </a:lnTo>
                  <a:lnTo>
                    <a:pt x="1488032" y="1803953"/>
                  </a:lnTo>
                  <a:lnTo>
                    <a:pt x="1453094" y="1832212"/>
                  </a:lnTo>
                  <a:lnTo>
                    <a:pt x="1417606" y="1859810"/>
                  </a:lnTo>
                  <a:lnTo>
                    <a:pt x="1381579" y="1886736"/>
                  </a:lnTo>
                  <a:lnTo>
                    <a:pt x="1345021" y="1912982"/>
                  </a:lnTo>
                  <a:lnTo>
                    <a:pt x="1307942" y="1938538"/>
                  </a:lnTo>
                  <a:lnTo>
                    <a:pt x="1270352" y="1963395"/>
                  </a:lnTo>
                  <a:lnTo>
                    <a:pt x="1232259" y="1987543"/>
                  </a:lnTo>
                  <a:lnTo>
                    <a:pt x="1193674" y="2010973"/>
                  </a:lnTo>
                  <a:lnTo>
                    <a:pt x="1154605" y="2033676"/>
                  </a:lnTo>
                  <a:lnTo>
                    <a:pt x="1115063" y="2055642"/>
                  </a:lnTo>
                  <a:lnTo>
                    <a:pt x="1075056" y="2076862"/>
                  </a:lnTo>
                  <a:lnTo>
                    <a:pt x="1034594" y="2097326"/>
                  </a:lnTo>
                  <a:lnTo>
                    <a:pt x="993686" y="2117025"/>
                  </a:lnTo>
                  <a:lnTo>
                    <a:pt x="952342" y="2135949"/>
                  </a:lnTo>
                  <a:lnTo>
                    <a:pt x="910572" y="2154090"/>
                  </a:lnTo>
                  <a:lnTo>
                    <a:pt x="868383" y="2171438"/>
                  </a:lnTo>
                  <a:lnTo>
                    <a:pt x="825787" y="2187982"/>
                  </a:lnTo>
                  <a:lnTo>
                    <a:pt x="782792" y="2203715"/>
                  </a:lnTo>
                  <a:lnTo>
                    <a:pt x="739408" y="2218627"/>
                  </a:lnTo>
                  <a:lnTo>
                    <a:pt x="695644" y="2232707"/>
                  </a:lnTo>
                  <a:lnTo>
                    <a:pt x="651509" y="2245947"/>
                  </a:lnTo>
                  <a:lnTo>
                    <a:pt x="607014" y="2258338"/>
                  </a:lnTo>
                  <a:lnTo>
                    <a:pt x="562166" y="2269869"/>
                  </a:lnTo>
                  <a:lnTo>
                    <a:pt x="516977" y="2280532"/>
                  </a:lnTo>
                  <a:lnTo>
                    <a:pt x="471455" y="2290317"/>
                  </a:lnTo>
                  <a:lnTo>
                    <a:pt x="425609" y="2299215"/>
                  </a:lnTo>
                  <a:lnTo>
                    <a:pt x="379450" y="2307216"/>
                  </a:lnTo>
                  <a:lnTo>
                    <a:pt x="332986" y="2314311"/>
                  </a:lnTo>
                  <a:lnTo>
                    <a:pt x="286227" y="2320490"/>
                  </a:lnTo>
                  <a:lnTo>
                    <a:pt x="239182" y="2325745"/>
                  </a:lnTo>
                  <a:lnTo>
                    <a:pt x="191860" y="2330065"/>
                  </a:lnTo>
                  <a:lnTo>
                    <a:pt x="144272" y="2333442"/>
                  </a:lnTo>
                  <a:lnTo>
                    <a:pt x="96426" y="2335865"/>
                  </a:lnTo>
                  <a:lnTo>
                    <a:pt x="48332" y="2337326"/>
                  </a:lnTo>
                  <a:lnTo>
                    <a:pt x="0" y="2337816"/>
                  </a:lnTo>
                  <a:lnTo>
                    <a:pt x="0" y="0"/>
                  </a:lnTo>
                  <a:lnTo>
                    <a:pt x="2339340" y="0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54524" y="4130052"/>
              <a:ext cx="931926" cy="52500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79620" y="4386084"/>
              <a:ext cx="1619250" cy="52500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715383" y="4181983"/>
            <a:ext cx="1330325" cy="5708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374650">
              <a:lnSpc>
                <a:spcPts val="2020"/>
              </a:lnSpc>
              <a:spcBef>
                <a:spcPts val="380"/>
              </a:spcBef>
            </a:pPr>
            <a:r>
              <a:rPr sz="1900" b="1" spc="75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1900" b="1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b="1" spc="5" dirty="0">
                <a:solidFill>
                  <a:srgbClr val="FFFFFF"/>
                </a:solidFill>
                <a:latin typeface="Cambria"/>
                <a:cs typeface="Cambria"/>
              </a:rPr>
              <a:t>pr</a:t>
            </a:r>
            <a:r>
              <a:rPr sz="1900" b="1" spc="1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900" b="1" spc="125" dirty="0">
                <a:solidFill>
                  <a:srgbClr val="FFFFFF"/>
                </a:solidFill>
                <a:latin typeface="Cambria"/>
                <a:cs typeface="Cambria"/>
              </a:rPr>
              <a:t>ce</a:t>
            </a:r>
            <a:r>
              <a:rPr sz="1900" b="1" spc="9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900" b="1" spc="9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900" b="1" spc="100" dirty="0">
                <a:solidFill>
                  <a:srgbClr val="FFFFFF"/>
                </a:solidFill>
                <a:latin typeface="Cambria"/>
                <a:cs typeface="Cambria"/>
              </a:rPr>
              <a:t>ing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037588" y="3619500"/>
            <a:ext cx="2473960" cy="2473960"/>
            <a:chOff x="2037588" y="3619500"/>
            <a:chExt cx="2473960" cy="2473960"/>
          </a:xfrm>
        </p:grpSpPr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37588" y="3619500"/>
              <a:ext cx="2473452" cy="247345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06168" y="3662171"/>
              <a:ext cx="2339340" cy="233934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107692" y="3663696"/>
              <a:ext cx="2338070" cy="2338070"/>
            </a:xfrm>
            <a:custGeom>
              <a:avLst/>
              <a:gdLst/>
              <a:ahLst/>
              <a:cxnLst/>
              <a:rect l="l" t="t" r="r" b="b"/>
              <a:pathLst>
                <a:path w="2338070" h="2338070">
                  <a:moveTo>
                    <a:pt x="2337816" y="2337816"/>
                  </a:moveTo>
                  <a:lnTo>
                    <a:pt x="2289516" y="2337326"/>
                  </a:lnTo>
                  <a:lnTo>
                    <a:pt x="2241455" y="2335865"/>
                  </a:lnTo>
                  <a:lnTo>
                    <a:pt x="2193642" y="2333442"/>
                  </a:lnTo>
                  <a:lnTo>
                    <a:pt x="2146086" y="2330065"/>
                  </a:lnTo>
                  <a:lnTo>
                    <a:pt x="2098797" y="2325745"/>
                  </a:lnTo>
                  <a:lnTo>
                    <a:pt x="2051784" y="2320490"/>
                  </a:lnTo>
                  <a:lnTo>
                    <a:pt x="2005056" y="2314311"/>
                  </a:lnTo>
                  <a:lnTo>
                    <a:pt x="1958624" y="2307216"/>
                  </a:lnTo>
                  <a:lnTo>
                    <a:pt x="1912495" y="2299215"/>
                  </a:lnTo>
                  <a:lnTo>
                    <a:pt x="1866681" y="2290317"/>
                  </a:lnTo>
                  <a:lnTo>
                    <a:pt x="1821189" y="2280532"/>
                  </a:lnTo>
                  <a:lnTo>
                    <a:pt x="1776030" y="2269869"/>
                  </a:lnTo>
                  <a:lnTo>
                    <a:pt x="1731213" y="2258338"/>
                  </a:lnTo>
                  <a:lnTo>
                    <a:pt x="1686747" y="2245947"/>
                  </a:lnTo>
                  <a:lnTo>
                    <a:pt x="1642642" y="2232707"/>
                  </a:lnTo>
                  <a:lnTo>
                    <a:pt x="1598907" y="2218627"/>
                  </a:lnTo>
                  <a:lnTo>
                    <a:pt x="1555552" y="2203715"/>
                  </a:lnTo>
                  <a:lnTo>
                    <a:pt x="1512585" y="2187982"/>
                  </a:lnTo>
                  <a:lnTo>
                    <a:pt x="1470017" y="2171438"/>
                  </a:lnTo>
                  <a:lnTo>
                    <a:pt x="1427857" y="2154090"/>
                  </a:lnTo>
                  <a:lnTo>
                    <a:pt x="1386113" y="2135949"/>
                  </a:lnTo>
                  <a:lnTo>
                    <a:pt x="1344796" y="2117025"/>
                  </a:lnTo>
                  <a:lnTo>
                    <a:pt x="1303916" y="2097326"/>
                  </a:lnTo>
                  <a:lnTo>
                    <a:pt x="1263480" y="2076862"/>
                  </a:lnTo>
                  <a:lnTo>
                    <a:pt x="1223499" y="2055642"/>
                  </a:lnTo>
                  <a:lnTo>
                    <a:pt x="1183983" y="2033676"/>
                  </a:lnTo>
                  <a:lnTo>
                    <a:pt x="1144940" y="2010973"/>
                  </a:lnTo>
                  <a:lnTo>
                    <a:pt x="1106380" y="1987543"/>
                  </a:lnTo>
                  <a:lnTo>
                    <a:pt x="1068312" y="1963395"/>
                  </a:lnTo>
                  <a:lnTo>
                    <a:pt x="1030746" y="1938538"/>
                  </a:lnTo>
                  <a:lnTo>
                    <a:pt x="993691" y="1912982"/>
                  </a:lnTo>
                  <a:lnTo>
                    <a:pt x="957157" y="1886736"/>
                  </a:lnTo>
                  <a:lnTo>
                    <a:pt x="921153" y="1859810"/>
                  </a:lnTo>
                  <a:lnTo>
                    <a:pt x="885688" y="1832212"/>
                  </a:lnTo>
                  <a:lnTo>
                    <a:pt x="850772" y="1803953"/>
                  </a:lnTo>
                  <a:lnTo>
                    <a:pt x="816414" y="1775042"/>
                  </a:lnTo>
                  <a:lnTo>
                    <a:pt x="782623" y="1745488"/>
                  </a:lnTo>
                  <a:lnTo>
                    <a:pt x="749410" y="1715301"/>
                  </a:lnTo>
                  <a:lnTo>
                    <a:pt x="716783" y="1684489"/>
                  </a:lnTo>
                  <a:lnTo>
                    <a:pt x="684752" y="1653063"/>
                  </a:lnTo>
                  <a:lnTo>
                    <a:pt x="653326" y="1621032"/>
                  </a:lnTo>
                  <a:lnTo>
                    <a:pt x="622514" y="1588405"/>
                  </a:lnTo>
                  <a:lnTo>
                    <a:pt x="592327" y="1555192"/>
                  </a:lnTo>
                  <a:lnTo>
                    <a:pt x="562773" y="1521401"/>
                  </a:lnTo>
                  <a:lnTo>
                    <a:pt x="533862" y="1487043"/>
                  </a:lnTo>
                  <a:lnTo>
                    <a:pt x="505603" y="1452127"/>
                  </a:lnTo>
                  <a:lnTo>
                    <a:pt x="478005" y="1416662"/>
                  </a:lnTo>
                  <a:lnTo>
                    <a:pt x="451079" y="1380658"/>
                  </a:lnTo>
                  <a:lnTo>
                    <a:pt x="424833" y="1344124"/>
                  </a:lnTo>
                  <a:lnTo>
                    <a:pt x="399277" y="1307069"/>
                  </a:lnTo>
                  <a:lnTo>
                    <a:pt x="374420" y="1269503"/>
                  </a:lnTo>
                  <a:lnTo>
                    <a:pt x="350272" y="1231435"/>
                  </a:lnTo>
                  <a:lnTo>
                    <a:pt x="326842" y="1192875"/>
                  </a:lnTo>
                  <a:lnTo>
                    <a:pt x="304139" y="1153832"/>
                  </a:lnTo>
                  <a:lnTo>
                    <a:pt x="282173" y="1114316"/>
                  </a:lnTo>
                  <a:lnTo>
                    <a:pt x="260953" y="1074335"/>
                  </a:lnTo>
                  <a:lnTo>
                    <a:pt x="240489" y="1033899"/>
                  </a:lnTo>
                  <a:lnTo>
                    <a:pt x="220790" y="993019"/>
                  </a:lnTo>
                  <a:lnTo>
                    <a:pt x="201866" y="951702"/>
                  </a:lnTo>
                  <a:lnTo>
                    <a:pt x="183725" y="909958"/>
                  </a:lnTo>
                  <a:lnTo>
                    <a:pt x="166377" y="867798"/>
                  </a:lnTo>
                  <a:lnTo>
                    <a:pt x="149833" y="825230"/>
                  </a:lnTo>
                  <a:lnTo>
                    <a:pt x="134100" y="782263"/>
                  </a:lnTo>
                  <a:lnTo>
                    <a:pt x="119188" y="738908"/>
                  </a:lnTo>
                  <a:lnTo>
                    <a:pt x="105108" y="695173"/>
                  </a:lnTo>
                  <a:lnTo>
                    <a:pt x="91868" y="651068"/>
                  </a:lnTo>
                  <a:lnTo>
                    <a:pt x="79477" y="606602"/>
                  </a:lnTo>
                  <a:lnTo>
                    <a:pt x="67946" y="561785"/>
                  </a:lnTo>
                  <a:lnTo>
                    <a:pt x="57283" y="516626"/>
                  </a:lnTo>
                  <a:lnTo>
                    <a:pt x="47498" y="471134"/>
                  </a:lnTo>
                  <a:lnTo>
                    <a:pt x="38600" y="425320"/>
                  </a:lnTo>
                  <a:lnTo>
                    <a:pt x="30599" y="379191"/>
                  </a:lnTo>
                  <a:lnTo>
                    <a:pt x="23504" y="332759"/>
                  </a:lnTo>
                  <a:lnTo>
                    <a:pt x="17325" y="286031"/>
                  </a:lnTo>
                  <a:lnTo>
                    <a:pt x="12070" y="239018"/>
                  </a:lnTo>
                  <a:lnTo>
                    <a:pt x="7750" y="191729"/>
                  </a:lnTo>
                  <a:lnTo>
                    <a:pt x="4373" y="144173"/>
                  </a:lnTo>
                  <a:lnTo>
                    <a:pt x="1950" y="96360"/>
                  </a:lnTo>
                  <a:lnTo>
                    <a:pt x="489" y="48299"/>
                  </a:lnTo>
                  <a:lnTo>
                    <a:pt x="0" y="0"/>
                  </a:lnTo>
                  <a:lnTo>
                    <a:pt x="2337816" y="0"/>
                  </a:lnTo>
                  <a:lnTo>
                    <a:pt x="2337816" y="2337816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25140" y="4258068"/>
              <a:ext cx="1204722" cy="52500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3160902" y="4309364"/>
            <a:ext cx="9175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60" dirty="0">
                <a:solidFill>
                  <a:srgbClr val="FFFFFF"/>
                </a:solidFill>
                <a:latin typeface="Cambria"/>
                <a:cs typeface="Cambria"/>
              </a:rPr>
              <a:t>Contr</a:t>
            </a:r>
            <a:r>
              <a:rPr sz="1900" b="1" spc="7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900" b="1" spc="8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055364" y="3125723"/>
            <a:ext cx="885825" cy="1012190"/>
            <a:chOff x="4055364" y="3125723"/>
            <a:chExt cx="885825" cy="1012190"/>
          </a:xfrm>
        </p:grpSpPr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5176" y="3125723"/>
              <a:ext cx="865619" cy="43433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39184" y="3165347"/>
              <a:ext cx="741044" cy="30861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55364" y="3703319"/>
              <a:ext cx="865619" cy="43433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19372" y="3741419"/>
              <a:ext cx="740917" cy="309625"/>
            </a:xfrm>
            <a:prstGeom prst="rect">
              <a:avLst/>
            </a:prstGeom>
          </p:spPr>
        </p:pic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63632" y="78582"/>
            <a:ext cx="611632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66215" algn="l"/>
                <a:tab pos="5918200" algn="l"/>
              </a:tabLst>
            </a:pPr>
            <a:r>
              <a:rPr sz="1450" spc="-5" dirty="0">
                <a:latin typeface="Times New Roman"/>
                <a:cs typeface="Times New Roman"/>
              </a:rPr>
              <a:t>0	3 </a:t>
            </a:r>
            <a:r>
              <a:rPr sz="1450" spc="114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4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-5" dirty="0">
                <a:latin typeface="Times New Roman"/>
                <a:cs typeface="Times New Roman"/>
              </a:rPr>
              <a:t>15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372" y="327733"/>
            <a:ext cx="1652905" cy="250825"/>
          </a:xfrm>
          <a:prstGeom prst="rect">
            <a:avLst/>
          </a:prstGeom>
          <a:solidFill>
            <a:srgbClr val="E4E4E4"/>
          </a:solidFill>
          <a:ln w="885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0385">
              <a:lnSpc>
                <a:spcPts val="1730"/>
              </a:lnSpc>
            </a:pPr>
            <a:r>
              <a:rPr sz="1450" dirty="0">
                <a:latin typeface="Times New Roman"/>
                <a:cs typeface="Times New Roman"/>
              </a:rPr>
              <a:t>Opcode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2808" y="327733"/>
            <a:ext cx="4544695" cy="250825"/>
          </a:xfrm>
          <a:prstGeom prst="rect">
            <a:avLst/>
          </a:prstGeom>
          <a:solidFill>
            <a:srgbClr val="E4E4E4"/>
          </a:solidFill>
          <a:ln w="92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ts val="1730"/>
              </a:lnSpc>
            </a:pPr>
            <a:r>
              <a:rPr sz="1450" dirty="0">
                <a:latin typeface="Times New Roman"/>
                <a:cs typeface="Times New Roman"/>
              </a:rPr>
              <a:t>Address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3632" y="768491"/>
            <a:ext cx="6116320" cy="887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3305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Times New Roman"/>
                <a:cs typeface="Times New Roman"/>
              </a:rPr>
              <a:t>(a)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Instruction</a:t>
            </a:r>
            <a:r>
              <a:rPr sz="1450" spc="-5" dirty="0">
                <a:latin typeface="Times New Roman"/>
                <a:cs typeface="Times New Roman"/>
              </a:rPr>
              <a:t> format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5450" algn="l"/>
                <a:tab pos="5918200" algn="l"/>
              </a:tabLst>
            </a:pPr>
            <a:r>
              <a:rPr sz="1450" spc="-5" dirty="0">
                <a:latin typeface="Times New Roman"/>
                <a:cs typeface="Times New Roman"/>
              </a:rPr>
              <a:t>0	1	15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372" y="1658112"/>
            <a:ext cx="413384" cy="251460"/>
          </a:xfrm>
          <a:prstGeom prst="rect">
            <a:avLst/>
          </a:prstGeom>
          <a:solidFill>
            <a:srgbClr val="E4E4E4"/>
          </a:solidFill>
          <a:ln w="885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ts val="1730"/>
              </a:lnSpc>
            </a:pPr>
            <a:r>
              <a:rPr sz="1450" spc="-5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3313" y="1658112"/>
            <a:ext cx="5784215" cy="251460"/>
          </a:xfrm>
          <a:prstGeom prst="rect">
            <a:avLst/>
          </a:prstGeom>
          <a:solidFill>
            <a:srgbClr val="E4E4E4"/>
          </a:solidFill>
          <a:ln w="925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ts val="1730"/>
              </a:lnSpc>
            </a:pPr>
            <a:r>
              <a:rPr sz="1450" dirty="0">
                <a:latin typeface="Times New Roman"/>
                <a:cs typeface="Times New Roman"/>
              </a:rPr>
              <a:t>Magnitude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1950" y="2095168"/>
            <a:ext cx="4010660" cy="324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1420" indent="-264160">
              <a:lnSpc>
                <a:spcPct val="100000"/>
              </a:lnSpc>
              <a:spcBef>
                <a:spcPts val="95"/>
              </a:spcBef>
              <a:buAutoNum type="alphaLcParenBoth" startAt="2"/>
              <a:tabLst>
                <a:tab pos="2472055" algn="l"/>
              </a:tabLst>
            </a:pPr>
            <a:r>
              <a:rPr sz="1450" spc="-5" dirty="0">
                <a:latin typeface="Times New Roman"/>
                <a:cs typeface="Times New Roman"/>
              </a:rPr>
              <a:t>Integer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format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lphaLcParenBoth" startAt="2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lphaLcParenBoth" startAt="2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96300"/>
              </a:lnSpc>
              <a:spcBef>
                <a:spcPts val="5"/>
              </a:spcBef>
            </a:pPr>
            <a:r>
              <a:rPr sz="1450" dirty="0">
                <a:latin typeface="Times New Roman"/>
                <a:cs typeface="Times New Roman"/>
              </a:rPr>
              <a:t>Program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Counter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(PC) </a:t>
            </a:r>
            <a:r>
              <a:rPr sz="1450" spc="-5" dirty="0">
                <a:latin typeface="Times New Roman"/>
                <a:cs typeface="Times New Roman"/>
              </a:rPr>
              <a:t>=</a:t>
            </a:r>
            <a:r>
              <a:rPr sz="1450" dirty="0">
                <a:latin typeface="Times New Roman"/>
                <a:cs typeface="Times New Roman"/>
              </a:rPr>
              <a:t> Address </a:t>
            </a:r>
            <a:r>
              <a:rPr sz="1450" spc="-5" dirty="0">
                <a:latin typeface="Times New Roman"/>
                <a:cs typeface="Times New Roman"/>
              </a:rPr>
              <a:t>of</a:t>
            </a:r>
            <a:r>
              <a:rPr sz="1450" dirty="0">
                <a:latin typeface="Times New Roman"/>
                <a:cs typeface="Times New Roman"/>
              </a:rPr>
              <a:t> instruction 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Instruction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Register (IR) </a:t>
            </a:r>
            <a:r>
              <a:rPr sz="1450" spc="-5" dirty="0">
                <a:latin typeface="Times New Roman"/>
                <a:cs typeface="Times New Roman"/>
              </a:rPr>
              <a:t>= </a:t>
            </a:r>
            <a:r>
              <a:rPr sz="1450" dirty="0">
                <a:latin typeface="Times New Roman"/>
                <a:cs typeface="Times New Roman"/>
              </a:rPr>
              <a:t>Instruction being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executed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Accumulator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(AC)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=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Temporary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storage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169160" indent="-252729">
              <a:lnSpc>
                <a:spcPct val="100000"/>
              </a:lnSpc>
              <a:buAutoNum type="alphaLcParenBoth" startAt="3"/>
              <a:tabLst>
                <a:tab pos="2169795" algn="l"/>
              </a:tabLst>
            </a:pPr>
            <a:r>
              <a:rPr sz="1450" dirty="0">
                <a:latin typeface="Times New Roman"/>
                <a:cs typeface="Times New Roman"/>
              </a:rPr>
              <a:t>Internal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CPU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registers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lphaLcParenBoth" startAt="3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lphaLcParenBoth" startAt="3"/>
            </a:pPr>
            <a:endParaRPr sz="1300">
              <a:latin typeface="Times New Roman"/>
              <a:cs typeface="Times New Roman"/>
            </a:endParaRPr>
          </a:p>
          <a:p>
            <a:pPr marL="12700" marR="1518285">
              <a:lnSpc>
                <a:spcPct val="97100"/>
              </a:lnSpc>
              <a:spcBef>
                <a:spcPts val="5"/>
              </a:spcBef>
            </a:pPr>
            <a:r>
              <a:rPr sz="1450" spc="-5" dirty="0">
                <a:latin typeface="Times New Roman"/>
                <a:cs typeface="Times New Roman"/>
              </a:rPr>
              <a:t>0001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=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Load AC </a:t>
            </a:r>
            <a:r>
              <a:rPr sz="1450" spc="-5" dirty="0">
                <a:latin typeface="Times New Roman"/>
                <a:cs typeface="Times New Roman"/>
              </a:rPr>
              <a:t>from</a:t>
            </a:r>
            <a:r>
              <a:rPr sz="1450" dirty="0">
                <a:latin typeface="Times New Roman"/>
                <a:cs typeface="Times New Roman"/>
              </a:rPr>
              <a:t> Memory 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0010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=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Store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AC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to</a:t>
            </a:r>
            <a:r>
              <a:rPr sz="1450" dirty="0">
                <a:latin typeface="Times New Roman"/>
                <a:cs typeface="Times New Roman"/>
              </a:rPr>
              <a:t> Memory 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0101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=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Add </a:t>
            </a:r>
            <a:r>
              <a:rPr sz="1450" spc="-5" dirty="0">
                <a:latin typeface="Times New Roman"/>
                <a:cs typeface="Times New Roman"/>
              </a:rPr>
              <a:t>to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AC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from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Memory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198370" indent="-264160">
              <a:lnSpc>
                <a:spcPct val="100000"/>
              </a:lnSpc>
              <a:buAutoNum type="alphaLcParenBoth" startAt="4"/>
              <a:tabLst>
                <a:tab pos="2199005" algn="l"/>
              </a:tabLst>
            </a:pPr>
            <a:r>
              <a:rPr sz="1450" spc="-5" dirty="0">
                <a:latin typeface="Times New Roman"/>
                <a:cs typeface="Times New Roman"/>
              </a:rPr>
              <a:t>Partial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list</a:t>
            </a:r>
            <a:r>
              <a:rPr sz="1450" dirty="0">
                <a:latin typeface="Times New Roman"/>
                <a:cs typeface="Times New Roman"/>
              </a:rPr>
              <a:t> of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opcodes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8199" y="5947767"/>
            <a:ext cx="431101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3769" algn="l"/>
              </a:tabLst>
            </a:pPr>
            <a:r>
              <a:rPr sz="1450" b="1" dirty="0">
                <a:latin typeface="Times New Roman"/>
                <a:cs typeface="Times New Roman"/>
              </a:rPr>
              <a:t>Figure 3.4	Characteristics of</a:t>
            </a:r>
            <a:r>
              <a:rPr sz="1450" b="1" spc="-10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a</a:t>
            </a:r>
            <a:r>
              <a:rPr sz="1450" b="1" dirty="0">
                <a:latin typeface="Times New Roman"/>
                <a:cs typeface="Times New Roman"/>
              </a:rPr>
              <a:t> Hypothetical</a:t>
            </a:r>
            <a:r>
              <a:rPr sz="1450" b="1" spc="-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Machine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21335"/>
            <a:ext cx="6437376" cy="6553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538" y="374212"/>
            <a:ext cx="4347196" cy="34367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1713" y="374212"/>
            <a:ext cx="2738989" cy="3436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6472" y="2844362"/>
            <a:ext cx="932180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I</a:t>
            </a:r>
            <a:r>
              <a:rPr sz="1500" b="1" spc="-15" dirty="0">
                <a:latin typeface="Times New Roman"/>
                <a:cs typeface="Times New Roman"/>
              </a:rPr>
              <a:t>n</a:t>
            </a:r>
            <a:r>
              <a:rPr sz="1500" b="1" spc="-5" dirty="0">
                <a:latin typeface="Times New Roman"/>
                <a:cs typeface="Times New Roman"/>
              </a:rPr>
              <a:t>str</a:t>
            </a:r>
            <a:r>
              <a:rPr sz="1500" b="1" spc="-15" dirty="0">
                <a:latin typeface="Times New Roman"/>
                <a:cs typeface="Times New Roman"/>
              </a:rPr>
              <a:t>u</a:t>
            </a:r>
            <a:r>
              <a:rPr sz="1500" b="1" dirty="0">
                <a:latin typeface="Times New Roman"/>
                <a:cs typeface="Times New Roman"/>
              </a:rPr>
              <a:t>ct</a:t>
            </a:r>
            <a:r>
              <a:rPr sz="1500" b="1" spc="-10" dirty="0">
                <a:latin typeface="Times New Roman"/>
                <a:cs typeface="Times New Roman"/>
              </a:rPr>
              <a:t>io</a:t>
            </a:r>
            <a:r>
              <a:rPr sz="1500" b="1" dirty="0">
                <a:latin typeface="Times New Roman"/>
                <a:cs typeface="Times New Roman"/>
              </a:rPr>
              <a:t>n  </a:t>
            </a:r>
            <a:r>
              <a:rPr sz="1500" b="1" spc="-5" dirty="0">
                <a:latin typeface="Times New Roman"/>
                <a:cs typeface="Times New Roman"/>
              </a:rPr>
              <a:t>address 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calculation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3408" y="2844362"/>
            <a:ext cx="932180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I</a:t>
            </a:r>
            <a:r>
              <a:rPr sz="1500" b="1" spc="-15" dirty="0">
                <a:latin typeface="Times New Roman"/>
                <a:cs typeface="Times New Roman"/>
              </a:rPr>
              <a:t>n</a:t>
            </a:r>
            <a:r>
              <a:rPr sz="1500" b="1" spc="-5" dirty="0">
                <a:latin typeface="Times New Roman"/>
                <a:cs typeface="Times New Roman"/>
              </a:rPr>
              <a:t>str</a:t>
            </a:r>
            <a:r>
              <a:rPr sz="1500" b="1" spc="-15" dirty="0">
                <a:latin typeface="Times New Roman"/>
                <a:cs typeface="Times New Roman"/>
              </a:rPr>
              <a:t>u</a:t>
            </a:r>
            <a:r>
              <a:rPr sz="1500" b="1" dirty="0">
                <a:latin typeface="Times New Roman"/>
                <a:cs typeface="Times New Roman"/>
              </a:rPr>
              <a:t>ct</a:t>
            </a:r>
            <a:r>
              <a:rPr sz="1500" b="1" spc="-10" dirty="0">
                <a:latin typeface="Times New Roman"/>
                <a:cs typeface="Times New Roman"/>
              </a:rPr>
              <a:t>io</a:t>
            </a:r>
            <a:r>
              <a:rPr sz="1500" b="1" dirty="0">
                <a:latin typeface="Times New Roman"/>
                <a:cs typeface="Times New Roman"/>
              </a:rPr>
              <a:t>n  </a:t>
            </a:r>
            <a:r>
              <a:rPr sz="1500" b="1" spc="-5" dirty="0">
                <a:latin typeface="Times New Roman"/>
                <a:cs typeface="Times New Roman"/>
              </a:rPr>
              <a:t>operation 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decoding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7382" y="2844362"/>
            <a:ext cx="909955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Operand 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address </a:t>
            </a:r>
            <a:r>
              <a:rPr sz="1500" b="1" dirty="0">
                <a:latin typeface="Times New Roman"/>
                <a:cs typeface="Times New Roman"/>
              </a:rPr>
              <a:t> c</a:t>
            </a:r>
            <a:r>
              <a:rPr sz="1500" b="1" spc="-10" dirty="0">
                <a:latin typeface="Times New Roman"/>
                <a:cs typeface="Times New Roman"/>
              </a:rPr>
              <a:t>a</a:t>
            </a:r>
            <a:r>
              <a:rPr sz="1500" b="1" spc="-5" dirty="0">
                <a:latin typeface="Times New Roman"/>
                <a:cs typeface="Times New Roman"/>
              </a:rPr>
              <a:t>l</a:t>
            </a:r>
            <a:r>
              <a:rPr sz="1500" b="1" dirty="0">
                <a:latin typeface="Times New Roman"/>
                <a:cs typeface="Times New Roman"/>
              </a:rPr>
              <a:t>c</a:t>
            </a:r>
            <a:r>
              <a:rPr sz="1500" b="1" spc="-10" dirty="0">
                <a:latin typeface="Times New Roman"/>
                <a:cs typeface="Times New Roman"/>
              </a:rPr>
              <a:t>u</a:t>
            </a:r>
            <a:r>
              <a:rPr sz="1500" b="1" spc="-5" dirty="0">
                <a:latin typeface="Times New Roman"/>
                <a:cs typeface="Times New Roman"/>
              </a:rPr>
              <a:t>l</a:t>
            </a:r>
            <a:r>
              <a:rPr sz="1500" b="1" spc="-10" dirty="0">
                <a:latin typeface="Times New Roman"/>
                <a:cs typeface="Times New Roman"/>
              </a:rPr>
              <a:t>a</a:t>
            </a:r>
            <a:r>
              <a:rPr sz="1500" b="1" dirty="0">
                <a:latin typeface="Times New Roman"/>
                <a:cs typeface="Times New Roman"/>
              </a:rPr>
              <a:t>t</a:t>
            </a:r>
            <a:r>
              <a:rPr sz="1500" b="1" spc="-10" dirty="0">
                <a:latin typeface="Times New Roman"/>
                <a:cs typeface="Times New Roman"/>
              </a:rPr>
              <a:t>io</a:t>
            </a:r>
            <a:r>
              <a:rPr sz="1500" b="1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0871" y="2959850"/>
            <a:ext cx="858519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0979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Data 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O</a:t>
            </a:r>
            <a:r>
              <a:rPr sz="1500" b="1" spc="-10" dirty="0">
                <a:latin typeface="Times New Roman"/>
                <a:cs typeface="Times New Roman"/>
              </a:rPr>
              <a:t>p</a:t>
            </a:r>
            <a:r>
              <a:rPr sz="1500" b="1" dirty="0">
                <a:latin typeface="Times New Roman"/>
                <a:cs typeface="Times New Roman"/>
              </a:rPr>
              <a:t>er</a:t>
            </a:r>
            <a:r>
              <a:rPr sz="1500" b="1" spc="-10" dirty="0">
                <a:latin typeface="Times New Roman"/>
                <a:cs typeface="Times New Roman"/>
              </a:rPr>
              <a:t>a</a:t>
            </a:r>
            <a:r>
              <a:rPr sz="1500" b="1" dirty="0">
                <a:latin typeface="Times New Roman"/>
                <a:cs typeface="Times New Roman"/>
              </a:rPr>
              <a:t>t</a:t>
            </a:r>
            <a:r>
              <a:rPr sz="1500" b="1" spc="-10" dirty="0">
                <a:latin typeface="Times New Roman"/>
                <a:cs typeface="Times New Roman"/>
              </a:rPr>
              <a:t>io</a:t>
            </a:r>
            <a:r>
              <a:rPr sz="1500" b="1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1954" y="2844362"/>
            <a:ext cx="909955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81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Operand 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address </a:t>
            </a:r>
            <a:r>
              <a:rPr sz="1500" b="1" dirty="0">
                <a:latin typeface="Times New Roman"/>
                <a:cs typeface="Times New Roman"/>
              </a:rPr>
              <a:t> c</a:t>
            </a:r>
            <a:r>
              <a:rPr sz="1500" b="1" spc="-10" dirty="0">
                <a:latin typeface="Times New Roman"/>
                <a:cs typeface="Times New Roman"/>
              </a:rPr>
              <a:t>a</a:t>
            </a:r>
            <a:r>
              <a:rPr sz="1500" b="1" spc="-5" dirty="0">
                <a:latin typeface="Times New Roman"/>
                <a:cs typeface="Times New Roman"/>
              </a:rPr>
              <a:t>l</a:t>
            </a:r>
            <a:r>
              <a:rPr sz="1500" b="1" dirty="0">
                <a:latin typeface="Times New Roman"/>
                <a:cs typeface="Times New Roman"/>
              </a:rPr>
              <a:t>c</a:t>
            </a:r>
            <a:r>
              <a:rPr sz="1500" b="1" spc="-10" dirty="0">
                <a:latin typeface="Times New Roman"/>
                <a:cs typeface="Times New Roman"/>
              </a:rPr>
              <a:t>u</a:t>
            </a:r>
            <a:r>
              <a:rPr sz="1500" b="1" spc="-5" dirty="0">
                <a:latin typeface="Times New Roman"/>
                <a:cs typeface="Times New Roman"/>
              </a:rPr>
              <a:t>l</a:t>
            </a:r>
            <a:r>
              <a:rPr sz="1500" b="1" spc="-10" dirty="0">
                <a:latin typeface="Times New Roman"/>
                <a:cs typeface="Times New Roman"/>
              </a:rPr>
              <a:t>a</a:t>
            </a:r>
            <a:r>
              <a:rPr sz="1500" b="1" dirty="0">
                <a:latin typeface="Times New Roman"/>
                <a:cs typeface="Times New Roman"/>
              </a:rPr>
              <a:t>t</a:t>
            </a:r>
            <a:r>
              <a:rPr sz="1500" b="1" spc="-10" dirty="0">
                <a:latin typeface="Times New Roman"/>
                <a:cs typeface="Times New Roman"/>
              </a:rPr>
              <a:t>io</a:t>
            </a:r>
            <a:r>
              <a:rPr sz="1500" b="1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297" y="713301"/>
            <a:ext cx="9321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marR="5080" indent="-25527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I</a:t>
            </a:r>
            <a:r>
              <a:rPr sz="1500" b="1" spc="-15" dirty="0">
                <a:latin typeface="Times New Roman"/>
                <a:cs typeface="Times New Roman"/>
              </a:rPr>
              <a:t>n</a:t>
            </a:r>
            <a:r>
              <a:rPr sz="1500" b="1" spc="-5" dirty="0">
                <a:latin typeface="Times New Roman"/>
                <a:cs typeface="Times New Roman"/>
              </a:rPr>
              <a:t>str</a:t>
            </a:r>
            <a:r>
              <a:rPr sz="1500" b="1" spc="-15" dirty="0">
                <a:latin typeface="Times New Roman"/>
                <a:cs typeface="Times New Roman"/>
              </a:rPr>
              <a:t>u</a:t>
            </a:r>
            <a:r>
              <a:rPr sz="1500" b="1" dirty="0">
                <a:latin typeface="Times New Roman"/>
                <a:cs typeface="Times New Roman"/>
              </a:rPr>
              <a:t>ct</a:t>
            </a:r>
            <a:r>
              <a:rPr sz="1500" b="1" spc="-10" dirty="0">
                <a:latin typeface="Times New Roman"/>
                <a:cs typeface="Times New Roman"/>
              </a:rPr>
              <a:t>io</a:t>
            </a:r>
            <a:r>
              <a:rPr sz="1500" b="1" dirty="0">
                <a:latin typeface="Times New Roman"/>
                <a:cs typeface="Times New Roman"/>
              </a:rPr>
              <a:t>n  </a:t>
            </a:r>
            <a:r>
              <a:rPr sz="1500" b="1" spc="-5" dirty="0">
                <a:latin typeface="Times New Roman"/>
                <a:cs typeface="Times New Roman"/>
              </a:rPr>
              <a:t>fetch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3345" y="4156358"/>
            <a:ext cx="17538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Times New Roman"/>
                <a:cs typeface="Times New Roman"/>
              </a:rPr>
              <a:t>Instruction </a:t>
            </a:r>
            <a:r>
              <a:rPr sz="1500" b="1" spc="-5" dirty="0">
                <a:latin typeface="Times New Roman"/>
                <a:cs typeface="Times New Roman"/>
              </a:rPr>
              <a:t>complete, </a:t>
            </a:r>
            <a:r>
              <a:rPr sz="1500" b="1" spc="-36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fetch</a:t>
            </a:r>
            <a:r>
              <a:rPr sz="1500" b="1" spc="-5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next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instruction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3766" y="1927123"/>
            <a:ext cx="7727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Multiple </a:t>
            </a:r>
            <a:r>
              <a:rPr sz="1500" b="1" spc="-36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op</a:t>
            </a:r>
            <a:r>
              <a:rPr sz="1500" b="1" dirty="0">
                <a:latin typeface="Times New Roman"/>
                <a:cs typeface="Times New Roman"/>
              </a:rPr>
              <a:t>er</a:t>
            </a:r>
            <a:r>
              <a:rPr sz="1500" b="1" spc="-10" dirty="0">
                <a:latin typeface="Times New Roman"/>
                <a:cs typeface="Times New Roman"/>
              </a:rPr>
              <a:t>and</a:t>
            </a:r>
            <a:r>
              <a:rPr sz="1500" b="1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9848" y="4002108"/>
            <a:ext cx="141541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Return</a:t>
            </a:r>
            <a:r>
              <a:rPr sz="1500" b="1" spc="-6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for</a:t>
            </a:r>
            <a:r>
              <a:rPr sz="1500" b="1" spc="-5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string </a:t>
            </a:r>
            <a:r>
              <a:rPr sz="1500" b="1" spc="-36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or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vector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data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3394" y="5992851"/>
            <a:ext cx="12592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5" dirty="0">
                <a:latin typeface="Times New Roman"/>
                <a:cs typeface="Times New Roman"/>
              </a:rPr>
              <a:t>Figure</a:t>
            </a:r>
            <a:r>
              <a:rPr sz="2250" b="1" spc="-90" dirty="0">
                <a:latin typeface="Times New Roman"/>
                <a:cs typeface="Times New Roman"/>
              </a:rPr>
              <a:t> </a:t>
            </a:r>
            <a:r>
              <a:rPr sz="2250" b="1" spc="-5" dirty="0">
                <a:latin typeface="Times New Roman"/>
                <a:cs typeface="Times New Roman"/>
              </a:rPr>
              <a:t>3.6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7760" y="5992851"/>
            <a:ext cx="396938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spc="-10" dirty="0">
                <a:latin typeface="Times New Roman"/>
                <a:cs typeface="Times New Roman"/>
              </a:rPr>
              <a:t>Instruction</a:t>
            </a:r>
            <a:r>
              <a:rPr sz="2250" b="1" spc="-25" dirty="0">
                <a:latin typeface="Times New Roman"/>
                <a:cs typeface="Times New Roman"/>
              </a:rPr>
              <a:t> </a:t>
            </a:r>
            <a:r>
              <a:rPr sz="2250" b="1" spc="-5" dirty="0">
                <a:latin typeface="Times New Roman"/>
                <a:cs typeface="Times New Roman"/>
              </a:rPr>
              <a:t>Cycle</a:t>
            </a:r>
            <a:r>
              <a:rPr sz="2250" b="1" spc="-15" dirty="0">
                <a:latin typeface="Times New Roman"/>
                <a:cs typeface="Times New Roman"/>
              </a:rPr>
              <a:t> </a:t>
            </a:r>
            <a:r>
              <a:rPr sz="2250" b="1" spc="-10" dirty="0">
                <a:latin typeface="Times New Roman"/>
                <a:cs typeface="Times New Roman"/>
              </a:rPr>
              <a:t>State</a:t>
            </a:r>
            <a:r>
              <a:rPr sz="2250" b="1" spc="-20" dirty="0">
                <a:latin typeface="Times New Roman"/>
                <a:cs typeface="Times New Roman"/>
              </a:rPr>
              <a:t> </a:t>
            </a:r>
            <a:r>
              <a:rPr sz="2250" b="1" spc="-5" dirty="0">
                <a:latin typeface="Times New Roman"/>
                <a:cs typeface="Times New Roman"/>
              </a:rPr>
              <a:t>Diagram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5666" y="705040"/>
            <a:ext cx="7537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marR="5080" indent="-16446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O</a:t>
            </a:r>
            <a:r>
              <a:rPr sz="1500" b="1" spc="-10" dirty="0">
                <a:latin typeface="Times New Roman"/>
                <a:cs typeface="Times New Roman"/>
              </a:rPr>
              <a:t>p</a:t>
            </a:r>
            <a:r>
              <a:rPr sz="1500" b="1" dirty="0">
                <a:latin typeface="Times New Roman"/>
                <a:cs typeface="Times New Roman"/>
              </a:rPr>
              <a:t>er</a:t>
            </a:r>
            <a:r>
              <a:rPr sz="1500" b="1" spc="-10" dirty="0">
                <a:latin typeface="Times New Roman"/>
                <a:cs typeface="Times New Roman"/>
              </a:rPr>
              <a:t>an</a:t>
            </a:r>
            <a:r>
              <a:rPr sz="1500" b="1" dirty="0">
                <a:latin typeface="Times New Roman"/>
                <a:cs typeface="Times New Roman"/>
              </a:rPr>
              <a:t>d  </a:t>
            </a:r>
            <a:r>
              <a:rPr sz="1500" b="1" spc="-5" dirty="0">
                <a:latin typeface="Times New Roman"/>
                <a:cs typeface="Times New Roman"/>
              </a:rPr>
              <a:t>fetch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51350" y="713301"/>
            <a:ext cx="7537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marR="5080" indent="-164465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O</a:t>
            </a:r>
            <a:r>
              <a:rPr sz="1500" b="1" spc="-10" dirty="0">
                <a:latin typeface="Times New Roman"/>
                <a:cs typeface="Times New Roman"/>
              </a:rPr>
              <a:t>p</a:t>
            </a:r>
            <a:r>
              <a:rPr sz="1500" b="1" dirty="0">
                <a:latin typeface="Times New Roman"/>
                <a:cs typeface="Times New Roman"/>
              </a:rPr>
              <a:t>er</a:t>
            </a:r>
            <a:r>
              <a:rPr sz="1500" b="1" spc="-10" dirty="0">
                <a:latin typeface="Times New Roman"/>
                <a:cs typeface="Times New Roman"/>
              </a:rPr>
              <a:t>an</a:t>
            </a:r>
            <a:r>
              <a:rPr sz="1500" b="1" dirty="0">
                <a:latin typeface="Times New Roman"/>
                <a:cs typeface="Times New Roman"/>
              </a:rPr>
              <a:t>d  </a:t>
            </a:r>
            <a:r>
              <a:rPr sz="1500" b="1" spc="-5" dirty="0">
                <a:latin typeface="Times New Roman"/>
                <a:cs typeface="Times New Roman"/>
              </a:rPr>
              <a:t>store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43800" y="931651"/>
            <a:ext cx="7616825" cy="3737610"/>
            <a:chOff x="1343800" y="931651"/>
            <a:chExt cx="7616825" cy="3737610"/>
          </a:xfrm>
        </p:grpSpPr>
        <p:sp>
          <p:nvSpPr>
            <p:cNvPr id="18" name="object 18"/>
            <p:cNvSpPr/>
            <p:nvPr/>
          </p:nvSpPr>
          <p:spPr>
            <a:xfrm>
              <a:off x="1421083" y="3747850"/>
              <a:ext cx="7523480" cy="905510"/>
            </a:xfrm>
            <a:custGeom>
              <a:avLst/>
              <a:gdLst/>
              <a:ahLst/>
              <a:cxnLst/>
              <a:rect l="l" t="t" r="r" b="b"/>
              <a:pathLst>
                <a:path w="7523480" h="905510">
                  <a:moveTo>
                    <a:pt x="0" y="0"/>
                  </a:moveTo>
                  <a:lnTo>
                    <a:pt x="561888" y="905482"/>
                  </a:lnTo>
                  <a:lnTo>
                    <a:pt x="7523420" y="905482"/>
                  </a:lnTo>
                </a:path>
              </a:pathLst>
            </a:custGeom>
            <a:ln w="3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43800" y="3663020"/>
              <a:ext cx="151765" cy="155575"/>
            </a:xfrm>
            <a:custGeom>
              <a:avLst/>
              <a:gdLst/>
              <a:ahLst/>
              <a:cxnLst/>
              <a:rect l="l" t="t" r="r" b="b"/>
              <a:pathLst>
                <a:path w="151765" h="155575">
                  <a:moveTo>
                    <a:pt x="0" y="0"/>
                  </a:moveTo>
                  <a:lnTo>
                    <a:pt x="34694" y="155520"/>
                  </a:lnTo>
                  <a:lnTo>
                    <a:pt x="151484" y="47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27918" y="3747850"/>
              <a:ext cx="562610" cy="905510"/>
            </a:xfrm>
            <a:custGeom>
              <a:avLst/>
              <a:gdLst/>
              <a:ahLst/>
              <a:cxnLst/>
              <a:rect l="l" t="t" r="r" b="b"/>
              <a:pathLst>
                <a:path w="562610" h="905510">
                  <a:moveTo>
                    <a:pt x="0" y="0"/>
                  </a:moveTo>
                  <a:lnTo>
                    <a:pt x="0" y="0"/>
                  </a:lnTo>
                  <a:lnTo>
                    <a:pt x="562031" y="905482"/>
                  </a:lnTo>
                </a:path>
              </a:pathLst>
            </a:custGeom>
            <a:ln w="3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50715" y="3663020"/>
              <a:ext cx="151765" cy="155575"/>
            </a:xfrm>
            <a:custGeom>
              <a:avLst/>
              <a:gdLst/>
              <a:ahLst/>
              <a:cxnLst/>
              <a:rect l="l" t="t" r="r" b="b"/>
              <a:pathLst>
                <a:path w="151764" h="155575">
                  <a:moveTo>
                    <a:pt x="0" y="0"/>
                  </a:moveTo>
                  <a:lnTo>
                    <a:pt x="34312" y="155520"/>
                  </a:lnTo>
                  <a:lnTo>
                    <a:pt x="151389" y="47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42771" y="947526"/>
              <a:ext cx="995044" cy="1609090"/>
            </a:xfrm>
            <a:custGeom>
              <a:avLst/>
              <a:gdLst/>
              <a:ahLst/>
              <a:cxnLst/>
              <a:rect l="l" t="t" r="r" b="b"/>
              <a:pathLst>
                <a:path w="995045" h="1609089">
                  <a:moveTo>
                    <a:pt x="0" y="0"/>
                  </a:moveTo>
                  <a:lnTo>
                    <a:pt x="477043" y="0"/>
                  </a:lnTo>
                  <a:lnTo>
                    <a:pt x="994913" y="1609058"/>
                  </a:lnTo>
                </a:path>
              </a:pathLst>
            </a:custGeom>
            <a:ln w="3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5238" y="2510039"/>
              <a:ext cx="150495" cy="154940"/>
            </a:xfrm>
            <a:custGeom>
              <a:avLst/>
              <a:gdLst/>
              <a:ahLst/>
              <a:cxnLst/>
              <a:rect l="l" t="t" r="r" b="b"/>
              <a:pathLst>
                <a:path w="150495" h="154939">
                  <a:moveTo>
                    <a:pt x="150277" y="0"/>
                  </a:moveTo>
                  <a:lnTo>
                    <a:pt x="0" y="48927"/>
                  </a:lnTo>
                  <a:lnTo>
                    <a:pt x="118347" y="154885"/>
                  </a:lnTo>
                  <a:lnTo>
                    <a:pt x="150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65883" y="1927123"/>
            <a:ext cx="72072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M</a:t>
            </a:r>
            <a:r>
              <a:rPr sz="1500" b="1" spc="-10" dirty="0">
                <a:latin typeface="Times New Roman"/>
                <a:cs typeface="Times New Roman"/>
              </a:rPr>
              <a:t>u</a:t>
            </a:r>
            <a:r>
              <a:rPr sz="1500" b="1" spc="-5" dirty="0">
                <a:latin typeface="Times New Roman"/>
                <a:cs typeface="Times New Roman"/>
              </a:rPr>
              <a:t>l</a:t>
            </a:r>
            <a:r>
              <a:rPr sz="1500" b="1" dirty="0">
                <a:latin typeface="Times New Roman"/>
                <a:cs typeface="Times New Roman"/>
              </a:rPr>
              <a:t>t</a:t>
            </a:r>
            <a:r>
              <a:rPr sz="1500" b="1" spc="-10" dirty="0">
                <a:latin typeface="Times New Roman"/>
                <a:cs typeface="Times New Roman"/>
              </a:rPr>
              <a:t>ip</a:t>
            </a:r>
            <a:r>
              <a:rPr sz="1500" b="1" spc="-5" dirty="0">
                <a:latin typeface="Times New Roman"/>
                <a:cs typeface="Times New Roman"/>
              </a:rPr>
              <a:t>l</a:t>
            </a:r>
            <a:r>
              <a:rPr sz="1500" b="1" dirty="0">
                <a:latin typeface="Times New Roman"/>
                <a:cs typeface="Times New Roman"/>
              </a:rPr>
              <a:t>e  </a:t>
            </a:r>
            <a:r>
              <a:rPr sz="1500" b="1" spc="-5" dirty="0">
                <a:latin typeface="Times New Roman"/>
                <a:cs typeface="Times New Roman"/>
              </a:rPr>
              <a:t>results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49591" y="947526"/>
            <a:ext cx="995044" cy="3705860"/>
          </a:xfrm>
          <a:custGeom>
            <a:avLst/>
            <a:gdLst/>
            <a:ahLst/>
            <a:cxnLst/>
            <a:rect l="l" t="t" r="r" b="b"/>
            <a:pathLst>
              <a:path w="995045" h="3705860">
                <a:moveTo>
                  <a:pt x="0" y="0"/>
                </a:moveTo>
                <a:lnTo>
                  <a:pt x="477202" y="0"/>
                </a:lnTo>
                <a:lnTo>
                  <a:pt x="994913" y="1609058"/>
                </a:lnTo>
                <a:lnTo>
                  <a:pt x="994913" y="3705806"/>
                </a:lnTo>
              </a:path>
            </a:pathLst>
          </a:custGeom>
          <a:ln w="311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232" y="1787707"/>
            <a:ext cx="2107565" cy="1141095"/>
          </a:xfrm>
          <a:custGeom>
            <a:avLst/>
            <a:gdLst/>
            <a:ahLst/>
            <a:cxnLst/>
            <a:rect l="l" t="t" r="r" b="b"/>
            <a:pathLst>
              <a:path w="2107565" h="1141095">
                <a:moveTo>
                  <a:pt x="2107046" y="0"/>
                </a:moveTo>
                <a:lnTo>
                  <a:pt x="0" y="0"/>
                </a:lnTo>
                <a:lnTo>
                  <a:pt x="0" y="1140674"/>
                </a:lnTo>
                <a:lnTo>
                  <a:pt x="2107046" y="1140674"/>
                </a:lnTo>
                <a:lnTo>
                  <a:pt x="2107046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7372" y="1793159"/>
            <a:ext cx="88138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b="1" spc="10" dirty="0">
                <a:latin typeface="Times New Roman"/>
                <a:cs typeface="Times New Roman"/>
              </a:rPr>
              <a:t>P</a:t>
            </a:r>
            <a:r>
              <a:rPr sz="1750" b="1" dirty="0">
                <a:latin typeface="Times New Roman"/>
                <a:cs typeface="Times New Roman"/>
              </a:rPr>
              <a:t>r</a:t>
            </a:r>
            <a:r>
              <a:rPr sz="1750" b="1" spc="-10" dirty="0">
                <a:latin typeface="Times New Roman"/>
                <a:cs typeface="Times New Roman"/>
              </a:rPr>
              <a:t>og</a:t>
            </a:r>
            <a:r>
              <a:rPr sz="1750" b="1" spc="20" dirty="0">
                <a:latin typeface="Times New Roman"/>
                <a:cs typeface="Times New Roman"/>
              </a:rPr>
              <a:t>r</a:t>
            </a:r>
            <a:r>
              <a:rPr sz="1750" b="1" spc="-5" dirty="0">
                <a:latin typeface="Times New Roman"/>
                <a:cs typeface="Times New Roman"/>
              </a:rPr>
              <a:t>am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203" y="1773930"/>
            <a:ext cx="8928100" cy="1790064"/>
            <a:chOff x="108203" y="1773930"/>
            <a:chExt cx="8928100" cy="1790064"/>
          </a:xfrm>
        </p:grpSpPr>
        <p:sp>
          <p:nvSpPr>
            <p:cNvPr id="5" name="object 5"/>
            <p:cNvSpPr/>
            <p:nvPr/>
          </p:nvSpPr>
          <p:spPr>
            <a:xfrm>
              <a:off x="2215215" y="1787707"/>
              <a:ext cx="6809105" cy="1141095"/>
            </a:xfrm>
            <a:custGeom>
              <a:avLst/>
              <a:gdLst/>
              <a:ahLst/>
              <a:cxnLst/>
              <a:rect l="l" t="t" r="r" b="b"/>
              <a:pathLst>
                <a:path w="6809105" h="1141095">
                  <a:moveTo>
                    <a:pt x="6808730" y="0"/>
                  </a:moveTo>
                  <a:lnTo>
                    <a:pt x="0" y="0"/>
                  </a:lnTo>
                  <a:lnTo>
                    <a:pt x="0" y="1140674"/>
                  </a:lnTo>
                  <a:lnTo>
                    <a:pt x="6808730" y="1140674"/>
                  </a:lnTo>
                  <a:lnTo>
                    <a:pt x="680873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191" y="1773935"/>
              <a:ext cx="8928100" cy="1155065"/>
            </a:xfrm>
            <a:custGeom>
              <a:avLst/>
              <a:gdLst/>
              <a:ahLst/>
              <a:cxnLst/>
              <a:rect l="l" t="t" r="r" b="b"/>
              <a:pathLst>
                <a:path w="8928100" h="1155064">
                  <a:moveTo>
                    <a:pt x="8927668" y="0"/>
                  </a:moveTo>
                  <a:lnTo>
                    <a:pt x="8927668" y="0"/>
                  </a:lnTo>
                  <a:lnTo>
                    <a:pt x="0" y="0"/>
                  </a:lnTo>
                  <a:lnTo>
                    <a:pt x="0" y="13779"/>
                  </a:lnTo>
                  <a:lnTo>
                    <a:pt x="0" y="1154455"/>
                  </a:lnTo>
                  <a:lnTo>
                    <a:pt x="18034" y="1154455"/>
                  </a:lnTo>
                  <a:lnTo>
                    <a:pt x="18034" y="13779"/>
                  </a:lnTo>
                  <a:lnTo>
                    <a:pt x="2125078" y="13779"/>
                  </a:lnTo>
                  <a:lnTo>
                    <a:pt x="2144445" y="13779"/>
                  </a:lnTo>
                  <a:lnTo>
                    <a:pt x="8915743" y="13779"/>
                  </a:lnTo>
                  <a:lnTo>
                    <a:pt x="8915743" y="1154455"/>
                  </a:lnTo>
                  <a:lnTo>
                    <a:pt x="8927668" y="1154455"/>
                  </a:lnTo>
                  <a:lnTo>
                    <a:pt x="8927668" y="13779"/>
                  </a:lnTo>
                  <a:lnTo>
                    <a:pt x="8927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232" y="2928381"/>
              <a:ext cx="2107565" cy="635635"/>
            </a:xfrm>
            <a:custGeom>
              <a:avLst/>
              <a:gdLst/>
              <a:ahLst/>
              <a:cxnLst/>
              <a:rect l="l" t="t" r="r" b="b"/>
              <a:pathLst>
                <a:path w="2107565" h="635635">
                  <a:moveTo>
                    <a:pt x="2107046" y="0"/>
                  </a:moveTo>
                  <a:lnTo>
                    <a:pt x="0" y="0"/>
                  </a:lnTo>
                  <a:lnTo>
                    <a:pt x="0" y="635497"/>
                  </a:lnTo>
                  <a:lnTo>
                    <a:pt x="2107046" y="635497"/>
                  </a:lnTo>
                  <a:lnTo>
                    <a:pt x="210704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7372" y="2935136"/>
            <a:ext cx="62166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b="1" spc="-5" dirty="0">
                <a:latin typeface="Times New Roman"/>
                <a:cs typeface="Times New Roman"/>
              </a:rPr>
              <a:t>T</a:t>
            </a:r>
            <a:r>
              <a:rPr sz="1750" b="1" spc="5" dirty="0">
                <a:latin typeface="Times New Roman"/>
                <a:cs typeface="Times New Roman"/>
              </a:rPr>
              <a:t>i</a:t>
            </a:r>
            <a:r>
              <a:rPr sz="1750" b="1" dirty="0">
                <a:latin typeface="Times New Roman"/>
                <a:cs typeface="Times New Roman"/>
              </a:rPr>
              <a:t>me</a:t>
            </a:r>
            <a:r>
              <a:rPr sz="1750" b="1" spc="5" dirty="0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8203" y="2928381"/>
            <a:ext cx="8928100" cy="1533525"/>
            <a:chOff x="108203" y="2928381"/>
            <a:chExt cx="8928100" cy="1533525"/>
          </a:xfrm>
        </p:grpSpPr>
        <p:sp>
          <p:nvSpPr>
            <p:cNvPr id="10" name="object 10"/>
            <p:cNvSpPr/>
            <p:nvPr/>
          </p:nvSpPr>
          <p:spPr>
            <a:xfrm>
              <a:off x="2215215" y="2928381"/>
              <a:ext cx="6809105" cy="635635"/>
            </a:xfrm>
            <a:custGeom>
              <a:avLst/>
              <a:gdLst/>
              <a:ahLst/>
              <a:cxnLst/>
              <a:rect l="l" t="t" r="r" b="b"/>
              <a:pathLst>
                <a:path w="6809105" h="635635">
                  <a:moveTo>
                    <a:pt x="6808730" y="0"/>
                  </a:moveTo>
                  <a:lnTo>
                    <a:pt x="0" y="0"/>
                  </a:lnTo>
                  <a:lnTo>
                    <a:pt x="0" y="635497"/>
                  </a:lnTo>
                  <a:lnTo>
                    <a:pt x="6808730" y="635497"/>
                  </a:lnTo>
                  <a:lnTo>
                    <a:pt x="680873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191" y="2928391"/>
              <a:ext cx="8928100" cy="635635"/>
            </a:xfrm>
            <a:custGeom>
              <a:avLst/>
              <a:gdLst/>
              <a:ahLst/>
              <a:cxnLst/>
              <a:rect l="l" t="t" r="r" b="b"/>
              <a:pathLst>
                <a:path w="8928100" h="635635">
                  <a:moveTo>
                    <a:pt x="18034" y="0"/>
                  </a:moveTo>
                  <a:lnTo>
                    <a:pt x="0" y="0"/>
                  </a:lnTo>
                  <a:lnTo>
                    <a:pt x="0" y="635495"/>
                  </a:lnTo>
                  <a:lnTo>
                    <a:pt x="18034" y="635495"/>
                  </a:lnTo>
                  <a:lnTo>
                    <a:pt x="18034" y="0"/>
                  </a:lnTo>
                  <a:close/>
                </a:path>
                <a:path w="8928100" h="635635">
                  <a:moveTo>
                    <a:pt x="8927668" y="0"/>
                  </a:moveTo>
                  <a:lnTo>
                    <a:pt x="8915743" y="0"/>
                  </a:lnTo>
                  <a:lnTo>
                    <a:pt x="8915743" y="635495"/>
                  </a:lnTo>
                  <a:lnTo>
                    <a:pt x="8927668" y="635495"/>
                  </a:lnTo>
                  <a:lnTo>
                    <a:pt x="8927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232" y="3563878"/>
              <a:ext cx="2107565" cy="897890"/>
            </a:xfrm>
            <a:custGeom>
              <a:avLst/>
              <a:gdLst/>
              <a:ahLst/>
              <a:cxnLst/>
              <a:rect l="l" t="t" r="r" b="b"/>
              <a:pathLst>
                <a:path w="2107565" h="897889">
                  <a:moveTo>
                    <a:pt x="2107046" y="0"/>
                  </a:moveTo>
                  <a:lnTo>
                    <a:pt x="0" y="0"/>
                  </a:lnTo>
                  <a:lnTo>
                    <a:pt x="0" y="897515"/>
                  </a:lnTo>
                  <a:lnTo>
                    <a:pt x="2107046" y="897515"/>
                  </a:lnTo>
                  <a:lnTo>
                    <a:pt x="2107046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372" y="3570577"/>
            <a:ext cx="34861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b="1" dirty="0">
                <a:latin typeface="Times New Roman"/>
                <a:cs typeface="Times New Roman"/>
              </a:rPr>
              <a:t>I</a:t>
            </a:r>
            <a:r>
              <a:rPr sz="1750" b="1" spc="-10" dirty="0">
                <a:latin typeface="Times New Roman"/>
                <a:cs typeface="Times New Roman"/>
              </a:rPr>
              <a:t>/</a:t>
            </a:r>
            <a:r>
              <a:rPr sz="1750" b="1" spc="10" dirty="0">
                <a:latin typeface="Times New Roman"/>
                <a:cs typeface="Times New Roman"/>
              </a:rPr>
              <a:t>O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203" y="3563878"/>
            <a:ext cx="8928100" cy="1290955"/>
            <a:chOff x="108203" y="3563878"/>
            <a:chExt cx="8928100" cy="1290955"/>
          </a:xfrm>
        </p:grpSpPr>
        <p:sp>
          <p:nvSpPr>
            <p:cNvPr id="15" name="object 15"/>
            <p:cNvSpPr/>
            <p:nvPr/>
          </p:nvSpPr>
          <p:spPr>
            <a:xfrm>
              <a:off x="2215215" y="3563878"/>
              <a:ext cx="6809105" cy="897890"/>
            </a:xfrm>
            <a:custGeom>
              <a:avLst/>
              <a:gdLst/>
              <a:ahLst/>
              <a:cxnLst/>
              <a:rect l="l" t="t" r="r" b="b"/>
              <a:pathLst>
                <a:path w="6809105" h="897889">
                  <a:moveTo>
                    <a:pt x="6808730" y="0"/>
                  </a:moveTo>
                  <a:lnTo>
                    <a:pt x="0" y="0"/>
                  </a:lnTo>
                  <a:lnTo>
                    <a:pt x="0" y="897515"/>
                  </a:lnTo>
                  <a:lnTo>
                    <a:pt x="6808730" y="897515"/>
                  </a:lnTo>
                  <a:lnTo>
                    <a:pt x="680873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191" y="3563886"/>
              <a:ext cx="8928100" cy="897890"/>
            </a:xfrm>
            <a:custGeom>
              <a:avLst/>
              <a:gdLst/>
              <a:ahLst/>
              <a:cxnLst/>
              <a:rect l="l" t="t" r="r" b="b"/>
              <a:pathLst>
                <a:path w="8928100" h="897889">
                  <a:moveTo>
                    <a:pt x="18034" y="0"/>
                  </a:moveTo>
                  <a:lnTo>
                    <a:pt x="0" y="0"/>
                  </a:lnTo>
                  <a:lnTo>
                    <a:pt x="0" y="897509"/>
                  </a:lnTo>
                  <a:lnTo>
                    <a:pt x="18034" y="897509"/>
                  </a:lnTo>
                  <a:lnTo>
                    <a:pt x="18034" y="0"/>
                  </a:lnTo>
                  <a:close/>
                </a:path>
                <a:path w="8928100" h="897889">
                  <a:moveTo>
                    <a:pt x="8927668" y="0"/>
                  </a:moveTo>
                  <a:lnTo>
                    <a:pt x="8915743" y="0"/>
                  </a:lnTo>
                  <a:lnTo>
                    <a:pt x="8915743" y="897509"/>
                  </a:lnTo>
                  <a:lnTo>
                    <a:pt x="8927668" y="897509"/>
                  </a:lnTo>
                  <a:lnTo>
                    <a:pt x="8927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6225" y="4461395"/>
              <a:ext cx="2107565" cy="393065"/>
            </a:xfrm>
            <a:custGeom>
              <a:avLst/>
              <a:gdLst/>
              <a:ahLst/>
              <a:cxnLst/>
              <a:rect l="l" t="t" r="r" b="b"/>
              <a:pathLst>
                <a:path w="2107565" h="393064">
                  <a:moveTo>
                    <a:pt x="2107044" y="0"/>
                  </a:moveTo>
                  <a:lnTo>
                    <a:pt x="2014499" y="0"/>
                  </a:lnTo>
                  <a:lnTo>
                    <a:pt x="92456" y="0"/>
                  </a:lnTo>
                  <a:lnTo>
                    <a:pt x="0" y="0"/>
                  </a:lnTo>
                  <a:lnTo>
                    <a:pt x="0" y="374357"/>
                  </a:lnTo>
                  <a:lnTo>
                    <a:pt x="92456" y="374357"/>
                  </a:lnTo>
                  <a:lnTo>
                    <a:pt x="92456" y="392849"/>
                  </a:lnTo>
                  <a:lnTo>
                    <a:pt x="2014499" y="392849"/>
                  </a:lnTo>
                  <a:lnTo>
                    <a:pt x="2014499" y="374357"/>
                  </a:lnTo>
                  <a:lnTo>
                    <a:pt x="2107044" y="374357"/>
                  </a:lnTo>
                  <a:lnTo>
                    <a:pt x="210704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07372" y="4468093"/>
            <a:ext cx="1697989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b="1" spc="5" dirty="0">
                <a:latin typeface="Times New Roman"/>
                <a:cs typeface="Times New Roman"/>
              </a:rPr>
              <a:t>Hardware</a:t>
            </a:r>
            <a:r>
              <a:rPr sz="1750" b="1" spc="-7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failure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15210" y="4461395"/>
            <a:ext cx="6809105" cy="393065"/>
          </a:xfrm>
          <a:custGeom>
            <a:avLst/>
            <a:gdLst/>
            <a:ahLst/>
            <a:cxnLst/>
            <a:rect l="l" t="t" r="r" b="b"/>
            <a:pathLst>
              <a:path w="6809105" h="393064">
                <a:moveTo>
                  <a:pt x="6808724" y="0"/>
                </a:moveTo>
                <a:lnTo>
                  <a:pt x="6732943" y="0"/>
                </a:lnTo>
                <a:lnTo>
                  <a:pt x="111912" y="0"/>
                </a:lnTo>
                <a:lnTo>
                  <a:pt x="0" y="0"/>
                </a:lnTo>
                <a:lnTo>
                  <a:pt x="0" y="374357"/>
                </a:lnTo>
                <a:lnTo>
                  <a:pt x="111912" y="374357"/>
                </a:lnTo>
                <a:lnTo>
                  <a:pt x="111912" y="392849"/>
                </a:lnTo>
                <a:lnTo>
                  <a:pt x="6732943" y="392849"/>
                </a:lnTo>
                <a:lnTo>
                  <a:pt x="6732943" y="374357"/>
                </a:lnTo>
                <a:lnTo>
                  <a:pt x="6808724" y="374357"/>
                </a:lnTo>
                <a:lnTo>
                  <a:pt x="6808724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743075" marR="90805">
              <a:lnSpc>
                <a:spcPct val="98200"/>
              </a:lnSpc>
              <a:spcBef>
                <a:spcPts val="155"/>
              </a:spcBef>
            </a:pPr>
            <a:r>
              <a:rPr dirty="0"/>
              <a:t>Generated</a:t>
            </a:r>
            <a:r>
              <a:rPr spc="-25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spc="20" dirty="0"/>
              <a:t>some</a:t>
            </a:r>
            <a:r>
              <a:rPr spc="-10" dirty="0"/>
              <a:t> </a:t>
            </a:r>
            <a:r>
              <a:rPr dirty="0"/>
              <a:t>condition</a:t>
            </a:r>
            <a:r>
              <a:rPr spc="-20" dirty="0"/>
              <a:t> </a:t>
            </a:r>
            <a:r>
              <a:rPr spc="10" dirty="0"/>
              <a:t>that</a:t>
            </a:r>
            <a:r>
              <a:rPr spc="-10" dirty="0"/>
              <a:t> </a:t>
            </a:r>
            <a:r>
              <a:rPr dirty="0"/>
              <a:t>occurs</a:t>
            </a:r>
            <a:r>
              <a:rPr spc="15" dirty="0"/>
              <a:t> </a:t>
            </a:r>
            <a:r>
              <a:rPr spc="10" dirty="0"/>
              <a:t>as</a:t>
            </a:r>
            <a:r>
              <a:rPr spc="-15" dirty="0"/>
              <a:t> </a:t>
            </a:r>
            <a:r>
              <a:rPr spc="5" dirty="0"/>
              <a:t>a </a:t>
            </a:r>
            <a:r>
              <a:rPr dirty="0"/>
              <a:t>result</a:t>
            </a:r>
            <a:r>
              <a:rPr spc="-1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10" dirty="0"/>
              <a:t>an</a:t>
            </a:r>
            <a:r>
              <a:rPr spc="-20" dirty="0"/>
              <a:t> </a:t>
            </a:r>
            <a:r>
              <a:rPr dirty="0"/>
              <a:t>instruction </a:t>
            </a:r>
            <a:r>
              <a:rPr spc="-425" dirty="0"/>
              <a:t> </a:t>
            </a:r>
            <a:r>
              <a:rPr dirty="0"/>
              <a:t>execution, </a:t>
            </a:r>
            <a:r>
              <a:rPr spc="10" dirty="0"/>
              <a:t>such </a:t>
            </a:r>
            <a:r>
              <a:rPr spc="15" dirty="0"/>
              <a:t>as </a:t>
            </a:r>
            <a:r>
              <a:rPr dirty="0"/>
              <a:t>arithmetic overflow, </a:t>
            </a:r>
            <a:r>
              <a:rPr spc="5" dirty="0"/>
              <a:t>division </a:t>
            </a:r>
            <a:r>
              <a:rPr dirty="0"/>
              <a:t>by </a:t>
            </a:r>
            <a:r>
              <a:rPr spc="10" dirty="0"/>
              <a:t>zero, </a:t>
            </a:r>
            <a:r>
              <a:rPr spc="5" dirty="0"/>
              <a:t>attempt </a:t>
            </a:r>
            <a:r>
              <a:rPr spc="10" dirty="0"/>
              <a:t>to </a:t>
            </a:r>
            <a:r>
              <a:rPr spc="15" dirty="0"/>
              <a:t> </a:t>
            </a:r>
            <a:r>
              <a:rPr dirty="0"/>
              <a:t>execute </a:t>
            </a:r>
            <a:r>
              <a:rPr spc="10" dirty="0"/>
              <a:t>an </a:t>
            </a:r>
            <a:r>
              <a:rPr spc="5" dirty="0"/>
              <a:t>illegal </a:t>
            </a:r>
            <a:r>
              <a:rPr dirty="0"/>
              <a:t>machine instruction, or </a:t>
            </a:r>
            <a:r>
              <a:rPr spc="10" dirty="0"/>
              <a:t>reference </a:t>
            </a:r>
            <a:r>
              <a:rPr spc="5" dirty="0"/>
              <a:t>outside a </a:t>
            </a:r>
            <a:r>
              <a:rPr dirty="0"/>
              <a:t>user's </a:t>
            </a:r>
            <a:r>
              <a:rPr spc="5" dirty="0"/>
              <a:t> </a:t>
            </a:r>
            <a:r>
              <a:rPr dirty="0"/>
              <a:t>allowed</a:t>
            </a:r>
            <a:r>
              <a:rPr spc="-30" dirty="0"/>
              <a:t> </a:t>
            </a:r>
            <a:r>
              <a:rPr spc="5" dirty="0"/>
              <a:t>memory</a:t>
            </a:r>
            <a:r>
              <a:rPr spc="-25" dirty="0"/>
              <a:t> </a:t>
            </a:r>
            <a:r>
              <a:rPr spc="10" dirty="0"/>
              <a:t>space.</a:t>
            </a:r>
          </a:p>
          <a:p>
            <a:pPr marL="1743075" marR="90805">
              <a:lnSpc>
                <a:spcPts val="2050"/>
              </a:lnSpc>
              <a:spcBef>
                <a:spcPts val="815"/>
              </a:spcBef>
            </a:pPr>
            <a:r>
              <a:rPr dirty="0"/>
              <a:t>Generated by </a:t>
            </a:r>
            <a:r>
              <a:rPr spc="5" dirty="0"/>
              <a:t>a timer within the </a:t>
            </a:r>
            <a:r>
              <a:rPr dirty="0"/>
              <a:t>processor. </a:t>
            </a:r>
            <a:r>
              <a:rPr spc="10" dirty="0"/>
              <a:t>This </a:t>
            </a:r>
            <a:r>
              <a:rPr dirty="0"/>
              <a:t>allows </a:t>
            </a:r>
            <a:r>
              <a:rPr spc="5" dirty="0"/>
              <a:t>the </a:t>
            </a:r>
            <a:r>
              <a:rPr dirty="0"/>
              <a:t>operating </a:t>
            </a:r>
            <a:r>
              <a:rPr spc="-425" dirty="0"/>
              <a:t> </a:t>
            </a:r>
            <a:r>
              <a:rPr dirty="0"/>
              <a:t>system</a:t>
            </a:r>
            <a:r>
              <a:rPr spc="-20" dirty="0"/>
              <a:t> </a:t>
            </a:r>
            <a:r>
              <a:rPr spc="10" dirty="0"/>
              <a:t>to</a:t>
            </a:r>
            <a:r>
              <a:rPr spc="-25" dirty="0"/>
              <a:t> </a:t>
            </a:r>
            <a:r>
              <a:rPr dirty="0"/>
              <a:t>perform</a:t>
            </a:r>
            <a:r>
              <a:rPr spc="5" dirty="0"/>
              <a:t> </a:t>
            </a:r>
            <a:r>
              <a:rPr dirty="0"/>
              <a:t>certain</a:t>
            </a:r>
            <a:r>
              <a:rPr spc="-25" dirty="0"/>
              <a:t> </a:t>
            </a:r>
            <a:r>
              <a:rPr dirty="0"/>
              <a:t>functions</a:t>
            </a:r>
            <a:r>
              <a:rPr spc="2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5" dirty="0"/>
              <a:t>a</a:t>
            </a:r>
            <a:r>
              <a:rPr spc="30" dirty="0"/>
              <a:t> </a:t>
            </a:r>
            <a:r>
              <a:rPr dirty="0"/>
              <a:t>regular</a:t>
            </a:r>
            <a:r>
              <a:rPr spc="-10" dirty="0"/>
              <a:t> </a:t>
            </a:r>
            <a:r>
              <a:rPr spc="5" dirty="0"/>
              <a:t>basis.</a:t>
            </a:r>
          </a:p>
          <a:p>
            <a:pPr marL="1743075" marR="5080">
              <a:lnSpc>
                <a:spcPct val="98100"/>
              </a:lnSpc>
              <a:spcBef>
                <a:spcPts val="835"/>
              </a:spcBef>
            </a:pPr>
            <a:r>
              <a:rPr dirty="0"/>
              <a:t>Generated by </a:t>
            </a:r>
            <a:r>
              <a:rPr spc="30" dirty="0"/>
              <a:t>an </a:t>
            </a:r>
            <a:r>
              <a:rPr spc="10" dirty="0"/>
              <a:t>I/O </a:t>
            </a:r>
            <a:r>
              <a:rPr dirty="0"/>
              <a:t>controller, </a:t>
            </a:r>
            <a:r>
              <a:rPr spc="15" dirty="0"/>
              <a:t>to </a:t>
            </a:r>
            <a:r>
              <a:rPr spc="5" dirty="0"/>
              <a:t>signal normal </a:t>
            </a:r>
            <a:r>
              <a:rPr dirty="0"/>
              <a:t>completion of </a:t>
            </a:r>
            <a:r>
              <a:rPr spc="10" dirty="0"/>
              <a:t>an </a:t>
            </a:r>
            <a:r>
              <a:rPr spc="15" dirty="0"/>
              <a:t> </a:t>
            </a:r>
            <a:r>
              <a:rPr dirty="0"/>
              <a:t>operation, </a:t>
            </a:r>
            <a:r>
              <a:rPr spc="5" dirty="0"/>
              <a:t>request </a:t>
            </a:r>
            <a:r>
              <a:rPr dirty="0"/>
              <a:t>service from </a:t>
            </a:r>
            <a:r>
              <a:rPr spc="5" dirty="0"/>
              <a:t>the </a:t>
            </a:r>
            <a:r>
              <a:rPr dirty="0"/>
              <a:t>processor, or </a:t>
            </a:r>
            <a:r>
              <a:rPr spc="35" dirty="0"/>
              <a:t>to </a:t>
            </a:r>
            <a:r>
              <a:rPr spc="5" dirty="0"/>
              <a:t>signal a </a:t>
            </a:r>
            <a:r>
              <a:rPr dirty="0"/>
              <a:t>variety of </a:t>
            </a:r>
            <a:r>
              <a:rPr spc="-425" dirty="0"/>
              <a:t> </a:t>
            </a:r>
            <a:r>
              <a:rPr spc="-5" dirty="0"/>
              <a:t>error</a:t>
            </a:r>
            <a:r>
              <a:rPr spc="-20" dirty="0"/>
              <a:t> </a:t>
            </a:r>
            <a:r>
              <a:rPr spc="5" dirty="0"/>
              <a:t>conditions.</a:t>
            </a:r>
          </a:p>
          <a:p>
            <a:pPr marL="1743075">
              <a:lnSpc>
                <a:spcPct val="100000"/>
              </a:lnSpc>
              <a:spcBef>
                <a:spcPts val="844"/>
              </a:spcBef>
            </a:pPr>
            <a:r>
              <a:rPr dirty="0"/>
              <a:t>Generated</a:t>
            </a:r>
            <a:r>
              <a:rPr spc="-25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spc="5" dirty="0"/>
              <a:t>a</a:t>
            </a:r>
            <a:r>
              <a:rPr spc="40" dirty="0"/>
              <a:t> </a:t>
            </a:r>
            <a:r>
              <a:rPr dirty="0"/>
              <a:t>failure</a:t>
            </a:r>
            <a:r>
              <a:rPr spc="15" dirty="0"/>
              <a:t> </a:t>
            </a:r>
            <a:r>
              <a:rPr spc="5" dirty="0"/>
              <a:t>such</a:t>
            </a:r>
            <a:r>
              <a:rPr spc="-25" dirty="0"/>
              <a:t> </a:t>
            </a:r>
            <a:r>
              <a:rPr spc="15" dirty="0"/>
              <a:t>as</a:t>
            </a:r>
            <a:r>
              <a:rPr spc="-10" dirty="0"/>
              <a:t> </a:t>
            </a:r>
            <a:r>
              <a:rPr spc="5" dirty="0"/>
              <a:t>power</a:t>
            </a:r>
            <a:r>
              <a:rPr spc="-15" dirty="0"/>
              <a:t> </a:t>
            </a:r>
            <a:r>
              <a:rPr dirty="0"/>
              <a:t>failure or</a:t>
            </a:r>
            <a:r>
              <a:rPr spc="-15" dirty="0"/>
              <a:t> </a:t>
            </a:r>
            <a:r>
              <a:rPr spc="10" dirty="0"/>
              <a:t>memory</a:t>
            </a:r>
            <a:r>
              <a:rPr spc="-20" dirty="0"/>
              <a:t> </a:t>
            </a:r>
            <a:r>
              <a:rPr spc="5" dirty="0"/>
              <a:t>parity</a:t>
            </a:r>
            <a:r>
              <a:rPr spc="-25" dirty="0"/>
              <a:t> </a:t>
            </a:r>
            <a:r>
              <a:rPr dirty="0"/>
              <a:t>error.</a:t>
            </a:r>
          </a:p>
        </p:txBody>
      </p:sp>
      <p:sp>
        <p:nvSpPr>
          <p:cNvPr id="21" name="object 21"/>
          <p:cNvSpPr/>
          <p:nvPr/>
        </p:nvSpPr>
        <p:spPr>
          <a:xfrm>
            <a:off x="108191" y="4461395"/>
            <a:ext cx="8928100" cy="393065"/>
          </a:xfrm>
          <a:custGeom>
            <a:avLst/>
            <a:gdLst/>
            <a:ahLst/>
            <a:cxnLst/>
            <a:rect l="l" t="t" r="r" b="b"/>
            <a:pathLst>
              <a:path w="8928100" h="393064">
                <a:moveTo>
                  <a:pt x="8927668" y="0"/>
                </a:moveTo>
                <a:lnTo>
                  <a:pt x="8915743" y="0"/>
                </a:lnTo>
                <a:lnTo>
                  <a:pt x="8915743" y="374357"/>
                </a:lnTo>
                <a:lnTo>
                  <a:pt x="2125078" y="374357"/>
                </a:lnTo>
                <a:lnTo>
                  <a:pt x="2107019" y="374357"/>
                </a:lnTo>
                <a:lnTo>
                  <a:pt x="18034" y="374357"/>
                </a:lnTo>
                <a:lnTo>
                  <a:pt x="18034" y="0"/>
                </a:lnTo>
                <a:lnTo>
                  <a:pt x="0" y="0"/>
                </a:lnTo>
                <a:lnTo>
                  <a:pt x="0" y="374357"/>
                </a:lnTo>
                <a:lnTo>
                  <a:pt x="0" y="392849"/>
                </a:lnTo>
                <a:lnTo>
                  <a:pt x="8927668" y="392849"/>
                </a:lnTo>
                <a:lnTo>
                  <a:pt x="8927668" y="374357"/>
                </a:lnTo>
                <a:lnTo>
                  <a:pt x="8927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15817" y="4892116"/>
            <a:ext cx="29102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Cambria"/>
                <a:cs typeface="Cambria"/>
              </a:rPr>
              <a:t>Table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3.1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2400" spc="145" dirty="0">
                <a:latin typeface="Cambria"/>
                <a:cs typeface="Cambria"/>
              </a:rPr>
              <a:t>Classes</a:t>
            </a:r>
            <a:r>
              <a:rPr sz="2400" spc="35" dirty="0">
                <a:latin typeface="Cambria"/>
                <a:cs typeface="Cambria"/>
              </a:rPr>
              <a:t> of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Interrupts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77392" y="502158"/>
            <a:ext cx="4356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220" dirty="0">
                <a:latin typeface="Cambria"/>
                <a:cs typeface="Cambria"/>
              </a:rPr>
              <a:t>Classes</a:t>
            </a:r>
            <a:r>
              <a:rPr sz="3600" b="0" spc="75" dirty="0">
                <a:latin typeface="Cambria"/>
                <a:cs typeface="Cambria"/>
              </a:rPr>
              <a:t> </a:t>
            </a:r>
            <a:r>
              <a:rPr sz="3600" b="0" spc="50" dirty="0">
                <a:latin typeface="Cambria"/>
                <a:cs typeface="Cambria"/>
              </a:rPr>
              <a:t>of</a:t>
            </a:r>
            <a:r>
              <a:rPr sz="3600" b="0" spc="85" dirty="0">
                <a:latin typeface="Cambria"/>
                <a:cs typeface="Cambria"/>
              </a:rPr>
              <a:t> </a:t>
            </a:r>
            <a:r>
              <a:rPr sz="3600" b="0" spc="55" dirty="0">
                <a:latin typeface="Cambria"/>
                <a:cs typeface="Cambria"/>
              </a:rPr>
              <a:t>Interrupts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993" y="157084"/>
            <a:ext cx="8767824" cy="62121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2158"/>
            <a:ext cx="69253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60" dirty="0">
                <a:latin typeface="Cambria"/>
                <a:cs typeface="Cambria"/>
              </a:rPr>
              <a:t>Transfer</a:t>
            </a:r>
            <a:r>
              <a:rPr sz="3600" b="0" spc="100" dirty="0">
                <a:latin typeface="Cambria"/>
                <a:cs typeface="Cambria"/>
              </a:rPr>
              <a:t> </a:t>
            </a:r>
            <a:r>
              <a:rPr sz="3600" b="0" spc="50" dirty="0">
                <a:latin typeface="Cambria"/>
                <a:cs typeface="Cambria"/>
              </a:rPr>
              <a:t>of</a:t>
            </a:r>
            <a:r>
              <a:rPr sz="3600" b="0" spc="105" dirty="0">
                <a:latin typeface="Cambria"/>
                <a:cs typeface="Cambria"/>
              </a:rPr>
              <a:t> </a:t>
            </a:r>
            <a:r>
              <a:rPr sz="3600" b="0" spc="125" dirty="0">
                <a:latin typeface="Cambria"/>
                <a:cs typeface="Cambria"/>
              </a:rPr>
              <a:t>Control</a:t>
            </a:r>
            <a:r>
              <a:rPr sz="3600" b="0" spc="105" dirty="0">
                <a:latin typeface="Cambria"/>
                <a:cs typeface="Cambria"/>
              </a:rPr>
              <a:t> </a:t>
            </a:r>
            <a:r>
              <a:rPr sz="3600" b="0" spc="110" dirty="0">
                <a:latin typeface="Cambria"/>
                <a:cs typeface="Cambria"/>
              </a:rPr>
              <a:t>via</a:t>
            </a:r>
            <a:r>
              <a:rPr sz="3600" b="0" spc="100" dirty="0">
                <a:latin typeface="Cambria"/>
                <a:cs typeface="Cambria"/>
              </a:rPr>
              <a:t> </a:t>
            </a:r>
            <a:r>
              <a:rPr sz="3600" b="0" spc="55" dirty="0">
                <a:latin typeface="Cambria"/>
                <a:cs typeface="Cambria"/>
              </a:rPr>
              <a:t>Interrupts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696" y="1490266"/>
            <a:ext cx="6876197" cy="48128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2158"/>
            <a:ext cx="682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45" dirty="0">
                <a:latin typeface="Cambria"/>
                <a:cs typeface="Cambria"/>
              </a:rPr>
              <a:t>Instruction</a:t>
            </a:r>
            <a:r>
              <a:rPr sz="3600" b="0" spc="75" dirty="0">
                <a:latin typeface="Cambria"/>
                <a:cs typeface="Cambria"/>
              </a:rPr>
              <a:t> </a:t>
            </a:r>
            <a:r>
              <a:rPr sz="3600" b="0" spc="315" dirty="0">
                <a:latin typeface="Cambria"/>
                <a:cs typeface="Cambria"/>
              </a:rPr>
              <a:t>Cycle</a:t>
            </a:r>
            <a:r>
              <a:rPr sz="3600" b="0" spc="95" dirty="0">
                <a:latin typeface="Cambria"/>
                <a:cs typeface="Cambria"/>
              </a:rPr>
              <a:t> </a:t>
            </a:r>
            <a:r>
              <a:rPr sz="3600" b="0" spc="-5" dirty="0">
                <a:latin typeface="Cambria"/>
                <a:cs typeface="Cambria"/>
              </a:rPr>
              <a:t>with</a:t>
            </a:r>
            <a:r>
              <a:rPr sz="3600" b="0" spc="95" dirty="0">
                <a:latin typeface="Cambria"/>
                <a:cs typeface="Cambria"/>
              </a:rPr>
              <a:t> </a:t>
            </a:r>
            <a:r>
              <a:rPr sz="3600" b="0" spc="55" dirty="0">
                <a:latin typeface="Cambria"/>
                <a:cs typeface="Cambria"/>
              </a:rPr>
              <a:t>Interrupts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" y="2088109"/>
            <a:ext cx="8287978" cy="35661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1311" y="281940"/>
            <a:ext cx="641985" cy="1600200"/>
          </a:xfrm>
          <a:custGeom>
            <a:avLst/>
            <a:gdLst/>
            <a:ahLst/>
            <a:cxnLst/>
            <a:rect l="l" t="t" r="r" b="b"/>
            <a:pathLst>
              <a:path w="641984" h="1600200">
                <a:moveTo>
                  <a:pt x="641603" y="0"/>
                </a:moveTo>
                <a:lnTo>
                  <a:pt x="0" y="0"/>
                </a:lnTo>
                <a:lnTo>
                  <a:pt x="0" y="1600199"/>
                </a:lnTo>
                <a:lnTo>
                  <a:pt x="641603" y="1600199"/>
                </a:lnTo>
                <a:lnTo>
                  <a:pt x="641603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7244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spc="-112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b="0" spc="45" dirty="0">
                <a:latin typeface="Cambria"/>
                <a:cs typeface="Cambria"/>
              </a:rPr>
              <a:t>Instruction</a:t>
            </a:r>
            <a:r>
              <a:rPr sz="3600" b="0" spc="85" dirty="0">
                <a:latin typeface="Cambria"/>
                <a:cs typeface="Cambria"/>
              </a:rPr>
              <a:t> </a:t>
            </a:r>
            <a:r>
              <a:rPr sz="3600" b="0" spc="315" dirty="0">
                <a:latin typeface="Cambria"/>
                <a:cs typeface="Cambria"/>
              </a:rPr>
              <a:t>Cycle</a:t>
            </a:r>
            <a:r>
              <a:rPr sz="3600" b="0" spc="95" dirty="0">
                <a:latin typeface="Cambria"/>
                <a:cs typeface="Cambria"/>
              </a:rPr>
              <a:t> </a:t>
            </a:r>
            <a:r>
              <a:rPr sz="3600" b="0" spc="-5" dirty="0">
                <a:latin typeface="Cambria"/>
                <a:cs typeface="Cambria"/>
              </a:rPr>
              <a:t>with</a:t>
            </a:r>
            <a:r>
              <a:rPr sz="3600" b="0" spc="100" dirty="0">
                <a:latin typeface="Cambria"/>
                <a:cs typeface="Cambria"/>
              </a:rPr>
              <a:t> </a:t>
            </a:r>
            <a:r>
              <a:rPr sz="3600" b="0" spc="55" dirty="0">
                <a:latin typeface="Cambria"/>
                <a:cs typeface="Cambria"/>
              </a:rPr>
              <a:t>Interrupts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8056" y="281940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199"/>
                </a:lnTo>
                <a:lnTo>
                  <a:pt x="91440" y="1600199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9688" y="1975231"/>
            <a:ext cx="5859145" cy="3856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000" spc="145" dirty="0">
                <a:solidFill>
                  <a:srgbClr val="006FC0"/>
                </a:solidFill>
                <a:latin typeface="Cambria"/>
                <a:cs typeface="Cambria"/>
              </a:rPr>
              <a:t>Added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cycle</a:t>
            </a:r>
            <a:endParaRPr sz="2000">
              <a:latin typeface="Cambria"/>
              <a:cs typeface="Cambria"/>
            </a:endParaRPr>
          </a:p>
          <a:p>
            <a:pPr marL="283210" marR="2021205" indent="-283210" algn="r">
              <a:lnSpc>
                <a:spcPct val="100000"/>
              </a:lnSpc>
              <a:spcBef>
                <a:spcPts val="1760"/>
              </a:spcBef>
              <a:buClr>
                <a:srgbClr val="663366"/>
              </a:buClr>
              <a:buSzPct val="75000"/>
              <a:buFont typeface="Segoe UI Symbol"/>
              <a:buChar char="⚫"/>
              <a:tabLst>
                <a:tab pos="283210" algn="l"/>
                <a:tab pos="296545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checks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endParaRPr sz="2000">
              <a:latin typeface="Cambria"/>
              <a:cs typeface="Cambria"/>
            </a:endParaRPr>
          </a:p>
          <a:p>
            <a:pPr marL="237490" marR="1967230" lvl="1" indent="-237490" algn="r">
              <a:lnSpc>
                <a:spcPct val="100000"/>
              </a:lnSpc>
              <a:spcBef>
                <a:spcPts val="395"/>
              </a:spcBef>
              <a:buClr>
                <a:srgbClr val="B86FB8"/>
              </a:buClr>
              <a:buSzPct val="75000"/>
              <a:buFont typeface="Verdana"/>
              <a:buChar char="◦"/>
              <a:tabLst>
                <a:tab pos="237490" algn="l"/>
                <a:tab pos="238125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Indicated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signal</a:t>
            </a:r>
            <a:endParaRPr sz="18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1739"/>
              </a:spcBef>
              <a:buClr>
                <a:srgbClr val="663366"/>
              </a:buClr>
              <a:buSzPct val="75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If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no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inte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u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t,</a:t>
            </a:r>
            <a:r>
              <a:rPr sz="2000" spc="-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f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etc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h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xt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-3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uc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ion</a:t>
            </a:r>
            <a:endParaRPr sz="20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1770"/>
              </a:spcBef>
              <a:buClr>
                <a:srgbClr val="663366"/>
              </a:buClr>
              <a:buSzPct val="75000"/>
              <a:buFont typeface="Segoe UI Symbol"/>
              <a:buChar char="⚫"/>
              <a:tabLst>
                <a:tab pos="295910" algn="l"/>
                <a:tab pos="296545" algn="l"/>
              </a:tabLst>
            </a:pP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If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pending:</a:t>
            </a:r>
            <a:endParaRPr sz="2000">
              <a:latin typeface="Cambria"/>
              <a:cs typeface="Cambria"/>
            </a:endParaRPr>
          </a:p>
          <a:p>
            <a:pPr marL="570230" lvl="1" indent="-238125">
              <a:lnSpc>
                <a:spcPct val="100000"/>
              </a:lnSpc>
              <a:spcBef>
                <a:spcPts val="390"/>
              </a:spcBef>
              <a:buClr>
                <a:srgbClr val="B86FB8"/>
              </a:buClr>
              <a:buSzPct val="75000"/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Suspend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execution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current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program</a:t>
            </a:r>
            <a:endParaRPr sz="1800">
              <a:latin typeface="Cambria"/>
              <a:cs typeface="Cambria"/>
            </a:endParaRPr>
          </a:p>
          <a:p>
            <a:pPr marL="570230" lvl="1" indent="-238125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Save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context</a:t>
            </a:r>
            <a:endParaRPr sz="1800">
              <a:latin typeface="Cambria"/>
              <a:cs typeface="Cambria"/>
            </a:endParaRPr>
          </a:p>
          <a:p>
            <a:pPr marL="570230" lvl="1" indent="-238125">
              <a:lnSpc>
                <a:spcPct val="100000"/>
              </a:lnSpc>
              <a:spcBef>
                <a:spcPts val="384"/>
              </a:spcBef>
              <a:buClr>
                <a:srgbClr val="B86FB8"/>
              </a:buClr>
              <a:buSzPct val="75000"/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Set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585858"/>
                </a:solidFill>
                <a:latin typeface="Cambria"/>
                <a:cs typeface="Cambria"/>
              </a:rPr>
              <a:t>PC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start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handler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routine</a:t>
            </a:r>
            <a:endParaRPr sz="1800">
              <a:latin typeface="Cambria"/>
              <a:cs typeface="Cambria"/>
            </a:endParaRPr>
          </a:p>
          <a:p>
            <a:pPr marL="570230" lvl="1" indent="-238125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Process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</a:t>
            </a:r>
            <a:endParaRPr sz="1800">
              <a:latin typeface="Cambria"/>
              <a:cs typeface="Cambria"/>
            </a:endParaRPr>
          </a:p>
          <a:p>
            <a:pPr marL="570230" lvl="1" indent="-238125">
              <a:lnSpc>
                <a:spcPct val="100000"/>
              </a:lnSpc>
              <a:spcBef>
                <a:spcPts val="385"/>
              </a:spcBef>
              <a:buClr>
                <a:srgbClr val="B86FB8"/>
              </a:buClr>
              <a:buSzPct val="75000"/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Restore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context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continue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interrupted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program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2158"/>
            <a:ext cx="682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45" dirty="0">
                <a:latin typeface="Cambria"/>
                <a:cs typeface="Cambria"/>
              </a:rPr>
              <a:t>Instruction</a:t>
            </a:r>
            <a:r>
              <a:rPr sz="3600" b="0" spc="75" dirty="0">
                <a:latin typeface="Cambria"/>
                <a:cs typeface="Cambria"/>
              </a:rPr>
              <a:t> </a:t>
            </a:r>
            <a:r>
              <a:rPr sz="3600" b="0" spc="315" dirty="0">
                <a:latin typeface="Cambria"/>
                <a:cs typeface="Cambria"/>
              </a:rPr>
              <a:t>Cycle</a:t>
            </a:r>
            <a:r>
              <a:rPr sz="3600" b="0" spc="95" dirty="0">
                <a:latin typeface="Cambria"/>
                <a:cs typeface="Cambria"/>
              </a:rPr>
              <a:t> </a:t>
            </a:r>
            <a:r>
              <a:rPr sz="3600" b="0" spc="-5" dirty="0">
                <a:latin typeface="Cambria"/>
                <a:cs typeface="Cambria"/>
              </a:rPr>
              <a:t>with</a:t>
            </a:r>
            <a:r>
              <a:rPr sz="3600" b="0" spc="95" dirty="0">
                <a:latin typeface="Cambria"/>
                <a:cs typeface="Cambria"/>
              </a:rPr>
              <a:t> </a:t>
            </a:r>
            <a:r>
              <a:rPr sz="3600" b="0" spc="55" dirty="0">
                <a:latin typeface="Cambria"/>
                <a:cs typeface="Cambria"/>
              </a:rPr>
              <a:t>Interrupts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06969"/>
            <a:ext cx="7392670" cy="38398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If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any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occurs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does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following:</a:t>
            </a:r>
            <a:endParaRPr sz="2000">
              <a:latin typeface="Cambria"/>
              <a:cs typeface="Cambria"/>
            </a:endParaRPr>
          </a:p>
          <a:p>
            <a:pPr marL="469900" marR="5080" lvl="1" indent="-228600">
              <a:lnSpc>
                <a:spcPct val="100000"/>
              </a:lnSpc>
              <a:spcBef>
                <a:spcPts val="61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-40" dirty="0">
                <a:latin typeface="Cambria"/>
                <a:cs typeface="Cambria"/>
              </a:rPr>
              <a:t>It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suspends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execution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of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the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current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program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being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executed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and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saves</a:t>
            </a:r>
            <a:r>
              <a:rPr sz="1600" spc="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its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0000"/>
                </a:solidFill>
                <a:latin typeface="Cambria"/>
                <a:cs typeface="Cambria"/>
              </a:rPr>
              <a:t>context</a:t>
            </a:r>
            <a:r>
              <a:rPr sz="1600" spc="50" dirty="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  <a:p>
            <a:pPr marL="469900" marR="24193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15" dirty="0">
                <a:latin typeface="Cambria"/>
                <a:cs typeface="Cambria"/>
              </a:rPr>
              <a:t>This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means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saving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address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of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the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next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instruction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45" dirty="0">
                <a:latin typeface="Cambria"/>
                <a:cs typeface="Cambria"/>
              </a:rPr>
              <a:t> </a:t>
            </a:r>
            <a:r>
              <a:rPr sz="1600" spc="140" dirty="0">
                <a:latin typeface="Cambria"/>
                <a:cs typeface="Cambria"/>
              </a:rPr>
              <a:t>be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executed 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(current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contents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of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the</a:t>
            </a:r>
            <a:r>
              <a:rPr sz="1600" spc="50" dirty="0">
                <a:latin typeface="Cambria"/>
                <a:cs typeface="Cambria"/>
              </a:rPr>
              <a:t> program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counter)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and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any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other</a:t>
            </a:r>
            <a:r>
              <a:rPr sz="1600" spc="5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data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relevant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the</a:t>
            </a:r>
            <a:r>
              <a:rPr sz="1600" spc="40" dirty="0">
                <a:latin typeface="Cambria"/>
                <a:cs typeface="Cambria"/>
              </a:rPr>
              <a:t> processor’s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current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activity.</a:t>
            </a:r>
            <a:endParaRPr sz="1600">
              <a:latin typeface="Cambria"/>
              <a:cs typeface="Cambria"/>
            </a:endParaRPr>
          </a:p>
          <a:p>
            <a:pPr marL="469900" marR="117475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600" spc="-40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sets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program</a:t>
            </a:r>
            <a:r>
              <a:rPr sz="16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counter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6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585858"/>
                </a:solidFill>
                <a:latin typeface="Cambria"/>
                <a:cs typeface="Cambria"/>
              </a:rPr>
              <a:t>starting</a:t>
            </a:r>
            <a:r>
              <a:rPr sz="16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6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6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6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FF0000"/>
                </a:solidFill>
                <a:latin typeface="Cambria"/>
                <a:cs typeface="Cambria"/>
              </a:rPr>
              <a:t>interrupt</a:t>
            </a:r>
            <a:r>
              <a:rPr sz="16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0000"/>
                </a:solidFill>
                <a:latin typeface="Cambria"/>
                <a:cs typeface="Cambria"/>
              </a:rPr>
              <a:t>handler </a:t>
            </a:r>
            <a:r>
              <a:rPr sz="1600" spc="-3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FF0000"/>
                </a:solidFill>
                <a:latin typeface="Cambria"/>
                <a:cs typeface="Cambria"/>
              </a:rPr>
              <a:t>routine</a:t>
            </a:r>
            <a:r>
              <a:rPr sz="1600" spc="2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marR="47879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interrupt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handler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program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generally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part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ope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ating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s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te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.</a:t>
            </a:r>
            <a:r>
              <a:rPr sz="2000" spc="-1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Typical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l</a:t>
            </a:r>
            <a:r>
              <a:rPr sz="2000" spc="-85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000" spc="-1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this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og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am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de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ermine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the 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nature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interrupt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performs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whatever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actions are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needed.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Computer</a:t>
            </a:r>
            <a:r>
              <a:rPr spc="5" dirty="0"/>
              <a:t> </a:t>
            </a:r>
            <a:r>
              <a:rPr spc="-10" dirty="0"/>
              <a:t>Function </a:t>
            </a:r>
            <a:r>
              <a:rPr spc="-5" dirty="0"/>
              <a:t>and </a:t>
            </a:r>
            <a:r>
              <a:rPr spc="-1000" dirty="0"/>
              <a:t> </a:t>
            </a:r>
            <a:r>
              <a:rPr spc="-5" dirty="0"/>
              <a:t>Interconnection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993" y="157084"/>
            <a:ext cx="8767824" cy="62121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2158"/>
            <a:ext cx="339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95" dirty="0">
                <a:latin typeface="Cambria"/>
                <a:cs typeface="Cambria"/>
              </a:rPr>
              <a:t>Program</a:t>
            </a:r>
            <a:r>
              <a:rPr sz="3600" b="0" spc="-100" dirty="0">
                <a:latin typeface="Cambria"/>
                <a:cs typeface="Cambria"/>
              </a:rPr>
              <a:t> </a:t>
            </a:r>
            <a:r>
              <a:rPr sz="3600" b="0" spc="110" dirty="0">
                <a:latin typeface="Cambria"/>
                <a:cs typeface="Cambria"/>
              </a:rPr>
              <a:t>Timing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16" y="1476306"/>
            <a:ext cx="4485299" cy="50024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4810" y="1095490"/>
            <a:ext cx="4149859" cy="53775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2158"/>
            <a:ext cx="6826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45" dirty="0">
                <a:latin typeface="Cambria"/>
                <a:cs typeface="Cambria"/>
              </a:rPr>
              <a:t>Instruction</a:t>
            </a:r>
            <a:r>
              <a:rPr sz="3600" b="0" spc="75" dirty="0">
                <a:latin typeface="Cambria"/>
                <a:cs typeface="Cambria"/>
              </a:rPr>
              <a:t> </a:t>
            </a:r>
            <a:r>
              <a:rPr sz="3600" b="0" spc="315" dirty="0">
                <a:latin typeface="Cambria"/>
                <a:cs typeface="Cambria"/>
              </a:rPr>
              <a:t>Cycle</a:t>
            </a:r>
            <a:r>
              <a:rPr sz="3600" b="0" spc="95" dirty="0">
                <a:latin typeface="Cambria"/>
                <a:cs typeface="Cambria"/>
              </a:rPr>
              <a:t> </a:t>
            </a:r>
            <a:r>
              <a:rPr sz="3600" b="0" spc="-5" dirty="0">
                <a:latin typeface="Cambria"/>
                <a:cs typeface="Cambria"/>
              </a:rPr>
              <a:t>with</a:t>
            </a:r>
            <a:r>
              <a:rPr sz="3600" b="0" spc="95" dirty="0">
                <a:latin typeface="Cambria"/>
                <a:cs typeface="Cambria"/>
              </a:rPr>
              <a:t> </a:t>
            </a:r>
            <a:r>
              <a:rPr sz="3600" b="0" spc="55" dirty="0">
                <a:latin typeface="Cambria"/>
                <a:cs typeface="Cambria"/>
              </a:rPr>
              <a:t>Interrupts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" y="1772411"/>
            <a:ext cx="8857488" cy="3946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2158"/>
            <a:ext cx="21183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0" spc="110" dirty="0">
                <a:latin typeface="Cambria"/>
                <a:cs typeface="Cambria"/>
              </a:rPr>
              <a:t>Multiple </a:t>
            </a:r>
            <a:r>
              <a:rPr sz="3600" b="0" spc="114" dirty="0">
                <a:latin typeface="Cambria"/>
                <a:cs typeface="Cambria"/>
              </a:rPr>
              <a:t> </a:t>
            </a:r>
            <a:r>
              <a:rPr sz="3600" b="0" spc="40" dirty="0">
                <a:latin typeface="Cambria"/>
                <a:cs typeface="Cambria"/>
              </a:rPr>
              <a:t>Inte</a:t>
            </a:r>
            <a:r>
              <a:rPr sz="3600" b="0" spc="95" dirty="0">
                <a:latin typeface="Cambria"/>
                <a:cs typeface="Cambria"/>
              </a:rPr>
              <a:t>r</a:t>
            </a:r>
            <a:r>
              <a:rPr sz="3600" b="0" spc="60" dirty="0">
                <a:latin typeface="Cambria"/>
                <a:cs typeface="Cambria"/>
              </a:rPr>
              <a:t>r</a:t>
            </a:r>
            <a:r>
              <a:rPr sz="3600" b="0" spc="65" dirty="0">
                <a:latin typeface="Cambria"/>
                <a:cs typeface="Cambria"/>
              </a:rPr>
              <a:t>upts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1767" y="25653"/>
            <a:ext cx="4446853" cy="67468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2158"/>
            <a:ext cx="3975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10" dirty="0">
                <a:latin typeface="Cambria"/>
                <a:cs typeface="Cambria"/>
              </a:rPr>
              <a:t>Multiple</a:t>
            </a:r>
            <a:r>
              <a:rPr sz="3600" b="0" spc="25" dirty="0">
                <a:latin typeface="Cambria"/>
                <a:cs typeface="Cambria"/>
              </a:rPr>
              <a:t> </a:t>
            </a:r>
            <a:r>
              <a:rPr sz="3600" b="0" spc="55" dirty="0">
                <a:latin typeface="Cambria"/>
                <a:cs typeface="Cambria"/>
              </a:rPr>
              <a:t>Interrupts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392" y="1919857"/>
            <a:ext cx="6920230" cy="35534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Sequential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Processing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Disabled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interrupt:</a:t>
            </a:r>
            <a:endParaRPr sz="1800">
              <a:latin typeface="Cambria"/>
              <a:cs typeface="Cambria"/>
            </a:endParaRPr>
          </a:p>
          <a:p>
            <a:pPr marL="469900" marR="508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User program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executing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-&gt;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occurs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-&gt;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disable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other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interrupts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-&gt;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execute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handler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routine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-&gt; 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enable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-&gt;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check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additional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interrupts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585858"/>
                </a:solidFill>
                <a:latin typeface="Cambria"/>
                <a:cs typeface="Cambria"/>
              </a:rPr>
              <a:t>-&gt;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user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program.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wb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ck:</a:t>
            </a:r>
            <a:r>
              <a:rPr sz="18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o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p</a:t>
            </a:r>
            <a:r>
              <a:rPr sz="1800" spc="9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io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ity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tim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-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</a:t>
            </a:r>
            <a:r>
              <a:rPr sz="1800" spc="105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itical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need</a:t>
            </a: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1800" spc="155" dirty="0">
                <a:solidFill>
                  <a:srgbClr val="585858"/>
                </a:solidFill>
                <a:latin typeface="Cambria"/>
                <a:cs typeface="Cambria"/>
              </a:rPr>
              <a:t>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Nested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Processing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Define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priorities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interrupts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Allow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interrupt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higher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priority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cause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lower-priority</a:t>
            </a:r>
            <a:endParaRPr sz="1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interrupt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handler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itself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interrupted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252" y="352053"/>
            <a:ext cx="8527133" cy="61634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23158" y="26924"/>
            <a:ext cx="973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1600" spc="2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io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rity=</a:t>
            </a:r>
            <a:r>
              <a:rPr sz="1600" spc="-25" dirty="0">
                <a:solidFill>
                  <a:srgbClr val="006FC0"/>
                </a:solidFill>
                <a:latin typeface="Cambria"/>
                <a:cs typeface="Cambria"/>
              </a:rPr>
              <a:t>2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9178" y="35178"/>
            <a:ext cx="973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1600" spc="2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io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rity=</a:t>
            </a:r>
            <a:r>
              <a:rPr sz="1600" spc="-25" dirty="0">
                <a:solidFill>
                  <a:srgbClr val="006FC0"/>
                </a:solidFill>
                <a:latin typeface="Cambria"/>
                <a:cs typeface="Cambria"/>
              </a:rPr>
              <a:t>5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6515" y="2736595"/>
            <a:ext cx="973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1600" spc="2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1600" spc="30" dirty="0">
                <a:solidFill>
                  <a:srgbClr val="006FC0"/>
                </a:solidFill>
                <a:latin typeface="Cambria"/>
                <a:cs typeface="Cambria"/>
              </a:rPr>
              <a:t>io</a:t>
            </a:r>
            <a:r>
              <a:rPr sz="1600" spc="55" dirty="0">
                <a:solidFill>
                  <a:srgbClr val="006FC0"/>
                </a:solidFill>
                <a:latin typeface="Cambria"/>
                <a:cs typeface="Cambria"/>
              </a:rPr>
              <a:t>rity=</a:t>
            </a:r>
            <a:r>
              <a:rPr sz="1600" spc="-25" dirty="0">
                <a:solidFill>
                  <a:srgbClr val="006FC0"/>
                </a:solidFill>
                <a:latin typeface="Cambria"/>
                <a:cs typeface="Cambria"/>
              </a:rPr>
              <a:t>4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745" y="702360"/>
            <a:ext cx="2649884" cy="3609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551434"/>
            <a:ext cx="2658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00" dirty="0">
                <a:latin typeface="Cambria"/>
                <a:cs typeface="Cambria"/>
              </a:rPr>
              <a:t>I/O</a:t>
            </a:r>
            <a:r>
              <a:rPr sz="3600" b="0" spc="55" dirty="0">
                <a:latin typeface="Cambria"/>
                <a:cs typeface="Cambria"/>
              </a:rPr>
              <a:t> </a:t>
            </a:r>
            <a:r>
              <a:rPr sz="3600" b="0" spc="65" dirty="0">
                <a:latin typeface="Cambria"/>
                <a:cs typeface="Cambria"/>
              </a:rPr>
              <a:t>Function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1509140"/>
            <a:ext cx="7285990" cy="460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exchange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data directly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data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data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endParaRPr sz="2000">
              <a:latin typeface="Cambria"/>
              <a:cs typeface="Cambria"/>
            </a:endParaRPr>
          </a:p>
          <a:p>
            <a:pPr marL="469900" marR="60579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Processor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identifies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specific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device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controlled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particular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instructions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rather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than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referencing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instructions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some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cases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desirable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allow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exchanges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occur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directly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endParaRPr sz="2000">
              <a:latin typeface="Cambria"/>
              <a:cs typeface="Cambria"/>
            </a:endParaRPr>
          </a:p>
          <a:p>
            <a:pPr marL="469900" marR="30480" lvl="1" indent="-229235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grants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authority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read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from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write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so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transfer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occur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without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tying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up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endParaRPr sz="1800">
              <a:latin typeface="Cambria"/>
              <a:cs typeface="Cambria"/>
            </a:endParaRPr>
          </a:p>
          <a:p>
            <a:pPr marL="469900" marR="61976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issues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read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write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commands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 </a:t>
            </a:r>
            <a:r>
              <a:rPr sz="1800" spc="-3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relieving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responsibility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10" dirty="0">
                <a:solidFill>
                  <a:srgbClr val="585858"/>
                </a:solidFill>
                <a:latin typeface="Cambria"/>
                <a:cs typeface="Cambria"/>
              </a:rPr>
              <a:t>exchange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operation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known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FF0000"/>
                </a:solidFill>
                <a:latin typeface="Cambria"/>
                <a:cs typeface="Cambria"/>
              </a:rPr>
              <a:t>direct</a:t>
            </a:r>
            <a:r>
              <a:rPr sz="180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0000"/>
                </a:solidFill>
                <a:latin typeface="Cambria"/>
                <a:cs typeface="Cambria"/>
              </a:rPr>
              <a:t>memory</a:t>
            </a:r>
            <a:r>
              <a:rPr sz="18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sz="18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FF0000"/>
                </a:solidFill>
                <a:latin typeface="Cambria"/>
                <a:cs typeface="Cambria"/>
              </a:rPr>
              <a:t>(DMA)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1311" y="281940"/>
            <a:ext cx="641985" cy="1600200"/>
          </a:xfrm>
          <a:custGeom>
            <a:avLst/>
            <a:gdLst/>
            <a:ahLst/>
            <a:cxnLst/>
            <a:rect l="l" t="t" r="r" b="b"/>
            <a:pathLst>
              <a:path w="641984" h="1600200">
                <a:moveTo>
                  <a:pt x="641603" y="0"/>
                </a:moveTo>
                <a:lnTo>
                  <a:pt x="0" y="0"/>
                </a:lnTo>
                <a:lnTo>
                  <a:pt x="0" y="1600199"/>
                </a:lnTo>
                <a:lnTo>
                  <a:pt x="641603" y="1600199"/>
                </a:lnTo>
                <a:lnTo>
                  <a:pt x="641603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5964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spc="-112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b="0" spc="85" dirty="0">
                <a:latin typeface="Cambria"/>
                <a:cs typeface="Cambria"/>
              </a:rPr>
              <a:t>Interconnection </a:t>
            </a:r>
            <a:r>
              <a:rPr sz="3600" b="0" spc="50" dirty="0">
                <a:latin typeface="Cambria"/>
                <a:cs typeface="Cambria"/>
              </a:rPr>
              <a:t>Structures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8056" y="281940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199"/>
                </a:lnTo>
                <a:lnTo>
                  <a:pt x="91440" y="1600199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392" y="1919857"/>
            <a:ext cx="6928484" cy="28905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Computer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Modules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Components: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There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must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paths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connecting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modules.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collection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paths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connecting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various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modules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called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0000"/>
                </a:solidFill>
                <a:latin typeface="Cambria"/>
                <a:cs typeface="Cambria"/>
              </a:rPr>
              <a:t>interconnection</a:t>
            </a:r>
            <a:r>
              <a:rPr sz="200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0000"/>
                </a:solidFill>
                <a:latin typeface="Cambria"/>
                <a:cs typeface="Cambria"/>
              </a:rPr>
              <a:t>structure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3783" y="82296"/>
            <a:ext cx="3729228" cy="6455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1311" y="281940"/>
            <a:ext cx="641985" cy="1600200"/>
          </a:xfrm>
          <a:custGeom>
            <a:avLst/>
            <a:gdLst/>
            <a:ahLst/>
            <a:cxnLst/>
            <a:rect l="l" t="t" r="r" b="b"/>
            <a:pathLst>
              <a:path w="641984" h="1600200">
                <a:moveTo>
                  <a:pt x="641603" y="0"/>
                </a:moveTo>
                <a:lnTo>
                  <a:pt x="0" y="0"/>
                </a:lnTo>
                <a:lnTo>
                  <a:pt x="0" y="1600199"/>
                </a:lnTo>
                <a:lnTo>
                  <a:pt x="641603" y="1600199"/>
                </a:lnTo>
                <a:lnTo>
                  <a:pt x="641603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501853"/>
            <a:ext cx="2194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spc="-18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b="0" spc="175" dirty="0">
                <a:latin typeface="Cambria"/>
                <a:cs typeface="Cambria"/>
              </a:rPr>
              <a:t>Memory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8056" y="281940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199"/>
                </a:lnTo>
                <a:lnTo>
                  <a:pt x="91440" y="1600199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392" y="1397889"/>
            <a:ext cx="7312025" cy="268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Typically,</a:t>
            </a:r>
            <a:r>
              <a:rPr sz="18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module </a:t>
            </a:r>
            <a:r>
              <a:rPr sz="1800" spc="20" dirty="0">
                <a:solidFill>
                  <a:srgbClr val="006FC0"/>
                </a:solidFill>
                <a:latin typeface="Cambria"/>
                <a:cs typeface="Cambria"/>
              </a:rPr>
              <a:t>will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consist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0" dirty="0">
                <a:solidFill>
                  <a:srgbClr val="006FC0"/>
                </a:solidFill>
                <a:latin typeface="Cambria"/>
                <a:cs typeface="Cambria"/>
              </a:rPr>
              <a:t>words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equal</a:t>
            </a:r>
            <a:r>
              <a:rPr sz="18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length.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85" dirty="0">
                <a:solidFill>
                  <a:srgbClr val="006FC0"/>
                </a:solidFill>
                <a:latin typeface="Cambria"/>
                <a:cs typeface="Cambria"/>
              </a:rPr>
              <a:t>Each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6FC0"/>
                </a:solidFill>
                <a:latin typeface="Cambria"/>
                <a:cs typeface="Cambria"/>
              </a:rPr>
              <a:t>word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006FC0"/>
                </a:solidFill>
                <a:latin typeface="Cambria"/>
                <a:cs typeface="Cambria"/>
              </a:rPr>
              <a:t>assigned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unique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numerical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(0,</a:t>
            </a:r>
            <a:r>
              <a:rPr sz="1800" spc="-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1,</a:t>
            </a:r>
            <a:r>
              <a:rPr sz="18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0" dirty="0">
                <a:solidFill>
                  <a:srgbClr val="006FC0"/>
                </a:solidFill>
                <a:latin typeface="Cambria"/>
                <a:cs typeface="Cambria"/>
              </a:rPr>
              <a:t>…,</a:t>
            </a:r>
            <a:r>
              <a:rPr sz="1800" spc="-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1800" spc="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1).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13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6FC0"/>
                </a:solidFill>
                <a:latin typeface="Cambria"/>
                <a:cs typeface="Cambria"/>
              </a:rPr>
              <a:t>word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6FC0"/>
                </a:solidFill>
                <a:latin typeface="Cambria"/>
                <a:cs typeface="Cambria"/>
              </a:rPr>
              <a:t>written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6FC0"/>
                </a:solidFill>
                <a:latin typeface="Cambria"/>
                <a:cs typeface="Cambria"/>
              </a:rPr>
              <a:t>into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memory.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24511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6FC0"/>
                </a:solidFill>
                <a:latin typeface="Cambria"/>
                <a:cs typeface="Cambria"/>
              </a:rPr>
              <a:t>nature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operation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indicated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write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control </a:t>
            </a:r>
            <a:r>
              <a:rPr sz="1800" spc="-3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signals.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location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operation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6FC0"/>
                </a:solidFill>
                <a:latin typeface="Cambria"/>
                <a:cs typeface="Cambria"/>
              </a:rPr>
              <a:t>specified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address.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4489" y="4419354"/>
            <a:ext cx="4739341" cy="22749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403" y="702360"/>
            <a:ext cx="4944863" cy="4522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551434"/>
            <a:ext cx="4970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80" dirty="0">
                <a:latin typeface="Cambria"/>
                <a:cs typeface="Cambria"/>
              </a:rPr>
              <a:t>Computer</a:t>
            </a:r>
            <a:r>
              <a:rPr sz="3600" b="0" spc="55" dirty="0">
                <a:latin typeface="Cambria"/>
                <a:cs typeface="Cambria"/>
              </a:rPr>
              <a:t> </a:t>
            </a:r>
            <a:r>
              <a:rPr sz="3600" b="0" spc="175" dirty="0">
                <a:latin typeface="Cambria"/>
                <a:cs typeface="Cambria"/>
              </a:rPr>
              <a:t>Components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392" y="1700225"/>
            <a:ext cx="7352665" cy="4589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1689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Contemporary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computer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designs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are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based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concepts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developed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John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von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Neumann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at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Institute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for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v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n</a:t>
            </a:r>
            <a:r>
              <a:rPr sz="2000" spc="155" dirty="0">
                <a:solidFill>
                  <a:srgbClr val="006FC0"/>
                </a:solidFill>
                <a:latin typeface="Cambria"/>
                <a:cs typeface="Cambria"/>
              </a:rPr>
              <a:t>ced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Stud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ie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s,</a:t>
            </a:r>
            <a:r>
              <a:rPr sz="2000" spc="-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ceton</a:t>
            </a:r>
            <a:endParaRPr sz="2000">
              <a:latin typeface="Cambria"/>
              <a:cs typeface="Cambria"/>
            </a:endParaRPr>
          </a:p>
          <a:p>
            <a:pPr marL="241300" marR="9779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Referred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60" dirty="0">
                <a:solidFill>
                  <a:srgbClr val="006FC0"/>
                </a:solidFill>
                <a:latin typeface="Cambria"/>
                <a:cs typeface="Cambria"/>
              </a:rPr>
              <a:t>von</a:t>
            </a:r>
            <a:r>
              <a:rPr sz="2000" i="1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60" dirty="0">
                <a:solidFill>
                  <a:srgbClr val="006FC0"/>
                </a:solidFill>
                <a:latin typeface="Cambria"/>
                <a:cs typeface="Cambria"/>
              </a:rPr>
              <a:t>Neumann</a:t>
            </a:r>
            <a:r>
              <a:rPr sz="2000" i="1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35" dirty="0">
                <a:solidFill>
                  <a:srgbClr val="006FC0"/>
                </a:solidFill>
                <a:latin typeface="Cambria"/>
                <a:cs typeface="Cambria"/>
              </a:rPr>
              <a:t>architecture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based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on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three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key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concepts:</a:t>
            </a:r>
            <a:endParaRPr sz="2000">
              <a:latin typeface="Cambria"/>
              <a:cs typeface="Cambria"/>
            </a:endParaRPr>
          </a:p>
          <a:p>
            <a:pPr marL="469900" lvl="1" indent="-228600">
              <a:lnSpc>
                <a:spcPct val="100000"/>
              </a:lnSpc>
              <a:spcBef>
                <a:spcPts val="61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instructions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stored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585858"/>
                </a:solidFill>
                <a:latin typeface="Cambria"/>
                <a:cs typeface="Cambria"/>
              </a:rPr>
              <a:t>single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read-write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  <a:p>
            <a:pPr marL="469900" marR="64769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contents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this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are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addressable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585858"/>
                </a:solidFill>
                <a:latin typeface="Cambria"/>
                <a:cs typeface="Cambria"/>
              </a:rPr>
              <a:t>by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location,</a:t>
            </a:r>
            <a:r>
              <a:rPr sz="1800" spc="-9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without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regard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type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contained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there</a:t>
            </a:r>
            <a:endParaRPr sz="1800">
              <a:latin typeface="Cambria"/>
              <a:cs typeface="Cambria"/>
            </a:endParaRPr>
          </a:p>
          <a:p>
            <a:pPr marL="469900" marR="837565" lvl="1" indent="-228600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Execution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occurs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sequential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fashion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(unless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explicitly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modified)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from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one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next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B86FB8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45" dirty="0">
                <a:solidFill>
                  <a:srgbClr val="006FC0"/>
                </a:solidFill>
                <a:latin typeface="Cambria"/>
                <a:cs typeface="Cambria"/>
              </a:rPr>
              <a:t>Hardwired</a:t>
            </a:r>
            <a:r>
              <a:rPr sz="2000" i="1" spc="-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50" dirty="0">
                <a:solidFill>
                  <a:srgbClr val="006FC0"/>
                </a:solidFill>
                <a:latin typeface="Cambria"/>
                <a:cs typeface="Cambria"/>
              </a:rPr>
              <a:t>program</a:t>
            </a:r>
            <a:endParaRPr sz="2000">
              <a:latin typeface="Cambria"/>
              <a:cs typeface="Cambria"/>
            </a:endParaRPr>
          </a:p>
          <a:p>
            <a:pPr marL="469900" marR="5080" lvl="1" indent="-228600">
              <a:lnSpc>
                <a:spcPct val="100000"/>
              </a:lnSpc>
              <a:spcBef>
                <a:spcPts val="605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69900" algn="l"/>
              </a:tabLst>
            </a:pP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Cambria"/>
                <a:cs typeface="Cambria"/>
              </a:rPr>
              <a:t>result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process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connecting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various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585858"/>
                </a:solidFill>
                <a:latin typeface="Cambria"/>
                <a:cs typeface="Cambria"/>
              </a:rPr>
              <a:t>components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585858"/>
                </a:solidFill>
                <a:latin typeface="Cambria"/>
                <a:cs typeface="Cambria"/>
              </a:rPr>
              <a:t>desired</a:t>
            </a: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configuration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517" y="6506362"/>
            <a:ext cx="37560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1311" y="281940"/>
            <a:ext cx="641985" cy="1600200"/>
          </a:xfrm>
          <a:custGeom>
            <a:avLst/>
            <a:gdLst/>
            <a:ahLst/>
            <a:cxnLst/>
            <a:rect l="l" t="t" r="r" b="b"/>
            <a:pathLst>
              <a:path w="641984" h="1600200">
                <a:moveTo>
                  <a:pt x="641603" y="0"/>
                </a:moveTo>
                <a:lnTo>
                  <a:pt x="0" y="0"/>
                </a:lnTo>
                <a:lnTo>
                  <a:pt x="0" y="1600199"/>
                </a:lnTo>
                <a:lnTo>
                  <a:pt x="641603" y="1600199"/>
                </a:lnTo>
                <a:lnTo>
                  <a:pt x="641603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501853"/>
            <a:ext cx="2844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spc="-157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b="0" spc="100" dirty="0">
                <a:latin typeface="Cambria"/>
                <a:cs typeface="Cambria"/>
              </a:rPr>
              <a:t>I/O</a:t>
            </a:r>
            <a:r>
              <a:rPr sz="3600" b="0" spc="60" dirty="0">
                <a:latin typeface="Cambria"/>
                <a:cs typeface="Cambria"/>
              </a:rPr>
              <a:t> </a:t>
            </a:r>
            <a:r>
              <a:rPr sz="3600" b="0" spc="175" dirty="0">
                <a:latin typeface="Cambria"/>
                <a:cs typeface="Cambria"/>
              </a:rPr>
              <a:t>Module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8056" y="281940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199"/>
                </a:lnTo>
                <a:lnTo>
                  <a:pt x="91440" y="1600199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392" y="1397889"/>
            <a:ext cx="7379970" cy="325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I/O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functionally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similar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memory.</a:t>
            </a:r>
            <a:r>
              <a:rPr sz="1800" spc="-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There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mbria"/>
                <a:cs typeface="Cambria"/>
              </a:rPr>
              <a:t>two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operations,</a:t>
            </a:r>
            <a:r>
              <a:rPr sz="18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read</a:t>
            </a:r>
            <a:endParaRPr sz="18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800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write.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Further,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an I/O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module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may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control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more </a:t>
            </a:r>
            <a:r>
              <a:rPr sz="1800" spc="15" dirty="0">
                <a:solidFill>
                  <a:srgbClr val="006FC0"/>
                </a:solidFill>
                <a:latin typeface="Cambria"/>
                <a:cs typeface="Cambria"/>
              </a:rPr>
              <a:t>than 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one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external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device. </a:t>
            </a:r>
            <a:r>
              <a:rPr sz="1800" spc="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We 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can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refer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each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interfaces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external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device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as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port </a:t>
            </a:r>
            <a:r>
              <a:rPr sz="1800" spc="-3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006FC0"/>
                </a:solidFill>
                <a:latin typeface="Cambria"/>
                <a:cs typeface="Cambria"/>
              </a:rPr>
              <a:t>give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95" dirty="0">
                <a:solidFill>
                  <a:srgbClr val="006FC0"/>
                </a:solidFill>
                <a:latin typeface="Cambria"/>
                <a:cs typeface="Cambria"/>
              </a:rPr>
              <a:t>each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unique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address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006FC0"/>
                </a:solidFill>
                <a:latin typeface="Cambria"/>
                <a:cs typeface="Cambria"/>
              </a:rPr>
              <a:t>(e.g.,</a:t>
            </a:r>
            <a:r>
              <a:rPr sz="18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0,</a:t>
            </a:r>
            <a:r>
              <a:rPr sz="1800" spc="-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1,</a:t>
            </a:r>
            <a:r>
              <a:rPr sz="18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0" dirty="0">
                <a:solidFill>
                  <a:srgbClr val="006FC0"/>
                </a:solidFill>
                <a:latin typeface="Cambria"/>
                <a:cs typeface="Cambria"/>
              </a:rPr>
              <a:t>…,</a:t>
            </a:r>
            <a:r>
              <a:rPr sz="1800" spc="-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006FC0"/>
                </a:solidFill>
                <a:latin typeface="Cambria"/>
                <a:cs typeface="Cambria"/>
              </a:rPr>
              <a:t>M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1).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11176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In 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addition,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there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are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external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data 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paths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for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spc="20" dirty="0">
                <a:solidFill>
                  <a:srgbClr val="006FC0"/>
                </a:solidFill>
                <a:latin typeface="Cambria"/>
                <a:cs typeface="Cambria"/>
              </a:rPr>
              <a:t>input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and </a:t>
            </a:r>
            <a:r>
              <a:rPr sz="1800" spc="10" dirty="0">
                <a:solidFill>
                  <a:srgbClr val="006FC0"/>
                </a:solidFill>
                <a:latin typeface="Cambria"/>
                <a:cs typeface="Cambria"/>
              </a:rPr>
              <a:t>output </a:t>
            </a:r>
            <a:r>
              <a:rPr sz="1800" spc="20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1800" spc="-3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18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external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device.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211454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Finally,</a:t>
            </a:r>
            <a:r>
              <a:rPr sz="18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module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 may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65" dirty="0">
                <a:solidFill>
                  <a:srgbClr val="006FC0"/>
                </a:solidFill>
                <a:latin typeface="Cambria"/>
                <a:cs typeface="Cambria"/>
              </a:rPr>
              <a:t>be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006FC0"/>
                </a:solidFill>
                <a:latin typeface="Cambria"/>
                <a:cs typeface="Cambria"/>
              </a:rPr>
              <a:t>able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6FC0"/>
                </a:solidFill>
                <a:latin typeface="Cambria"/>
                <a:cs typeface="Cambria"/>
              </a:rPr>
              <a:t>send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signals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spc="-3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processor.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3110" y="4578339"/>
            <a:ext cx="4481590" cy="21509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1311" y="281940"/>
            <a:ext cx="641985" cy="1600200"/>
          </a:xfrm>
          <a:custGeom>
            <a:avLst/>
            <a:gdLst/>
            <a:ahLst/>
            <a:cxnLst/>
            <a:rect l="l" t="t" r="r" b="b"/>
            <a:pathLst>
              <a:path w="641984" h="1600200">
                <a:moveTo>
                  <a:pt x="641603" y="0"/>
                </a:moveTo>
                <a:lnTo>
                  <a:pt x="0" y="0"/>
                </a:lnTo>
                <a:lnTo>
                  <a:pt x="0" y="1600199"/>
                </a:lnTo>
                <a:lnTo>
                  <a:pt x="641603" y="1600199"/>
                </a:lnTo>
                <a:lnTo>
                  <a:pt x="641603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713" y="501853"/>
            <a:ext cx="2484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spc="-202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b="0" spc="105" dirty="0">
                <a:latin typeface="Cambria"/>
                <a:cs typeface="Cambria"/>
              </a:rPr>
              <a:t>Processor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8056" y="281940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199"/>
                </a:lnTo>
                <a:lnTo>
                  <a:pt x="91440" y="1600199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392" y="1582673"/>
            <a:ext cx="6693534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 processor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reads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instructions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data,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writes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out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data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after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processing,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7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uses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signals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18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18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overall</a:t>
            </a:r>
            <a:r>
              <a:rPr sz="18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operation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1800" spc="-3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system.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-45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6FC0"/>
                </a:solidFill>
                <a:latin typeface="Cambria"/>
                <a:cs typeface="Cambria"/>
              </a:rPr>
              <a:t>also</a:t>
            </a:r>
            <a:r>
              <a:rPr sz="18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6FC0"/>
                </a:solidFill>
                <a:latin typeface="Cambria"/>
                <a:cs typeface="Cambria"/>
              </a:rPr>
              <a:t>receives</a:t>
            </a:r>
            <a:r>
              <a:rPr sz="18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18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006FC0"/>
                </a:solidFill>
                <a:latin typeface="Cambria"/>
                <a:cs typeface="Cambria"/>
              </a:rPr>
              <a:t>signals.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0408" y="3862542"/>
            <a:ext cx="5123450" cy="24586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0647"/>
            <a:ext cx="65665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80" dirty="0">
                <a:latin typeface="Cambria"/>
                <a:cs typeface="Cambria"/>
              </a:rPr>
              <a:t>The</a:t>
            </a:r>
            <a:r>
              <a:rPr sz="2400" b="0" spc="70" dirty="0">
                <a:latin typeface="Cambria"/>
                <a:cs typeface="Cambria"/>
              </a:rPr>
              <a:t> </a:t>
            </a:r>
            <a:r>
              <a:rPr sz="2400" b="0" spc="60" dirty="0">
                <a:latin typeface="Cambria"/>
                <a:cs typeface="Cambria"/>
              </a:rPr>
              <a:t>interconnection </a:t>
            </a:r>
            <a:r>
              <a:rPr sz="2400" b="0" spc="25" dirty="0">
                <a:latin typeface="Cambria"/>
                <a:cs typeface="Cambria"/>
              </a:rPr>
              <a:t>structure</a:t>
            </a:r>
            <a:r>
              <a:rPr sz="2400" b="0" spc="70" dirty="0">
                <a:latin typeface="Cambria"/>
                <a:cs typeface="Cambria"/>
              </a:rPr>
              <a:t> </a:t>
            </a:r>
            <a:r>
              <a:rPr sz="2400" b="0" spc="20" dirty="0">
                <a:latin typeface="Cambria"/>
                <a:cs typeface="Cambria"/>
              </a:rPr>
              <a:t>must</a:t>
            </a:r>
            <a:r>
              <a:rPr sz="2400" b="0" spc="50" dirty="0">
                <a:latin typeface="Cambria"/>
                <a:cs typeface="Cambria"/>
              </a:rPr>
              <a:t> </a:t>
            </a:r>
            <a:r>
              <a:rPr sz="2400" b="0" spc="65" dirty="0">
                <a:latin typeface="Cambria"/>
                <a:cs typeface="Cambria"/>
              </a:rPr>
              <a:t>support</a:t>
            </a:r>
            <a:r>
              <a:rPr sz="2400" b="0" spc="75" dirty="0">
                <a:latin typeface="Cambria"/>
                <a:cs typeface="Cambria"/>
              </a:rPr>
              <a:t> </a:t>
            </a:r>
            <a:r>
              <a:rPr sz="2400" b="0" spc="45" dirty="0"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0" spc="60" dirty="0">
                <a:latin typeface="Cambria"/>
                <a:cs typeface="Cambria"/>
              </a:rPr>
              <a:t>following</a:t>
            </a:r>
            <a:r>
              <a:rPr sz="2400" b="0" spc="55" dirty="0">
                <a:latin typeface="Cambria"/>
                <a:cs typeface="Cambria"/>
              </a:rPr>
              <a:t> </a:t>
            </a:r>
            <a:r>
              <a:rPr sz="2400" b="0" spc="95" dirty="0">
                <a:latin typeface="Cambria"/>
                <a:cs typeface="Cambria"/>
              </a:rPr>
              <a:t>types</a:t>
            </a:r>
            <a:r>
              <a:rPr sz="2400" b="0" spc="50" dirty="0">
                <a:latin typeface="Cambria"/>
                <a:cs typeface="Cambria"/>
              </a:rPr>
              <a:t> </a:t>
            </a:r>
            <a:r>
              <a:rPr sz="2400" b="0" spc="35" dirty="0">
                <a:latin typeface="Cambria"/>
                <a:cs typeface="Cambria"/>
              </a:rPr>
              <a:t>of</a:t>
            </a:r>
            <a:r>
              <a:rPr sz="2400" b="0" spc="60" dirty="0">
                <a:latin typeface="Cambria"/>
                <a:cs typeface="Cambria"/>
              </a:rPr>
              <a:t> </a:t>
            </a:r>
            <a:r>
              <a:rPr sz="2400" b="0" spc="40" dirty="0">
                <a:latin typeface="Cambria"/>
                <a:cs typeface="Cambria"/>
              </a:rPr>
              <a:t>transfers: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459" y="1167376"/>
            <a:ext cx="1880870" cy="5299075"/>
            <a:chOff x="251459" y="1167376"/>
            <a:chExt cx="1880870" cy="5299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63" y="1167376"/>
              <a:ext cx="1711532" cy="52989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" y="1331975"/>
              <a:ext cx="1880616" cy="1395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239" y="1200911"/>
              <a:ext cx="1595628" cy="51831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763" y="1202435"/>
              <a:ext cx="1594485" cy="5181600"/>
            </a:xfrm>
            <a:custGeom>
              <a:avLst/>
              <a:gdLst/>
              <a:ahLst/>
              <a:cxnLst/>
              <a:rect l="l" t="t" r="r" b="b"/>
              <a:pathLst>
                <a:path w="1594485" h="5181600">
                  <a:moveTo>
                    <a:pt x="0" y="159385"/>
                  </a:moveTo>
                  <a:lnTo>
                    <a:pt x="8127" y="109012"/>
                  </a:lnTo>
                  <a:lnTo>
                    <a:pt x="30757" y="65260"/>
                  </a:lnTo>
                  <a:lnTo>
                    <a:pt x="65266" y="30756"/>
                  </a:lnTo>
                  <a:lnTo>
                    <a:pt x="109025" y="8126"/>
                  </a:lnTo>
                  <a:lnTo>
                    <a:pt x="159410" y="0"/>
                  </a:lnTo>
                  <a:lnTo>
                    <a:pt x="1434719" y="0"/>
                  </a:lnTo>
                  <a:lnTo>
                    <a:pt x="1485091" y="8126"/>
                  </a:lnTo>
                  <a:lnTo>
                    <a:pt x="1528843" y="30756"/>
                  </a:lnTo>
                  <a:lnTo>
                    <a:pt x="1563347" y="65260"/>
                  </a:lnTo>
                  <a:lnTo>
                    <a:pt x="1585977" y="109012"/>
                  </a:lnTo>
                  <a:lnTo>
                    <a:pt x="1594104" y="159385"/>
                  </a:lnTo>
                  <a:lnTo>
                    <a:pt x="1594104" y="5022189"/>
                  </a:lnTo>
                  <a:lnTo>
                    <a:pt x="1585977" y="5072574"/>
                  </a:lnTo>
                  <a:lnTo>
                    <a:pt x="1563347" y="5116333"/>
                  </a:lnTo>
                  <a:lnTo>
                    <a:pt x="1528843" y="5150842"/>
                  </a:lnTo>
                  <a:lnTo>
                    <a:pt x="1485091" y="5173472"/>
                  </a:lnTo>
                  <a:lnTo>
                    <a:pt x="1434719" y="5181600"/>
                  </a:lnTo>
                  <a:lnTo>
                    <a:pt x="159410" y="5181600"/>
                  </a:lnTo>
                  <a:lnTo>
                    <a:pt x="109025" y="5173472"/>
                  </a:lnTo>
                  <a:lnTo>
                    <a:pt x="65266" y="5150842"/>
                  </a:lnTo>
                  <a:lnTo>
                    <a:pt x="30757" y="5116333"/>
                  </a:lnTo>
                  <a:lnTo>
                    <a:pt x="8127" y="5072574"/>
                  </a:lnTo>
                  <a:lnTo>
                    <a:pt x="0" y="5022189"/>
                  </a:lnTo>
                  <a:lnTo>
                    <a:pt x="0" y="159385"/>
                  </a:lnTo>
                  <a:close/>
                </a:path>
              </a:pathLst>
            </a:custGeom>
            <a:ln w="9143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4123" y="1431747"/>
            <a:ext cx="1421130" cy="10350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-1270" algn="ctr">
              <a:lnSpc>
                <a:spcPts val="2530"/>
              </a:lnSpc>
              <a:spcBef>
                <a:spcPts val="475"/>
              </a:spcBef>
            </a:pPr>
            <a:r>
              <a:rPr sz="2400" spc="114" dirty="0">
                <a:latin typeface="Cambria"/>
                <a:cs typeface="Cambria"/>
              </a:rPr>
              <a:t>Memory 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to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p</a:t>
            </a:r>
            <a:r>
              <a:rPr sz="2400" spc="-100" dirty="0">
                <a:latin typeface="Cambria"/>
                <a:cs typeface="Cambria"/>
              </a:rPr>
              <a:t>r</a:t>
            </a:r>
            <a:r>
              <a:rPr sz="2400" spc="160" dirty="0">
                <a:latin typeface="Cambria"/>
                <a:cs typeface="Cambria"/>
              </a:rPr>
              <a:t>oc</a:t>
            </a:r>
            <a:r>
              <a:rPr sz="2400" spc="165" dirty="0">
                <a:latin typeface="Cambria"/>
                <a:cs typeface="Cambria"/>
              </a:rPr>
              <a:t>e</a:t>
            </a:r>
            <a:r>
              <a:rPr sz="2400" spc="65" dirty="0">
                <a:latin typeface="Cambria"/>
                <a:cs typeface="Cambria"/>
              </a:rPr>
              <a:t>s</a:t>
            </a:r>
            <a:r>
              <a:rPr sz="2400" spc="70" dirty="0">
                <a:latin typeface="Cambria"/>
                <a:cs typeface="Cambria"/>
              </a:rPr>
              <a:t>s</a:t>
            </a:r>
            <a:r>
              <a:rPr sz="2400" spc="50" dirty="0">
                <a:latin typeface="Cambria"/>
                <a:cs typeface="Cambria"/>
              </a:rPr>
              <a:t>or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7680" y="2712719"/>
            <a:ext cx="1466215" cy="3503929"/>
            <a:chOff x="487680" y="2712719"/>
            <a:chExt cx="1466215" cy="350392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" y="2712719"/>
              <a:ext cx="1409700" cy="35036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300" y="3713987"/>
              <a:ext cx="1458468" cy="15529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260" y="2755391"/>
              <a:ext cx="1275588" cy="33695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7784" y="2756915"/>
              <a:ext cx="1274445" cy="3368040"/>
            </a:xfrm>
            <a:custGeom>
              <a:avLst/>
              <a:gdLst/>
              <a:ahLst/>
              <a:cxnLst/>
              <a:rect l="l" t="t" r="r" b="b"/>
              <a:pathLst>
                <a:path w="1274445" h="3368040">
                  <a:moveTo>
                    <a:pt x="0" y="127381"/>
                  </a:moveTo>
                  <a:lnTo>
                    <a:pt x="10011" y="77795"/>
                  </a:lnTo>
                  <a:lnTo>
                    <a:pt x="37314" y="37306"/>
                  </a:lnTo>
                  <a:lnTo>
                    <a:pt x="77811" y="10009"/>
                  </a:lnTo>
                  <a:lnTo>
                    <a:pt x="127406" y="0"/>
                  </a:lnTo>
                  <a:lnTo>
                    <a:pt x="1146683" y="0"/>
                  </a:lnTo>
                  <a:lnTo>
                    <a:pt x="1196268" y="10009"/>
                  </a:lnTo>
                  <a:lnTo>
                    <a:pt x="1236757" y="37306"/>
                  </a:lnTo>
                  <a:lnTo>
                    <a:pt x="1264054" y="77795"/>
                  </a:lnTo>
                  <a:lnTo>
                    <a:pt x="1274064" y="127381"/>
                  </a:lnTo>
                  <a:lnTo>
                    <a:pt x="1274064" y="3240633"/>
                  </a:lnTo>
                  <a:lnTo>
                    <a:pt x="1264054" y="3290223"/>
                  </a:lnTo>
                  <a:lnTo>
                    <a:pt x="1236757" y="3330721"/>
                  </a:lnTo>
                  <a:lnTo>
                    <a:pt x="1196268" y="3358026"/>
                  </a:lnTo>
                  <a:lnTo>
                    <a:pt x="1146683" y="3368040"/>
                  </a:lnTo>
                  <a:lnTo>
                    <a:pt x="127406" y="3368040"/>
                  </a:lnTo>
                  <a:lnTo>
                    <a:pt x="77811" y="3358026"/>
                  </a:lnTo>
                  <a:lnTo>
                    <a:pt x="37314" y="3330721"/>
                  </a:lnTo>
                  <a:lnTo>
                    <a:pt x="10011" y="3290223"/>
                  </a:lnTo>
                  <a:lnTo>
                    <a:pt x="0" y="3240633"/>
                  </a:lnTo>
                  <a:lnTo>
                    <a:pt x="0" y="127381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124" y="3753624"/>
              <a:ext cx="1226058" cy="4198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132" y="3954792"/>
              <a:ext cx="1099566" cy="4198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9308" y="4155960"/>
              <a:ext cx="1332738" cy="4198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596" y="4357128"/>
              <a:ext cx="1296162" cy="4198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3316" y="4558296"/>
              <a:ext cx="1204722" cy="4198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084" y="4759464"/>
              <a:ext cx="1058417" cy="4198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65784" y="3792728"/>
            <a:ext cx="1057275" cy="12604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-635" algn="ctr">
              <a:lnSpc>
                <a:spcPct val="88000"/>
              </a:lnSpc>
              <a:spcBef>
                <a:spcPts val="315"/>
              </a:spcBef>
            </a:pP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Processor </a:t>
            </a:r>
            <a:r>
              <a:rPr sz="1500" b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reads </a:t>
            </a:r>
            <a:r>
              <a:rPr sz="1500" b="1" spc="5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1500" b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3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500" b="1" spc="5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500" b="1" spc="5" dirty="0">
                <a:solidFill>
                  <a:srgbClr val="FFFFFF"/>
                </a:solidFill>
                <a:latin typeface="Cambria"/>
                <a:cs typeface="Cambria"/>
              </a:rPr>
              <a:t>st</a:t>
            </a:r>
            <a:r>
              <a:rPr sz="1500" b="1" spc="9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500" b="1" spc="10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500" b="1" spc="7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500" b="1" spc="5" dirty="0">
                <a:solidFill>
                  <a:srgbClr val="FFFFFF"/>
                </a:solidFill>
                <a:latin typeface="Cambria"/>
                <a:cs typeface="Cambria"/>
              </a:rPr>
              <a:t>tion  </a:t>
            </a:r>
            <a:r>
              <a:rPr sz="1500" b="1" spc="-10" dirty="0">
                <a:solidFill>
                  <a:srgbClr val="FFFFFF"/>
                </a:solidFill>
                <a:latin typeface="Cambria"/>
                <a:cs typeface="Cambria"/>
              </a:rPr>
              <a:t>or </a:t>
            </a:r>
            <a:r>
              <a:rPr sz="1500" b="1" spc="7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500" b="1" spc="20" dirty="0">
                <a:solidFill>
                  <a:srgbClr val="FFFFFF"/>
                </a:solidFill>
                <a:latin typeface="Cambria"/>
                <a:cs typeface="Cambria"/>
              </a:rPr>
              <a:t>unit </a:t>
            </a:r>
            <a:r>
              <a:rPr sz="1500" b="1" spc="1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500" b="1" spc="-3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35" dirty="0">
                <a:solidFill>
                  <a:srgbClr val="FFFFFF"/>
                </a:solidFill>
                <a:latin typeface="Cambria"/>
                <a:cs typeface="Cambria"/>
              </a:rPr>
              <a:t>data from </a:t>
            </a: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85" dirty="0">
                <a:solidFill>
                  <a:srgbClr val="FFFFFF"/>
                </a:solidFill>
                <a:latin typeface="Cambria"/>
                <a:cs typeface="Cambria"/>
              </a:rPr>
              <a:t>memory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73579" y="1158240"/>
            <a:ext cx="1940560" cy="5317490"/>
            <a:chOff x="1973579" y="1158240"/>
            <a:chExt cx="1940560" cy="531749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40635" y="1158240"/>
              <a:ext cx="1729739" cy="53172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73579" y="1331975"/>
              <a:ext cx="1940051" cy="13959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09215" y="1200911"/>
              <a:ext cx="1595628" cy="51831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10739" y="1202435"/>
              <a:ext cx="1594485" cy="5181600"/>
            </a:xfrm>
            <a:custGeom>
              <a:avLst/>
              <a:gdLst/>
              <a:ahLst/>
              <a:cxnLst/>
              <a:rect l="l" t="t" r="r" b="b"/>
              <a:pathLst>
                <a:path w="1594485" h="5181600">
                  <a:moveTo>
                    <a:pt x="0" y="159385"/>
                  </a:moveTo>
                  <a:lnTo>
                    <a:pt x="8126" y="109012"/>
                  </a:lnTo>
                  <a:lnTo>
                    <a:pt x="30756" y="65260"/>
                  </a:lnTo>
                  <a:lnTo>
                    <a:pt x="65260" y="30756"/>
                  </a:lnTo>
                  <a:lnTo>
                    <a:pt x="109012" y="8126"/>
                  </a:lnTo>
                  <a:lnTo>
                    <a:pt x="159385" y="0"/>
                  </a:lnTo>
                  <a:lnTo>
                    <a:pt x="1434719" y="0"/>
                  </a:lnTo>
                  <a:lnTo>
                    <a:pt x="1485091" y="8126"/>
                  </a:lnTo>
                  <a:lnTo>
                    <a:pt x="1528843" y="30756"/>
                  </a:lnTo>
                  <a:lnTo>
                    <a:pt x="1563347" y="65260"/>
                  </a:lnTo>
                  <a:lnTo>
                    <a:pt x="1585977" y="109012"/>
                  </a:lnTo>
                  <a:lnTo>
                    <a:pt x="1594104" y="159385"/>
                  </a:lnTo>
                  <a:lnTo>
                    <a:pt x="1594104" y="5022189"/>
                  </a:lnTo>
                  <a:lnTo>
                    <a:pt x="1585977" y="5072574"/>
                  </a:lnTo>
                  <a:lnTo>
                    <a:pt x="1563347" y="5116333"/>
                  </a:lnTo>
                  <a:lnTo>
                    <a:pt x="1528843" y="5150842"/>
                  </a:lnTo>
                  <a:lnTo>
                    <a:pt x="1485091" y="5173472"/>
                  </a:lnTo>
                  <a:lnTo>
                    <a:pt x="1434719" y="5181600"/>
                  </a:lnTo>
                  <a:lnTo>
                    <a:pt x="159385" y="5181600"/>
                  </a:lnTo>
                  <a:lnTo>
                    <a:pt x="109012" y="5173472"/>
                  </a:lnTo>
                  <a:lnTo>
                    <a:pt x="65260" y="5150842"/>
                  </a:lnTo>
                  <a:lnTo>
                    <a:pt x="30756" y="5116333"/>
                  </a:lnTo>
                  <a:lnTo>
                    <a:pt x="8126" y="5072574"/>
                  </a:lnTo>
                  <a:lnTo>
                    <a:pt x="0" y="5022189"/>
                  </a:lnTo>
                  <a:lnTo>
                    <a:pt x="0" y="159385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05608" y="1431747"/>
            <a:ext cx="1407795" cy="10350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ctr">
              <a:lnSpc>
                <a:spcPts val="2530"/>
              </a:lnSpc>
              <a:spcBef>
                <a:spcPts val="475"/>
              </a:spcBef>
            </a:pPr>
            <a:r>
              <a:rPr sz="2400" spc="5" dirty="0">
                <a:latin typeface="Cambria"/>
                <a:cs typeface="Cambria"/>
              </a:rPr>
              <a:t>P</a:t>
            </a:r>
            <a:r>
              <a:rPr sz="2400" spc="-90" dirty="0">
                <a:latin typeface="Cambria"/>
                <a:cs typeface="Cambria"/>
              </a:rPr>
              <a:t>r</a:t>
            </a:r>
            <a:r>
              <a:rPr sz="2400" spc="160" dirty="0">
                <a:latin typeface="Cambria"/>
                <a:cs typeface="Cambria"/>
              </a:rPr>
              <a:t>oc</a:t>
            </a:r>
            <a:r>
              <a:rPr sz="2400" spc="170" dirty="0">
                <a:latin typeface="Cambria"/>
                <a:cs typeface="Cambria"/>
              </a:rPr>
              <a:t>e</a:t>
            </a:r>
            <a:r>
              <a:rPr sz="2400" spc="65" dirty="0">
                <a:latin typeface="Cambria"/>
                <a:cs typeface="Cambria"/>
              </a:rPr>
              <a:t>s</a:t>
            </a:r>
            <a:r>
              <a:rPr sz="2400" spc="70" dirty="0">
                <a:latin typeface="Cambria"/>
                <a:cs typeface="Cambria"/>
              </a:rPr>
              <a:t>s</a:t>
            </a:r>
            <a:r>
              <a:rPr sz="2400" spc="35" dirty="0">
                <a:latin typeface="Cambria"/>
                <a:cs typeface="Cambria"/>
              </a:rPr>
              <a:t>or  </a:t>
            </a:r>
            <a:r>
              <a:rPr sz="2400" spc="5" dirty="0">
                <a:latin typeface="Cambria"/>
                <a:cs typeface="Cambria"/>
              </a:rPr>
              <a:t>to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memory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00655" y="2712719"/>
            <a:ext cx="1475740" cy="3503929"/>
            <a:chOff x="2200655" y="2712719"/>
            <a:chExt cx="1475740" cy="3503929"/>
          </a:xfrm>
        </p:grpSpPr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0655" y="2712719"/>
              <a:ext cx="1411224" cy="35036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0655" y="3915168"/>
              <a:ext cx="1475232" cy="115060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69235" y="2755391"/>
              <a:ext cx="1277112" cy="33695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270759" y="2756915"/>
              <a:ext cx="1275715" cy="3368040"/>
            </a:xfrm>
            <a:custGeom>
              <a:avLst/>
              <a:gdLst/>
              <a:ahLst/>
              <a:cxnLst/>
              <a:rect l="l" t="t" r="r" b="b"/>
              <a:pathLst>
                <a:path w="1275714" h="3368040">
                  <a:moveTo>
                    <a:pt x="0" y="127508"/>
                  </a:moveTo>
                  <a:lnTo>
                    <a:pt x="10029" y="77902"/>
                  </a:lnTo>
                  <a:lnTo>
                    <a:pt x="37369" y="37369"/>
                  </a:lnTo>
                  <a:lnTo>
                    <a:pt x="77902" y="10029"/>
                  </a:lnTo>
                  <a:lnTo>
                    <a:pt x="127507" y="0"/>
                  </a:lnTo>
                  <a:lnTo>
                    <a:pt x="1148079" y="0"/>
                  </a:lnTo>
                  <a:lnTo>
                    <a:pt x="1197685" y="10029"/>
                  </a:lnTo>
                  <a:lnTo>
                    <a:pt x="1238218" y="37369"/>
                  </a:lnTo>
                  <a:lnTo>
                    <a:pt x="1265558" y="77902"/>
                  </a:lnTo>
                  <a:lnTo>
                    <a:pt x="1275588" y="127508"/>
                  </a:lnTo>
                  <a:lnTo>
                    <a:pt x="1275588" y="3240481"/>
                  </a:lnTo>
                  <a:lnTo>
                    <a:pt x="1265558" y="3290132"/>
                  </a:lnTo>
                  <a:lnTo>
                    <a:pt x="1238218" y="3330678"/>
                  </a:lnTo>
                  <a:lnTo>
                    <a:pt x="1197685" y="3358015"/>
                  </a:lnTo>
                  <a:lnTo>
                    <a:pt x="1148079" y="3368040"/>
                  </a:lnTo>
                  <a:lnTo>
                    <a:pt x="127507" y="3368040"/>
                  </a:lnTo>
                  <a:lnTo>
                    <a:pt x="77902" y="3358015"/>
                  </a:lnTo>
                  <a:lnTo>
                    <a:pt x="37369" y="3330678"/>
                  </a:lnTo>
                  <a:lnTo>
                    <a:pt x="10029" y="3290132"/>
                  </a:lnTo>
                  <a:lnTo>
                    <a:pt x="0" y="3240481"/>
                  </a:lnTo>
                  <a:lnTo>
                    <a:pt x="0" y="127508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25623" y="3954792"/>
              <a:ext cx="1226058" cy="4198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18587" y="4155960"/>
              <a:ext cx="1043177" cy="4198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64663" y="4357128"/>
              <a:ext cx="1349502" cy="4198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75331" y="4558296"/>
              <a:ext cx="1280921" cy="4198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370582" y="3994150"/>
            <a:ext cx="1075690" cy="8578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 marR="5080" indent="-635" algn="ctr">
              <a:lnSpc>
                <a:spcPts val="1580"/>
              </a:lnSpc>
              <a:spcBef>
                <a:spcPts val="335"/>
              </a:spcBef>
            </a:pP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Processor </a:t>
            </a:r>
            <a:r>
              <a:rPr sz="1500" b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30" dirty="0">
                <a:solidFill>
                  <a:srgbClr val="FFFFFF"/>
                </a:solidFill>
                <a:latin typeface="Cambria"/>
                <a:cs typeface="Cambria"/>
              </a:rPr>
              <a:t>writes </a:t>
            </a:r>
            <a:r>
              <a:rPr sz="1500" b="1" spc="7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500" b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Cambria"/>
                <a:cs typeface="Cambria"/>
              </a:rPr>
              <a:t>unit of </a:t>
            </a:r>
            <a:r>
              <a:rPr sz="1500" b="1" spc="35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1500" b="1" spc="-3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-1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5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85" dirty="0">
                <a:solidFill>
                  <a:srgbClr val="FFFFFF"/>
                </a:solidFill>
                <a:latin typeface="Cambria"/>
                <a:cs typeface="Cambria"/>
              </a:rPr>
              <a:t>memory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78935" y="1158240"/>
            <a:ext cx="1880870" cy="5317490"/>
            <a:chOff x="3678935" y="1158240"/>
            <a:chExt cx="1880870" cy="5317490"/>
          </a:xfrm>
        </p:grpSpPr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5135" y="1158240"/>
              <a:ext cx="1729739" cy="53172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78935" y="1492008"/>
              <a:ext cx="1880615" cy="107593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3715" y="1200911"/>
              <a:ext cx="1595628" cy="51831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825239" y="1202435"/>
              <a:ext cx="1594485" cy="5181600"/>
            </a:xfrm>
            <a:custGeom>
              <a:avLst/>
              <a:gdLst/>
              <a:ahLst/>
              <a:cxnLst/>
              <a:rect l="l" t="t" r="r" b="b"/>
              <a:pathLst>
                <a:path w="1594485" h="5181600">
                  <a:moveTo>
                    <a:pt x="0" y="159385"/>
                  </a:moveTo>
                  <a:lnTo>
                    <a:pt x="8126" y="109012"/>
                  </a:lnTo>
                  <a:lnTo>
                    <a:pt x="30756" y="65260"/>
                  </a:lnTo>
                  <a:lnTo>
                    <a:pt x="65260" y="30756"/>
                  </a:lnTo>
                  <a:lnTo>
                    <a:pt x="109012" y="8126"/>
                  </a:lnTo>
                  <a:lnTo>
                    <a:pt x="159385" y="0"/>
                  </a:lnTo>
                  <a:lnTo>
                    <a:pt x="1434719" y="0"/>
                  </a:lnTo>
                  <a:lnTo>
                    <a:pt x="1485091" y="8126"/>
                  </a:lnTo>
                  <a:lnTo>
                    <a:pt x="1528843" y="30756"/>
                  </a:lnTo>
                  <a:lnTo>
                    <a:pt x="1563347" y="65260"/>
                  </a:lnTo>
                  <a:lnTo>
                    <a:pt x="1585977" y="109012"/>
                  </a:lnTo>
                  <a:lnTo>
                    <a:pt x="1594104" y="159385"/>
                  </a:lnTo>
                  <a:lnTo>
                    <a:pt x="1594104" y="5022189"/>
                  </a:lnTo>
                  <a:lnTo>
                    <a:pt x="1585977" y="5072574"/>
                  </a:lnTo>
                  <a:lnTo>
                    <a:pt x="1563347" y="5116333"/>
                  </a:lnTo>
                  <a:lnTo>
                    <a:pt x="1528843" y="5150842"/>
                  </a:lnTo>
                  <a:lnTo>
                    <a:pt x="1485091" y="5173472"/>
                  </a:lnTo>
                  <a:lnTo>
                    <a:pt x="1434719" y="5181600"/>
                  </a:lnTo>
                  <a:lnTo>
                    <a:pt x="159385" y="5181600"/>
                  </a:lnTo>
                  <a:lnTo>
                    <a:pt x="109012" y="5173472"/>
                  </a:lnTo>
                  <a:lnTo>
                    <a:pt x="65260" y="5150842"/>
                  </a:lnTo>
                  <a:lnTo>
                    <a:pt x="30756" y="5116333"/>
                  </a:lnTo>
                  <a:lnTo>
                    <a:pt x="8126" y="5072574"/>
                  </a:lnTo>
                  <a:lnTo>
                    <a:pt x="0" y="5022189"/>
                  </a:lnTo>
                  <a:lnTo>
                    <a:pt x="0" y="159385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912234" y="1593341"/>
            <a:ext cx="1421130" cy="7131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289560">
              <a:lnSpc>
                <a:spcPts val="2530"/>
              </a:lnSpc>
              <a:spcBef>
                <a:spcPts val="475"/>
              </a:spcBef>
            </a:pPr>
            <a:r>
              <a:rPr sz="2400" spc="65" dirty="0">
                <a:latin typeface="Cambria"/>
                <a:cs typeface="Cambria"/>
              </a:rPr>
              <a:t>I/O </a:t>
            </a:r>
            <a:r>
              <a:rPr sz="2400" spc="5" dirty="0">
                <a:latin typeface="Cambria"/>
                <a:cs typeface="Cambria"/>
              </a:rPr>
              <a:t>to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p</a:t>
            </a:r>
            <a:r>
              <a:rPr sz="2400" spc="-100" dirty="0">
                <a:latin typeface="Cambria"/>
                <a:cs typeface="Cambria"/>
              </a:rPr>
              <a:t>r</a:t>
            </a:r>
            <a:r>
              <a:rPr sz="2400" spc="160" dirty="0">
                <a:latin typeface="Cambria"/>
                <a:cs typeface="Cambria"/>
              </a:rPr>
              <a:t>oc</a:t>
            </a:r>
            <a:r>
              <a:rPr sz="2400" spc="165" dirty="0">
                <a:latin typeface="Cambria"/>
                <a:cs typeface="Cambria"/>
              </a:rPr>
              <a:t>e</a:t>
            </a:r>
            <a:r>
              <a:rPr sz="2400" spc="65" dirty="0">
                <a:latin typeface="Cambria"/>
                <a:cs typeface="Cambria"/>
              </a:rPr>
              <a:t>s</a:t>
            </a:r>
            <a:r>
              <a:rPr sz="2400" spc="70" dirty="0">
                <a:latin typeface="Cambria"/>
                <a:cs typeface="Cambria"/>
              </a:rPr>
              <a:t>s</a:t>
            </a:r>
            <a:r>
              <a:rPr sz="2400" spc="50" dirty="0">
                <a:latin typeface="Cambria"/>
                <a:cs typeface="Cambria"/>
              </a:rPr>
              <a:t>or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881628" y="2712719"/>
            <a:ext cx="1542415" cy="3503929"/>
            <a:chOff x="3881628" y="2712719"/>
            <a:chExt cx="1542415" cy="3503929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5156" y="2712719"/>
              <a:ext cx="1409700" cy="350367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81628" y="3713987"/>
              <a:ext cx="1542288" cy="15529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83736" y="2755391"/>
              <a:ext cx="1275588" cy="336956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985260" y="2756915"/>
              <a:ext cx="1274445" cy="3368040"/>
            </a:xfrm>
            <a:custGeom>
              <a:avLst/>
              <a:gdLst/>
              <a:ahLst/>
              <a:cxnLst/>
              <a:rect l="l" t="t" r="r" b="b"/>
              <a:pathLst>
                <a:path w="1274445" h="3368040">
                  <a:moveTo>
                    <a:pt x="0" y="127381"/>
                  </a:moveTo>
                  <a:lnTo>
                    <a:pt x="10009" y="77795"/>
                  </a:lnTo>
                  <a:lnTo>
                    <a:pt x="37306" y="37306"/>
                  </a:lnTo>
                  <a:lnTo>
                    <a:pt x="77795" y="10009"/>
                  </a:lnTo>
                  <a:lnTo>
                    <a:pt x="127380" y="0"/>
                  </a:lnTo>
                  <a:lnTo>
                    <a:pt x="1146682" y="0"/>
                  </a:lnTo>
                  <a:lnTo>
                    <a:pt x="1196268" y="10009"/>
                  </a:lnTo>
                  <a:lnTo>
                    <a:pt x="1236757" y="37306"/>
                  </a:lnTo>
                  <a:lnTo>
                    <a:pt x="1264054" y="77795"/>
                  </a:lnTo>
                  <a:lnTo>
                    <a:pt x="1274064" y="127381"/>
                  </a:lnTo>
                  <a:lnTo>
                    <a:pt x="1274064" y="3240633"/>
                  </a:lnTo>
                  <a:lnTo>
                    <a:pt x="1264054" y="3290223"/>
                  </a:lnTo>
                  <a:lnTo>
                    <a:pt x="1236757" y="3330721"/>
                  </a:lnTo>
                  <a:lnTo>
                    <a:pt x="1196268" y="3358026"/>
                  </a:lnTo>
                  <a:lnTo>
                    <a:pt x="1146682" y="3368040"/>
                  </a:lnTo>
                  <a:lnTo>
                    <a:pt x="127380" y="3368040"/>
                  </a:lnTo>
                  <a:lnTo>
                    <a:pt x="77795" y="3358026"/>
                  </a:lnTo>
                  <a:lnTo>
                    <a:pt x="37306" y="3330721"/>
                  </a:lnTo>
                  <a:lnTo>
                    <a:pt x="10009" y="3290223"/>
                  </a:lnTo>
                  <a:lnTo>
                    <a:pt x="0" y="3240633"/>
                  </a:lnTo>
                  <a:lnTo>
                    <a:pt x="0" y="127381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8600" y="3753624"/>
              <a:ext cx="1226058" cy="41984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14216" y="3954792"/>
              <a:ext cx="1276350" cy="41984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945636" y="4155960"/>
              <a:ext cx="1416558" cy="4198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24884" y="4357128"/>
              <a:ext cx="1256538" cy="4198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94048" y="4558296"/>
              <a:ext cx="918210" cy="4198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146804" y="4759464"/>
              <a:ext cx="965453" cy="41984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4052696" y="3792728"/>
            <a:ext cx="1141095" cy="12604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-1905" algn="ctr">
              <a:lnSpc>
                <a:spcPct val="88000"/>
              </a:lnSpc>
              <a:spcBef>
                <a:spcPts val="315"/>
              </a:spcBef>
            </a:pP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Processor </a:t>
            </a:r>
            <a:r>
              <a:rPr sz="1500" b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reads </a:t>
            </a:r>
            <a:r>
              <a:rPr sz="1500" b="1" spc="35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 from</a:t>
            </a:r>
            <a:r>
              <a:rPr sz="15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5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15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110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500" b="1" spc="-3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mbria"/>
                <a:cs typeface="Cambria"/>
              </a:rPr>
              <a:t>device </a:t>
            </a:r>
            <a:r>
              <a:rPr sz="1500" b="1" spc="60" dirty="0">
                <a:solidFill>
                  <a:srgbClr val="FFFFFF"/>
                </a:solidFill>
                <a:latin typeface="Cambria"/>
                <a:cs typeface="Cambria"/>
              </a:rPr>
              <a:t>via </a:t>
            </a:r>
            <a:r>
              <a:rPr sz="1500" b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5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1500" b="1" spc="110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500" b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60" dirty="0">
                <a:solidFill>
                  <a:srgbClr val="FFFFFF"/>
                </a:solidFill>
                <a:latin typeface="Cambria"/>
                <a:cs typeface="Cambria"/>
              </a:rPr>
              <a:t>module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401055" y="1158240"/>
            <a:ext cx="1940560" cy="5317490"/>
            <a:chOff x="5401055" y="1158240"/>
            <a:chExt cx="1940560" cy="5317490"/>
          </a:xfrm>
        </p:grpSpPr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8111" y="1158240"/>
              <a:ext cx="1729739" cy="531723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01055" y="1492008"/>
              <a:ext cx="1940052" cy="107593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36691" y="1200911"/>
              <a:ext cx="1595628" cy="518312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538215" y="1202435"/>
              <a:ext cx="1594485" cy="5181600"/>
            </a:xfrm>
            <a:custGeom>
              <a:avLst/>
              <a:gdLst/>
              <a:ahLst/>
              <a:cxnLst/>
              <a:rect l="l" t="t" r="r" b="b"/>
              <a:pathLst>
                <a:path w="1594484" h="5181600">
                  <a:moveTo>
                    <a:pt x="0" y="159385"/>
                  </a:moveTo>
                  <a:lnTo>
                    <a:pt x="8126" y="109012"/>
                  </a:lnTo>
                  <a:lnTo>
                    <a:pt x="30756" y="65260"/>
                  </a:lnTo>
                  <a:lnTo>
                    <a:pt x="65260" y="30756"/>
                  </a:lnTo>
                  <a:lnTo>
                    <a:pt x="109012" y="8126"/>
                  </a:lnTo>
                  <a:lnTo>
                    <a:pt x="159385" y="0"/>
                  </a:lnTo>
                  <a:lnTo>
                    <a:pt x="1434718" y="0"/>
                  </a:lnTo>
                  <a:lnTo>
                    <a:pt x="1485091" y="8126"/>
                  </a:lnTo>
                  <a:lnTo>
                    <a:pt x="1528843" y="30756"/>
                  </a:lnTo>
                  <a:lnTo>
                    <a:pt x="1563347" y="65260"/>
                  </a:lnTo>
                  <a:lnTo>
                    <a:pt x="1585977" y="109012"/>
                  </a:lnTo>
                  <a:lnTo>
                    <a:pt x="1594104" y="159385"/>
                  </a:lnTo>
                  <a:lnTo>
                    <a:pt x="1594104" y="5022189"/>
                  </a:lnTo>
                  <a:lnTo>
                    <a:pt x="1585977" y="5072574"/>
                  </a:lnTo>
                  <a:lnTo>
                    <a:pt x="1563347" y="5116333"/>
                  </a:lnTo>
                  <a:lnTo>
                    <a:pt x="1528843" y="5150842"/>
                  </a:lnTo>
                  <a:lnTo>
                    <a:pt x="1485091" y="5173472"/>
                  </a:lnTo>
                  <a:lnTo>
                    <a:pt x="1434718" y="5181600"/>
                  </a:lnTo>
                  <a:lnTo>
                    <a:pt x="159385" y="5181600"/>
                  </a:lnTo>
                  <a:lnTo>
                    <a:pt x="109012" y="5173472"/>
                  </a:lnTo>
                  <a:lnTo>
                    <a:pt x="65260" y="5150842"/>
                  </a:lnTo>
                  <a:lnTo>
                    <a:pt x="30756" y="5116333"/>
                  </a:lnTo>
                  <a:lnTo>
                    <a:pt x="8126" y="5072574"/>
                  </a:lnTo>
                  <a:lnTo>
                    <a:pt x="0" y="5022189"/>
                  </a:lnTo>
                  <a:lnTo>
                    <a:pt x="0" y="159385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633720" y="1593341"/>
            <a:ext cx="1407795" cy="7131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4640" marR="5080" indent="-282575">
              <a:lnSpc>
                <a:spcPts val="2530"/>
              </a:lnSpc>
              <a:spcBef>
                <a:spcPts val="475"/>
              </a:spcBef>
            </a:pPr>
            <a:r>
              <a:rPr sz="2400" spc="10" dirty="0">
                <a:latin typeface="Cambria"/>
                <a:cs typeface="Cambria"/>
              </a:rPr>
              <a:t>P</a:t>
            </a:r>
            <a:r>
              <a:rPr sz="2400" spc="-95" dirty="0">
                <a:latin typeface="Cambria"/>
                <a:cs typeface="Cambria"/>
              </a:rPr>
              <a:t>r</a:t>
            </a:r>
            <a:r>
              <a:rPr sz="2400" spc="100" dirty="0">
                <a:latin typeface="Cambria"/>
                <a:cs typeface="Cambria"/>
              </a:rPr>
              <a:t>o</a:t>
            </a:r>
            <a:r>
              <a:rPr sz="2400" spc="195" dirty="0">
                <a:latin typeface="Cambria"/>
                <a:cs typeface="Cambria"/>
              </a:rPr>
              <a:t>ce</a:t>
            </a:r>
            <a:r>
              <a:rPr sz="2400" spc="65" dirty="0">
                <a:latin typeface="Cambria"/>
                <a:cs typeface="Cambria"/>
              </a:rPr>
              <a:t>s</a:t>
            </a:r>
            <a:r>
              <a:rPr sz="2400" spc="75" dirty="0">
                <a:latin typeface="Cambria"/>
                <a:cs typeface="Cambria"/>
              </a:rPr>
              <a:t>s</a:t>
            </a:r>
            <a:r>
              <a:rPr sz="2400" spc="100" dirty="0">
                <a:latin typeface="Cambria"/>
                <a:cs typeface="Cambria"/>
              </a:rPr>
              <a:t>o</a:t>
            </a:r>
            <a:r>
              <a:rPr sz="2400" spc="5" dirty="0">
                <a:latin typeface="Cambria"/>
                <a:cs typeface="Cambria"/>
              </a:rPr>
              <a:t>r  to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I/O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628132" y="2712719"/>
            <a:ext cx="1449705" cy="3503929"/>
            <a:chOff x="5628132" y="2712719"/>
            <a:chExt cx="1449705" cy="3503929"/>
          </a:xfrm>
        </p:grpSpPr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28132" y="2712719"/>
              <a:ext cx="1411224" cy="350367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655564" y="3915168"/>
              <a:ext cx="1421891" cy="115060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96712" y="2755391"/>
              <a:ext cx="1277112" cy="336956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698236" y="2756915"/>
              <a:ext cx="1275715" cy="3368040"/>
            </a:xfrm>
            <a:custGeom>
              <a:avLst/>
              <a:gdLst/>
              <a:ahLst/>
              <a:cxnLst/>
              <a:rect l="l" t="t" r="r" b="b"/>
              <a:pathLst>
                <a:path w="1275715" h="3368040">
                  <a:moveTo>
                    <a:pt x="0" y="127508"/>
                  </a:moveTo>
                  <a:lnTo>
                    <a:pt x="10029" y="77902"/>
                  </a:lnTo>
                  <a:lnTo>
                    <a:pt x="37369" y="37369"/>
                  </a:lnTo>
                  <a:lnTo>
                    <a:pt x="77902" y="10029"/>
                  </a:lnTo>
                  <a:lnTo>
                    <a:pt x="127508" y="0"/>
                  </a:lnTo>
                  <a:lnTo>
                    <a:pt x="1148080" y="0"/>
                  </a:lnTo>
                  <a:lnTo>
                    <a:pt x="1197685" y="10029"/>
                  </a:lnTo>
                  <a:lnTo>
                    <a:pt x="1238218" y="37369"/>
                  </a:lnTo>
                  <a:lnTo>
                    <a:pt x="1265558" y="77902"/>
                  </a:lnTo>
                  <a:lnTo>
                    <a:pt x="1275588" y="127508"/>
                  </a:lnTo>
                  <a:lnTo>
                    <a:pt x="1275588" y="3240481"/>
                  </a:lnTo>
                  <a:lnTo>
                    <a:pt x="1265558" y="3290132"/>
                  </a:lnTo>
                  <a:lnTo>
                    <a:pt x="1238218" y="3330678"/>
                  </a:lnTo>
                  <a:lnTo>
                    <a:pt x="1197685" y="3358015"/>
                  </a:lnTo>
                  <a:lnTo>
                    <a:pt x="1148080" y="3368040"/>
                  </a:lnTo>
                  <a:lnTo>
                    <a:pt x="127508" y="3368040"/>
                  </a:lnTo>
                  <a:lnTo>
                    <a:pt x="77902" y="3358015"/>
                  </a:lnTo>
                  <a:lnTo>
                    <a:pt x="37369" y="3330678"/>
                  </a:lnTo>
                  <a:lnTo>
                    <a:pt x="10029" y="3290132"/>
                  </a:lnTo>
                  <a:lnTo>
                    <a:pt x="0" y="3240481"/>
                  </a:lnTo>
                  <a:lnTo>
                    <a:pt x="0" y="127508"/>
                  </a:lnTo>
                  <a:close/>
                </a:path>
              </a:pathLst>
            </a:custGeom>
            <a:ln w="9144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53100" y="3954792"/>
              <a:ext cx="1226057" cy="41984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19572" y="4155960"/>
              <a:ext cx="1296162" cy="41984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765292" y="4357128"/>
              <a:ext cx="1204721" cy="41984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907024" y="4558296"/>
              <a:ext cx="874014" cy="41984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5825997" y="3994150"/>
            <a:ext cx="1021715" cy="8578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-1905" algn="ctr">
              <a:lnSpc>
                <a:spcPts val="1580"/>
              </a:lnSpc>
              <a:spcBef>
                <a:spcPts val="335"/>
              </a:spcBef>
            </a:pP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Processor </a:t>
            </a:r>
            <a:r>
              <a:rPr sz="1500" b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55" dirty="0">
                <a:solidFill>
                  <a:srgbClr val="FFFFFF"/>
                </a:solidFill>
                <a:latin typeface="Cambria"/>
                <a:cs typeface="Cambria"/>
              </a:rPr>
              <a:t>sends</a:t>
            </a:r>
            <a:r>
              <a:rPr sz="15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35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1500" b="1" spc="-3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50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500" b="1" spc="114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500" b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mbria"/>
                <a:cs typeface="Cambria"/>
              </a:rPr>
              <a:t>device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182611" y="1158240"/>
            <a:ext cx="1780539" cy="5317490"/>
            <a:chOff x="7182611" y="1158240"/>
            <a:chExt cx="1780539" cy="5317490"/>
          </a:xfrm>
        </p:grpSpPr>
        <p:pic>
          <p:nvPicPr>
            <p:cNvPr id="72" name="object 7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82611" y="1158240"/>
              <a:ext cx="1729739" cy="531723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206995" y="1331975"/>
              <a:ext cx="1755648" cy="139598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51191" y="1200911"/>
              <a:ext cx="1595627" cy="518312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252715" y="1202435"/>
              <a:ext cx="1594485" cy="5181600"/>
            </a:xfrm>
            <a:custGeom>
              <a:avLst/>
              <a:gdLst/>
              <a:ahLst/>
              <a:cxnLst/>
              <a:rect l="l" t="t" r="r" b="b"/>
              <a:pathLst>
                <a:path w="1594484" h="5181600">
                  <a:moveTo>
                    <a:pt x="0" y="159385"/>
                  </a:moveTo>
                  <a:lnTo>
                    <a:pt x="8126" y="109012"/>
                  </a:lnTo>
                  <a:lnTo>
                    <a:pt x="30756" y="65260"/>
                  </a:lnTo>
                  <a:lnTo>
                    <a:pt x="65260" y="30756"/>
                  </a:lnTo>
                  <a:lnTo>
                    <a:pt x="109012" y="8126"/>
                  </a:lnTo>
                  <a:lnTo>
                    <a:pt x="159384" y="0"/>
                  </a:lnTo>
                  <a:lnTo>
                    <a:pt x="1434718" y="0"/>
                  </a:lnTo>
                  <a:lnTo>
                    <a:pt x="1485091" y="8126"/>
                  </a:lnTo>
                  <a:lnTo>
                    <a:pt x="1528843" y="30756"/>
                  </a:lnTo>
                  <a:lnTo>
                    <a:pt x="1563347" y="65260"/>
                  </a:lnTo>
                  <a:lnTo>
                    <a:pt x="1585977" y="109012"/>
                  </a:lnTo>
                  <a:lnTo>
                    <a:pt x="1594103" y="159385"/>
                  </a:lnTo>
                  <a:lnTo>
                    <a:pt x="1594103" y="5022189"/>
                  </a:lnTo>
                  <a:lnTo>
                    <a:pt x="1585977" y="5072574"/>
                  </a:lnTo>
                  <a:lnTo>
                    <a:pt x="1563347" y="5116333"/>
                  </a:lnTo>
                  <a:lnTo>
                    <a:pt x="1528843" y="5150842"/>
                  </a:lnTo>
                  <a:lnTo>
                    <a:pt x="1485091" y="5173472"/>
                  </a:lnTo>
                  <a:lnTo>
                    <a:pt x="1434718" y="5181600"/>
                  </a:lnTo>
                  <a:lnTo>
                    <a:pt x="159384" y="5181600"/>
                  </a:lnTo>
                  <a:lnTo>
                    <a:pt x="109012" y="5173472"/>
                  </a:lnTo>
                  <a:lnTo>
                    <a:pt x="65260" y="5150842"/>
                  </a:lnTo>
                  <a:lnTo>
                    <a:pt x="30756" y="5116333"/>
                  </a:lnTo>
                  <a:lnTo>
                    <a:pt x="8126" y="5072574"/>
                  </a:lnTo>
                  <a:lnTo>
                    <a:pt x="0" y="5022189"/>
                  </a:lnTo>
                  <a:lnTo>
                    <a:pt x="0" y="159385"/>
                  </a:lnTo>
                  <a:close/>
                </a:path>
              </a:pathLst>
            </a:custGeom>
            <a:ln w="9143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440930" y="1431747"/>
            <a:ext cx="1219200" cy="10350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ctr">
              <a:lnSpc>
                <a:spcPts val="2530"/>
              </a:lnSpc>
              <a:spcBef>
                <a:spcPts val="475"/>
              </a:spcBef>
            </a:pPr>
            <a:r>
              <a:rPr sz="2400" spc="65" dirty="0">
                <a:latin typeface="Cambria"/>
                <a:cs typeface="Cambria"/>
              </a:rPr>
              <a:t>I/O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to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or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from 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mem</a:t>
            </a:r>
            <a:r>
              <a:rPr sz="2400" spc="95" dirty="0">
                <a:latin typeface="Cambria"/>
                <a:cs typeface="Cambria"/>
              </a:rPr>
              <a:t>o</a:t>
            </a:r>
            <a:r>
              <a:rPr sz="2400" spc="30" dirty="0">
                <a:latin typeface="Cambria"/>
                <a:cs typeface="Cambria"/>
              </a:rPr>
              <a:t>r</a:t>
            </a:r>
            <a:r>
              <a:rPr sz="2400" spc="140" dirty="0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304531" y="2712719"/>
            <a:ext cx="1548765" cy="3503929"/>
            <a:chOff x="7304531" y="2712719"/>
            <a:chExt cx="1548765" cy="3503929"/>
          </a:xfrm>
        </p:grpSpPr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2631" y="2712719"/>
              <a:ext cx="1409700" cy="350367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304531" y="2808731"/>
              <a:ext cx="1548383" cy="336346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411211" y="2755391"/>
              <a:ext cx="1275588" cy="3369563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7412735" y="2756915"/>
              <a:ext cx="1274445" cy="3368040"/>
            </a:xfrm>
            <a:custGeom>
              <a:avLst/>
              <a:gdLst/>
              <a:ahLst/>
              <a:cxnLst/>
              <a:rect l="l" t="t" r="r" b="b"/>
              <a:pathLst>
                <a:path w="1274445" h="3368040">
                  <a:moveTo>
                    <a:pt x="0" y="127381"/>
                  </a:moveTo>
                  <a:lnTo>
                    <a:pt x="10009" y="77795"/>
                  </a:lnTo>
                  <a:lnTo>
                    <a:pt x="37306" y="37306"/>
                  </a:lnTo>
                  <a:lnTo>
                    <a:pt x="77795" y="10009"/>
                  </a:lnTo>
                  <a:lnTo>
                    <a:pt x="127381" y="0"/>
                  </a:lnTo>
                  <a:lnTo>
                    <a:pt x="1146683" y="0"/>
                  </a:lnTo>
                  <a:lnTo>
                    <a:pt x="1196268" y="10009"/>
                  </a:lnTo>
                  <a:lnTo>
                    <a:pt x="1236757" y="37306"/>
                  </a:lnTo>
                  <a:lnTo>
                    <a:pt x="1264054" y="77795"/>
                  </a:lnTo>
                  <a:lnTo>
                    <a:pt x="1274064" y="127381"/>
                  </a:lnTo>
                  <a:lnTo>
                    <a:pt x="1274064" y="3240633"/>
                  </a:lnTo>
                  <a:lnTo>
                    <a:pt x="1264054" y="3290223"/>
                  </a:lnTo>
                  <a:lnTo>
                    <a:pt x="1236757" y="3330721"/>
                  </a:lnTo>
                  <a:lnTo>
                    <a:pt x="1196268" y="3358026"/>
                  </a:lnTo>
                  <a:lnTo>
                    <a:pt x="1146683" y="3368040"/>
                  </a:lnTo>
                  <a:lnTo>
                    <a:pt x="127381" y="3368040"/>
                  </a:lnTo>
                  <a:lnTo>
                    <a:pt x="77795" y="3358026"/>
                  </a:lnTo>
                  <a:lnTo>
                    <a:pt x="37306" y="3330721"/>
                  </a:lnTo>
                  <a:lnTo>
                    <a:pt x="10009" y="3290223"/>
                  </a:lnTo>
                  <a:lnTo>
                    <a:pt x="0" y="3240633"/>
                  </a:lnTo>
                  <a:lnTo>
                    <a:pt x="0" y="127381"/>
                  </a:lnTo>
                  <a:close/>
                </a:path>
              </a:pathLst>
            </a:custGeom>
            <a:ln w="9144">
              <a:solidFill>
                <a:srgbClr val="66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10855" y="2846844"/>
              <a:ext cx="939546" cy="41984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467599" y="3048012"/>
              <a:ext cx="1224533" cy="41984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53883" y="3249180"/>
              <a:ext cx="1253490" cy="41984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81315" y="3450348"/>
              <a:ext cx="1197102" cy="41984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726679" y="3651516"/>
              <a:ext cx="706374" cy="419849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565135" y="3852684"/>
              <a:ext cx="1030985" cy="419849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726679" y="4053852"/>
              <a:ext cx="706374" cy="41984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527035" y="4255020"/>
              <a:ext cx="1105662" cy="41984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580375" y="4457712"/>
              <a:ext cx="1000505" cy="41984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665719" y="4658880"/>
              <a:ext cx="829818" cy="419849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391399" y="4860048"/>
              <a:ext cx="1378457" cy="41984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470647" y="5061216"/>
              <a:ext cx="1218438" cy="41984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368539" y="5262372"/>
              <a:ext cx="1422653" cy="41984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527035" y="5463539"/>
              <a:ext cx="1105662" cy="419849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615427" y="5664707"/>
              <a:ext cx="881633" cy="419849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7476235" y="2886583"/>
            <a:ext cx="1149350" cy="3072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065" marR="5080" algn="ctr">
              <a:lnSpc>
                <a:spcPct val="88100"/>
              </a:lnSpc>
              <a:spcBef>
                <a:spcPts val="315"/>
              </a:spcBef>
            </a:pPr>
            <a:r>
              <a:rPr sz="1500" b="1" spc="45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1500" b="1" spc="110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500" b="1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60" dirty="0">
                <a:solidFill>
                  <a:srgbClr val="FFFFFF"/>
                </a:solidFill>
                <a:latin typeface="Cambria"/>
                <a:cs typeface="Cambria"/>
              </a:rPr>
              <a:t>module </a:t>
            </a:r>
            <a:r>
              <a:rPr sz="1500" b="1" spc="65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150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35" dirty="0">
                <a:solidFill>
                  <a:srgbClr val="FFFFFF"/>
                </a:solidFill>
                <a:latin typeface="Cambria"/>
                <a:cs typeface="Cambria"/>
              </a:rPr>
              <a:t>allowed </a:t>
            </a:r>
            <a:r>
              <a:rPr sz="1500" b="1" spc="-20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5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mbria"/>
                <a:cs typeface="Cambria"/>
              </a:rPr>
              <a:t>exchange </a:t>
            </a:r>
            <a:r>
              <a:rPr sz="1500" b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35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45" dirty="0">
                <a:solidFill>
                  <a:srgbClr val="FFFFFF"/>
                </a:solidFill>
                <a:latin typeface="Cambria"/>
                <a:cs typeface="Cambria"/>
              </a:rPr>
              <a:t>directly </a:t>
            </a:r>
            <a:r>
              <a:rPr sz="1500" b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20" dirty="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sz="15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85" dirty="0">
                <a:solidFill>
                  <a:srgbClr val="FFFFFF"/>
                </a:solidFill>
                <a:latin typeface="Cambria"/>
                <a:cs typeface="Cambria"/>
              </a:rPr>
              <a:t>memory </a:t>
            </a:r>
            <a:r>
              <a:rPr sz="1500" b="1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15" dirty="0">
                <a:solidFill>
                  <a:srgbClr val="FFFFFF"/>
                </a:solidFill>
                <a:latin typeface="Cambria"/>
                <a:cs typeface="Cambria"/>
              </a:rPr>
              <a:t>without </a:t>
            </a:r>
            <a:r>
              <a:rPr sz="1500" b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mbria"/>
                <a:cs typeface="Cambria"/>
              </a:rPr>
              <a:t>going </a:t>
            </a:r>
            <a:r>
              <a:rPr sz="1500" b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25" dirty="0">
                <a:solidFill>
                  <a:srgbClr val="FFFFFF"/>
                </a:solidFill>
                <a:latin typeface="Cambria"/>
                <a:cs typeface="Cambria"/>
              </a:rPr>
              <a:t>through </a:t>
            </a:r>
            <a:r>
              <a:rPr sz="1500" b="1" spc="1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500" b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40" dirty="0">
                <a:solidFill>
                  <a:srgbClr val="FFFFFF"/>
                </a:solidFill>
                <a:latin typeface="Cambria"/>
                <a:cs typeface="Cambria"/>
              </a:rPr>
              <a:t>processor </a:t>
            </a:r>
            <a:r>
              <a:rPr sz="1500" b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15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35" dirty="0">
                <a:solidFill>
                  <a:srgbClr val="FFFFFF"/>
                </a:solidFill>
                <a:latin typeface="Cambria"/>
                <a:cs typeface="Cambria"/>
              </a:rPr>
              <a:t>direct </a:t>
            </a:r>
            <a:r>
              <a:rPr sz="1500" b="1" spc="-3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b="1" spc="85" dirty="0">
                <a:solidFill>
                  <a:srgbClr val="FFFFFF"/>
                </a:solidFill>
                <a:latin typeface="Cambria"/>
                <a:cs typeface="Cambria"/>
              </a:rPr>
              <a:t>memory </a:t>
            </a:r>
            <a:r>
              <a:rPr sz="1500" b="1" spc="90" dirty="0">
                <a:solidFill>
                  <a:srgbClr val="FFFFFF"/>
                </a:solidFill>
                <a:latin typeface="Cambria"/>
                <a:cs typeface="Cambria"/>
              </a:rPr>
              <a:t> access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58267" y="6663666"/>
            <a:ext cx="37560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3912" y="2886970"/>
            <a:ext cx="278090" cy="3507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8484" y="3711089"/>
            <a:ext cx="282649" cy="2596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1985" y="4435007"/>
            <a:ext cx="218825" cy="2641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24166" y="2551176"/>
            <a:ext cx="292100" cy="221170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3600" spc="-105" dirty="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endParaRPr sz="3600">
              <a:latin typeface="Cambria"/>
              <a:cs typeface="Cambria"/>
            </a:endParaRPr>
          </a:p>
          <a:p>
            <a:pPr marL="41275" marR="9525" indent="-24765">
              <a:lnSpc>
                <a:spcPct val="132800"/>
              </a:lnSpc>
              <a:spcBef>
                <a:spcPts val="5"/>
              </a:spcBef>
            </a:pPr>
            <a:r>
              <a:rPr sz="3600" spc="20" dirty="0">
                <a:solidFill>
                  <a:srgbClr val="FF0000"/>
                </a:solidFill>
                <a:latin typeface="Cambria"/>
                <a:cs typeface="Cambria"/>
              </a:rPr>
              <a:t>u  </a:t>
            </a:r>
            <a:r>
              <a:rPr sz="3600" spc="100" dirty="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37132" y="1074934"/>
            <a:ext cx="154902" cy="3507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73324" y="1894499"/>
            <a:ext cx="291767" cy="2596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53831" y="739691"/>
            <a:ext cx="287655" cy="148209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510"/>
              </a:spcBef>
            </a:pPr>
            <a:r>
              <a:rPr sz="3600" spc="-4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3600" spc="5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9340" y="2559206"/>
            <a:ext cx="150698" cy="3279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77882" y="3351443"/>
            <a:ext cx="268972" cy="2687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08364" y="4079914"/>
            <a:ext cx="214257" cy="2596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90075" y="4790099"/>
            <a:ext cx="250737" cy="26872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066531" y="2196888"/>
            <a:ext cx="262255" cy="29216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indent="60960" algn="just">
              <a:lnSpc>
                <a:spcPct val="131700"/>
              </a:lnSpc>
              <a:spcBef>
                <a:spcPts val="140"/>
              </a:spcBef>
            </a:pPr>
            <a:r>
              <a:rPr sz="3600" spc="-135" dirty="0">
                <a:solidFill>
                  <a:srgbClr val="FF0000"/>
                </a:solidFill>
                <a:latin typeface="Cambria"/>
                <a:cs typeface="Cambria"/>
              </a:rPr>
              <a:t>t </a:t>
            </a:r>
            <a:r>
              <a:rPr sz="3600" spc="-7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95" dirty="0">
                <a:solidFill>
                  <a:srgbClr val="FF0000"/>
                </a:solidFill>
                <a:latin typeface="Cambria"/>
                <a:cs typeface="Cambria"/>
              </a:rPr>
              <a:t>e  </a:t>
            </a:r>
            <a:r>
              <a:rPr sz="3600" spc="10" dirty="0">
                <a:solidFill>
                  <a:srgbClr val="FF0000"/>
                </a:solidFill>
                <a:latin typeface="Cambria"/>
                <a:cs typeface="Cambria"/>
              </a:rPr>
              <a:t>r </a:t>
            </a:r>
            <a:r>
              <a:rPr sz="3600" spc="-7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28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77882" y="5518570"/>
            <a:ext cx="268972" cy="26872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066531" y="5272532"/>
            <a:ext cx="262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150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73324" y="6248959"/>
            <a:ext cx="291767" cy="26101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066531" y="6000699"/>
            <a:ext cx="2622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00516" y="1521118"/>
            <a:ext cx="292607" cy="2596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05088" y="2249590"/>
            <a:ext cx="269748" cy="2687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717901" y="2978062"/>
            <a:ext cx="251993" cy="2687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65384" y="3642770"/>
            <a:ext cx="150533" cy="32793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769095" y="4343915"/>
            <a:ext cx="150875" cy="35070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692895" y="1093740"/>
            <a:ext cx="262255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32800"/>
              </a:lnSpc>
              <a:spcBef>
                <a:spcPts val="100"/>
              </a:spcBef>
            </a:pPr>
            <a:r>
              <a:rPr sz="3600" spc="30" dirty="0">
                <a:solidFill>
                  <a:srgbClr val="FF0000"/>
                </a:solidFill>
                <a:latin typeface="Cambria"/>
                <a:cs typeface="Cambria"/>
              </a:rPr>
              <a:t>n  </a:t>
            </a:r>
            <a:r>
              <a:rPr sz="3600" spc="195" dirty="0">
                <a:solidFill>
                  <a:srgbClr val="FF0000"/>
                </a:solidFill>
                <a:latin typeface="Cambria"/>
                <a:cs typeface="Cambria"/>
              </a:rPr>
              <a:t>e  </a:t>
            </a:r>
            <a:r>
              <a:rPr sz="3600" spc="285" dirty="0">
                <a:solidFill>
                  <a:srgbClr val="FF0000"/>
                </a:solidFill>
                <a:latin typeface="Cambria"/>
                <a:cs typeface="Cambria"/>
              </a:rPr>
              <a:t>c </a:t>
            </a:r>
            <a:r>
              <a:rPr sz="3600" spc="-7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-135" dirty="0">
                <a:solidFill>
                  <a:srgbClr val="FF0000"/>
                </a:solidFill>
                <a:latin typeface="Cambria"/>
                <a:cs typeface="Cambria"/>
              </a:rPr>
              <a:t>t </a:t>
            </a:r>
            <a:r>
              <a:rPr sz="3600" spc="-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50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705088" y="5163479"/>
            <a:ext cx="269748" cy="26872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692895" y="4917440"/>
            <a:ext cx="262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150" dirty="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00516" y="5891950"/>
            <a:ext cx="292607" cy="25961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692895" y="5645911"/>
            <a:ext cx="262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6155" y="161544"/>
            <a:ext cx="3438525" cy="1784985"/>
            <a:chOff x="486155" y="161544"/>
            <a:chExt cx="3438525" cy="1784985"/>
          </a:xfrm>
        </p:grpSpPr>
        <p:sp>
          <p:nvSpPr>
            <p:cNvPr id="29" name="object 29"/>
            <p:cNvSpPr/>
            <p:nvPr/>
          </p:nvSpPr>
          <p:spPr>
            <a:xfrm>
              <a:off x="3319272" y="978535"/>
              <a:ext cx="605155" cy="103505"/>
            </a:xfrm>
            <a:custGeom>
              <a:avLst/>
              <a:gdLst/>
              <a:ahLst/>
              <a:cxnLst/>
              <a:rect l="l" t="t" r="r" b="b"/>
              <a:pathLst>
                <a:path w="605154" h="103505">
                  <a:moveTo>
                    <a:pt x="579664" y="51688"/>
                  </a:moveTo>
                  <a:lnTo>
                    <a:pt x="512825" y="90677"/>
                  </a:lnTo>
                  <a:lnTo>
                    <a:pt x="509904" y="92455"/>
                  </a:lnTo>
                  <a:lnTo>
                    <a:pt x="508888" y="96265"/>
                  </a:lnTo>
                  <a:lnTo>
                    <a:pt x="510539" y="99313"/>
                  </a:lnTo>
                  <a:lnTo>
                    <a:pt x="512317" y="102362"/>
                  </a:lnTo>
                  <a:lnTo>
                    <a:pt x="516254" y="103377"/>
                  </a:lnTo>
                  <a:lnTo>
                    <a:pt x="594010" y="58038"/>
                  </a:lnTo>
                  <a:lnTo>
                    <a:pt x="592327" y="58038"/>
                  </a:lnTo>
                  <a:lnTo>
                    <a:pt x="592327" y="57150"/>
                  </a:lnTo>
                  <a:lnTo>
                    <a:pt x="589026" y="57150"/>
                  </a:lnTo>
                  <a:lnTo>
                    <a:pt x="579664" y="51688"/>
                  </a:lnTo>
                  <a:close/>
                </a:path>
                <a:path w="605154" h="103505">
                  <a:moveTo>
                    <a:pt x="568778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68778" y="58038"/>
                  </a:lnTo>
                  <a:lnTo>
                    <a:pt x="579664" y="51688"/>
                  </a:lnTo>
                  <a:lnTo>
                    <a:pt x="568778" y="45338"/>
                  </a:lnTo>
                  <a:close/>
                </a:path>
                <a:path w="605154" h="103505">
                  <a:moveTo>
                    <a:pt x="594010" y="45338"/>
                  </a:moveTo>
                  <a:lnTo>
                    <a:pt x="592327" y="45338"/>
                  </a:lnTo>
                  <a:lnTo>
                    <a:pt x="592327" y="58038"/>
                  </a:lnTo>
                  <a:lnTo>
                    <a:pt x="594010" y="58038"/>
                  </a:lnTo>
                  <a:lnTo>
                    <a:pt x="604901" y="51688"/>
                  </a:lnTo>
                  <a:lnTo>
                    <a:pt x="594010" y="45338"/>
                  </a:lnTo>
                  <a:close/>
                </a:path>
                <a:path w="605154" h="103505">
                  <a:moveTo>
                    <a:pt x="589026" y="46227"/>
                  </a:moveTo>
                  <a:lnTo>
                    <a:pt x="579664" y="51688"/>
                  </a:lnTo>
                  <a:lnTo>
                    <a:pt x="589026" y="57150"/>
                  </a:lnTo>
                  <a:lnTo>
                    <a:pt x="589026" y="46227"/>
                  </a:lnTo>
                  <a:close/>
                </a:path>
                <a:path w="605154" h="103505">
                  <a:moveTo>
                    <a:pt x="592327" y="46227"/>
                  </a:moveTo>
                  <a:lnTo>
                    <a:pt x="589026" y="46227"/>
                  </a:lnTo>
                  <a:lnTo>
                    <a:pt x="589026" y="57150"/>
                  </a:lnTo>
                  <a:lnTo>
                    <a:pt x="592327" y="57150"/>
                  </a:lnTo>
                  <a:lnTo>
                    <a:pt x="592327" y="46227"/>
                  </a:lnTo>
                  <a:close/>
                </a:path>
                <a:path w="605154" h="103505">
                  <a:moveTo>
                    <a:pt x="516254" y="0"/>
                  </a:moveTo>
                  <a:lnTo>
                    <a:pt x="512317" y="1015"/>
                  </a:lnTo>
                  <a:lnTo>
                    <a:pt x="510539" y="4063"/>
                  </a:lnTo>
                  <a:lnTo>
                    <a:pt x="508888" y="7112"/>
                  </a:lnTo>
                  <a:lnTo>
                    <a:pt x="509904" y="10922"/>
                  </a:lnTo>
                  <a:lnTo>
                    <a:pt x="512825" y="12700"/>
                  </a:lnTo>
                  <a:lnTo>
                    <a:pt x="579664" y="51688"/>
                  </a:lnTo>
                  <a:lnTo>
                    <a:pt x="589026" y="46227"/>
                  </a:lnTo>
                  <a:lnTo>
                    <a:pt x="592327" y="46227"/>
                  </a:lnTo>
                  <a:lnTo>
                    <a:pt x="592327" y="45338"/>
                  </a:lnTo>
                  <a:lnTo>
                    <a:pt x="594010" y="45338"/>
                  </a:lnTo>
                  <a:lnTo>
                    <a:pt x="516254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251" y="161544"/>
              <a:ext cx="2889504" cy="17846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6155" y="190500"/>
              <a:ext cx="2703576" cy="12984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6259" y="199644"/>
              <a:ext cx="2764536" cy="165963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51763" y="263778"/>
            <a:ext cx="2330450" cy="1057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88100"/>
              </a:lnSpc>
              <a:spcBef>
                <a:spcPts val="315"/>
              </a:spcBef>
            </a:pPr>
            <a:r>
              <a:rPr sz="1500" spc="11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communication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pathway </a:t>
            </a:r>
            <a:r>
              <a:rPr sz="1500" spc="-3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Cambria"/>
                <a:cs typeface="Cambria"/>
              </a:rPr>
              <a:t>connecting</a:t>
            </a:r>
            <a:r>
              <a:rPr sz="15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 or 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more </a:t>
            </a: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Cambria"/>
                <a:cs typeface="Cambria"/>
              </a:rPr>
              <a:t>devices</a:t>
            </a:r>
            <a:endParaRPr sz="1500">
              <a:latin typeface="Cambria"/>
              <a:cs typeface="Cambria"/>
            </a:endParaRPr>
          </a:p>
          <a:p>
            <a:pPr marL="127000" marR="96520" indent="-114300">
              <a:lnSpc>
                <a:spcPts val="1260"/>
              </a:lnSpc>
              <a:spcBef>
                <a:spcPts val="645"/>
              </a:spcBef>
              <a:buChar char="•"/>
              <a:tabLst>
                <a:tab pos="127000" algn="l"/>
              </a:tabLst>
            </a:pP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Key</a:t>
            </a:r>
            <a:r>
              <a:rPr sz="12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characteristic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2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1200" spc="25" dirty="0">
                <a:solidFill>
                  <a:srgbClr val="FFFFFF"/>
                </a:solidFill>
                <a:latin typeface="Cambria"/>
                <a:cs typeface="Cambria"/>
              </a:rPr>
              <a:t> is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200" spc="-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shared</a:t>
            </a:r>
            <a:r>
              <a:rPr sz="12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Cambria"/>
                <a:cs typeface="Cambria"/>
              </a:rPr>
              <a:t>transmission</a:t>
            </a:r>
            <a:r>
              <a:rPr sz="12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Cambria"/>
                <a:cs typeface="Cambria"/>
              </a:rPr>
              <a:t>medium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86839" y="161544"/>
            <a:ext cx="4898390" cy="2301240"/>
            <a:chOff x="1886839" y="161544"/>
            <a:chExt cx="4898390" cy="2301240"/>
          </a:xfrm>
        </p:grpSpPr>
        <p:sp>
          <p:nvSpPr>
            <p:cNvPr id="35" name="object 35"/>
            <p:cNvSpPr/>
            <p:nvPr/>
          </p:nvSpPr>
          <p:spPr>
            <a:xfrm>
              <a:off x="1886839" y="1857755"/>
              <a:ext cx="3456304" cy="605155"/>
            </a:xfrm>
            <a:custGeom>
              <a:avLst/>
              <a:gdLst/>
              <a:ahLst/>
              <a:cxnLst/>
              <a:rect l="l" t="t" r="r" b="b"/>
              <a:pathLst>
                <a:path w="3456304" h="605155">
                  <a:moveTo>
                    <a:pt x="7112" y="508889"/>
                  </a:moveTo>
                  <a:lnTo>
                    <a:pt x="4063" y="510540"/>
                  </a:lnTo>
                  <a:lnTo>
                    <a:pt x="1016" y="512318"/>
                  </a:lnTo>
                  <a:lnTo>
                    <a:pt x="0" y="516255"/>
                  </a:lnTo>
                  <a:lnTo>
                    <a:pt x="51688" y="604901"/>
                  </a:lnTo>
                  <a:lnTo>
                    <a:pt x="59020" y="592328"/>
                  </a:lnTo>
                  <a:lnTo>
                    <a:pt x="45338" y="592328"/>
                  </a:lnTo>
                  <a:lnTo>
                    <a:pt x="45338" y="568778"/>
                  </a:lnTo>
                  <a:lnTo>
                    <a:pt x="12700" y="512826"/>
                  </a:lnTo>
                  <a:lnTo>
                    <a:pt x="10922" y="509905"/>
                  </a:lnTo>
                  <a:lnTo>
                    <a:pt x="7112" y="508889"/>
                  </a:lnTo>
                  <a:close/>
                </a:path>
                <a:path w="3456304" h="605155">
                  <a:moveTo>
                    <a:pt x="45339" y="568778"/>
                  </a:moveTo>
                  <a:lnTo>
                    <a:pt x="45338" y="592328"/>
                  </a:lnTo>
                  <a:lnTo>
                    <a:pt x="58038" y="592328"/>
                  </a:lnTo>
                  <a:lnTo>
                    <a:pt x="58038" y="589026"/>
                  </a:lnTo>
                  <a:lnTo>
                    <a:pt x="46228" y="589026"/>
                  </a:lnTo>
                  <a:lnTo>
                    <a:pt x="51688" y="579664"/>
                  </a:lnTo>
                  <a:lnTo>
                    <a:pt x="45339" y="568778"/>
                  </a:lnTo>
                  <a:close/>
                </a:path>
                <a:path w="3456304" h="605155">
                  <a:moveTo>
                    <a:pt x="96266" y="508889"/>
                  </a:moveTo>
                  <a:lnTo>
                    <a:pt x="92456" y="509905"/>
                  </a:lnTo>
                  <a:lnTo>
                    <a:pt x="90678" y="512826"/>
                  </a:lnTo>
                  <a:lnTo>
                    <a:pt x="58038" y="568778"/>
                  </a:lnTo>
                  <a:lnTo>
                    <a:pt x="58038" y="592328"/>
                  </a:lnTo>
                  <a:lnTo>
                    <a:pt x="59020" y="592328"/>
                  </a:lnTo>
                  <a:lnTo>
                    <a:pt x="103378" y="516255"/>
                  </a:lnTo>
                  <a:lnTo>
                    <a:pt x="102362" y="512318"/>
                  </a:lnTo>
                  <a:lnTo>
                    <a:pt x="99313" y="510540"/>
                  </a:lnTo>
                  <a:lnTo>
                    <a:pt x="96266" y="508889"/>
                  </a:lnTo>
                  <a:close/>
                </a:path>
                <a:path w="3456304" h="605155">
                  <a:moveTo>
                    <a:pt x="51688" y="579664"/>
                  </a:moveTo>
                  <a:lnTo>
                    <a:pt x="46228" y="589026"/>
                  </a:lnTo>
                  <a:lnTo>
                    <a:pt x="57150" y="589026"/>
                  </a:lnTo>
                  <a:lnTo>
                    <a:pt x="51688" y="579664"/>
                  </a:lnTo>
                  <a:close/>
                </a:path>
                <a:path w="3456304" h="605155">
                  <a:moveTo>
                    <a:pt x="58038" y="568778"/>
                  </a:moveTo>
                  <a:lnTo>
                    <a:pt x="51688" y="579664"/>
                  </a:lnTo>
                  <a:lnTo>
                    <a:pt x="57150" y="589026"/>
                  </a:lnTo>
                  <a:lnTo>
                    <a:pt x="58038" y="589026"/>
                  </a:lnTo>
                  <a:lnTo>
                    <a:pt x="58038" y="568778"/>
                  </a:lnTo>
                  <a:close/>
                </a:path>
                <a:path w="3456304" h="605155">
                  <a:moveTo>
                    <a:pt x="3443605" y="313182"/>
                  </a:moveTo>
                  <a:lnTo>
                    <a:pt x="48133" y="313182"/>
                  </a:lnTo>
                  <a:lnTo>
                    <a:pt x="45338" y="315976"/>
                  </a:lnTo>
                  <a:lnTo>
                    <a:pt x="45339" y="568778"/>
                  </a:lnTo>
                  <a:lnTo>
                    <a:pt x="51688" y="579664"/>
                  </a:lnTo>
                  <a:lnTo>
                    <a:pt x="58038" y="568778"/>
                  </a:lnTo>
                  <a:lnTo>
                    <a:pt x="58038" y="325882"/>
                  </a:lnTo>
                  <a:lnTo>
                    <a:pt x="51688" y="325882"/>
                  </a:lnTo>
                  <a:lnTo>
                    <a:pt x="58038" y="319532"/>
                  </a:lnTo>
                  <a:lnTo>
                    <a:pt x="3443605" y="319532"/>
                  </a:lnTo>
                  <a:lnTo>
                    <a:pt x="3443605" y="313182"/>
                  </a:lnTo>
                  <a:close/>
                </a:path>
                <a:path w="3456304" h="605155">
                  <a:moveTo>
                    <a:pt x="58038" y="319532"/>
                  </a:moveTo>
                  <a:lnTo>
                    <a:pt x="51688" y="325882"/>
                  </a:lnTo>
                  <a:lnTo>
                    <a:pt x="58038" y="325882"/>
                  </a:lnTo>
                  <a:lnTo>
                    <a:pt x="58038" y="319532"/>
                  </a:lnTo>
                  <a:close/>
                </a:path>
                <a:path w="3456304" h="605155">
                  <a:moveTo>
                    <a:pt x="3456305" y="313182"/>
                  </a:moveTo>
                  <a:lnTo>
                    <a:pt x="3449955" y="313182"/>
                  </a:lnTo>
                  <a:lnTo>
                    <a:pt x="3443605" y="319532"/>
                  </a:lnTo>
                  <a:lnTo>
                    <a:pt x="58038" y="319532"/>
                  </a:lnTo>
                  <a:lnTo>
                    <a:pt x="58038" y="325882"/>
                  </a:lnTo>
                  <a:lnTo>
                    <a:pt x="3453511" y="325882"/>
                  </a:lnTo>
                  <a:lnTo>
                    <a:pt x="3456305" y="323088"/>
                  </a:lnTo>
                  <a:lnTo>
                    <a:pt x="3456305" y="313182"/>
                  </a:lnTo>
                  <a:close/>
                </a:path>
                <a:path w="3456304" h="605155">
                  <a:moveTo>
                    <a:pt x="3456305" y="0"/>
                  </a:moveTo>
                  <a:lnTo>
                    <a:pt x="3443605" y="0"/>
                  </a:lnTo>
                  <a:lnTo>
                    <a:pt x="3443605" y="319532"/>
                  </a:lnTo>
                  <a:lnTo>
                    <a:pt x="3449955" y="313182"/>
                  </a:lnTo>
                  <a:lnTo>
                    <a:pt x="3456305" y="313182"/>
                  </a:lnTo>
                  <a:lnTo>
                    <a:pt x="3456305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90772" y="161544"/>
              <a:ext cx="2889504" cy="17846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84676" y="190500"/>
              <a:ext cx="2900172" cy="16611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54780" y="199644"/>
              <a:ext cx="2764535" cy="1659635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050538" y="263778"/>
            <a:ext cx="2561590" cy="14204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111760">
              <a:lnSpc>
                <a:spcPct val="88000"/>
              </a:lnSpc>
              <a:spcBef>
                <a:spcPts val="315"/>
              </a:spcBef>
            </a:pPr>
            <a:r>
              <a:rPr sz="1500" spc="55" dirty="0">
                <a:solidFill>
                  <a:srgbClr val="FFFFFF"/>
                </a:solidFill>
                <a:latin typeface="Cambria"/>
                <a:cs typeface="Cambria"/>
              </a:rPr>
              <a:t>Signals </a:t>
            </a:r>
            <a:r>
              <a:rPr sz="1500" spc="15" dirty="0">
                <a:solidFill>
                  <a:srgbClr val="FFFFFF"/>
                </a:solidFill>
                <a:latin typeface="Cambria"/>
                <a:cs typeface="Cambria"/>
              </a:rPr>
              <a:t>transmitted </a:t>
            </a:r>
            <a:r>
              <a:rPr sz="1500" spc="85" dirty="0">
                <a:solidFill>
                  <a:srgbClr val="FFFFFF"/>
                </a:solidFill>
                <a:latin typeface="Cambria"/>
                <a:cs typeface="Cambria"/>
              </a:rPr>
              <a:t>by 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any </a:t>
            </a: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Cambria"/>
                <a:cs typeface="Cambria"/>
              </a:rPr>
              <a:t>one</a:t>
            </a:r>
            <a:r>
              <a:rPr sz="15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Cambria"/>
                <a:cs typeface="Cambria"/>
              </a:rPr>
              <a:t>device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are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Cambria"/>
                <a:cs typeface="Cambria"/>
              </a:rPr>
              <a:t>available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1500" spc="-3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reception </a:t>
            </a:r>
            <a:r>
              <a:rPr sz="1500" spc="85" dirty="0">
                <a:solidFill>
                  <a:srgbClr val="FFFFFF"/>
                </a:solidFill>
                <a:latin typeface="Cambria"/>
                <a:cs typeface="Cambria"/>
              </a:rPr>
              <a:t>by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all 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other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75" dirty="0">
                <a:solidFill>
                  <a:srgbClr val="FFFFFF"/>
                </a:solidFill>
                <a:latin typeface="Cambria"/>
                <a:cs typeface="Cambria"/>
              </a:rPr>
              <a:t>devices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attached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5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Cambria"/>
                <a:cs typeface="Cambria"/>
              </a:rPr>
              <a:t>bus</a:t>
            </a:r>
            <a:endParaRPr sz="1500">
              <a:latin typeface="Cambria"/>
              <a:cs typeface="Cambria"/>
            </a:endParaRPr>
          </a:p>
          <a:p>
            <a:pPr marL="127000" marR="5080" indent="-114300">
              <a:lnSpc>
                <a:spcPct val="87900"/>
              </a:lnSpc>
              <a:spcBef>
                <a:spcPts val="630"/>
              </a:spcBef>
              <a:buChar char="•"/>
              <a:tabLst>
                <a:tab pos="127000" algn="l"/>
              </a:tabLst>
            </a:pPr>
            <a:r>
              <a:rPr sz="1200" spc="-15" dirty="0">
                <a:solidFill>
                  <a:srgbClr val="FFFFFF"/>
                </a:solidFill>
                <a:latin typeface="Cambria"/>
                <a:cs typeface="Cambria"/>
              </a:rPr>
              <a:t>If</a:t>
            </a:r>
            <a:r>
              <a:rPr sz="12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12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Cambria"/>
                <a:cs typeface="Cambria"/>
              </a:rPr>
              <a:t>devices</a:t>
            </a: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Cambria"/>
                <a:cs typeface="Cambria"/>
              </a:rPr>
              <a:t>transmit</a:t>
            </a:r>
            <a:r>
              <a:rPr sz="12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Cambria"/>
                <a:cs typeface="Cambria"/>
              </a:rPr>
              <a:t>during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Cambria"/>
                <a:cs typeface="Cambria"/>
              </a:rPr>
              <a:t>same </a:t>
            </a:r>
            <a:r>
              <a:rPr sz="1200" spc="25" dirty="0">
                <a:solidFill>
                  <a:srgbClr val="FFFFFF"/>
                </a:solidFill>
                <a:latin typeface="Cambria"/>
                <a:cs typeface="Cambria"/>
              </a:rPr>
              <a:t>time </a:t>
            </a:r>
            <a:r>
              <a:rPr sz="1200" spc="60" dirty="0">
                <a:solidFill>
                  <a:srgbClr val="FFFFFF"/>
                </a:solidFill>
                <a:latin typeface="Cambria"/>
                <a:cs typeface="Cambria"/>
              </a:rPr>
              <a:t>period </a:t>
            </a:r>
            <a:r>
              <a:rPr sz="1200" spc="15" dirty="0">
                <a:solidFill>
                  <a:srgbClr val="FFFFFF"/>
                </a:solidFill>
                <a:latin typeface="Cambria"/>
                <a:cs typeface="Cambria"/>
              </a:rPr>
              <a:t>their </a:t>
            </a:r>
            <a:r>
              <a:rPr sz="1200" spc="45" dirty="0">
                <a:solidFill>
                  <a:srgbClr val="FFFFFF"/>
                </a:solidFill>
                <a:latin typeface="Cambria"/>
                <a:cs typeface="Cambria"/>
              </a:rPr>
              <a:t>signals </a:t>
            </a:r>
            <a:r>
              <a:rPr sz="1200" spc="10" dirty="0">
                <a:solidFill>
                  <a:srgbClr val="FFFFFF"/>
                </a:solidFill>
                <a:latin typeface="Cambria"/>
                <a:cs typeface="Cambria"/>
              </a:rPr>
              <a:t>will </a:t>
            </a:r>
            <a:r>
              <a:rPr sz="1200" spc="-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overlap </a:t>
            </a:r>
            <a:r>
              <a:rPr sz="12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2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Cambria"/>
                <a:cs typeface="Cambria"/>
              </a:rPr>
              <a:t>become</a:t>
            </a: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Cambria"/>
                <a:cs typeface="Cambria"/>
              </a:rPr>
              <a:t>garbled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86155" y="2455164"/>
            <a:ext cx="3438525" cy="1784985"/>
            <a:chOff x="486155" y="2455164"/>
            <a:chExt cx="3438525" cy="1784985"/>
          </a:xfrm>
        </p:grpSpPr>
        <p:sp>
          <p:nvSpPr>
            <p:cNvPr id="41" name="object 41"/>
            <p:cNvSpPr/>
            <p:nvPr/>
          </p:nvSpPr>
          <p:spPr>
            <a:xfrm>
              <a:off x="3319272" y="3272155"/>
              <a:ext cx="605155" cy="103505"/>
            </a:xfrm>
            <a:custGeom>
              <a:avLst/>
              <a:gdLst/>
              <a:ahLst/>
              <a:cxnLst/>
              <a:rect l="l" t="t" r="r" b="b"/>
              <a:pathLst>
                <a:path w="605154" h="103504">
                  <a:moveTo>
                    <a:pt x="579664" y="51689"/>
                  </a:moveTo>
                  <a:lnTo>
                    <a:pt x="512825" y="90678"/>
                  </a:lnTo>
                  <a:lnTo>
                    <a:pt x="509904" y="92456"/>
                  </a:lnTo>
                  <a:lnTo>
                    <a:pt x="508888" y="96266"/>
                  </a:lnTo>
                  <a:lnTo>
                    <a:pt x="510539" y="99314"/>
                  </a:lnTo>
                  <a:lnTo>
                    <a:pt x="512317" y="102362"/>
                  </a:lnTo>
                  <a:lnTo>
                    <a:pt x="516254" y="103378"/>
                  </a:lnTo>
                  <a:lnTo>
                    <a:pt x="594010" y="58039"/>
                  </a:lnTo>
                  <a:lnTo>
                    <a:pt x="592327" y="58039"/>
                  </a:lnTo>
                  <a:lnTo>
                    <a:pt x="592327" y="57150"/>
                  </a:lnTo>
                  <a:lnTo>
                    <a:pt x="589026" y="57150"/>
                  </a:lnTo>
                  <a:lnTo>
                    <a:pt x="579664" y="51689"/>
                  </a:lnTo>
                  <a:close/>
                </a:path>
                <a:path w="605154" h="103504">
                  <a:moveTo>
                    <a:pt x="568778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568778" y="58039"/>
                  </a:lnTo>
                  <a:lnTo>
                    <a:pt x="579664" y="51689"/>
                  </a:lnTo>
                  <a:lnTo>
                    <a:pt x="568778" y="45339"/>
                  </a:lnTo>
                  <a:close/>
                </a:path>
                <a:path w="605154" h="103504">
                  <a:moveTo>
                    <a:pt x="594010" y="45339"/>
                  </a:moveTo>
                  <a:lnTo>
                    <a:pt x="592327" y="45339"/>
                  </a:lnTo>
                  <a:lnTo>
                    <a:pt x="592327" y="58039"/>
                  </a:lnTo>
                  <a:lnTo>
                    <a:pt x="594010" y="58039"/>
                  </a:lnTo>
                  <a:lnTo>
                    <a:pt x="604901" y="51689"/>
                  </a:lnTo>
                  <a:lnTo>
                    <a:pt x="594010" y="45339"/>
                  </a:lnTo>
                  <a:close/>
                </a:path>
                <a:path w="605154" h="103504">
                  <a:moveTo>
                    <a:pt x="589026" y="46228"/>
                  </a:moveTo>
                  <a:lnTo>
                    <a:pt x="579664" y="51689"/>
                  </a:lnTo>
                  <a:lnTo>
                    <a:pt x="589026" y="57150"/>
                  </a:lnTo>
                  <a:lnTo>
                    <a:pt x="589026" y="46228"/>
                  </a:lnTo>
                  <a:close/>
                </a:path>
                <a:path w="605154" h="103504">
                  <a:moveTo>
                    <a:pt x="592327" y="46228"/>
                  </a:moveTo>
                  <a:lnTo>
                    <a:pt x="589026" y="46228"/>
                  </a:lnTo>
                  <a:lnTo>
                    <a:pt x="589026" y="57150"/>
                  </a:lnTo>
                  <a:lnTo>
                    <a:pt x="592327" y="57150"/>
                  </a:lnTo>
                  <a:lnTo>
                    <a:pt x="592327" y="46228"/>
                  </a:lnTo>
                  <a:close/>
                </a:path>
                <a:path w="605154" h="103504">
                  <a:moveTo>
                    <a:pt x="516254" y="0"/>
                  </a:moveTo>
                  <a:lnTo>
                    <a:pt x="512317" y="1016"/>
                  </a:lnTo>
                  <a:lnTo>
                    <a:pt x="510539" y="4064"/>
                  </a:lnTo>
                  <a:lnTo>
                    <a:pt x="508888" y="7112"/>
                  </a:lnTo>
                  <a:lnTo>
                    <a:pt x="509904" y="10922"/>
                  </a:lnTo>
                  <a:lnTo>
                    <a:pt x="512825" y="12700"/>
                  </a:lnTo>
                  <a:lnTo>
                    <a:pt x="579664" y="51689"/>
                  </a:lnTo>
                  <a:lnTo>
                    <a:pt x="589026" y="46228"/>
                  </a:lnTo>
                  <a:lnTo>
                    <a:pt x="592327" y="46228"/>
                  </a:lnTo>
                  <a:lnTo>
                    <a:pt x="592327" y="45339"/>
                  </a:lnTo>
                  <a:lnTo>
                    <a:pt x="594010" y="45339"/>
                  </a:lnTo>
                  <a:lnTo>
                    <a:pt x="516254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251" y="2455164"/>
              <a:ext cx="2889504" cy="17846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6155" y="2484120"/>
              <a:ext cx="2929127" cy="12588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6259" y="2493264"/>
              <a:ext cx="2764536" cy="1659636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51763" y="2557398"/>
            <a:ext cx="2552700" cy="10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9"/>
              </a:lnSpc>
              <a:spcBef>
                <a:spcPts val="100"/>
              </a:spcBef>
            </a:pP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Typically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consists 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5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multiple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ts val="1689"/>
              </a:lnSpc>
            </a:pP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communication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lines</a:t>
            </a:r>
            <a:endParaRPr sz="1500">
              <a:latin typeface="Cambria"/>
              <a:cs typeface="Cambria"/>
            </a:endParaRPr>
          </a:p>
          <a:p>
            <a:pPr marL="127000" marR="111125" indent="-114300">
              <a:lnSpc>
                <a:spcPts val="1270"/>
              </a:lnSpc>
              <a:spcBef>
                <a:spcPts val="630"/>
              </a:spcBef>
              <a:buChar char="•"/>
              <a:tabLst>
                <a:tab pos="127000" algn="l"/>
              </a:tabLst>
            </a:pPr>
            <a:r>
              <a:rPr sz="1200" spc="55" dirty="0">
                <a:solidFill>
                  <a:srgbClr val="FFFFFF"/>
                </a:solidFill>
                <a:latin typeface="Cambria"/>
                <a:cs typeface="Cambria"/>
              </a:rPr>
              <a:t>Each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line </a:t>
            </a:r>
            <a:r>
              <a:rPr sz="1200" spc="25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1200" spc="70" dirty="0">
                <a:solidFill>
                  <a:srgbClr val="FFFFFF"/>
                </a:solidFill>
                <a:latin typeface="Cambria"/>
                <a:cs typeface="Cambria"/>
              </a:rPr>
              <a:t>capable </a:t>
            </a:r>
            <a:r>
              <a:rPr sz="1200" spc="1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2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Cambria"/>
                <a:cs typeface="Cambria"/>
              </a:rPr>
              <a:t>transmitting </a:t>
            </a:r>
            <a:r>
              <a:rPr sz="1200" spc="45" dirty="0">
                <a:solidFill>
                  <a:srgbClr val="FFFFFF"/>
                </a:solidFill>
                <a:latin typeface="Cambria"/>
                <a:cs typeface="Cambria"/>
              </a:rPr>
              <a:t>signals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representing </a:t>
            </a:r>
            <a:r>
              <a:rPr sz="1200" spc="-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Cambria"/>
                <a:cs typeface="Cambria"/>
              </a:rPr>
              <a:t>binary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2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Cambria"/>
                <a:cs typeface="Cambria"/>
              </a:rPr>
              <a:t>binary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mbria"/>
                <a:cs typeface="Cambria"/>
              </a:rPr>
              <a:t>0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886839" y="2455164"/>
            <a:ext cx="4909185" cy="2301240"/>
            <a:chOff x="1886839" y="2455164"/>
            <a:chExt cx="4909185" cy="2301240"/>
          </a:xfrm>
        </p:grpSpPr>
        <p:sp>
          <p:nvSpPr>
            <p:cNvPr id="47" name="object 47"/>
            <p:cNvSpPr/>
            <p:nvPr/>
          </p:nvSpPr>
          <p:spPr>
            <a:xfrm>
              <a:off x="1886839" y="4151376"/>
              <a:ext cx="3456304" cy="605155"/>
            </a:xfrm>
            <a:custGeom>
              <a:avLst/>
              <a:gdLst/>
              <a:ahLst/>
              <a:cxnLst/>
              <a:rect l="l" t="t" r="r" b="b"/>
              <a:pathLst>
                <a:path w="3456304" h="605154">
                  <a:moveTo>
                    <a:pt x="7112" y="508888"/>
                  </a:moveTo>
                  <a:lnTo>
                    <a:pt x="4063" y="510540"/>
                  </a:lnTo>
                  <a:lnTo>
                    <a:pt x="1016" y="512318"/>
                  </a:lnTo>
                  <a:lnTo>
                    <a:pt x="0" y="516255"/>
                  </a:lnTo>
                  <a:lnTo>
                    <a:pt x="51688" y="604901"/>
                  </a:lnTo>
                  <a:lnTo>
                    <a:pt x="59020" y="592328"/>
                  </a:lnTo>
                  <a:lnTo>
                    <a:pt x="45338" y="592328"/>
                  </a:lnTo>
                  <a:lnTo>
                    <a:pt x="45338" y="568778"/>
                  </a:lnTo>
                  <a:lnTo>
                    <a:pt x="12700" y="512825"/>
                  </a:lnTo>
                  <a:lnTo>
                    <a:pt x="10922" y="509905"/>
                  </a:lnTo>
                  <a:lnTo>
                    <a:pt x="7112" y="508888"/>
                  </a:lnTo>
                  <a:close/>
                </a:path>
                <a:path w="3456304" h="605154">
                  <a:moveTo>
                    <a:pt x="45339" y="568778"/>
                  </a:moveTo>
                  <a:lnTo>
                    <a:pt x="45338" y="592328"/>
                  </a:lnTo>
                  <a:lnTo>
                    <a:pt x="58038" y="592328"/>
                  </a:lnTo>
                  <a:lnTo>
                    <a:pt x="58038" y="589026"/>
                  </a:lnTo>
                  <a:lnTo>
                    <a:pt x="46228" y="589026"/>
                  </a:lnTo>
                  <a:lnTo>
                    <a:pt x="51688" y="579664"/>
                  </a:lnTo>
                  <a:lnTo>
                    <a:pt x="45339" y="568778"/>
                  </a:lnTo>
                  <a:close/>
                </a:path>
                <a:path w="3456304" h="605154">
                  <a:moveTo>
                    <a:pt x="96266" y="508888"/>
                  </a:moveTo>
                  <a:lnTo>
                    <a:pt x="92456" y="509905"/>
                  </a:lnTo>
                  <a:lnTo>
                    <a:pt x="90678" y="512825"/>
                  </a:lnTo>
                  <a:lnTo>
                    <a:pt x="58038" y="568778"/>
                  </a:lnTo>
                  <a:lnTo>
                    <a:pt x="58038" y="592328"/>
                  </a:lnTo>
                  <a:lnTo>
                    <a:pt x="59020" y="592328"/>
                  </a:lnTo>
                  <a:lnTo>
                    <a:pt x="103378" y="516255"/>
                  </a:lnTo>
                  <a:lnTo>
                    <a:pt x="102362" y="512318"/>
                  </a:lnTo>
                  <a:lnTo>
                    <a:pt x="99313" y="510540"/>
                  </a:lnTo>
                  <a:lnTo>
                    <a:pt x="96266" y="508888"/>
                  </a:lnTo>
                  <a:close/>
                </a:path>
                <a:path w="3456304" h="605154">
                  <a:moveTo>
                    <a:pt x="51688" y="579664"/>
                  </a:moveTo>
                  <a:lnTo>
                    <a:pt x="46228" y="589026"/>
                  </a:lnTo>
                  <a:lnTo>
                    <a:pt x="57150" y="589026"/>
                  </a:lnTo>
                  <a:lnTo>
                    <a:pt x="51688" y="579664"/>
                  </a:lnTo>
                  <a:close/>
                </a:path>
                <a:path w="3456304" h="605154">
                  <a:moveTo>
                    <a:pt x="58038" y="568778"/>
                  </a:moveTo>
                  <a:lnTo>
                    <a:pt x="51688" y="579664"/>
                  </a:lnTo>
                  <a:lnTo>
                    <a:pt x="57150" y="589026"/>
                  </a:lnTo>
                  <a:lnTo>
                    <a:pt x="58038" y="589026"/>
                  </a:lnTo>
                  <a:lnTo>
                    <a:pt x="58038" y="568778"/>
                  </a:lnTo>
                  <a:close/>
                </a:path>
                <a:path w="3456304" h="605154">
                  <a:moveTo>
                    <a:pt x="3443605" y="313181"/>
                  </a:moveTo>
                  <a:lnTo>
                    <a:pt x="48133" y="313181"/>
                  </a:lnTo>
                  <a:lnTo>
                    <a:pt x="45338" y="315975"/>
                  </a:lnTo>
                  <a:lnTo>
                    <a:pt x="45339" y="568778"/>
                  </a:lnTo>
                  <a:lnTo>
                    <a:pt x="51688" y="579664"/>
                  </a:lnTo>
                  <a:lnTo>
                    <a:pt x="58038" y="568778"/>
                  </a:lnTo>
                  <a:lnTo>
                    <a:pt x="58038" y="325881"/>
                  </a:lnTo>
                  <a:lnTo>
                    <a:pt x="51688" y="325881"/>
                  </a:lnTo>
                  <a:lnTo>
                    <a:pt x="58038" y="319531"/>
                  </a:lnTo>
                  <a:lnTo>
                    <a:pt x="3443605" y="319531"/>
                  </a:lnTo>
                  <a:lnTo>
                    <a:pt x="3443605" y="313181"/>
                  </a:lnTo>
                  <a:close/>
                </a:path>
                <a:path w="3456304" h="605154">
                  <a:moveTo>
                    <a:pt x="58038" y="319531"/>
                  </a:moveTo>
                  <a:lnTo>
                    <a:pt x="51688" y="325881"/>
                  </a:lnTo>
                  <a:lnTo>
                    <a:pt x="58038" y="325881"/>
                  </a:lnTo>
                  <a:lnTo>
                    <a:pt x="58038" y="319531"/>
                  </a:lnTo>
                  <a:close/>
                </a:path>
                <a:path w="3456304" h="605154">
                  <a:moveTo>
                    <a:pt x="3456305" y="313181"/>
                  </a:moveTo>
                  <a:lnTo>
                    <a:pt x="3449955" y="313181"/>
                  </a:lnTo>
                  <a:lnTo>
                    <a:pt x="3443605" y="319531"/>
                  </a:lnTo>
                  <a:lnTo>
                    <a:pt x="58038" y="319531"/>
                  </a:lnTo>
                  <a:lnTo>
                    <a:pt x="58038" y="325881"/>
                  </a:lnTo>
                  <a:lnTo>
                    <a:pt x="3453511" y="325881"/>
                  </a:lnTo>
                  <a:lnTo>
                    <a:pt x="3456305" y="323088"/>
                  </a:lnTo>
                  <a:lnTo>
                    <a:pt x="3456305" y="313181"/>
                  </a:lnTo>
                  <a:close/>
                </a:path>
                <a:path w="3456304" h="605154">
                  <a:moveTo>
                    <a:pt x="3456305" y="0"/>
                  </a:moveTo>
                  <a:lnTo>
                    <a:pt x="3443605" y="0"/>
                  </a:lnTo>
                  <a:lnTo>
                    <a:pt x="3443605" y="319531"/>
                  </a:lnTo>
                  <a:lnTo>
                    <a:pt x="3449955" y="313181"/>
                  </a:lnTo>
                  <a:lnTo>
                    <a:pt x="3456305" y="313181"/>
                  </a:lnTo>
                  <a:lnTo>
                    <a:pt x="3456305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90772" y="2455164"/>
              <a:ext cx="2889504" cy="17846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21252" y="2601468"/>
              <a:ext cx="2874263" cy="152552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54780" y="2493264"/>
              <a:ext cx="2764535" cy="1659636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087114" y="2675635"/>
            <a:ext cx="2507615" cy="12604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ctr">
              <a:lnSpc>
                <a:spcPts val="1580"/>
              </a:lnSpc>
              <a:spcBef>
                <a:spcPts val="335"/>
              </a:spcBef>
            </a:pPr>
            <a:r>
              <a:rPr sz="1500" spc="75" dirty="0">
                <a:solidFill>
                  <a:srgbClr val="FFFFFF"/>
                </a:solidFill>
                <a:latin typeface="Cambria"/>
                <a:cs typeface="Cambria"/>
              </a:rPr>
              <a:t>Computer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systems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contain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500" spc="-3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Cambria"/>
                <a:cs typeface="Cambria"/>
              </a:rPr>
              <a:t>number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Cambria"/>
                <a:cs typeface="Cambria"/>
              </a:rPr>
              <a:t>different</a:t>
            </a:r>
            <a:r>
              <a:rPr sz="15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Cambria"/>
                <a:cs typeface="Cambria"/>
              </a:rPr>
              <a:t>buses </a:t>
            </a:r>
            <a:r>
              <a:rPr sz="15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Cambria"/>
                <a:cs typeface="Cambria"/>
              </a:rPr>
              <a:t>provide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pathways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Cambria"/>
                <a:cs typeface="Cambria"/>
              </a:rPr>
              <a:t>between </a:t>
            </a:r>
            <a:r>
              <a:rPr sz="1500" spc="55" dirty="0">
                <a:solidFill>
                  <a:srgbClr val="FFFFFF"/>
                </a:solidFill>
                <a:latin typeface="Cambria"/>
                <a:cs typeface="Cambria"/>
              </a:rPr>
              <a:t>components </a:t>
            </a:r>
            <a:r>
              <a:rPr sz="1500" dirty="0">
                <a:solidFill>
                  <a:srgbClr val="FFFFFF"/>
                </a:solidFill>
                <a:latin typeface="Cambria"/>
                <a:cs typeface="Cambria"/>
              </a:rPr>
              <a:t>at </a:t>
            </a:r>
            <a:r>
              <a:rPr sz="15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various</a:t>
            </a:r>
            <a:r>
              <a:rPr sz="15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Cambria"/>
                <a:cs typeface="Cambria"/>
              </a:rPr>
              <a:t>levels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the 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Cambria"/>
                <a:cs typeface="Cambria"/>
              </a:rPr>
              <a:t>computer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hierarchy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86155" y="4748796"/>
            <a:ext cx="3438525" cy="1784985"/>
            <a:chOff x="486155" y="4748796"/>
            <a:chExt cx="3438525" cy="1784985"/>
          </a:xfrm>
        </p:grpSpPr>
        <p:sp>
          <p:nvSpPr>
            <p:cNvPr id="53" name="object 53"/>
            <p:cNvSpPr/>
            <p:nvPr/>
          </p:nvSpPr>
          <p:spPr>
            <a:xfrm>
              <a:off x="3319272" y="5565774"/>
              <a:ext cx="605155" cy="103505"/>
            </a:xfrm>
            <a:custGeom>
              <a:avLst/>
              <a:gdLst/>
              <a:ahLst/>
              <a:cxnLst/>
              <a:rect l="l" t="t" r="r" b="b"/>
              <a:pathLst>
                <a:path w="605154" h="103504">
                  <a:moveTo>
                    <a:pt x="579623" y="51687"/>
                  </a:moveTo>
                  <a:lnTo>
                    <a:pt x="512825" y="90652"/>
                  </a:lnTo>
                  <a:lnTo>
                    <a:pt x="509904" y="92417"/>
                  </a:lnTo>
                  <a:lnTo>
                    <a:pt x="508888" y="96304"/>
                  </a:lnTo>
                  <a:lnTo>
                    <a:pt x="510539" y="99339"/>
                  </a:lnTo>
                  <a:lnTo>
                    <a:pt x="512317" y="102362"/>
                  </a:lnTo>
                  <a:lnTo>
                    <a:pt x="516254" y="103390"/>
                  </a:lnTo>
                  <a:lnTo>
                    <a:pt x="594013" y="58038"/>
                  </a:lnTo>
                  <a:lnTo>
                    <a:pt x="592327" y="58038"/>
                  </a:lnTo>
                  <a:lnTo>
                    <a:pt x="592327" y="57175"/>
                  </a:lnTo>
                  <a:lnTo>
                    <a:pt x="589026" y="57175"/>
                  </a:lnTo>
                  <a:lnTo>
                    <a:pt x="579623" y="51687"/>
                  </a:lnTo>
                  <a:close/>
                </a:path>
                <a:path w="605154" h="103504">
                  <a:moveTo>
                    <a:pt x="56874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68735" y="58038"/>
                  </a:lnTo>
                  <a:lnTo>
                    <a:pt x="579623" y="51687"/>
                  </a:lnTo>
                  <a:lnTo>
                    <a:pt x="568746" y="45338"/>
                  </a:lnTo>
                  <a:close/>
                </a:path>
                <a:path w="605154" h="103504">
                  <a:moveTo>
                    <a:pt x="594010" y="45338"/>
                  </a:moveTo>
                  <a:lnTo>
                    <a:pt x="592327" y="45338"/>
                  </a:lnTo>
                  <a:lnTo>
                    <a:pt x="592327" y="58038"/>
                  </a:lnTo>
                  <a:lnTo>
                    <a:pt x="594013" y="58038"/>
                  </a:lnTo>
                  <a:lnTo>
                    <a:pt x="604901" y="51688"/>
                  </a:lnTo>
                  <a:lnTo>
                    <a:pt x="594010" y="45338"/>
                  </a:lnTo>
                  <a:close/>
                </a:path>
                <a:path w="605154" h="103504">
                  <a:moveTo>
                    <a:pt x="589026" y="46202"/>
                  </a:moveTo>
                  <a:lnTo>
                    <a:pt x="579623" y="51687"/>
                  </a:lnTo>
                  <a:lnTo>
                    <a:pt x="589026" y="57175"/>
                  </a:lnTo>
                  <a:lnTo>
                    <a:pt x="589026" y="46202"/>
                  </a:lnTo>
                  <a:close/>
                </a:path>
                <a:path w="605154" h="103504">
                  <a:moveTo>
                    <a:pt x="592327" y="46202"/>
                  </a:moveTo>
                  <a:lnTo>
                    <a:pt x="589026" y="46202"/>
                  </a:lnTo>
                  <a:lnTo>
                    <a:pt x="589026" y="57175"/>
                  </a:lnTo>
                  <a:lnTo>
                    <a:pt x="592327" y="57175"/>
                  </a:lnTo>
                  <a:lnTo>
                    <a:pt x="592327" y="46202"/>
                  </a:lnTo>
                  <a:close/>
                </a:path>
                <a:path w="605154" h="103504">
                  <a:moveTo>
                    <a:pt x="516254" y="0"/>
                  </a:moveTo>
                  <a:lnTo>
                    <a:pt x="512317" y="1015"/>
                  </a:lnTo>
                  <a:lnTo>
                    <a:pt x="510539" y="4063"/>
                  </a:lnTo>
                  <a:lnTo>
                    <a:pt x="508888" y="7112"/>
                  </a:lnTo>
                  <a:lnTo>
                    <a:pt x="509904" y="10921"/>
                  </a:lnTo>
                  <a:lnTo>
                    <a:pt x="512825" y="12700"/>
                  </a:lnTo>
                  <a:lnTo>
                    <a:pt x="579623" y="51687"/>
                  </a:lnTo>
                  <a:lnTo>
                    <a:pt x="589026" y="46202"/>
                  </a:lnTo>
                  <a:lnTo>
                    <a:pt x="592327" y="46202"/>
                  </a:lnTo>
                  <a:lnTo>
                    <a:pt x="592327" y="45338"/>
                  </a:lnTo>
                  <a:lnTo>
                    <a:pt x="594010" y="45338"/>
                  </a:lnTo>
                  <a:lnTo>
                    <a:pt x="516254" y="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2251" y="4748796"/>
              <a:ext cx="2889504" cy="17846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6155" y="4777739"/>
              <a:ext cx="2871216" cy="105613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56259" y="4786883"/>
              <a:ext cx="2764536" cy="1659636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651763" y="4781055"/>
            <a:ext cx="2542540" cy="88709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i="1" spc="50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5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i="1" spc="70" dirty="0">
                <a:solidFill>
                  <a:srgbClr val="FFFFFF"/>
                </a:solidFill>
                <a:latin typeface="Cambria"/>
                <a:cs typeface="Cambria"/>
              </a:rPr>
              <a:t>bus</a:t>
            </a:r>
            <a:endParaRPr sz="1500">
              <a:latin typeface="Cambria"/>
              <a:cs typeface="Cambria"/>
            </a:endParaRPr>
          </a:p>
          <a:p>
            <a:pPr marL="127000" marR="5080" indent="-114300">
              <a:lnSpc>
                <a:spcPts val="1270"/>
              </a:lnSpc>
              <a:spcBef>
                <a:spcPts val="625"/>
              </a:spcBef>
              <a:buChar char="•"/>
              <a:tabLst>
                <a:tab pos="127000" algn="l"/>
              </a:tabLst>
            </a:pPr>
            <a:r>
              <a:rPr sz="1200" spc="9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200" spc="50" dirty="0">
                <a:solidFill>
                  <a:srgbClr val="FFFFFF"/>
                </a:solidFill>
                <a:latin typeface="Cambria"/>
                <a:cs typeface="Cambria"/>
              </a:rPr>
              <a:t>bus </a:t>
            </a:r>
            <a:r>
              <a:rPr sz="1200" spc="-5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1200" spc="40" dirty="0">
                <a:solidFill>
                  <a:srgbClr val="FFFFFF"/>
                </a:solidFill>
                <a:latin typeface="Cambria"/>
                <a:cs typeface="Cambria"/>
              </a:rPr>
              <a:t>connects </a:t>
            </a:r>
            <a:r>
              <a:rPr sz="1200" spc="30" dirty="0">
                <a:solidFill>
                  <a:srgbClr val="FFFFFF"/>
                </a:solidFill>
                <a:latin typeface="Cambria"/>
                <a:cs typeface="Cambria"/>
              </a:rPr>
              <a:t>major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Cambria"/>
                <a:cs typeface="Cambria"/>
              </a:rPr>
              <a:t>computer components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(processor, </a:t>
            </a:r>
            <a:r>
              <a:rPr sz="1200" spc="-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200" spc="9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200" spc="3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200" spc="4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200" spc="1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200" spc="-5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200" spc="10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2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Cambria"/>
                <a:cs typeface="Cambria"/>
              </a:rPr>
              <a:t>I/</a:t>
            </a:r>
            <a:r>
              <a:rPr sz="1200" spc="4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890771" y="4748796"/>
            <a:ext cx="2914015" cy="1784985"/>
            <a:chOff x="3890771" y="4748796"/>
            <a:chExt cx="2914015" cy="1784985"/>
          </a:xfrm>
        </p:grpSpPr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90771" y="4748796"/>
              <a:ext cx="2889504" cy="17846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12107" y="5096255"/>
              <a:ext cx="2892551" cy="112317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954779" y="4786883"/>
              <a:ext cx="2764535" cy="1659636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078351" y="5170678"/>
            <a:ext cx="2519680" cy="8578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ctr">
              <a:lnSpc>
                <a:spcPts val="1580"/>
              </a:lnSpc>
              <a:spcBef>
                <a:spcPts val="335"/>
              </a:spcBef>
            </a:pPr>
            <a:r>
              <a:rPr sz="1500" spc="5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5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most </a:t>
            </a:r>
            <a:r>
              <a:rPr sz="1500" spc="60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Cambria"/>
                <a:cs typeface="Cambria"/>
              </a:rPr>
              <a:t>computer </a:t>
            </a:r>
            <a:r>
              <a:rPr sz="1500" spc="-3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interconnection </a:t>
            </a:r>
            <a:r>
              <a:rPr sz="1500" spc="15" dirty="0">
                <a:solidFill>
                  <a:srgbClr val="FFFFFF"/>
                </a:solidFill>
                <a:latin typeface="Cambria"/>
                <a:cs typeface="Cambria"/>
              </a:rPr>
              <a:t>structures 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are </a:t>
            </a:r>
            <a:r>
              <a:rPr sz="1500" spc="95" dirty="0">
                <a:solidFill>
                  <a:srgbClr val="FFFFFF"/>
                </a:solidFill>
                <a:latin typeface="Cambria"/>
                <a:cs typeface="Cambria"/>
              </a:rPr>
              <a:t>based 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on 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500" spc="60" dirty="0">
                <a:solidFill>
                  <a:srgbClr val="FFFFFF"/>
                </a:solidFill>
                <a:latin typeface="Cambria"/>
                <a:cs typeface="Cambria"/>
              </a:rPr>
              <a:t>use </a:t>
            </a:r>
            <a:r>
              <a:rPr sz="1500" spc="2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500" spc="70" dirty="0">
                <a:solidFill>
                  <a:srgbClr val="FFFFFF"/>
                </a:solidFill>
                <a:latin typeface="Cambria"/>
                <a:cs typeface="Cambria"/>
              </a:rPr>
              <a:t>one </a:t>
            </a:r>
            <a:r>
              <a:rPr sz="15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FFFFFF"/>
                </a:solidFill>
                <a:latin typeface="Cambria"/>
                <a:cs typeface="Cambria"/>
              </a:rPr>
              <a:t>more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5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70" dirty="0">
                <a:solidFill>
                  <a:srgbClr val="FFFFFF"/>
                </a:solidFill>
                <a:latin typeface="Cambria"/>
                <a:cs typeface="Cambria"/>
              </a:rPr>
              <a:t>buses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985516" y="1912607"/>
            <a:ext cx="1121410" cy="2839085"/>
            <a:chOff x="2985516" y="1912607"/>
            <a:chExt cx="1121410" cy="2839085"/>
          </a:xfrm>
        </p:grpSpPr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985516" y="4216895"/>
              <a:ext cx="688085" cy="53417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16808" y="1912607"/>
              <a:ext cx="689622" cy="535698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258267" y="6663666"/>
            <a:ext cx="375602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938" y="554529"/>
            <a:ext cx="1822493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399034"/>
            <a:ext cx="183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00" dirty="0">
                <a:latin typeface="Cambria"/>
                <a:cs typeface="Cambria"/>
              </a:rPr>
              <a:t>Data</a:t>
            </a:r>
            <a:r>
              <a:rPr sz="3600" b="0" spc="35" dirty="0">
                <a:latin typeface="Cambria"/>
                <a:cs typeface="Cambria"/>
              </a:rPr>
              <a:t> </a:t>
            </a:r>
            <a:r>
              <a:rPr sz="3600" b="0" spc="10" dirty="0">
                <a:latin typeface="Cambria"/>
                <a:cs typeface="Cambria"/>
              </a:rPr>
              <a:t>Bus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044" y="1243330"/>
            <a:ext cx="7371715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75565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lines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provide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path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for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moving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585858"/>
                </a:solidFill>
                <a:latin typeface="Cambria"/>
                <a:cs typeface="Cambria"/>
              </a:rPr>
              <a:t>among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system </a:t>
            </a:r>
            <a:r>
              <a:rPr sz="2000" spc="-4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585858"/>
                </a:solidFill>
                <a:latin typeface="Cambria"/>
                <a:cs typeface="Cambria"/>
              </a:rPr>
              <a:t>modules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30" dirty="0">
                <a:solidFill>
                  <a:srgbClr val="585858"/>
                </a:solidFill>
                <a:latin typeface="Cambria"/>
                <a:cs typeface="Cambria"/>
              </a:rPr>
              <a:t>M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000" spc="120" dirty="0">
                <a:solidFill>
                  <a:srgbClr val="585858"/>
                </a:solidFill>
                <a:latin typeface="Cambria"/>
                <a:cs typeface="Cambria"/>
              </a:rPr>
              <a:t>y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co</a:t>
            </a:r>
            <a:r>
              <a:rPr sz="2000" spc="10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sis</a:t>
            </a:r>
            <a:r>
              <a:rPr sz="2000" spc="-75" dirty="0">
                <a:solidFill>
                  <a:srgbClr val="585858"/>
                </a:solidFill>
                <a:latin typeface="Cambria"/>
                <a:cs typeface="Cambria"/>
              </a:rPr>
              <a:t>t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2000" spc="20" dirty="0">
                <a:solidFill>
                  <a:srgbClr val="585858"/>
                </a:solidFill>
                <a:latin typeface="Cambria"/>
                <a:cs typeface="Cambria"/>
              </a:rPr>
              <a:t>f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Cambria"/>
                <a:cs typeface="Cambria"/>
              </a:rPr>
              <a:t>3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2,</a:t>
            </a:r>
            <a:r>
              <a:rPr sz="20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ambria"/>
                <a:cs typeface="Cambria"/>
              </a:rPr>
              <a:t>6</a:t>
            </a:r>
            <a:r>
              <a:rPr sz="2000" spc="-15" dirty="0">
                <a:solidFill>
                  <a:srgbClr val="585858"/>
                </a:solidFill>
                <a:latin typeface="Cambria"/>
                <a:cs typeface="Cambria"/>
              </a:rPr>
              <a:t>4</a:t>
            </a:r>
            <a:r>
              <a:rPr sz="2000" spc="175" dirty="0">
                <a:solidFill>
                  <a:srgbClr val="585858"/>
                </a:solidFill>
                <a:latin typeface="Cambria"/>
                <a:cs typeface="Cambria"/>
              </a:rPr>
              <a:t>,</a:t>
            </a:r>
            <a:r>
              <a:rPr sz="2000" spc="-10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ambria"/>
                <a:cs typeface="Cambria"/>
              </a:rPr>
              <a:t>1</a:t>
            </a:r>
            <a:r>
              <a:rPr sz="2000" spc="-15" dirty="0">
                <a:solidFill>
                  <a:srgbClr val="585858"/>
                </a:solidFill>
                <a:latin typeface="Cambria"/>
                <a:cs typeface="Cambria"/>
              </a:rPr>
              <a:t>2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8,</a:t>
            </a:r>
            <a:r>
              <a:rPr sz="2000" spc="-1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o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mo</a:t>
            </a:r>
            <a:r>
              <a:rPr sz="2000" spc="-6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2000" spc="170" dirty="0">
                <a:solidFill>
                  <a:srgbClr val="585858"/>
                </a:solidFill>
                <a:latin typeface="Cambria"/>
                <a:cs typeface="Cambria"/>
              </a:rPr>
              <a:t>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s</a:t>
            </a:r>
            <a:r>
              <a:rPr sz="2000" spc="100" dirty="0">
                <a:solidFill>
                  <a:srgbClr val="585858"/>
                </a:solidFill>
                <a:latin typeface="Cambria"/>
                <a:cs typeface="Cambria"/>
              </a:rPr>
              <a:t>epa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r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ate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Cambria"/>
                <a:cs typeface="Cambria"/>
              </a:rPr>
              <a:t>li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n</a:t>
            </a:r>
            <a:r>
              <a:rPr sz="2000" spc="110" dirty="0">
                <a:solidFill>
                  <a:srgbClr val="585858"/>
                </a:solidFill>
                <a:latin typeface="Cambria"/>
                <a:cs typeface="Cambria"/>
              </a:rPr>
              <a:t>es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8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lines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is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referred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as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i="1" spc="25" dirty="0">
                <a:solidFill>
                  <a:srgbClr val="585858"/>
                </a:solidFill>
                <a:latin typeface="Cambria"/>
                <a:cs typeface="Cambria"/>
              </a:rPr>
              <a:t>width</a:t>
            </a:r>
            <a:r>
              <a:rPr sz="2000" i="1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bus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number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Cambria"/>
                <a:cs typeface="Cambria"/>
              </a:rPr>
              <a:t>lines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determines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Cambria"/>
                <a:cs typeface="Cambria"/>
              </a:rPr>
              <a:t>how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many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bits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585858"/>
                </a:solidFill>
                <a:latin typeface="Cambria"/>
                <a:cs typeface="Cambria"/>
              </a:rPr>
              <a:t>can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transferred</a:t>
            </a:r>
            <a:r>
              <a:rPr sz="20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ambria"/>
                <a:cs typeface="Cambria"/>
              </a:rPr>
              <a:t>at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time</a:t>
            </a:r>
            <a:endParaRPr sz="2000">
              <a:latin typeface="Cambria"/>
              <a:cs typeface="Cambria"/>
            </a:endParaRPr>
          </a:p>
          <a:p>
            <a:pPr marL="241300" marR="4197350" indent="-2413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2000" spc="25" dirty="0">
                <a:solidFill>
                  <a:srgbClr val="585858"/>
                </a:solidFill>
                <a:latin typeface="Cambria"/>
                <a:cs typeface="Cambria"/>
              </a:rPr>
              <a:t>width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data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bus </a:t>
            </a:r>
            <a:r>
              <a:rPr sz="2000" spc="-4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is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2000" spc="80" dirty="0">
                <a:solidFill>
                  <a:srgbClr val="585858"/>
                </a:solidFill>
                <a:latin typeface="Cambria"/>
                <a:cs typeface="Cambria"/>
              </a:rPr>
              <a:t>key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factor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in 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585858"/>
                </a:solidFill>
                <a:latin typeface="Cambria"/>
                <a:cs typeface="Cambria"/>
              </a:rPr>
              <a:t>determining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overall 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system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performance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8247" y="3850649"/>
            <a:ext cx="5032268" cy="27115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508" y="206197"/>
            <a:ext cx="2612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55" dirty="0">
                <a:latin typeface="Cambria"/>
                <a:cs typeface="Cambria"/>
              </a:rPr>
              <a:t>Address</a:t>
            </a:r>
            <a:r>
              <a:rPr sz="3600" b="0" spc="30" dirty="0">
                <a:latin typeface="Cambria"/>
                <a:cs typeface="Cambria"/>
              </a:rPr>
              <a:t> </a:t>
            </a:r>
            <a:r>
              <a:rPr sz="3600" b="0" spc="10" dirty="0">
                <a:latin typeface="Cambria"/>
                <a:cs typeface="Cambria"/>
              </a:rPr>
              <a:t>Bus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0642" y="206197"/>
            <a:ext cx="2452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5" dirty="0">
                <a:solidFill>
                  <a:srgbClr val="FF0000"/>
                </a:solidFill>
                <a:latin typeface="Cambria"/>
                <a:cs typeface="Cambria"/>
              </a:rPr>
              <a:t>Control</a:t>
            </a:r>
            <a:r>
              <a:rPr sz="360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0" dirty="0">
                <a:solidFill>
                  <a:srgbClr val="FF0000"/>
                </a:solidFill>
                <a:latin typeface="Cambria"/>
                <a:cs typeface="Cambria"/>
              </a:rPr>
              <a:t>Bus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06045" indent="-228600">
              <a:lnSpc>
                <a:spcPts val="1630"/>
              </a:lnSpc>
              <a:spcBef>
                <a:spcPts val="500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pc="90" dirty="0"/>
              <a:t>Used </a:t>
            </a:r>
            <a:r>
              <a:rPr spc="5" dirty="0"/>
              <a:t>to </a:t>
            </a:r>
            <a:r>
              <a:rPr spc="80" dirty="0"/>
              <a:t>designate </a:t>
            </a:r>
            <a:r>
              <a:rPr spc="40" dirty="0"/>
              <a:t>the </a:t>
            </a:r>
            <a:r>
              <a:rPr spc="55" dirty="0"/>
              <a:t>source </a:t>
            </a:r>
            <a:r>
              <a:rPr spc="35" dirty="0"/>
              <a:t>or </a:t>
            </a:r>
            <a:r>
              <a:rPr spc="-360" dirty="0"/>
              <a:t> </a:t>
            </a:r>
            <a:r>
              <a:rPr spc="35" dirty="0"/>
              <a:t>destination</a:t>
            </a:r>
            <a:r>
              <a:rPr spc="45" dirty="0"/>
              <a:t> </a:t>
            </a:r>
            <a:r>
              <a:rPr spc="25" dirty="0"/>
              <a:t>of</a:t>
            </a:r>
            <a:r>
              <a:rPr spc="55" dirty="0"/>
              <a:t> </a:t>
            </a:r>
            <a:r>
              <a:rPr spc="40" dirty="0"/>
              <a:t>the</a:t>
            </a:r>
            <a:r>
              <a:rPr spc="45" dirty="0"/>
              <a:t> </a:t>
            </a:r>
            <a:r>
              <a:rPr spc="50" dirty="0"/>
              <a:t>data</a:t>
            </a:r>
            <a:r>
              <a:rPr spc="45" dirty="0"/>
              <a:t> on </a:t>
            </a:r>
            <a:r>
              <a:rPr spc="40" dirty="0"/>
              <a:t>the </a:t>
            </a:r>
            <a:r>
              <a:rPr spc="45" dirty="0"/>
              <a:t> </a:t>
            </a:r>
            <a:r>
              <a:rPr spc="50" dirty="0"/>
              <a:t>data</a:t>
            </a:r>
            <a:r>
              <a:rPr spc="45" dirty="0"/>
              <a:t> </a:t>
            </a:r>
            <a:r>
              <a:rPr spc="75" dirty="0"/>
              <a:t>bus</a:t>
            </a:r>
          </a:p>
          <a:p>
            <a:pPr marL="469900" marR="77470" lvl="1" indent="-229235">
              <a:lnSpc>
                <a:spcPct val="80000"/>
              </a:lnSpc>
              <a:spcBef>
                <a:spcPts val="61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70534" algn="l"/>
              </a:tabLst>
            </a:pPr>
            <a:r>
              <a:rPr sz="1700" spc="-25" dirty="0">
                <a:solidFill>
                  <a:srgbClr val="585858"/>
                </a:solidFill>
                <a:latin typeface="Cambria"/>
                <a:cs typeface="Cambria"/>
              </a:rPr>
              <a:t>If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wishes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read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word </a:t>
            </a:r>
            <a:r>
              <a:rPr sz="1700" spc="25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data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from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-2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puts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7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desired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10" dirty="0">
                <a:solidFill>
                  <a:srgbClr val="585858"/>
                </a:solidFill>
                <a:latin typeface="Cambria"/>
                <a:cs typeface="Cambria"/>
              </a:rPr>
              <a:t>word</a:t>
            </a:r>
            <a:r>
              <a:rPr sz="17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on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lines</a:t>
            </a:r>
            <a:endParaRPr sz="17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B86FB8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5080" indent="-228600" algn="just">
              <a:lnSpc>
                <a:spcPct val="80000"/>
              </a:lnSpc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pc="50" dirty="0"/>
              <a:t>Width </a:t>
            </a:r>
            <a:r>
              <a:rPr spc="60" dirty="0"/>
              <a:t>determines </a:t>
            </a:r>
            <a:r>
              <a:rPr spc="40" dirty="0"/>
              <a:t>the </a:t>
            </a:r>
            <a:r>
              <a:rPr spc="50" dirty="0"/>
              <a:t>maximum </a:t>
            </a:r>
            <a:r>
              <a:rPr spc="55" dirty="0"/>
              <a:t> </a:t>
            </a:r>
            <a:r>
              <a:rPr spc="75" dirty="0"/>
              <a:t>possible</a:t>
            </a:r>
            <a:r>
              <a:rPr spc="35" dirty="0"/>
              <a:t> </a:t>
            </a:r>
            <a:r>
              <a:rPr spc="75" dirty="0"/>
              <a:t>memory</a:t>
            </a:r>
            <a:r>
              <a:rPr spc="45" dirty="0"/>
              <a:t> </a:t>
            </a:r>
            <a:r>
              <a:rPr spc="75" dirty="0"/>
              <a:t>capacity</a:t>
            </a:r>
            <a:r>
              <a:rPr spc="50" dirty="0"/>
              <a:t> </a:t>
            </a:r>
            <a:r>
              <a:rPr spc="25" dirty="0"/>
              <a:t>of</a:t>
            </a:r>
            <a:r>
              <a:rPr spc="35" dirty="0"/>
              <a:t> </a:t>
            </a:r>
            <a:r>
              <a:rPr spc="40" dirty="0"/>
              <a:t>the </a:t>
            </a:r>
            <a:r>
              <a:rPr spc="-365" dirty="0"/>
              <a:t> </a:t>
            </a:r>
            <a:r>
              <a:rPr spc="55" dirty="0"/>
              <a:t>system</a:t>
            </a: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663366"/>
              </a:buClr>
              <a:buSzPct val="73529"/>
              <a:buFont typeface="Wingdings"/>
              <a:buChar char=""/>
              <a:tabLst>
                <a:tab pos="241300" algn="l"/>
              </a:tabLst>
            </a:pPr>
            <a:r>
              <a:rPr spc="70" dirty="0"/>
              <a:t>Also</a:t>
            </a:r>
            <a:r>
              <a:rPr spc="40" dirty="0"/>
              <a:t> </a:t>
            </a:r>
            <a:r>
              <a:rPr spc="85" dirty="0"/>
              <a:t>used</a:t>
            </a:r>
            <a:r>
              <a:rPr spc="45" dirty="0"/>
              <a:t> </a:t>
            </a:r>
            <a:r>
              <a:rPr spc="5" dirty="0"/>
              <a:t>to</a:t>
            </a:r>
            <a:r>
              <a:rPr spc="40" dirty="0"/>
              <a:t> </a:t>
            </a:r>
            <a:r>
              <a:rPr spc="65" dirty="0"/>
              <a:t>address</a:t>
            </a:r>
            <a:r>
              <a:rPr spc="35" dirty="0"/>
              <a:t> </a:t>
            </a:r>
            <a:r>
              <a:rPr spc="50" dirty="0"/>
              <a:t>I/O</a:t>
            </a:r>
            <a:r>
              <a:rPr spc="45" dirty="0"/>
              <a:t> </a:t>
            </a:r>
            <a:r>
              <a:rPr spc="40" dirty="0"/>
              <a:t>ports</a:t>
            </a:r>
          </a:p>
          <a:p>
            <a:pPr marL="469900" marR="207645" lvl="1" indent="-229235">
              <a:lnSpc>
                <a:spcPct val="80000"/>
              </a:lnSpc>
              <a:spcBef>
                <a:spcPts val="605"/>
              </a:spcBef>
              <a:buClr>
                <a:srgbClr val="B86FB8"/>
              </a:buClr>
              <a:buSzPct val="73529"/>
              <a:buFont typeface="Wingdings"/>
              <a:buChar char=""/>
              <a:tabLst>
                <a:tab pos="470534" algn="l"/>
              </a:tabLst>
            </a:pP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higher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order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bits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are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85" dirty="0">
                <a:solidFill>
                  <a:srgbClr val="585858"/>
                </a:solidFill>
                <a:latin typeface="Cambria"/>
                <a:cs typeface="Cambria"/>
              </a:rPr>
              <a:t>used </a:t>
            </a:r>
            <a:r>
              <a:rPr sz="1700" spc="5" dirty="0">
                <a:solidFill>
                  <a:srgbClr val="585858"/>
                </a:solidFill>
                <a:latin typeface="Cambria"/>
                <a:cs typeface="Cambria"/>
              </a:rPr>
              <a:t>to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select a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particular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on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bus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Cambria"/>
                <a:cs typeface="Cambria"/>
              </a:rPr>
              <a:t>lower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order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bits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select</a:t>
            </a:r>
            <a:r>
              <a:rPr sz="17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700" spc="7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memory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location</a:t>
            </a:r>
            <a:r>
              <a:rPr sz="1700" spc="6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or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I/O </a:t>
            </a:r>
            <a:r>
              <a:rPr sz="1700" spc="35" dirty="0">
                <a:solidFill>
                  <a:srgbClr val="585858"/>
                </a:solidFill>
                <a:latin typeface="Cambria"/>
                <a:cs typeface="Cambria"/>
              </a:rPr>
              <a:t>port </a:t>
            </a:r>
            <a:r>
              <a:rPr sz="1700" spc="-3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dirty="0">
                <a:solidFill>
                  <a:srgbClr val="585858"/>
                </a:solidFill>
                <a:latin typeface="Cambria"/>
                <a:cs typeface="Cambria"/>
              </a:rPr>
              <a:t>within</a:t>
            </a:r>
            <a:r>
              <a:rPr sz="17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4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7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700" spc="70" dirty="0">
                <a:solidFill>
                  <a:srgbClr val="585858"/>
                </a:solidFill>
                <a:latin typeface="Cambria"/>
                <a:cs typeface="Cambria"/>
              </a:rPr>
              <a:t>module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9416" y="2138298"/>
            <a:ext cx="3495040" cy="373887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267970" indent="-228600">
              <a:lnSpc>
                <a:spcPts val="1620"/>
              </a:lnSpc>
              <a:spcBef>
                <a:spcPts val="305"/>
              </a:spcBef>
              <a:buClr>
                <a:srgbClr val="663366"/>
              </a:buClr>
              <a:buSzPct val="73333"/>
              <a:buFont typeface="Wingdings"/>
              <a:buChar char=""/>
              <a:tabLst>
                <a:tab pos="241300" algn="l"/>
              </a:tabLst>
            </a:pPr>
            <a:r>
              <a:rPr sz="1500" spc="75" dirty="0">
                <a:solidFill>
                  <a:srgbClr val="585858"/>
                </a:solidFill>
                <a:latin typeface="Cambria"/>
                <a:cs typeface="Cambria"/>
              </a:rPr>
              <a:t>Used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control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85" dirty="0">
                <a:solidFill>
                  <a:srgbClr val="585858"/>
                </a:solidFill>
                <a:latin typeface="Cambria"/>
                <a:cs typeface="Cambria"/>
              </a:rPr>
              <a:t>access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500" spc="-31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use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5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lines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63366"/>
              </a:buClr>
              <a:buFont typeface="Wingdings"/>
              <a:buChar char=""/>
            </a:pPr>
            <a:endParaRPr sz="1650">
              <a:latin typeface="Cambria"/>
              <a:cs typeface="Cambria"/>
            </a:endParaRPr>
          </a:p>
          <a:p>
            <a:pPr marL="241300" marR="106045" indent="-228600" algn="just">
              <a:lnSpc>
                <a:spcPts val="1620"/>
              </a:lnSpc>
              <a:buClr>
                <a:srgbClr val="663366"/>
              </a:buClr>
              <a:buSzPct val="73333"/>
              <a:buFont typeface="Wingdings"/>
              <a:buChar char=""/>
              <a:tabLst>
                <a:tab pos="241300" algn="l"/>
              </a:tabLst>
            </a:pP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Because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data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address 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lines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are 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shared </a:t>
            </a:r>
            <a:r>
              <a:rPr sz="1500" spc="85" dirty="0">
                <a:solidFill>
                  <a:srgbClr val="585858"/>
                </a:solidFill>
                <a:latin typeface="Cambria"/>
                <a:cs typeface="Cambria"/>
              </a:rPr>
              <a:t>by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all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components 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there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Cambria"/>
                <a:cs typeface="Cambria"/>
              </a:rPr>
              <a:t>must </a:t>
            </a:r>
            <a:r>
              <a:rPr sz="1500" spc="135" dirty="0">
                <a:solidFill>
                  <a:srgbClr val="585858"/>
                </a:solidFill>
                <a:latin typeface="Cambria"/>
                <a:cs typeface="Cambria"/>
              </a:rPr>
              <a:t>be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means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of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controlling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their </a:t>
            </a:r>
            <a:r>
              <a:rPr sz="1500" spc="-3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use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63366"/>
              </a:buClr>
              <a:buFont typeface="Wingdings"/>
              <a:buChar char=""/>
            </a:pPr>
            <a:endParaRPr sz="1700">
              <a:latin typeface="Cambria"/>
              <a:cs typeface="Cambria"/>
            </a:endParaRPr>
          </a:p>
          <a:p>
            <a:pPr marL="241300" marR="334010" indent="-228600">
              <a:lnSpc>
                <a:spcPts val="1620"/>
              </a:lnSpc>
              <a:spcBef>
                <a:spcPts val="5"/>
              </a:spcBef>
              <a:buClr>
                <a:srgbClr val="663366"/>
              </a:buClr>
              <a:buSzPct val="73333"/>
              <a:buFont typeface="Wingdings"/>
              <a:buChar char=""/>
              <a:tabLst>
                <a:tab pos="241300" algn="l"/>
              </a:tabLst>
            </a:pP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Control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signals </a:t>
            </a:r>
            <a:r>
              <a:rPr sz="1500" dirty="0">
                <a:solidFill>
                  <a:srgbClr val="585858"/>
                </a:solidFill>
                <a:latin typeface="Cambria"/>
                <a:cs typeface="Cambria"/>
              </a:rPr>
              <a:t>transmit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both </a:t>
            </a:r>
            <a:r>
              <a:rPr sz="15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command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timing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information </a:t>
            </a:r>
            <a:r>
              <a:rPr sz="1500" spc="-3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75" dirty="0">
                <a:solidFill>
                  <a:srgbClr val="585858"/>
                </a:solidFill>
                <a:latin typeface="Cambria"/>
                <a:cs typeface="Cambria"/>
              </a:rPr>
              <a:t>among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system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modules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3366"/>
              </a:buClr>
              <a:buFont typeface="Wingdings"/>
              <a:buChar char=""/>
            </a:pPr>
            <a:endParaRPr sz="1500">
              <a:latin typeface="Cambria"/>
              <a:cs typeface="Cambria"/>
            </a:endParaRPr>
          </a:p>
          <a:p>
            <a:pPr marL="241300" marR="179705" indent="-241300">
              <a:lnSpc>
                <a:spcPts val="1710"/>
              </a:lnSpc>
              <a:buClr>
                <a:srgbClr val="663366"/>
              </a:buClr>
              <a:buSzPct val="73333"/>
              <a:buFont typeface="Wingdings"/>
              <a:buChar char=""/>
              <a:tabLst>
                <a:tab pos="241300" algn="l"/>
              </a:tabLst>
            </a:pP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Timing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signals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indicate</a:t>
            </a:r>
            <a:r>
              <a:rPr sz="1500" spc="7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1500" spc="30" dirty="0">
                <a:solidFill>
                  <a:srgbClr val="585858"/>
                </a:solidFill>
                <a:latin typeface="Cambria"/>
                <a:cs typeface="Cambria"/>
              </a:rPr>
              <a:t> validity</a:t>
            </a:r>
            <a:endParaRPr sz="1500">
              <a:latin typeface="Cambria"/>
              <a:cs typeface="Cambria"/>
            </a:endParaRPr>
          </a:p>
          <a:p>
            <a:pPr marR="238125" algn="ctr">
              <a:lnSpc>
                <a:spcPts val="1710"/>
              </a:lnSpc>
            </a:pP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data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15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20" dirty="0">
                <a:solidFill>
                  <a:srgbClr val="585858"/>
                </a:solidFill>
                <a:latin typeface="Cambria"/>
                <a:cs typeface="Cambria"/>
              </a:rPr>
              <a:t>information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mbria"/>
              <a:cs typeface="Cambria"/>
            </a:endParaRPr>
          </a:p>
          <a:p>
            <a:pPr marL="241300" marR="5080" indent="-228600" algn="just">
              <a:lnSpc>
                <a:spcPts val="1620"/>
              </a:lnSpc>
              <a:buClr>
                <a:srgbClr val="663366"/>
              </a:buClr>
              <a:buSzPct val="73333"/>
              <a:buFont typeface="Wingdings"/>
              <a:buChar char=""/>
              <a:tabLst>
                <a:tab pos="241300" algn="l"/>
              </a:tabLst>
            </a:pPr>
            <a:r>
              <a:rPr sz="1500" spc="85" dirty="0">
                <a:solidFill>
                  <a:srgbClr val="585858"/>
                </a:solidFill>
                <a:latin typeface="Cambria"/>
                <a:cs typeface="Cambria"/>
              </a:rPr>
              <a:t>Command </a:t>
            </a:r>
            <a:r>
              <a:rPr sz="1500" spc="55" dirty="0">
                <a:solidFill>
                  <a:srgbClr val="585858"/>
                </a:solidFill>
                <a:latin typeface="Cambria"/>
                <a:cs typeface="Cambria"/>
              </a:rPr>
              <a:t>signals </a:t>
            </a:r>
            <a:r>
              <a:rPr sz="1500" spc="65" dirty="0">
                <a:solidFill>
                  <a:srgbClr val="585858"/>
                </a:solidFill>
                <a:latin typeface="Cambria"/>
                <a:cs typeface="Cambria"/>
              </a:rPr>
              <a:t>specify 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operations </a:t>
            </a:r>
            <a:r>
              <a:rPr sz="1500" spc="-3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15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13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15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500" spc="60" dirty="0">
                <a:solidFill>
                  <a:srgbClr val="585858"/>
                </a:solidFill>
                <a:latin typeface="Cambria"/>
                <a:cs typeface="Cambria"/>
              </a:rPr>
              <a:t>performed</a:t>
            </a:r>
            <a:endParaRPr sz="15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836675"/>
            <a:ext cx="4125595" cy="1155700"/>
            <a:chOff x="0" y="836675"/>
            <a:chExt cx="4125595" cy="1155700"/>
          </a:xfrm>
        </p:grpSpPr>
        <p:sp>
          <p:nvSpPr>
            <p:cNvPr id="7" name="object 7"/>
            <p:cNvSpPr/>
            <p:nvPr/>
          </p:nvSpPr>
          <p:spPr>
            <a:xfrm>
              <a:off x="467868" y="836675"/>
              <a:ext cx="3657600" cy="870585"/>
            </a:xfrm>
            <a:custGeom>
              <a:avLst/>
              <a:gdLst/>
              <a:ahLst/>
              <a:cxnLst/>
              <a:rect l="l" t="t" r="r" b="b"/>
              <a:pathLst>
                <a:path w="3657600" h="870585">
                  <a:moveTo>
                    <a:pt x="3657600" y="0"/>
                  </a:moveTo>
                  <a:lnTo>
                    <a:pt x="0" y="0"/>
                  </a:lnTo>
                  <a:lnTo>
                    <a:pt x="0" y="870203"/>
                  </a:lnTo>
                  <a:lnTo>
                    <a:pt x="3657600" y="870203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36675"/>
              <a:ext cx="1964435" cy="115519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428744" y="981455"/>
            <a:ext cx="3787775" cy="1266190"/>
            <a:chOff x="4428744" y="981455"/>
            <a:chExt cx="3787775" cy="1266190"/>
          </a:xfrm>
        </p:grpSpPr>
        <p:sp>
          <p:nvSpPr>
            <p:cNvPr id="10" name="object 10"/>
            <p:cNvSpPr/>
            <p:nvPr/>
          </p:nvSpPr>
          <p:spPr>
            <a:xfrm>
              <a:off x="4428744" y="981455"/>
              <a:ext cx="3657600" cy="868680"/>
            </a:xfrm>
            <a:custGeom>
              <a:avLst/>
              <a:gdLst/>
              <a:ahLst/>
              <a:cxnLst/>
              <a:rect l="l" t="t" r="r" b="b"/>
              <a:pathLst>
                <a:path w="3657600" h="868680">
                  <a:moveTo>
                    <a:pt x="3657600" y="0"/>
                  </a:moveTo>
                  <a:lnTo>
                    <a:pt x="0" y="0"/>
                  </a:lnTo>
                  <a:lnTo>
                    <a:pt x="0" y="868680"/>
                  </a:lnTo>
                  <a:lnTo>
                    <a:pt x="3657600" y="86868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A2A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1335" y="1141338"/>
              <a:ext cx="2054850" cy="110618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1311" y="281940"/>
            <a:ext cx="641985" cy="1600200"/>
          </a:xfrm>
          <a:custGeom>
            <a:avLst/>
            <a:gdLst/>
            <a:ahLst/>
            <a:cxnLst/>
            <a:rect l="l" t="t" r="r" b="b"/>
            <a:pathLst>
              <a:path w="641984" h="1600200">
                <a:moveTo>
                  <a:pt x="641603" y="0"/>
                </a:moveTo>
                <a:lnTo>
                  <a:pt x="0" y="0"/>
                </a:lnTo>
                <a:lnTo>
                  <a:pt x="0" y="1600199"/>
                </a:lnTo>
                <a:lnTo>
                  <a:pt x="641603" y="1600199"/>
                </a:lnTo>
                <a:lnTo>
                  <a:pt x="641603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3241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spc="-15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b="0" spc="125" dirty="0">
                <a:latin typeface="Cambria"/>
                <a:cs typeface="Cambria"/>
              </a:rPr>
              <a:t>Control</a:t>
            </a:r>
            <a:r>
              <a:rPr sz="3600" b="0" spc="65" dirty="0">
                <a:latin typeface="Cambria"/>
                <a:cs typeface="Cambria"/>
              </a:rPr>
              <a:t> </a:t>
            </a:r>
            <a:r>
              <a:rPr sz="3600" b="0" spc="90" dirty="0">
                <a:latin typeface="Cambria"/>
                <a:cs typeface="Cambria"/>
              </a:rPr>
              <a:t>Lines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8056" y="281940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199"/>
                </a:lnTo>
                <a:lnTo>
                  <a:pt x="91440" y="1600199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392" y="1975231"/>
            <a:ext cx="7288530" cy="38169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53035" indent="-228600">
              <a:lnSpc>
                <a:spcPts val="2160"/>
              </a:lnSpc>
              <a:spcBef>
                <a:spcPts val="37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write: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0E42"/>
                </a:solidFill>
                <a:latin typeface="Cambria"/>
                <a:cs typeface="Cambria"/>
              </a:rPr>
              <a:t>causes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data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on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bus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0E42"/>
                </a:solidFill>
                <a:latin typeface="Cambria"/>
                <a:cs typeface="Cambria"/>
              </a:rPr>
              <a:t>be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330E42"/>
                </a:solidFill>
                <a:latin typeface="Cambria"/>
                <a:cs typeface="Cambria"/>
              </a:rPr>
              <a:t>written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330E42"/>
                </a:solidFill>
                <a:latin typeface="Cambria"/>
                <a:cs typeface="Cambria"/>
              </a:rPr>
              <a:t>into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 </a:t>
            </a:r>
            <a:r>
              <a:rPr sz="2000" spc="-42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330E42"/>
                </a:solidFill>
                <a:latin typeface="Cambria"/>
                <a:cs typeface="Cambria"/>
              </a:rPr>
              <a:t>addressed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location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ts val="216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read: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0E42"/>
                </a:solidFill>
                <a:latin typeface="Cambria"/>
                <a:cs typeface="Cambria"/>
              </a:rPr>
              <a:t>causes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data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330E42"/>
                </a:solidFill>
                <a:latin typeface="Cambria"/>
                <a:cs typeface="Cambria"/>
              </a:rPr>
              <a:t>from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330E42"/>
                </a:solidFill>
                <a:latin typeface="Cambria"/>
                <a:cs typeface="Cambria"/>
              </a:rPr>
              <a:t>addressed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location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0E42"/>
                </a:solidFill>
                <a:latin typeface="Cambria"/>
                <a:cs typeface="Cambria"/>
              </a:rPr>
              <a:t>be </a:t>
            </a:r>
            <a:r>
              <a:rPr sz="2000" spc="-42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0E42"/>
                </a:solidFill>
                <a:latin typeface="Cambria"/>
                <a:cs typeface="Cambria"/>
              </a:rPr>
              <a:t>placed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on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bus</a:t>
            </a:r>
            <a:endParaRPr sz="2000">
              <a:latin typeface="Cambria"/>
              <a:cs typeface="Cambria"/>
            </a:endParaRPr>
          </a:p>
          <a:p>
            <a:pPr marL="241300" marR="1050290" indent="-228600">
              <a:lnSpc>
                <a:spcPts val="2160"/>
              </a:lnSpc>
              <a:spcBef>
                <a:spcPts val="198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write: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0E42"/>
                </a:solidFill>
                <a:latin typeface="Cambria"/>
                <a:cs typeface="Cambria"/>
              </a:rPr>
              <a:t>causes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data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on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bus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0E42"/>
                </a:solidFill>
                <a:latin typeface="Cambria"/>
                <a:cs typeface="Cambria"/>
              </a:rPr>
              <a:t>be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330E42"/>
                </a:solidFill>
                <a:latin typeface="Cambria"/>
                <a:cs typeface="Cambria"/>
              </a:rPr>
              <a:t>output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 </a:t>
            </a:r>
            <a:r>
              <a:rPr sz="2000" spc="-42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330E42"/>
                </a:solidFill>
                <a:latin typeface="Cambria"/>
                <a:cs typeface="Cambria"/>
              </a:rPr>
              <a:t>addressed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I/O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port</a:t>
            </a:r>
            <a:endParaRPr sz="2000">
              <a:latin typeface="Cambria"/>
              <a:cs typeface="Cambria"/>
            </a:endParaRPr>
          </a:p>
          <a:p>
            <a:pPr marL="241300" marR="579120" indent="-228600">
              <a:lnSpc>
                <a:spcPts val="216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I/O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read: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0E42"/>
                </a:solidFill>
                <a:latin typeface="Cambria"/>
                <a:cs typeface="Cambria"/>
              </a:rPr>
              <a:t>causes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data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330E42"/>
                </a:solidFill>
                <a:latin typeface="Cambria"/>
                <a:cs typeface="Cambria"/>
              </a:rPr>
              <a:t>from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330E42"/>
                </a:solidFill>
                <a:latin typeface="Cambria"/>
                <a:cs typeface="Cambria"/>
              </a:rPr>
              <a:t>addressed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I/O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port </a:t>
            </a:r>
            <a:r>
              <a:rPr sz="2000" spc="5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0E42"/>
                </a:solidFill>
                <a:latin typeface="Cambria"/>
                <a:cs typeface="Cambria"/>
              </a:rPr>
              <a:t>be </a:t>
            </a:r>
            <a:r>
              <a:rPr sz="2000" spc="-42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0E42"/>
                </a:solidFill>
                <a:latin typeface="Cambria"/>
                <a:cs typeface="Cambria"/>
              </a:rPr>
              <a:t>placed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on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bus</a:t>
            </a:r>
            <a:endParaRPr sz="2000">
              <a:latin typeface="Cambria"/>
              <a:cs typeface="Cambria"/>
            </a:endParaRPr>
          </a:p>
          <a:p>
            <a:pPr marL="241300" marR="202565" indent="-228600">
              <a:lnSpc>
                <a:spcPts val="2160"/>
              </a:lnSpc>
              <a:spcBef>
                <a:spcPts val="201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Transfer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ACK</a:t>
            </a:r>
            <a:r>
              <a:rPr sz="2000" spc="140" dirty="0">
                <a:solidFill>
                  <a:srgbClr val="330E42"/>
                </a:solidFill>
                <a:latin typeface="Cambria"/>
                <a:cs typeface="Cambria"/>
              </a:rPr>
              <a:t>:</a:t>
            </a:r>
            <a:r>
              <a:rPr sz="2000" spc="-10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0E42"/>
                </a:solidFill>
                <a:latin typeface="Cambria"/>
                <a:cs typeface="Cambria"/>
              </a:rPr>
              <a:t>indicates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330E42"/>
                </a:solidFill>
                <a:latin typeface="Cambria"/>
                <a:cs typeface="Cambria"/>
              </a:rPr>
              <a:t>that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data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0E42"/>
                </a:solidFill>
                <a:latin typeface="Cambria"/>
                <a:cs typeface="Cambria"/>
              </a:rPr>
              <a:t>have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45" dirty="0">
                <a:solidFill>
                  <a:srgbClr val="330E42"/>
                </a:solidFill>
                <a:latin typeface="Cambria"/>
                <a:cs typeface="Cambria"/>
              </a:rPr>
              <a:t>been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0E42"/>
                </a:solidFill>
                <a:latin typeface="Cambria"/>
                <a:cs typeface="Cambria"/>
              </a:rPr>
              <a:t>accepted</a:t>
            </a:r>
            <a:r>
              <a:rPr sz="2000" spc="3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330E42"/>
                </a:solidFill>
                <a:latin typeface="Cambria"/>
                <a:cs typeface="Cambria"/>
              </a:rPr>
              <a:t>from </a:t>
            </a:r>
            <a:r>
              <a:rPr sz="2000" spc="-42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or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0E42"/>
                </a:solidFill>
                <a:latin typeface="Cambria"/>
                <a:cs typeface="Cambria"/>
              </a:rPr>
              <a:t>placed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on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bus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1311" y="281940"/>
            <a:ext cx="641985" cy="1600200"/>
          </a:xfrm>
          <a:custGeom>
            <a:avLst/>
            <a:gdLst/>
            <a:ahLst/>
            <a:cxnLst/>
            <a:rect l="l" t="t" r="r" b="b"/>
            <a:pathLst>
              <a:path w="641984" h="1600200">
                <a:moveTo>
                  <a:pt x="641603" y="0"/>
                </a:moveTo>
                <a:lnTo>
                  <a:pt x="0" y="0"/>
                </a:lnTo>
                <a:lnTo>
                  <a:pt x="0" y="1600199"/>
                </a:lnTo>
                <a:lnTo>
                  <a:pt x="641603" y="1600199"/>
                </a:lnTo>
                <a:lnTo>
                  <a:pt x="641603" y="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13" y="501853"/>
            <a:ext cx="3241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+</a:t>
            </a:r>
            <a:r>
              <a:rPr sz="5400" spc="-150" baseline="36265" dirty="0">
                <a:solidFill>
                  <a:srgbClr val="B86FB8"/>
                </a:solidFill>
                <a:latin typeface="Times New Roman"/>
                <a:cs typeface="Times New Roman"/>
              </a:rPr>
              <a:t> </a:t>
            </a:r>
            <a:r>
              <a:rPr sz="3600" b="0" spc="125" dirty="0">
                <a:latin typeface="Cambria"/>
                <a:cs typeface="Cambria"/>
              </a:rPr>
              <a:t>Control</a:t>
            </a:r>
            <a:r>
              <a:rPr sz="3600" b="0" spc="65" dirty="0">
                <a:latin typeface="Cambria"/>
                <a:cs typeface="Cambria"/>
              </a:rPr>
              <a:t> </a:t>
            </a:r>
            <a:r>
              <a:rPr sz="3600" b="0" spc="90" dirty="0">
                <a:latin typeface="Cambria"/>
                <a:cs typeface="Cambria"/>
              </a:rPr>
              <a:t>Lines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8056" y="281940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91440" y="0"/>
                </a:moveTo>
                <a:lnTo>
                  <a:pt x="0" y="0"/>
                </a:lnTo>
                <a:lnTo>
                  <a:pt x="0" y="1600199"/>
                </a:lnTo>
                <a:lnTo>
                  <a:pt x="91440" y="1600199"/>
                </a:lnTo>
                <a:lnTo>
                  <a:pt x="9144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392" y="2005711"/>
            <a:ext cx="7237730" cy="403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9525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Bus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request: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0E42"/>
                </a:solidFill>
                <a:latin typeface="Cambria"/>
                <a:cs typeface="Cambria"/>
              </a:rPr>
              <a:t>indicates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330E42"/>
                </a:solidFill>
                <a:latin typeface="Cambria"/>
                <a:cs typeface="Cambria"/>
              </a:rPr>
              <a:t>that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module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0E42"/>
                </a:solidFill>
                <a:latin typeface="Cambria"/>
                <a:cs typeface="Cambria"/>
              </a:rPr>
              <a:t>needs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20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0E42"/>
                </a:solidFill>
                <a:latin typeface="Cambria"/>
                <a:cs typeface="Cambria"/>
              </a:rPr>
              <a:t>gain</a:t>
            </a:r>
            <a:r>
              <a:rPr sz="2000" spc="7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30E42"/>
                </a:solidFill>
                <a:latin typeface="Cambria"/>
                <a:cs typeface="Cambria"/>
              </a:rPr>
              <a:t>control</a:t>
            </a:r>
            <a:r>
              <a:rPr sz="20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0E42"/>
                </a:solidFill>
                <a:latin typeface="Cambria"/>
                <a:cs typeface="Cambria"/>
              </a:rPr>
              <a:t>of </a:t>
            </a:r>
            <a:r>
              <a:rPr sz="2000" spc="-42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bus</a:t>
            </a:r>
            <a:endParaRPr sz="2000">
              <a:latin typeface="Cambria"/>
              <a:cs typeface="Cambria"/>
            </a:endParaRPr>
          </a:p>
          <a:p>
            <a:pPr marL="241300" marR="634365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Bus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grant: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0E42"/>
                </a:solidFill>
                <a:latin typeface="Cambria"/>
                <a:cs typeface="Cambria"/>
              </a:rPr>
              <a:t>indicates</a:t>
            </a:r>
            <a:r>
              <a:rPr sz="2000" spc="3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330E42"/>
                </a:solidFill>
                <a:latin typeface="Cambria"/>
                <a:cs typeface="Cambria"/>
              </a:rPr>
              <a:t>that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0E42"/>
                </a:solidFill>
                <a:latin typeface="Cambria"/>
                <a:cs typeface="Cambria"/>
              </a:rPr>
              <a:t>requesting</a:t>
            </a:r>
            <a:r>
              <a:rPr sz="2000" spc="2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module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has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45" dirty="0">
                <a:solidFill>
                  <a:srgbClr val="330E42"/>
                </a:solidFill>
                <a:latin typeface="Cambria"/>
                <a:cs typeface="Cambria"/>
              </a:rPr>
              <a:t>been </a:t>
            </a:r>
            <a:r>
              <a:rPr sz="2000" spc="-42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0E42"/>
                </a:solidFill>
                <a:latin typeface="Cambria"/>
                <a:cs typeface="Cambria"/>
              </a:rPr>
              <a:t>granted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30E42"/>
                </a:solidFill>
                <a:latin typeface="Cambria"/>
                <a:cs typeface="Cambria"/>
              </a:rPr>
              <a:t>control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330E42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bus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Interrupt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request:</a:t>
            </a:r>
            <a:r>
              <a:rPr sz="2000" spc="-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0E42"/>
                </a:solidFill>
                <a:latin typeface="Cambria"/>
                <a:cs typeface="Cambria"/>
              </a:rPr>
              <a:t>indicates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330E42"/>
                </a:solidFill>
                <a:latin typeface="Cambria"/>
                <a:cs typeface="Cambria"/>
              </a:rPr>
              <a:t>that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an </a:t>
            </a:r>
            <a:r>
              <a:rPr sz="2000" spc="35" dirty="0">
                <a:solidFill>
                  <a:srgbClr val="330E42"/>
                </a:solidFill>
                <a:latin typeface="Cambria"/>
                <a:cs typeface="Cambria"/>
              </a:rPr>
              <a:t>interrupt 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is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0E42"/>
                </a:solidFill>
                <a:latin typeface="Cambria"/>
                <a:cs typeface="Cambria"/>
              </a:rPr>
              <a:t>pending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Interrupt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006FC0"/>
                </a:solidFill>
                <a:latin typeface="Cambria"/>
                <a:cs typeface="Cambria"/>
              </a:rPr>
              <a:t>ACK: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330E42"/>
                </a:solidFill>
                <a:latin typeface="Cambria"/>
                <a:cs typeface="Cambria"/>
              </a:rPr>
              <a:t>acknowledges</a:t>
            </a:r>
            <a:r>
              <a:rPr sz="2000" spc="2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330E42"/>
                </a:solidFill>
                <a:latin typeface="Cambria"/>
                <a:cs typeface="Cambria"/>
              </a:rPr>
              <a:t>that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0E42"/>
                </a:solidFill>
                <a:latin typeface="Cambria"/>
                <a:cs typeface="Cambria"/>
              </a:rPr>
              <a:t>pending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330E42"/>
                </a:solidFill>
                <a:latin typeface="Cambria"/>
                <a:cs typeface="Cambria"/>
              </a:rPr>
              <a:t>interrupt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has </a:t>
            </a:r>
            <a:r>
              <a:rPr sz="2000" spc="-43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45" dirty="0">
                <a:solidFill>
                  <a:srgbClr val="330E42"/>
                </a:solidFill>
                <a:latin typeface="Cambria"/>
                <a:cs typeface="Cambria"/>
              </a:rPr>
              <a:t>been</a:t>
            </a:r>
            <a:r>
              <a:rPr sz="2000" spc="3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0E42"/>
                </a:solidFill>
                <a:latin typeface="Cambria"/>
                <a:cs typeface="Cambria"/>
              </a:rPr>
              <a:t>recognized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60" dirty="0">
                <a:solidFill>
                  <a:srgbClr val="006FC0"/>
                </a:solidFill>
                <a:latin typeface="Cambria"/>
                <a:cs typeface="Cambria"/>
              </a:rPr>
              <a:t>Cl</a:t>
            </a:r>
            <a:r>
              <a:rPr sz="2000" spc="210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ck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:</a:t>
            </a:r>
            <a:r>
              <a:rPr sz="2000" spc="-11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is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u</a:t>
            </a:r>
            <a:r>
              <a:rPr sz="2000" spc="25" dirty="0">
                <a:solidFill>
                  <a:srgbClr val="330E42"/>
                </a:solidFill>
                <a:latin typeface="Cambria"/>
                <a:cs typeface="Cambria"/>
              </a:rPr>
              <a:t>s</a:t>
            </a:r>
            <a:r>
              <a:rPr sz="2000" spc="140" dirty="0">
                <a:solidFill>
                  <a:srgbClr val="330E42"/>
                </a:solidFill>
                <a:latin typeface="Cambria"/>
                <a:cs typeface="Cambria"/>
              </a:rPr>
              <a:t>e</a:t>
            </a:r>
            <a:r>
              <a:rPr sz="2000" spc="165" dirty="0">
                <a:solidFill>
                  <a:srgbClr val="330E42"/>
                </a:solidFill>
                <a:latin typeface="Cambria"/>
                <a:cs typeface="Cambria"/>
              </a:rPr>
              <a:t>d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330E42"/>
                </a:solidFill>
                <a:latin typeface="Cambria"/>
                <a:cs typeface="Cambria"/>
              </a:rPr>
              <a:t>to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s</a:t>
            </a:r>
            <a:r>
              <a:rPr sz="2000" spc="85" dirty="0">
                <a:solidFill>
                  <a:srgbClr val="330E42"/>
                </a:solidFill>
                <a:latin typeface="Cambria"/>
                <a:cs typeface="Cambria"/>
              </a:rPr>
              <a:t>ync</a:t>
            </a:r>
            <a:r>
              <a:rPr sz="2000" spc="100" dirty="0">
                <a:solidFill>
                  <a:srgbClr val="330E42"/>
                </a:solidFill>
                <a:latin typeface="Cambria"/>
                <a:cs typeface="Cambria"/>
              </a:rPr>
              <a:t>h</a:t>
            </a:r>
            <a:r>
              <a:rPr sz="2000" spc="-80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o</a:t>
            </a:r>
            <a:r>
              <a:rPr sz="2000" spc="65" dirty="0">
                <a:solidFill>
                  <a:srgbClr val="330E42"/>
                </a:solidFill>
                <a:latin typeface="Cambria"/>
                <a:cs typeface="Cambria"/>
              </a:rPr>
              <a:t>n</a:t>
            </a:r>
            <a:r>
              <a:rPr sz="2000" spc="5" dirty="0">
                <a:solidFill>
                  <a:srgbClr val="330E42"/>
                </a:solidFill>
                <a:latin typeface="Cambria"/>
                <a:cs typeface="Cambria"/>
              </a:rPr>
              <a:t>i</a:t>
            </a:r>
            <a:r>
              <a:rPr sz="2000" spc="-10" dirty="0">
                <a:solidFill>
                  <a:srgbClr val="330E42"/>
                </a:solidFill>
                <a:latin typeface="Cambria"/>
                <a:cs typeface="Cambria"/>
              </a:rPr>
              <a:t>z</a:t>
            </a:r>
            <a:r>
              <a:rPr sz="2000" spc="170" dirty="0">
                <a:solidFill>
                  <a:srgbClr val="330E42"/>
                </a:solidFill>
                <a:latin typeface="Cambria"/>
                <a:cs typeface="Cambria"/>
              </a:rPr>
              <a:t>e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0E42"/>
                </a:solidFill>
                <a:latin typeface="Cambria"/>
                <a:cs typeface="Cambria"/>
              </a:rPr>
              <a:t>ope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2000" spc="30" dirty="0">
                <a:solidFill>
                  <a:srgbClr val="330E42"/>
                </a:solidFill>
                <a:latin typeface="Cambria"/>
                <a:cs typeface="Cambria"/>
              </a:rPr>
              <a:t>atio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n</a:t>
            </a:r>
            <a:r>
              <a:rPr sz="2000" spc="55" dirty="0">
                <a:solidFill>
                  <a:srgbClr val="330E42"/>
                </a:solidFill>
                <a:latin typeface="Cambria"/>
                <a:cs typeface="Cambria"/>
              </a:rPr>
              <a:t>s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Reset: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330E42"/>
                </a:solidFill>
                <a:latin typeface="Cambria"/>
                <a:cs typeface="Cambria"/>
              </a:rPr>
              <a:t>in</a:t>
            </a:r>
            <a:r>
              <a:rPr sz="2000" spc="20" dirty="0">
                <a:solidFill>
                  <a:srgbClr val="330E42"/>
                </a:solidFill>
                <a:latin typeface="Cambria"/>
                <a:cs typeface="Cambria"/>
              </a:rPr>
              <a:t>itial</a:t>
            </a:r>
            <a:r>
              <a:rPr sz="2000" spc="5" dirty="0">
                <a:solidFill>
                  <a:srgbClr val="330E42"/>
                </a:solidFill>
                <a:latin typeface="Cambria"/>
                <a:cs typeface="Cambria"/>
              </a:rPr>
              <a:t>i</a:t>
            </a:r>
            <a:r>
              <a:rPr sz="2000" spc="-10" dirty="0">
                <a:solidFill>
                  <a:srgbClr val="330E42"/>
                </a:solidFill>
                <a:latin typeface="Cambria"/>
                <a:cs typeface="Cambria"/>
              </a:rPr>
              <a:t>z</a:t>
            </a:r>
            <a:r>
              <a:rPr sz="2000" spc="114" dirty="0">
                <a:solidFill>
                  <a:srgbClr val="330E42"/>
                </a:solidFill>
                <a:latin typeface="Cambria"/>
                <a:cs typeface="Cambria"/>
              </a:rPr>
              <a:t>e</a:t>
            </a:r>
            <a:r>
              <a:rPr sz="2000" spc="105" dirty="0">
                <a:solidFill>
                  <a:srgbClr val="330E42"/>
                </a:solidFill>
                <a:latin typeface="Cambria"/>
                <a:cs typeface="Cambria"/>
              </a:rPr>
              <a:t>s</a:t>
            </a:r>
            <a:r>
              <a:rPr sz="2000" spc="45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330E42"/>
                </a:solidFill>
                <a:latin typeface="Cambria"/>
                <a:cs typeface="Cambria"/>
              </a:rPr>
              <a:t>al</a:t>
            </a:r>
            <a:r>
              <a:rPr sz="2000" spc="40" dirty="0">
                <a:solidFill>
                  <a:srgbClr val="330E42"/>
                </a:solidFill>
                <a:latin typeface="Cambria"/>
                <a:cs typeface="Cambria"/>
              </a:rPr>
              <a:t>l</a:t>
            </a:r>
            <a:r>
              <a:rPr sz="2000" spc="50" dirty="0">
                <a:solidFill>
                  <a:srgbClr val="330E42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0E42"/>
                </a:solidFill>
                <a:latin typeface="Cambria"/>
                <a:cs typeface="Cambria"/>
              </a:rPr>
              <a:t>modules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502158"/>
            <a:ext cx="5947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5" dirty="0">
                <a:latin typeface="Cambria"/>
                <a:cs typeface="Cambria"/>
              </a:rPr>
              <a:t>Bus</a:t>
            </a:r>
            <a:r>
              <a:rPr sz="3600" b="0" spc="100" dirty="0">
                <a:latin typeface="Cambria"/>
                <a:cs typeface="Cambria"/>
              </a:rPr>
              <a:t> </a:t>
            </a:r>
            <a:r>
              <a:rPr sz="3600" b="0" spc="85" dirty="0">
                <a:latin typeface="Cambria"/>
                <a:cs typeface="Cambria"/>
              </a:rPr>
              <a:t>Interconnection </a:t>
            </a:r>
            <a:r>
              <a:rPr sz="3600" b="0" spc="200" dirty="0">
                <a:latin typeface="Cambria"/>
                <a:cs typeface="Cambria"/>
              </a:rPr>
              <a:t>Scheme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2235798"/>
            <a:ext cx="8450580" cy="25236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242062"/>
            <a:ext cx="2461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114" dirty="0">
                <a:latin typeface="Cambria"/>
                <a:cs typeface="Cambria"/>
              </a:rPr>
              <a:t>Sum</a:t>
            </a:r>
            <a:r>
              <a:rPr sz="4400" b="0" spc="160" dirty="0">
                <a:latin typeface="Cambria"/>
                <a:cs typeface="Cambria"/>
              </a:rPr>
              <a:t>m</a:t>
            </a:r>
            <a:r>
              <a:rPr sz="4400" b="0" spc="110" dirty="0">
                <a:latin typeface="Cambria"/>
                <a:cs typeface="Cambria"/>
              </a:rPr>
              <a:t>a</a:t>
            </a:r>
            <a:r>
              <a:rPr sz="4400" b="0" spc="160" dirty="0">
                <a:latin typeface="Cambria"/>
                <a:cs typeface="Cambria"/>
              </a:rPr>
              <a:t>r</a:t>
            </a:r>
            <a:r>
              <a:rPr sz="4400" b="0" spc="260" dirty="0">
                <a:latin typeface="Cambria"/>
                <a:cs typeface="Cambria"/>
              </a:rPr>
              <a:t>y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2802763"/>
            <a:ext cx="3008630" cy="27539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Computer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585858"/>
                </a:solidFill>
                <a:latin typeface="Cambria"/>
                <a:cs typeface="Cambria"/>
              </a:rPr>
              <a:t>components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90" dirty="0">
                <a:solidFill>
                  <a:srgbClr val="585858"/>
                </a:solidFill>
                <a:latin typeface="Cambria"/>
                <a:cs typeface="Cambria"/>
              </a:rPr>
              <a:t>Computer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585858"/>
                </a:solidFill>
                <a:latin typeface="Cambria"/>
                <a:cs typeface="Cambria"/>
              </a:rPr>
              <a:t>function</a:t>
            </a:r>
            <a:endParaRPr sz="1800">
              <a:latin typeface="Cambria"/>
              <a:cs typeface="Cambria"/>
            </a:endParaRPr>
          </a:p>
          <a:p>
            <a:pPr marL="469900" marR="37719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Instruction </a:t>
            </a:r>
            <a:r>
              <a:rPr sz="1800" spc="55" dirty="0">
                <a:solidFill>
                  <a:srgbClr val="585858"/>
                </a:solidFill>
                <a:latin typeface="Cambria"/>
                <a:cs typeface="Cambria"/>
              </a:rPr>
              <a:t>fetch </a:t>
            </a:r>
            <a:r>
              <a:rPr sz="1800" spc="70" dirty="0">
                <a:solidFill>
                  <a:srgbClr val="585858"/>
                </a:solidFill>
                <a:latin typeface="Cambria"/>
                <a:cs typeface="Cambria"/>
              </a:rPr>
              <a:t>and </a:t>
            </a:r>
            <a:r>
              <a:rPr sz="1800" spc="-38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585858"/>
                </a:solidFill>
                <a:latin typeface="Cambria"/>
                <a:cs typeface="Cambria"/>
              </a:rPr>
              <a:t>execute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Interrupts</a:t>
            </a:r>
            <a:endParaRPr sz="1800">
              <a:latin typeface="Cambria"/>
              <a:cs typeface="Cambria"/>
            </a:endParaRPr>
          </a:p>
          <a:p>
            <a:pPr marL="469900" lvl="1" indent="-229235">
              <a:lnSpc>
                <a:spcPct val="100000"/>
              </a:lnSpc>
              <a:spcBef>
                <a:spcPts val="600"/>
              </a:spcBef>
              <a:buClr>
                <a:srgbClr val="B86FB8"/>
              </a:buClr>
              <a:buSzPct val="75000"/>
              <a:buFont typeface="Wingdings"/>
              <a:buChar char=""/>
              <a:tabLst>
                <a:tab pos="470534" algn="l"/>
              </a:tabLst>
            </a:pPr>
            <a:r>
              <a:rPr sz="1800" spc="50" dirty="0">
                <a:solidFill>
                  <a:srgbClr val="585858"/>
                </a:solidFill>
                <a:latin typeface="Cambria"/>
                <a:cs typeface="Cambria"/>
              </a:rPr>
              <a:t>I/O</a:t>
            </a:r>
            <a:r>
              <a:rPr sz="1800" spc="1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function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Interconnection</a:t>
            </a:r>
            <a:r>
              <a:rPr sz="18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585858"/>
                </a:solidFill>
                <a:latin typeface="Cambria"/>
                <a:cs typeface="Cambria"/>
              </a:rPr>
              <a:t>structures</a:t>
            </a:r>
            <a:endParaRPr sz="1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1800" dirty="0">
                <a:solidFill>
                  <a:srgbClr val="585858"/>
                </a:solidFill>
                <a:latin typeface="Cambria"/>
                <a:cs typeface="Cambria"/>
              </a:rPr>
              <a:t>Bus</a:t>
            </a:r>
            <a:r>
              <a:rPr sz="18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585858"/>
                </a:solidFill>
                <a:latin typeface="Cambria"/>
                <a:cs typeface="Cambria"/>
              </a:rPr>
              <a:t>interconnection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95" y="1412747"/>
            <a:ext cx="3657600" cy="1099185"/>
          </a:xfrm>
          <a:prstGeom prst="rect">
            <a:avLst/>
          </a:prstGeom>
          <a:solidFill>
            <a:srgbClr val="666699"/>
          </a:solidFill>
        </p:spPr>
        <p:txBody>
          <a:bodyPr vert="horz" wrap="square" lIns="0" tIns="276860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2180"/>
              </a:spcBef>
            </a:pPr>
            <a:r>
              <a:rPr sz="3200" spc="175" dirty="0">
                <a:solidFill>
                  <a:srgbClr val="FFFFFF"/>
                </a:solidFill>
                <a:latin typeface="Cambria"/>
                <a:cs typeface="Cambria"/>
              </a:rPr>
              <a:t>Chapter</a:t>
            </a:r>
            <a:r>
              <a:rPr sz="32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3400" y="228600"/>
            <a:ext cx="3657600" cy="1708785"/>
          </a:xfrm>
          <a:prstGeom prst="rect">
            <a:avLst/>
          </a:prstGeom>
          <a:solidFill>
            <a:srgbClr val="A2A2C2"/>
          </a:solidFill>
        </p:spPr>
        <p:txBody>
          <a:bodyPr vert="horz" wrap="square" lIns="0" tIns="202565" rIns="0" bIns="0" rtlCol="0">
            <a:spAutoFit/>
          </a:bodyPr>
          <a:lstStyle/>
          <a:p>
            <a:pPr marL="194945" marR="188595" indent="31750" algn="just">
              <a:lnSpc>
                <a:spcPct val="100000"/>
              </a:lnSpc>
              <a:spcBef>
                <a:spcPts val="1595"/>
              </a:spcBef>
            </a:pPr>
            <a:r>
              <a:rPr sz="2800" spc="204" dirty="0">
                <a:solidFill>
                  <a:srgbClr val="2B132C"/>
                </a:solidFill>
                <a:latin typeface="Cambria"/>
                <a:cs typeface="Cambria"/>
              </a:rPr>
              <a:t>A</a:t>
            </a:r>
            <a:r>
              <a:rPr sz="2800" spc="-40" dirty="0">
                <a:solidFill>
                  <a:srgbClr val="2B132C"/>
                </a:solidFill>
                <a:latin typeface="Cambria"/>
                <a:cs typeface="Cambria"/>
              </a:rPr>
              <a:t> </a:t>
            </a:r>
            <a:r>
              <a:rPr sz="2800" spc="-225" dirty="0">
                <a:solidFill>
                  <a:srgbClr val="2B132C"/>
                </a:solidFill>
                <a:latin typeface="Cambria"/>
                <a:cs typeface="Cambria"/>
              </a:rPr>
              <a:t>T</a:t>
            </a:r>
            <a:r>
              <a:rPr sz="2800" spc="140" dirty="0">
                <a:solidFill>
                  <a:srgbClr val="2B132C"/>
                </a:solidFill>
                <a:latin typeface="Cambria"/>
                <a:cs typeface="Cambria"/>
              </a:rPr>
              <a:t>o</a:t>
            </a:r>
            <a:r>
              <a:rPr sz="2800" spc="165" dirty="0">
                <a:solidFill>
                  <a:srgbClr val="2B132C"/>
                </a:solidFill>
                <a:latin typeface="Cambria"/>
                <a:cs typeface="Cambria"/>
              </a:rPr>
              <a:t>p</a:t>
            </a:r>
            <a:r>
              <a:rPr sz="2800" spc="50" dirty="0">
                <a:solidFill>
                  <a:srgbClr val="2B132C"/>
                </a:solidFill>
                <a:latin typeface="Cambria"/>
                <a:cs typeface="Cambria"/>
              </a:rPr>
              <a:t>-</a:t>
            </a:r>
            <a:r>
              <a:rPr sz="2800" spc="100" dirty="0">
                <a:solidFill>
                  <a:srgbClr val="2B132C"/>
                </a:solidFill>
                <a:latin typeface="Cambria"/>
                <a:cs typeface="Cambria"/>
              </a:rPr>
              <a:t>L</a:t>
            </a:r>
            <a:r>
              <a:rPr sz="2800" spc="-10" dirty="0">
                <a:solidFill>
                  <a:srgbClr val="2B132C"/>
                </a:solidFill>
                <a:latin typeface="Cambria"/>
                <a:cs typeface="Cambria"/>
              </a:rPr>
              <a:t>e</a:t>
            </a:r>
            <a:r>
              <a:rPr sz="2800" spc="20" dirty="0">
                <a:solidFill>
                  <a:srgbClr val="2B132C"/>
                </a:solidFill>
                <a:latin typeface="Cambria"/>
                <a:cs typeface="Cambria"/>
              </a:rPr>
              <a:t>v</a:t>
            </a:r>
            <a:r>
              <a:rPr sz="2800" spc="180" dirty="0">
                <a:solidFill>
                  <a:srgbClr val="2B132C"/>
                </a:solidFill>
                <a:latin typeface="Cambria"/>
                <a:cs typeface="Cambria"/>
              </a:rPr>
              <a:t>e</a:t>
            </a:r>
            <a:r>
              <a:rPr sz="2800" spc="100" dirty="0">
                <a:solidFill>
                  <a:srgbClr val="2B132C"/>
                </a:solidFill>
                <a:latin typeface="Cambria"/>
                <a:cs typeface="Cambria"/>
              </a:rPr>
              <a:t>l</a:t>
            </a:r>
            <a:r>
              <a:rPr sz="2800" spc="-160" dirty="0">
                <a:solidFill>
                  <a:srgbClr val="2B132C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2B132C"/>
                </a:solidFill>
                <a:latin typeface="Cambria"/>
                <a:cs typeface="Cambria"/>
              </a:rPr>
              <a:t>Vi</a:t>
            </a:r>
            <a:r>
              <a:rPr sz="2800" spc="145" dirty="0">
                <a:solidFill>
                  <a:srgbClr val="2B132C"/>
                </a:solidFill>
                <a:latin typeface="Cambria"/>
                <a:cs typeface="Cambria"/>
              </a:rPr>
              <a:t>e</a:t>
            </a:r>
            <a:r>
              <a:rPr sz="2800" spc="-15" dirty="0">
                <a:solidFill>
                  <a:srgbClr val="2B132C"/>
                </a:solidFill>
                <a:latin typeface="Cambria"/>
                <a:cs typeface="Cambria"/>
              </a:rPr>
              <a:t>w</a:t>
            </a:r>
            <a:r>
              <a:rPr sz="2800" spc="90" dirty="0">
                <a:solidFill>
                  <a:srgbClr val="2B132C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2B132C"/>
                </a:solidFill>
                <a:latin typeface="Cambria"/>
                <a:cs typeface="Cambria"/>
              </a:rPr>
              <a:t>of  </a:t>
            </a:r>
            <a:r>
              <a:rPr sz="2800" spc="140" dirty="0">
                <a:solidFill>
                  <a:srgbClr val="2B132C"/>
                </a:solidFill>
                <a:latin typeface="Cambria"/>
                <a:cs typeface="Cambria"/>
              </a:rPr>
              <a:t>Computer </a:t>
            </a:r>
            <a:r>
              <a:rPr sz="2800" spc="50" dirty="0">
                <a:solidFill>
                  <a:srgbClr val="2B132C"/>
                </a:solidFill>
                <a:latin typeface="Cambria"/>
                <a:cs typeface="Cambria"/>
              </a:rPr>
              <a:t>Function </a:t>
            </a:r>
            <a:r>
              <a:rPr sz="2800" spc="55" dirty="0">
                <a:solidFill>
                  <a:srgbClr val="2B132C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2B132C"/>
                </a:solidFill>
                <a:latin typeface="Cambria"/>
                <a:cs typeface="Cambria"/>
              </a:rPr>
              <a:t>and</a:t>
            </a:r>
            <a:r>
              <a:rPr sz="2800" dirty="0">
                <a:solidFill>
                  <a:srgbClr val="2B132C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2B132C"/>
                </a:solidFill>
                <a:latin typeface="Cambria"/>
                <a:cs typeface="Cambria"/>
              </a:rPr>
              <a:t>Interconnection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904" y="1712769"/>
            <a:ext cx="3411854" cy="1833245"/>
            <a:chOff x="374904" y="1712769"/>
            <a:chExt cx="3411854" cy="1833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9500" y="1712769"/>
              <a:ext cx="2041986" cy="3563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904" y="1987295"/>
              <a:ext cx="3411474" cy="1009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676" y="2535936"/>
              <a:ext cx="3137154" cy="100965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45972" y="1556969"/>
            <a:ext cx="27266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0000"/>
                </a:solidFill>
                <a:latin typeface="Cambria"/>
                <a:cs typeface="Cambria"/>
              </a:rPr>
              <a:t>Hardware </a:t>
            </a:r>
            <a:r>
              <a:rPr sz="3600" spc="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5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3600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40" dirty="0">
                <a:solidFill>
                  <a:srgbClr val="FF0000"/>
                </a:solidFill>
                <a:latin typeface="Cambria"/>
                <a:cs typeface="Cambria"/>
              </a:rPr>
              <a:t>Software </a:t>
            </a:r>
            <a:r>
              <a:rPr sz="3600" spc="-7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600" spc="165" dirty="0">
                <a:solidFill>
                  <a:srgbClr val="FF0000"/>
                </a:solidFill>
                <a:latin typeface="Cambria"/>
                <a:cs typeface="Cambria"/>
              </a:rPr>
              <a:t>Approaches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31037" y="194769"/>
            <a:ext cx="1266825" cy="1077595"/>
            <a:chOff x="5931037" y="194769"/>
            <a:chExt cx="1266825" cy="1077595"/>
          </a:xfrm>
        </p:grpSpPr>
        <p:sp>
          <p:nvSpPr>
            <p:cNvPr id="8" name="object 8"/>
            <p:cNvSpPr/>
            <p:nvPr/>
          </p:nvSpPr>
          <p:spPr>
            <a:xfrm>
              <a:off x="5941515" y="318301"/>
              <a:ext cx="1132205" cy="943610"/>
            </a:xfrm>
            <a:custGeom>
              <a:avLst/>
              <a:gdLst/>
              <a:ahLst/>
              <a:cxnLst/>
              <a:rect l="l" t="t" r="r" b="b"/>
              <a:pathLst>
                <a:path w="1132204" h="943610">
                  <a:moveTo>
                    <a:pt x="1132024" y="0"/>
                  </a:moveTo>
                  <a:lnTo>
                    <a:pt x="0" y="0"/>
                  </a:lnTo>
                  <a:lnTo>
                    <a:pt x="0" y="943059"/>
                  </a:lnTo>
                  <a:lnTo>
                    <a:pt x="1132025" y="943059"/>
                  </a:lnTo>
                  <a:lnTo>
                    <a:pt x="1132024" y="0"/>
                  </a:lnTo>
                  <a:close/>
                </a:path>
              </a:pathLst>
            </a:custGeom>
            <a:solidFill>
              <a:srgbClr val="CAE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1515" y="318301"/>
              <a:ext cx="1132205" cy="943610"/>
            </a:xfrm>
            <a:custGeom>
              <a:avLst/>
              <a:gdLst/>
              <a:ahLst/>
              <a:cxnLst/>
              <a:rect l="l" t="t" r="r" b="b"/>
              <a:pathLst>
                <a:path w="1132204" h="943610">
                  <a:moveTo>
                    <a:pt x="0" y="943059"/>
                  </a:moveTo>
                  <a:lnTo>
                    <a:pt x="1132025" y="943059"/>
                  </a:lnTo>
                  <a:lnTo>
                    <a:pt x="1132024" y="0"/>
                  </a:lnTo>
                  <a:lnTo>
                    <a:pt x="0" y="0"/>
                  </a:lnTo>
                  <a:lnTo>
                    <a:pt x="0" y="943059"/>
                  </a:lnTo>
                  <a:close/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1515" y="205247"/>
              <a:ext cx="1245870" cy="1056640"/>
            </a:xfrm>
            <a:custGeom>
              <a:avLst/>
              <a:gdLst/>
              <a:ahLst/>
              <a:cxnLst/>
              <a:rect l="l" t="t" r="r" b="b"/>
              <a:pathLst>
                <a:path w="1245870" h="1056640">
                  <a:moveTo>
                    <a:pt x="1245290" y="0"/>
                  </a:moveTo>
                  <a:lnTo>
                    <a:pt x="113369" y="0"/>
                  </a:lnTo>
                  <a:lnTo>
                    <a:pt x="0" y="113054"/>
                  </a:lnTo>
                  <a:lnTo>
                    <a:pt x="1132024" y="113054"/>
                  </a:lnTo>
                  <a:lnTo>
                    <a:pt x="1132025" y="1056113"/>
                  </a:lnTo>
                  <a:lnTo>
                    <a:pt x="1245290" y="943059"/>
                  </a:lnTo>
                  <a:lnTo>
                    <a:pt x="1245290" y="0"/>
                  </a:lnTo>
                  <a:close/>
                </a:path>
              </a:pathLst>
            </a:custGeom>
            <a:solidFill>
              <a:srgbClr val="7ED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1515" y="205247"/>
              <a:ext cx="1245870" cy="1056640"/>
            </a:xfrm>
            <a:custGeom>
              <a:avLst/>
              <a:gdLst/>
              <a:ahLst/>
              <a:cxnLst/>
              <a:rect l="l" t="t" r="r" b="b"/>
              <a:pathLst>
                <a:path w="1245870" h="1056640">
                  <a:moveTo>
                    <a:pt x="113369" y="0"/>
                  </a:moveTo>
                  <a:lnTo>
                    <a:pt x="1245290" y="0"/>
                  </a:lnTo>
                  <a:lnTo>
                    <a:pt x="1245290" y="943059"/>
                  </a:lnTo>
                  <a:lnTo>
                    <a:pt x="1132025" y="1056113"/>
                  </a:lnTo>
                  <a:lnTo>
                    <a:pt x="1132024" y="113054"/>
                  </a:lnTo>
                  <a:lnTo>
                    <a:pt x="0" y="113054"/>
                  </a:lnTo>
                  <a:lnTo>
                    <a:pt x="113369" y="0"/>
                  </a:lnTo>
                  <a:close/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3540" y="205247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113265" y="0"/>
                  </a:moveTo>
                  <a:lnTo>
                    <a:pt x="0" y="113054"/>
                  </a:lnTo>
                  <a:lnTo>
                    <a:pt x="113265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73540" y="205247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0" y="113054"/>
                  </a:moveTo>
                  <a:lnTo>
                    <a:pt x="0" y="113054"/>
                  </a:lnTo>
                  <a:lnTo>
                    <a:pt x="113265" y="0"/>
                  </a:lnTo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51779" y="418592"/>
            <a:ext cx="1122045" cy="729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179705" algn="ctr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S</a:t>
            </a:r>
            <a:r>
              <a:rPr sz="1150" b="1" spc="-10" dirty="0">
                <a:latin typeface="Times New Roman"/>
                <a:cs typeface="Times New Roman"/>
              </a:rPr>
              <a:t>e</a:t>
            </a:r>
            <a:r>
              <a:rPr sz="1150" b="1" spc="-5" dirty="0">
                <a:latin typeface="Times New Roman"/>
                <a:cs typeface="Times New Roman"/>
              </a:rPr>
              <a:t>quen</a:t>
            </a:r>
            <a:r>
              <a:rPr sz="1150" b="1" spc="-10" dirty="0">
                <a:latin typeface="Times New Roman"/>
                <a:cs typeface="Times New Roman"/>
              </a:rPr>
              <a:t>c</a:t>
            </a:r>
            <a:r>
              <a:rPr sz="1150" b="1" dirty="0">
                <a:latin typeface="Times New Roman"/>
                <a:cs typeface="Times New Roman"/>
              </a:rPr>
              <a:t>e</a:t>
            </a:r>
            <a:r>
              <a:rPr sz="1150" b="1" spc="-1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of  </a:t>
            </a:r>
            <a:r>
              <a:rPr sz="1150" b="1" spc="-5" dirty="0">
                <a:latin typeface="Times New Roman"/>
                <a:cs typeface="Times New Roman"/>
              </a:rPr>
              <a:t>arithmetic </a:t>
            </a:r>
            <a:r>
              <a:rPr sz="1150" b="1" dirty="0">
                <a:latin typeface="Times New Roman"/>
                <a:cs typeface="Times New Roman"/>
              </a:rPr>
              <a:t> and </a:t>
            </a:r>
            <a:r>
              <a:rPr sz="1150" b="1" spc="-5" dirty="0">
                <a:latin typeface="Times New Roman"/>
                <a:cs typeface="Times New Roman"/>
              </a:rPr>
              <a:t>logic </a:t>
            </a:r>
            <a:r>
              <a:rPr sz="1150" b="1" dirty="0">
                <a:latin typeface="Times New Roman"/>
                <a:cs typeface="Times New Roman"/>
              </a:rPr>
              <a:t> </a:t>
            </a:r>
            <a:r>
              <a:rPr sz="1150" b="1" spc="-5" dirty="0">
                <a:latin typeface="Times New Roman"/>
                <a:cs typeface="Times New Roman"/>
              </a:rPr>
              <a:t>functions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5665" y="661554"/>
            <a:ext cx="3257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Da</a:t>
            </a:r>
            <a:r>
              <a:rPr sz="1150" b="1" dirty="0">
                <a:latin typeface="Times New Roman"/>
                <a:cs typeface="Times New Roman"/>
              </a:rPr>
              <a:t>ta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8311" y="661554"/>
            <a:ext cx="4787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R</a:t>
            </a:r>
            <a:r>
              <a:rPr sz="1150" b="1" spc="-10" dirty="0">
                <a:latin typeface="Times New Roman"/>
                <a:cs typeface="Times New Roman"/>
              </a:rPr>
              <a:t>e</a:t>
            </a:r>
            <a:r>
              <a:rPr sz="1150" b="1" spc="-5" dirty="0">
                <a:latin typeface="Times New Roman"/>
                <a:cs typeface="Times New Roman"/>
              </a:rPr>
              <a:t>sul</a:t>
            </a:r>
            <a:r>
              <a:rPr sz="1150" b="1" dirty="0">
                <a:latin typeface="Times New Roman"/>
                <a:cs typeface="Times New Roman"/>
              </a:rPr>
              <a:t>ts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0394" y="1450745"/>
            <a:ext cx="163639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10" dirty="0">
                <a:latin typeface="Times New Roman"/>
                <a:cs typeface="Times New Roman"/>
              </a:rPr>
              <a:t>(a)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Programming </a:t>
            </a:r>
            <a:r>
              <a:rPr sz="1000" b="1" spc="-10" dirty="0">
                <a:latin typeface="Times New Roman"/>
                <a:cs typeface="Times New Roman"/>
              </a:rPr>
              <a:t>in</a:t>
            </a:r>
            <a:r>
              <a:rPr sz="1000" b="1" spc="-15" dirty="0">
                <a:latin typeface="Times New Roman"/>
                <a:cs typeface="Times New Roman"/>
              </a:rPr>
              <a:t> hardware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61908" y="736392"/>
            <a:ext cx="2904490" cy="102235"/>
            <a:chOff x="5061908" y="736392"/>
            <a:chExt cx="2904490" cy="102235"/>
          </a:xfrm>
        </p:grpSpPr>
        <p:sp>
          <p:nvSpPr>
            <p:cNvPr id="19" name="object 19"/>
            <p:cNvSpPr/>
            <p:nvPr/>
          </p:nvSpPr>
          <p:spPr>
            <a:xfrm>
              <a:off x="5061908" y="787580"/>
              <a:ext cx="798195" cy="0"/>
            </a:xfrm>
            <a:custGeom>
              <a:avLst/>
              <a:gdLst/>
              <a:ahLst/>
              <a:cxnLst/>
              <a:rect l="l" t="t" r="r" b="b"/>
              <a:pathLst>
                <a:path w="798195">
                  <a:moveTo>
                    <a:pt x="0" y="0"/>
                  </a:moveTo>
                  <a:lnTo>
                    <a:pt x="0" y="0"/>
                  </a:lnTo>
                  <a:lnTo>
                    <a:pt x="797745" y="0"/>
                  </a:lnTo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20503" y="736392"/>
              <a:ext cx="121920" cy="102235"/>
            </a:xfrm>
            <a:custGeom>
              <a:avLst/>
              <a:gdLst/>
              <a:ahLst/>
              <a:cxnLst/>
              <a:rect l="l" t="t" r="r" b="b"/>
              <a:pathLst>
                <a:path w="121920" h="102234">
                  <a:moveTo>
                    <a:pt x="0" y="0"/>
                  </a:moveTo>
                  <a:lnTo>
                    <a:pt x="22087" y="51188"/>
                  </a:lnTo>
                  <a:lnTo>
                    <a:pt x="0" y="102167"/>
                  </a:lnTo>
                  <a:lnTo>
                    <a:pt x="121849" y="51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21589" y="78758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0" y="0"/>
                  </a:lnTo>
                  <a:lnTo>
                    <a:pt x="761662" y="0"/>
                  </a:lnTo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4833" y="736392"/>
              <a:ext cx="121285" cy="102235"/>
            </a:xfrm>
            <a:custGeom>
              <a:avLst/>
              <a:gdLst/>
              <a:ahLst/>
              <a:cxnLst/>
              <a:rect l="l" t="t" r="r" b="b"/>
              <a:pathLst>
                <a:path w="121284" h="102234">
                  <a:moveTo>
                    <a:pt x="0" y="0"/>
                  </a:moveTo>
                  <a:lnTo>
                    <a:pt x="21250" y="51188"/>
                  </a:lnTo>
                  <a:lnTo>
                    <a:pt x="0" y="102167"/>
                  </a:lnTo>
                  <a:lnTo>
                    <a:pt x="121116" y="51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08378" y="2554687"/>
            <a:ext cx="7219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Instruction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87689" y="2730863"/>
            <a:ext cx="3657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c</a:t>
            </a:r>
            <a:r>
              <a:rPr sz="1150" b="1" dirty="0">
                <a:latin typeface="Times New Roman"/>
                <a:cs typeface="Times New Roman"/>
              </a:rPr>
              <a:t>od</a:t>
            </a:r>
            <a:r>
              <a:rPr sz="1150" b="1" spc="-10" dirty="0">
                <a:latin typeface="Times New Roman"/>
                <a:cs typeface="Times New Roman"/>
              </a:rPr>
              <a:t>e</a:t>
            </a:r>
            <a:r>
              <a:rPr sz="1150" b="1" dirty="0">
                <a:latin typeface="Times New Roman"/>
                <a:cs typeface="Times New Roman"/>
              </a:rPr>
              <a:t>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51431" y="2741218"/>
            <a:ext cx="2146300" cy="1960245"/>
            <a:chOff x="5051431" y="2741218"/>
            <a:chExt cx="2146300" cy="1960245"/>
          </a:xfrm>
        </p:grpSpPr>
        <p:sp>
          <p:nvSpPr>
            <p:cNvPr id="26" name="object 26"/>
            <p:cNvSpPr/>
            <p:nvPr/>
          </p:nvSpPr>
          <p:spPr>
            <a:xfrm>
              <a:off x="5061908" y="2792407"/>
              <a:ext cx="798195" cy="0"/>
            </a:xfrm>
            <a:custGeom>
              <a:avLst/>
              <a:gdLst/>
              <a:ahLst/>
              <a:cxnLst/>
              <a:rect l="l" t="t" r="r" b="b"/>
              <a:pathLst>
                <a:path w="798195">
                  <a:moveTo>
                    <a:pt x="0" y="0"/>
                  </a:moveTo>
                  <a:lnTo>
                    <a:pt x="0" y="0"/>
                  </a:lnTo>
                  <a:lnTo>
                    <a:pt x="797745" y="0"/>
                  </a:lnTo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20503" y="2741218"/>
              <a:ext cx="121920" cy="102235"/>
            </a:xfrm>
            <a:custGeom>
              <a:avLst/>
              <a:gdLst/>
              <a:ahLst/>
              <a:cxnLst/>
              <a:rect l="l" t="t" r="r" b="b"/>
              <a:pathLst>
                <a:path w="121920" h="102235">
                  <a:moveTo>
                    <a:pt x="0" y="0"/>
                  </a:moveTo>
                  <a:lnTo>
                    <a:pt x="22087" y="51188"/>
                  </a:lnTo>
                  <a:lnTo>
                    <a:pt x="0" y="102167"/>
                  </a:lnTo>
                  <a:lnTo>
                    <a:pt x="121849" y="51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41515" y="3936556"/>
              <a:ext cx="1132205" cy="755015"/>
            </a:xfrm>
            <a:custGeom>
              <a:avLst/>
              <a:gdLst/>
              <a:ahLst/>
              <a:cxnLst/>
              <a:rect l="l" t="t" r="r" b="b"/>
              <a:pathLst>
                <a:path w="1132204" h="755014">
                  <a:moveTo>
                    <a:pt x="1132024" y="0"/>
                  </a:moveTo>
                  <a:lnTo>
                    <a:pt x="0" y="0"/>
                  </a:lnTo>
                  <a:lnTo>
                    <a:pt x="0" y="754426"/>
                  </a:lnTo>
                  <a:lnTo>
                    <a:pt x="1132025" y="754426"/>
                  </a:lnTo>
                  <a:lnTo>
                    <a:pt x="1132024" y="0"/>
                  </a:lnTo>
                  <a:close/>
                </a:path>
              </a:pathLst>
            </a:custGeom>
            <a:solidFill>
              <a:srgbClr val="CAE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41515" y="3936556"/>
              <a:ext cx="1132205" cy="755015"/>
            </a:xfrm>
            <a:custGeom>
              <a:avLst/>
              <a:gdLst/>
              <a:ahLst/>
              <a:cxnLst/>
              <a:rect l="l" t="t" r="r" b="b"/>
              <a:pathLst>
                <a:path w="1132204" h="755014">
                  <a:moveTo>
                    <a:pt x="0" y="754426"/>
                  </a:moveTo>
                  <a:lnTo>
                    <a:pt x="1132025" y="754426"/>
                  </a:lnTo>
                  <a:lnTo>
                    <a:pt x="1132024" y="0"/>
                  </a:lnTo>
                  <a:lnTo>
                    <a:pt x="0" y="0"/>
                  </a:lnTo>
                  <a:lnTo>
                    <a:pt x="0" y="754426"/>
                  </a:lnTo>
                  <a:close/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1515" y="3823293"/>
              <a:ext cx="1245870" cy="868044"/>
            </a:xfrm>
            <a:custGeom>
              <a:avLst/>
              <a:gdLst/>
              <a:ahLst/>
              <a:cxnLst/>
              <a:rect l="l" t="t" r="r" b="b"/>
              <a:pathLst>
                <a:path w="1245870" h="868045">
                  <a:moveTo>
                    <a:pt x="1245290" y="0"/>
                  </a:moveTo>
                  <a:lnTo>
                    <a:pt x="113369" y="0"/>
                  </a:lnTo>
                  <a:lnTo>
                    <a:pt x="0" y="113263"/>
                  </a:lnTo>
                  <a:lnTo>
                    <a:pt x="1132024" y="113263"/>
                  </a:lnTo>
                  <a:lnTo>
                    <a:pt x="1132025" y="867690"/>
                  </a:lnTo>
                  <a:lnTo>
                    <a:pt x="1245290" y="754426"/>
                  </a:lnTo>
                  <a:lnTo>
                    <a:pt x="1245290" y="0"/>
                  </a:lnTo>
                  <a:close/>
                </a:path>
              </a:pathLst>
            </a:custGeom>
            <a:solidFill>
              <a:srgbClr val="7ED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41515" y="3823293"/>
              <a:ext cx="1245870" cy="868044"/>
            </a:xfrm>
            <a:custGeom>
              <a:avLst/>
              <a:gdLst/>
              <a:ahLst/>
              <a:cxnLst/>
              <a:rect l="l" t="t" r="r" b="b"/>
              <a:pathLst>
                <a:path w="1245870" h="868045">
                  <a:moveTo>
                    <a:pt x="113369" y="0"/>
                  </a:moveTo>
                  <a:lnTo>
                    <a:pt x="1245290" y="0"/>
                  </a:lnTo>
                  <a:lnTo>
                    <a:pt x="1245290" y="754426"/>
                  </a:lnTo>
                  <a:lnTo>
                    <a:pt x="1132025" y="867690"/>
                  </a:lnTo>
                  <a:lnTo>
                    <a:pt x="1132024" y="113263"/>
                  </a:lnTo>
                  <a:lnTo>
                    <a:pt x="0" y="113263"/>
                  </a:lnTo>
                  <a:lnTo>
                    <a:pt x="113369" y="0"/>
                  </a:lnTo>
                  <a:close/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73540" y="3823293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113265" y="0"/>
                  </a:moveTo>
                  <a:lnTo>
                    <a:pt x="0" y="113263"/>
                  </a:lnTo>
                  <a:lnTo>
                    <a:pt x="113265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3540" y="3823293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0" y="113263"/>
                  </a:moveTo>
                  <a:lnTo>
                    <a:pt x="0" y="113263"/>
                  </a:lnTo>
                  <a:lnTo>
                    <a:pt x="113265" y="0"/>
                  </a:lnTo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51780" y="3942636"/>
            <a:ext cx="1122045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45085" indent="-203835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Times New Roman"/>
                <a:cs typeface="Times New Roman"/>
              </a:rPr>
              <a:t>Ge</a:t>
            </a:r>
            <a:r>
              <a:rPr sz="1150" b="1" spc="-5" dirty="0">
                <a:latin typeface="Times New Roman"/>
                <a:cs typeface="Times New Roman"/>
              </a:rPr>
              <a:t>ner</a:t>
            </a:r>
            <a:r>
              <a:rPr sz="1150" b="1" dirty="0">
                <a:latin typeface="Times New Roman"/>
                <a:cs typeface="Times New Roman"/>
              </a:rPr>
              <a:t>a</a:t>
            </a:r>
            <a:r>
              <a:rPr sz="1150" b="1" spc="-10" dirty="0">
                <a:latin typeface="Times New Roman"/>
                <a:cs typeface="Times New Roman"/>
              </a:rPr>
              <a:t>l</a:t>
            </a:r>
            <a:r>
              <a:rPr sz="1150" b="1" dirty="0">
                <a:latin typeface="Times New Roman"/>
                <a:cs typeface="Times New Roman"/>
              </a:rPr>
              <a:t>-pu</a:t>
            </a:r>
            <a:r>
              <a:rPr sz="1150" b="1" spc="-10" dirty="0">
                <a:latin typeface="Times New Roman"/>
                <a:cs typeface="Times New Roman"/>
              </a:rPr>
              <a:t>r</a:t>
            </a:r>
            <a:r>
              <a:rPr sz="1150" b="1" spc="-5" dirty="0">
                <a:latin typeface="Times New Roman"/>
                <a:cs typeface="Times New Roman"/>
              </a:rPr>
              <a:t>po</a:t>
            </a:r>
            <a:r>
              <a:rPr sz="1150" b="1" spc="-10" dirty="0">
                <a:latin typeface="Times New Roman"/>
                <a:cs typeface="Times New Roman"/>
              </a:rPr>
              <a:t>s</a:t>
            </a:r>
            <a:r>
              <a:rPr sz="1150" b="1" dirty="0">
                <a:latin typeface="Times New Roman"/>
                <a:cs typeface="Times New Roman"/>
              </a:rPr>
              <a:t>e  </a:t>
            </a:r>
            <a:r>
              <a:rPr sz="1150" b="1" spc="-5" dirty="0">
                <a:latin typeface="Times New Roman"/>
                <a:cs typeface="Times New Roman"/>
              </a:rPr>
              <a:t>arithmetic </a:t>
            </a:r>
            <a:r>
              <a:rPr sz="1150" b="1" dirty="0">
                <a:latin typeface="Times New Roman"/>
                <a:cs typeface="Times New Roman"/>
              </a:rPr>
              <a:t> and </a:t>
            </a:r>
            <a:r>
              <a:rPr sz="1150" b="1" spc="-5" dirty="0">
                <a:latin typeface="Times New Roman"/>
                <a:cs typeface="Times New Roman"/>
              </a:rPr>
              <a:t>logic </a:t>
            </a:r>
            <a:r>
              <a:rPr sz="1150" b="1" dirty="0">
                <a:latin typeface="Times New Roman"/>
                <a:cs typeface="Times New Roman"/>
              </a:rPr>
              <a:t> </a:t>
            </a:r>
            <a:r>
              <a:rPr sz="1150" b="1" spc="-5" dirty="0">
                <a:latin typeface="Times New Roman"/>
                <a:cs typeface="Times New Roman"/>
              </a:rPr>
              <a:t>functions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061908" y="2405609"/>
            <a:ext cx="2904490" cy="1957070"/>
            <a:chOff x="5061908" y="2405609"/>
            <a:chExt cx="2904490" cy="1957070"/>
          </a:xfrm>
        </p:grpSpPr>
        <p:sp>
          <p:nvSpPr>
            <p:cNvPr id="36" name="object 36"/>
            <p:cNvSpPr/>
            <p:nvPr/>
          </p:nvSpPr>
          <p:spPr>
            <a:xfrm>
              <a:off x="5941515" y="2415874"/>
              <a:ext cx="1245870" cy="679450"/>
            </a:xfrm>
            <a:custGeom>
              <a:avLst/>
              <a:gdLst/>
              <a:ahLst/>
              <a:cxnLst/>
              <a:rect l="l" t="t" r="r" b="b"/>
              <a:pathLst>
                <a:path w="1245870" h="679450">
                  <a:moveTo>
                    <a:pt x="1245290" y="0"/>
                  </a:moveTo>
                  <a:lnTo>
                    <a:pt x="113369" y="0"/>
                  </a:lnTo>
                  <a:lnTo>
                    <a:pt x="0" y="113054"/>
                  </a:lnTo>
                  <a:lnTo>
                    <a:pt x="1132024" y="113054"/>
                  </a:lnTo>
                  <a:lnTo>
                    <a:pt x="1132024" y="679057"/>
                  </a:lnTo>
                  <a:lnTo>
                    <a:pt x="1245290" y="565689"/>
                  </a:lnTo>
                  <a:lnTo>
                    <a:pt x="1245290" y="0"/>
                  </a:lnTo>
                  <a:close/>
                </a:path>
              </a:pathLst>
            </a:custGeom>
            <a:solidFill>
              <a:srgbClr val="7ED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41515" y="2415874"/>
              <a:ext cx="1245870" cy="679450"/>
            </a:xfrm>
            <a:custGeom>
              <a:avLst/>
              <a:gdLst/>
              <a:ahLst/>
              <a:cxnLst/>
              <a:rect l="l" t="t" r="r" b="b"/>
              <a:pathLst>
                <a:path w="1245870" h="679450">
                  <a:moveTo>
                    <a:pt x="113369" y="0"/>
                  </a:moveTo>
                  <a:lnTo>
                    <a:pt x="1245290" y="0"/>
                  </a:lnTo>
                  <a:lnTo>
                    <a:pt x="1245290" y="565689"/>
                  </a:lnTo>
                  <a:lnTo>
                    <a:pt x="1132024" y="679057"/>
                  </a:lnTo>
                  <a:lnTo>
                    <a:pt x="1132024" y="113054"/>
                  </a:lnTo>
                  <a:lnTo>
                    <a:pt x="0" y="113054"/>
                  </a:lnTo>
                  <a:lnTo>
                    <a:pt x="113369" y="0"/>
                  </a:lnTo>
                  <a:close/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73540" y="2415874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113265" y="0"/>
                  </a:moveTo>
                  <a:lnTo>
                    <a:pt x="0" y="113054"/>
                  </a:lnTo>
                  <a:lnTo>
                    <a:pt x="113265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73540" y="2415874"/>
              <a:ext cx="113664" cy="113664"/>
            </a:xfrm>
            <a:custGeom>
              <a:avLst/>
              <a:gdLst/>
              <a:ahLst/>
              <a:cxnLst/>
              <a:rect l="l" t="t" r="r" b="b"/>
              <a:pathLst>
                <a:path w="113665" h="113664">
                  <a:moveTo>
                    <a:pt x="0" y="113054"/>
                  </a:moveTo>
                  <a:lnTo>
                    <a:pt x="0" y="113054"/>
                  </a:lnTo>
                  <a:lnTo>
                    <a:pt x="113265" y="0"/>
                  </a:lnTo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61908" y="4311310"/>
              <a:ext cx="798195" cy="0"/>
            </a:xfrm>
            <a:custGeom>
              <a:avLst/>
              <a:gdLst/>
              <a:ahLst/>
              <a:cxnLst/>
              <a:rect l="l" t="t" r="r" b="b"/>
              <a:pathLst>
                <a:path w="798195">
                  <a:moveTo>
                    <a:pt x="0" y="0"/>
                  </a:moveTo>
                  <a:lnTo>
                    <a:pt x="0" y="0"/>
                  </a:lnTo>
                  <a:lnTo>
                    <a:pt x="797745" y="0"/>
                  </a:lnTo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20503" y="4260331"/>
              <a:ext cx="121920" cy="102235"/>
            </a:xfrm>
            <a:custGeom>
              <a:avLst/>
              <a:gdLst/>
              <a:ahLst/>
              <a:cxnLst/>
              <a:rect l="l" t="t" r="r" b="b"/>
              <a:pathLst>
                <a:path w="121920" h="102235">
                  <a:moveTo>
                    <a:pt x="0" y="0"/>
                  </a:moveTo>
                  <a:lnTo>
                    <a:pt x="22087" y="50979"/>
                  </a:lnTo>
                  <a:lnTo>
                    <a:pt x="0" y="102167"/>
                  </a:lnTo>
                  <a:lnTo>
                    <a:pt x="121849" y="50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21589" y="431131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0" y="0"/>
                  </a:lnTo>
                  <a:lnTo>
                    <a:pt x="761662" y="0"/>
                  </a:lnTo>
                </a:path>
              </a:pathLst>
            </a:custGeom>
            <a:ln w="20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844833" y="4260331"/>
              <a:ext cx="121285" cy="102235"/>
            </a:xfrm>
            <a:custGeom>
              <a:avLst/>
              <a:gdLst/>
              <a:ahLst/>
              <a:cxnLst/>
              <a:rect l="l" t="t" r="r" b="b"/>
              <a:pathLst>
                <a:path w="121284" h="102235">
                  <a:moveTo>
                    <a:pt x="0" y="0"/>
                  </a:moveTo>
                  <a:lnTo>
                    <a:pt x="21250" y="50979"/>
                  </a:lnTo>
                  <a:lnTo>
                    <a:pt x="0" y="102167"/>
                  </a:lnTo>
                  <a:lnTo>
                    <a:pt x="121116" y="50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07527" y="3094931"/>
              <a:ext cx="0" cy="678815"/>
            </a:xfrm>
            <a:custGeom>
              <a:avLst/>
              <a:gdLst/>
              <a:ahLst/>
              <a:cxnLst/>
              <a:rect l="l" t="t" r="r" b="b"/>
              <a:pathLst>
                <a:path h="678814">
                  <a:moveTo>
                    <a:pt x="0" y="0"/>
                  </a:moveTo>
                  <a:lnTo>
                    <a:pt x="0" y="678220"/>
                  </a:lnTo>
                </a:path>
              </a:pathLst>
            </a:custGeom>
            <a:ln w="62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30587" y="3714949"/>
              <a:ext cx="154305" cy="182245"/>
            </a:xfrm>
            <a:custGeom>
              <a:avLst/>
              <a:gdLst/>
              <a:ahLst/>
              <a:cxnLst/>
              <a:rect l="l" t="t" r="r" b="b"/>
              <a:pathLst>
                <a:path w="154304" h="182245">
                  <a:moveTo>
                    <a:pt x="154091" y="0"/>
                  </a:moveTo>
                  <a:lnTo>
                    <a:pt x="76940" y="32241"/>
                  </a:lnTo>
                  <a:lnTo>
                    <a:pt x="0" y="0"/>
                  </a:lnTo>
                  <a:lnTo>
                    <a:pt x="76940" y="181619"/>
                  </a:lnTo>
                  <a:lnTo>
                    <a:pt x="154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706439" y="4185284"/>
            <a:ext cx="3257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Da</a:t>
            </a:r>
            <a:r>
              <a:rPr sz="1150" b="1" dirty="0">
                <a:latin typeface="Times New Roman"/>
                <a:cs typeface="Times New Roman"/>
              </a:rPr>
              <a:t>ta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15944" y="3263578"/>
            <a:ext cx="511809" cy="37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 marR="5080" indent="-3302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Contr</a:t>
            </a:r>
            <a:r>
              <a:rPr sz="1150" b="1" dirty="0">
                <a:latin typeface="Times New Roman"/>
                <a:cs typeface="Times New Roman"/>
              </a:rPr>
              <a:t>ol  </a:t>
            </a:r>
            <a:r>
              <a:rPr sz="1150" b="1" spc="-5" dirty="0">
                <a:latin typeface="Times New Roman"/>
                <a:cs typeface="Times New Roman"/>
              </a:rPr>
              <a:t>signals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008311" y="4185284"/>
            <a:ext cx="4787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5" dirty="0">
                <a:latin typeface="Times New Roman"/>
                <a:cs typeface="Times New Roman"/>
              </a:rPr>
              <a:t>R</a:t>
            </a:r>
            <a:r>
              <a:rPr sz="1150" b="1" spc="-10" dirty="0">
                <a:latin typeface="Times New Roman"/>
                <a:cs typeface="Times New Roman"/>
              </a:rPr>
              <a:t>e</a:t>
            </a:r>
            <a:r>
              <a:rPr sz="1150" b="1" spc="-5" dirty="0">
                <a:latin typeface="Times New Roman"/>
                <a:cs typeface="Times New Roman"/>
              </a:rPr>
              <a:t>sul</a:t>
            </a:r>
            <a:r>
              <a:rPr sz="1150" b="1" dirty="0">
                <a:latin typeface="Times New Roman"/>
                <a:cs typeface="Times New Roman"/>
              </a:rPr>
              <a:t>ts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48030" y="4974475"/>
            <a:ext cx="15811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-10" dirty="0">
                <a:latin typeface="Times New Roman"/>
                <a:cs typeface="Times New Roman"/>
              </a:rPr>
              <a:t>(b)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Programming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in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software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19910" y="6059689"/>
            <a:ext cx="4443730" cy="6902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latin typeface="Times New Roman"/>
                <a:cs typeface="Times New Roman"/>
              </a:rPr>
              <a:t>Figure</a:t>
            </a:r>
            <a:r>
              <a:rPr sz="1450" b="1" spc="-5" dirty="0">
                <a:latin typeface="Times New Roman"/>
                <a:cs typeface="Times New Roman"/>
              </a:rPr>
              <a:t> </a:t>
            </a:r>
            <a:r>
              <a:rPr sz="1450" b="1" spc="5" dirty="0">
                <a:latin typeface="Times New Roman"/>
                <a:cs typeface="Times New Roman"/>
              </a:rPr>
              <a:t>3.1</a:t>
            </a:r>
            <a:r>
              <a:rPr sz="1450" b="1" spc="-5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Hardware</a:t>
            </a:r>
            <a:r>
              <a:rPr sz="1450" b="1" spc="-5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and</a:t>
            </a:r>
            <a:r>
              <a:rPr sz="1450" b="1" spc="-5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Software</a:t>
            </a:r>
            <a:r>
              <a:rPr sz="1450" b="1" spc="-5" dirty="0">
                <a:latin typeface="Times New Roman"/>
                <a:cs typeface="Times New Roman"/>
              </a:rPr>
              <a:t> </a:t>
            </a:r>
            <a:r>
              <a:rPr sz="1450" b="1" spc="10" dirty="0">
                <a:latin typeface="Times New Roman"/>
                <a:cs typeface="Times New Roman"/>
              </a:rPr>
              <a:t>Approaches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699770">
              <a:lnSpc>
                <a:spcPct val="100000"/>
              </a:lnSpc>
            </a:pP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© 2016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Pearson</a:t>
            </a:r>
            <a:r>
              <a:rPr sz="11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Education,</a:t>
            </a:r>
            <a:r>
              <a:rPr sz="11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Inc.,</a:t>
            </a:r>
            <a:r>
              <a:rPr sz="11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Hoboken,</a:t>
            </a:r>
            <a:r>
              <a:rPr sz="11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NJ.</a:t>
            </a:r>
            <a:r>
              <a:rPr sz="11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11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Times New Roman"/>
                <a:cs typeface="Times New Roman"/>
              </a:rPr>
              <a:t>rights</a:t>
            </a:r>
            <a:r>
              <a:rPr sz="11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585858"/>
                </a:solidFill>
                <a:latin typeface="Times New Roman"/>
                <a:cs typeface="Times New Roman"/>
              </a:rPr>
              <a:t>reserved.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41515" y="2528928"/>
            <a:ext cx="1132205" cy="566420"/>
          </a:xfrm>
          <a:prstGeom prst="rect">
            <a:avLst/>
          </a:prstGeom>
          <a:solidFill>
            <a:srgbClr val="CAEBCC"/>
          </a:solidFill>
          <a:ln w="20528">
            <a:solidFill>
              <a:srgbClr val="00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09550" marR="221615" indent="-4445">
              <a:lnSpc>
                <a:spcPct val="100000"/>
              </a:lnSpc>
              <a:spcBef>
                <a:spcPts val="570"/>
              </a:spcBef>
            </a:pPr>
            <a:r>
              <a:rPr sz="1150" b="1" spc="-5" dirty="0">
                <a:latin typeface="Times New Roman"/>
                <a:cs typeface="Times New Roman"/>
              </a:rPr>
              <a:t>Instru</a:t>
            </a:r>
            <a:r>
              <a:rPr sz="1150" b="1" spc="-10" dirty="0">
                <a:latin typeface="Times New Roman"/>
                <a:cs typeface="Times New Roman"/>
              </a:rPr>
              <a:t>c</a:t>
            </a:r>
            <a:r>
              <a:rPr sz="1150" b="1" dirty="0">
                <a:latin typeface="Times New Roman"/>
                <a:cs typeface="Times New Roman"/>
              </a:rPr>
              <a:t>t</a:t>
            </a:r>
            <a:r>
              <a:rPr sz="1150" b="1" spc="-5" dirty="0">
                <a:latin typeface="Times New Roman"/>
                <a:cs typeface="Times New Roman"/>
              </a:rPr>
              <a:t>i</a:t>
            </a:r>
            <a:r>
              <a:rPr sz="1150" b="1" dirty="0">
                <a:latin typeface="Times New Roman"/>
                <a:cs typeface="Times New Roman"/>
              </a:rPr>
              <a:t>on  </a:t>
            </a:r>
            <a:r>
              <a:rPr sz="1150" b="1" spc="-5" dirty="0">
                <a:latin typeface="Times New Roman"/>
                <a:cs typeface="Times New Roman"/>
              </a:rPr>
              <a:t>interp</a:t>
            </a:r>
            <a:r>
              <a:rPr sz="1150" b="1" spc="-10" dirty="0">
                <a:latin typeface="Times New Roman"/>
                <a:cs typeface="Times New Roman"/>
              </a:rPr>
              <a:t>r</a:t>
            </a:r>
            <a:r>
              <a:rPr sz="1150" b="1" spc="-5" dirty="0">
                <a:latin typeface="Times New Roman"/>
                <a:cs typeface="Times New Roman"/>
              </a:rPr>
              <a:t>e</a:t>
            </a:r>
            <a:r>
              <a:rPr sz="1150" b="1" dirty="0">
                <a:latin typeface="Times New Roman"/>
                <a:cs typeface="Times New Roman"/>
              </a:rPr>
              <a:t>ter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23888" y="3039357"/>
            <a:ext cx="2197100" cy="861694"/>
            <a:chOff x="6723888" y="3039357"/>
            <a:chExt cx="2197100" cy="86169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9592" y="3039357"/>
              <a:ext cx="478145" cy="240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3888" y="3223259"/>
              <a:ext cx="2196846" cy="6774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901942" y="2933827"/>
            <a:ext cx="1819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9765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I/O </a:t>
            </a: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006FC0"/>
                </a:solidFill>
                <a:latin typeface="Cambria"/>
                <a:cs typeface="Cambria"/>
              </a:rPr>
              <a:t>Compon</a:t>
            </a:r>
            <a:r>
              <a:rPr sz="2400" spc="14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400" dirty="0">
                <a:solidFill>
                  <a:srgbClr val="006FC0"/>
                </a:solidFill>
                <a:latin typeface="Cambria"/>
                <a:cs typeface="Cambria"/>
              </a:rPr>
              <a:t>nts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500" y="329171"/>
            <a:ext cx="6426835" cy="753110"/>
            <a:chOff x="190500" y="329171"/>
            <a:chExt cx="6426835" cy="7531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93" y="344298"/>
              <a:ext cx="6356625" cy="6692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329171"/>
              <a:ext cx="1769364" cy="7528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468" y="373380"/>
              <a:ext cx="6249924" cy="56235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3163" y="429514"/>
            <a:ext cx="1310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FFFFF"/>
                </a:solidFill>
                <a:latin typeface="Cambria"/>
                <a:cs typeface="Cambria"/>
              </a:rPr>
              <a:t>Soft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2400" spc="40" dirty="0">
                <a:solidFill>
                  <a:srgbClr val="FFFFFF"/>
                </a:solidFill>
                <a:latin typeface="Cambria"/>
                <a:cs typeface="Cambria"/>
              </a:rPr>
              <a:t>ar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0500" y="2356091"/>
            <a:ext cx="6426835" cy="753110"/>
            <a:chOff x="190500" y="2356091"/>
            <a:chExt cx="6426835" cy="7531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93" y="2371218"/>
              <a:ext cx="6356625" cy="6692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500" y="2356091"/>
              <a:ext cx="3415284" cy="7528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468" y="2400312"/>
              <a:ext cx="6249924" cy="562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23163" y="889152"/>
            <a:ext cx="5948680" cy="53136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64160" indent="-172720">
              <a:lnSpc>
                <a:spcPct val="100000"/>
              </a:lnSpc>
              <a:spcBef>
                <a:spcPts val="280"/>
              </a:spcBef>
              <a:buChar char="•"/>
              <a:tabLst>
                <a:tab pos="264795" algn="l"/>
              </a:tabLst>
            </a:pPr>
            <a:r>
              <a:rPr sz="1900" spc="140" dirty="0">
                <a:latin typeface="Cambria"/>
                <a:cs typeface="Cambria"/>
              </a:rPr>
              <a:t>A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105" dirty="0">
                <a:latin typeface="Cambria"/>
                <a:cs typeface="Cambria"/>
              </a:rPr>
              <a:t>sequence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of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114" dirty="0">
                <a:latin typeface="Cambria"/>
                <a:cs typeface="Cambria"/>
              </a:rPr>
              <a:t>codes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or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instructions</a:t>
            </a:r>
            <a:endParaRPr sz="1900">
              <a:latin typeface="Cambria"/>
              <a:cs typeface="Cambria"/>
            </a:endParaRPr>
          </a:p>
          <a:p>
            <a:pPr marL="264160" indent="-172720">
              <a:lnSpc>
                <a:spcPts val="2140"/>
              </a:lnSpc>
              <a:spcBef>
                <a:spcPts val="180"/>
              </a:spcBef>
              <a:buChar char="•"/>
              <a:tabLst>
                <a:tab pos="264795" algn="l"/>
              </a:tabLst>
            </a:pPr>
            <a:r>
              <a:rPr sz="1900" dirty="0">
                <a:latin typeface="Cambria"/>
                <a:cs typeface="Cambria"/>
              </a:rPr>
              <a:t>Part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of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the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hardware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interprets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105" dirty="0">
                <a:latin typeface="Cambria"/>
                <a:cs typeface="Cambria"/>
              </a:rPr>
              <a:t>each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instruction</a:t>
            </a:r>
            <a:r>
              <a:rPr sz="1900" spc="7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and</a:t>
            </a:r>
            <a:endParaRPr sz="1900">
              <a:latin typeface="Cambria"/>
              <a:cs typeface="Cambria"/>
            </a:endParaRPr>
          </a:p>
          <a:p>
            <a:pPr marL="264160">
              <a:lnSpc>
                <a:spcPts val="2140"/>
              </a:lnSpc>
            </a:pPr>
            <a:r>
              <a:rPr sz="1900" spc="80" dirty="0">
                <a:latin typeface="Cambria"/>
                <a:cs typeface="Cambria"/>
              </a:rPr>
              <a:t>generates</a:t>
            </a:r>
            <a:r>
              <a:rPr sz="1900" spc="30" dirty="0">
                <a:latin typeface="Cambria"/>
                <a:cs typeface="Cambria"/>
              </a:rPr>
              <a:t> control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signals</a:t>
            </a:r>
            <a:endParaRPr sz="1900">
              <a:latin typeface="Cambria"/>
              <a:cs typeface="Cambria"/>
            </a:endParaRPr>
          </a:p>
          <a:p>
            <a:pPr marL="264160" marR="512445" indent="-172720">
              <a:lnSpc>
                <a:spcPts val="2000"/>
              </a:lnSpc>
              <a:spcBef>
                <a:spcPts val="480"/>
              </a:spcBef>
              <a:buChar char="•"/>
              <a:tabLst>
                <a:tab pos="264795" algn="l"/>
              </a:tabLst>
            </a:pPr>
            <a:r>
              <a:rPr sz="1900" spc="45" dirty="0">
                <a:latin typeface="Cambria"/>
                <a:cs typeface="Cambria"/>
              </a:rPr>
              <a:t>Provide</a:t>
            </a:r>
            <a:r>
              <a:rPr sz="1900" spc="35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a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new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100" dirty="0">
                <a:latin typeface="Cambria"/>
                <a:cs typeface="Cambria"/>
              </a:rPr>
              <a:t>sequence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of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114" dirty="0">
                <a:latin typeface="Cambria"/>
                <a:cs typeface="Cambria"/>
              </a:rPr>
              <a:t>codes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for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105" dirty="0">
                <a:latin typeface="Cambria"/>
                <a:cs typeface="Cambria"/>
              </a:rPr>
              <a:t>each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new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program</a:t>
            </a:r>
            <a:r>
              <a:rPr sz="1900" spc="55" dirty="0">
                <a:latin typeface="Cambria"/>
                <a:cs typeface="Cambria"/>
              </a:rPr>
              <a:t> instead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of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rewiring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the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hardware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b="1" spc="135" dirty="0">
                <a:solidFill>
                  <a:srgbClr val="FFFFFF"/>
                </a:solidFill>
                <a:latin typeface="Cambria"/>
                <a:cs typeface="Cambria"/>
              </a:rPr>
              <a:t>Major</a:t>
            </a:r>
            <a:r>
              <a:rPr sz="24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90" dirty="0">
                <a:solidFill>
                  <a:srgbClr val="FFFFFF"/>
                </a:solidFill>
                <a:latin typeface="Cambria"/>
                <a:cs typeface="Cambria"/>
              </a:rPr>
              <a:t>components:</a:t>
            </a:r>
            <a:endParaRPr sz="24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spcBef>
                <a:spcPts val="919"/>
              </a:spcBef>
              <a:buChar char="•"/>
              <a:tabLst>
                <a:tab pos="264795" algn="l"/>
              </a:tabLst>
            </a:pPr>
            <a:r>
              <a:rPr sz="1900" spc="140" dirty="0">
                <a:latin typeface="Cambria"/>
                <a:cs typeface="Cambria"/>
              </a:rPr>
              <a:t>CPU</a:t>
            </a:r>
            <a:endParaRPr sz="1900">
              <a:latin typeface="Cambria"/>
              <a:cs typeface="Cambria"/>
            </a:endParaRPr>
          </a:p>
          <a:p>
            <a:pPr marL="434975" lvl="1" indent="-171450">
              <a:lnSpc>
                <a:spcPct val="100000"/>
              </a:lnSpc>
              <a:spcBef>
                <a:spcPts val="180"/>
              </a:spcBef>
              <a:buChar char="•"/>
              <a:tabLst>
                <a:tab pos="435609" algn="l"/>
              </a:tabLst>
            </a:pPr>
            <a:r>
              <a:rPr sz="1900" spc="15" dirty="0">
                <a:latin typeface="Cambria"/>
                <a:cs typeface="Cambria"/>
              </a:rPr>
              <a:t>Instruction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interpreter</a:t>
            </a:r>
            <a:endParaRPr sz="1900">
              <a:latin typeface="Cambria"/>
              <a:cs typeface="Cambria"/>
            </a:endParaRPr>
          </a:p>
          <a:p>
            <a:pPr marL="434975" marR="179070" lvl="1" indent="-170815">
              <a:lnSpc>
                <a:spcPts val="2020"/>
              </a:lnSpc>
              <a:spcBef>
                <a:spcPts val="455"/>
              </a:spcBef>
              <a:buChar char="•"/>
              <a:tabLst>
                <a:tab pos="435609" algn="l"/>
              </a:tabLst>
            </a:pPr>
            <a:r>
              <a:rPr sz="1900" spc="85" dirty="0">
                <a:latin typeface="Cambria"/>
                <a:cs typeface="Cambria"/>
              </a:rPr>
              <a:t>Module </a:t>
            </a:r>
            <a:r>
              <a:rPr sz="1900" spc="25" dirty="0">
                <a:latin typeface="Cambria"/>
                <a:cs typeface="Cambria"/>
              </a:rPr>
              <a:t>of </a:t>
            </a:r>
            <a:r>
              <a:rPr sz="1900" spc="85" dirty="0">
                <a:latin typeface="Cambria"/>
                <a:cs typeface="Cambria"/>
              </a:rPr>
              <a:t>general-purpose </a:t>
            </a:r>
            <a:r>
              <a:rPr sz="1900" spc="40" dirty="0">
                <a:latin typeface="Cambria"/>
                <a:cs typeface="Cambria"/>
              </a:rPr>
              <a:t>arithmetic </a:t>
            </a:r>
            <a:r>
              <a:rPr sz="1900" spc="80" dirty="0">
                <a:latin typeface="Cambria"/>
                <a:cs typeface="Cambria"/>
              </a:rPr>
              <a:t>and </a:t>
            </a:r>
            <a:r>
              <a:rPr sz="1900" spc="105" dirty="0">
                <a:latin typeface="Cambria"/>
                <a:cs typeface="Cambria"/>
              </a:rPr>
              <a:t>logic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functions</a:t>
            </a:r>
            <a:endParaRPr sz="1900">
              <a:latin typeface="Cambria"/>
              <a:cs typeface="Cambria"/>
            </a:endParaRPr>
          </a:p>
          <a:p>
            <a:pPr marL="264160" indent="-172720">
              <a:lnSpc>
                <a:spcPct val="100000"/>
              </a:lnSpc>
              <a:spcBef>
                <a:spcPts val="140"/>
              </a:spcBef>
              <a:buChar char="•"/>
              <a:tabLst>
                <a:tab pos="264795" algn="l"/>
              </a:tabLst>
            </a:pPr>
            <a:r>
              <a:rPr sz="1900" spc="45" dirty="0">
                <a:latin typeface="Cambria"/>
                <a:cs typeface="Cambria"/>
              </a:rPr>
              <a:t>I/O</a:t>
            </a:r>
            <a:r>
              <a:rPr sz="1900" spc="30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Components</a:t>
            </a:r>
            <a:endParaRPr sz="1900">
              <a:latin typeface="Cambria"/>
              <a:cs typeface="Cambria"/>
            </a:endParaRPr>
          </a:p>
          <a:p>
            <a:pPr marL="434975" lvl="1" indent="-171450">
              <a:lnSpc>
                <a:spcPct val="100000"/>
              </a:lnSpc>
              <a:spcBef>
                <a:spcPts val="180"/>
              </a:spcBef>
              <a:buChar char="•"/>
              <a:tabLst>
                <a:tab pos="435609" algn="l"/>
              </a:tabLst>
            </a:pPr>
            <a:r>
              <a:rPr sz="1900" spc="15" dirty="0">
                <a:latin typeface="Cambria"/>
                <a:cs typeface="Cambria"/>
              </a:rPr>
              <a:t>Input</a:t>
            </a:r>
            <a:r>
              <a:rPr sz="1900" spc="2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module</a:t>
            </a:r>
            <a:endParaRPr sz="1900">
              <a:latin typeface="Cambria"/>
              <a:cs typeface="Cambria"/>
            </a:endParaRPr>
          </a:p>
          <a:p>
            <a:pPr marL="607060" marR="206375" lvl="2" indent="-172720">
              <a:lnSpc>
                <a:spcPct val="88200"/>
              </a:lnSpc>
              <a:spcBef>
                <a:spcPts val="434"/>
              </a:spcBef>
              <a:buChar char="•"/>
              <a:tabLst>
                <a:tab pos="607695" algn="l"/>
              </a:tabLst>
            </a:pPr>
            <a:r>
              <a:rPr sz="1900" spc="75" dirty="0">
                <a:latin typeface="Cambria"/>
                <a:cs typeface="Cambria"/>
              </a:rPr>
              <a:t>Contains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95" dirty="0">
                <a:latin typeface="Cambria"/>
                <a:cs typeface="Cambria"/>
              </a:rPr>
              <a:t>basic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components</a:t>
            </a:r>
            <a:r>
              <a:rPr sz="1900" spc="35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for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95" dirty="0">
                <a:latin typeface="Cambria"/>
                <a:cs typeface="Cambria"/>
              </a:rPr>
              <a:t>accepting</a:t>
            </a:r>
            <a:r>
              <a:rPr sz="1900" spc="55" dirty="0">
                <a:latin typeface="Cambria"/>
                <a:cs typeface="Cambria"/>
              </a:rPr>
              <a:t> data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and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instructions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and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converting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them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15" dirty="0">
                <a:latin typeface="Cambria"/>
                <a:cs typeface="Cambria"/>
              </a:rPr>
              <a:t>into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50" dirty="0">
                <a:latin typeface="Cambria"/>
                <a:cs typeface="Cambria"/>
              </a:rPr>
              <a:t>an 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internal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form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of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signals</a:t>
            </a:r>
            <a:r>
              <a:rPr sz="1900" spc="6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usable </a:t>
            </a:r>
            <a:r>
              <a:rPr sz="1900" spc="105" dirty="0">
                <a:latin typeface="Cambria"/>
                <a:cs typeface="Cambria"/>
              </a:rPr>
              <a:t>by</a:t>
            </a:r>
            <a:r>
              <a:rPr sz="1900" spc="5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the</a:t>
            </a:r>
            <a:r>
              <a:rPr sz="1900" spc="6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system</a:t>
            </a:r>
            <a:endParaRPr sz="1900">
              <a:latin typeface="Cambria"/>
              <a:cs typeface="Cambria"/>
            </a:endParaRPr>
          </a:p>
          <a:p>
            <a:pPr marL="434975" lvl="1" indent="-171450">
              <a:lnSpc>
                <a:spcPct val="100000"/>
              </a:lnSpc>
              <a:spcBef>
                <a:spcPts val="170"/>
              </a:spcBef>
              <a:buChar char="•"/>
              <a:tabLst>
                <a:tab pos="435609" algn="l"/>
              </a:tabLst>
            </a:pPr>
            <a:r>
              <a:rPr sz="1900" spc="50" dirty="0">
                <a:latin typeface="Cambria"/>
                <a:cs typeface="Cambria"/>
              </a:rPr>
              <a:t>Output</a:t>
            </a:r>
            <a:r>
              <a:rPr sz="1900" spc="1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module</a:t>
            </a:r>
            <a:endParaRPr sz="1900">
              <a:latin typeface="Cambria"/>
              <a:cs typeface="Cambria"/>
            </a:endParaRPr>
          </a:p>
          <a:p>
            <a:pPr marL="607060" lvl="2" indent="-172720">
              <a:lnSpc>
                <a:spcPct val="100000"/>
              </a:lnSpc>
              <a:spcBef>
                <a:spcPts val="180"/>
              </a:spcBef>
              <a:buChar char="•"/>
              <a:tabLst>
                <a:tab pos="607695" algn="l"/>
              </a:tabLst>
            </a:pPr>
            <a:r>
              <a:rPr sz="1900" spc="85" dirty="0">
                <a:latin typeface="Cambria"/>
                <a:cs typeface="Cambria"/>
              </a:rPr>
              <a:t>Means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of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reporting</a:t>
            </a:r>
            <a:r>
              <a:rPr sz="1900" spc="50" dirty="0">
                <a:latin typeface="Cambria"/>
                <a:cs typeface="Cambria"/>
              </a:rPr>
              <a:t> </a:t>
            </a:r>
            <a:r>
              <a:rPr sz="1900" spc="15" dirty="0">
                <a:latin typeface="Cambria"/>
                <a:cs typeface="Cambria"/>
              </a:rPr>
              <a:t>results</a:t>
            </a:r>
            <a:endParaRPr sz="1900">
              <a:latin typeface="Cambria"/>
              <a:cs typeface="Cambr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18907" y="1119117"/>
            <a:ext cx="1200718" cy="2409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200645" y="1013205"/>
            <a:ext cx="122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0E42"/>
                </a:solidFill>
                <a:latin typeface="Cambria"/>
                <a:cs typeface="Cambria"/>
              </a:rPr>
              <a:t>S</a:t>
            </a:r>
            <a:r>
              <a:rPr sz="2400" spc="100" dirty="0">
                <a:solidFill>
                  <a:srgbClr val="330E42"/>
                </a:solidFill>
                <a:latin typeface="Cambria"/>
                <a:cs typeface="Cambria"/>
              </a:rPr>
              <a:t>o</a:t>
            </a:r>
            <a:r>
              <a:rPr sz="2400" spc="-30" dirty="0">
                <a:solidFill>
                  <a:srgbClr val="330E42"/>
                </a:solidFill>
                <a:latin typeface="Cambria"/>
                <a:cs typeface="Cambria"/>
              </a:rPr>
              <a:t>ft</a:t>
            </a:r>
            <a:r>
              <a:rPr sz="2400" spc="-114" dirty="0">
                <a:solidFill>
                  <a:srgbClr val="330E42"/>
                </a:solidFill>
                <a:latin typeface="Cambria"/>
                <a:cs typeface="Cambria"/>
              </a:rPr>
              <a:t>w</a:t>
            </a:r>
            <a:r>
              <a:rPr sz="2400" spc="100" dirty="0">
                <a:solidFill>
                  <a:srgbClr val="330E42"/>
                </a:solidFill>
                <a:latin typeface="Cambria"/>
                <a:cs typeface="Cambria"/>
              </a:rPr>
              <a:t>a</a:t>
            </a:r>
            <a:r>
              <a:rPr sz="2400" spc="-120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2400" spc="204" dirty="0">
                <a:solidFill>
                  <a:srgbClr val="330E42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56476" y="4745708"/>
            <a:ext cx="1901200" cy="186314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5949" y="1119117"/>
            <a:ext cx="1366431" cy="2409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27493" y="1013205"/>
            <a:ext cx="1369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330E42"/>
                </a:solidFill>
                <a:latin typeface="Cambria"/>
                <a:cs typeface="Cambria"/>
              </a:rPr>
              <a:t>MEM</a:t>
            </a:r>
            <a:r>
              <a:rPr sz="2400" spc="160" dirty="0">
                <a:solidFill>
                  <a:srgbClr val="330E42"/>
                </a:solidFill>
                <a:latin typeface="Cambria"/>
                <a:cs typeface="Cambria"/>
              </a:rPr>
              <a:t>O</a:t>
            </a:r>
            <a:r>
              <a:rPr sz="2400" spc="105" dirty="0">
                <a:solidFill>
                  <a:srgbClr val="330E42"/>
                </a:solidFill>
                <a:latin typeface="Cambria"/>
                <a:cs typeface="Cambria"/>
              </a:rPr>
              <a:t>R</a:t>
            </a:r>
            <a:r>
              <a:rPr sz="2400" spc="180" dirty="0">
                <a:solidFill>
                  <a:srgbClr val="330E42"/>
                </a:solidFill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4147" y="278882"/>
            <a:ext cx="6070600" cy="6068695"/>
            <a:chOff x="454147" y="278882"/>
            <a:chExt cx="6070600" cy="60686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147" y="278882"/>
              <a:ext cx="6070101" cy="60685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443" y="303276"/>
              <a:ext cx="5972556" cy="59710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5967" y="304800"/>
              <a:ext cx="5971540" cy="5969635"/>
            </a:xfrm>
            <a:custGeom>
              <a:avLst/>
              <a:gdLst/>
              <a:ahLst/>
              <a:cxnLst/>
              <a:rect l="l" t="t" r="r" b="b"/>
              <a:pathLst>
                <a:path w="5971540" h="5969635">
                  <a:moveTo>
                    <a:pt x="0" y="2984754"/>
                  </a:moveTo>
                  <a:lnTo>
                    <a:pt x="298475" y="2745994"/>
                  </a:lnTo>
                  <a:lnTo>
                    <a:pt x="298475" y="2925064"/>
                  </a:lnTo>
                  <a:lnTo>
                    <a:pt x="2925826" y="2925064"/>
                  </a:lnTo>
                  <a:lnTo>
                    <a:pt x="2925826" y="298450"/>
                  </a:lnTo>
                  <a:lnTo>
                    <a:pt x="2746756" y="298450"/>
                  </a:lnTo>
                  <a:lnTo>
                    <a:pt x="2985516" y="0"/>
                  </a:lnTo>
                  <a:lnTo>
                    <a:pt x="3224276" y="298450"/>
                  </a:lnTo>
                  <a:lnTo>
                    <a:pt x="3045206" y="298450"/>
                  </a:lnTo>
                  <a:lnTo>
                    <a:pt x="3045206" y="2925064"/>
                  </a:lnTo>
                  <a:lnTo>
                    <a:pt x="5672582" y="2925064"/>
                  </a:lnTo>
                  <a:lnTo>
                    <a:pt x="5672582" y="2745994"/>
                  </a:lnTo>
                  <a:lnTo>
                    <a:pt x="5971032" y="2984754"/>
                  </a:lnTo>
                  <a:lnTo>
                    <a:pt x="5672582" y="3223514"/>
                  </a:lnTo>
                  <a:lnTo>
                    <a:pt x="5672582" y="3044444"/>
                  </a:lnTo>
                  <a:lnTo>
                    <a:pt x="3045206" y="3044444"/>
                  </a:lnTo>
                  <a:lnTo>
                    <a:pt x="3045206" y="5671032"/>
                  </a:lnTo>
                  <a:lnTo>
                    <a:pt x="3224276" y="5671032"/>
                  </a:lnTo>
                  <a:lnTo>
                    <a:pt x="2985516" y="5969508"/>
                  </a:lnTo>
                  <a:lnTo>
                    <a:pt x="2746756" y="5671032"/>
                  </a:lnTo>
                  <a:lnTo>
                    <a:pt x="2925826" y="5671032"/>
                  </a:lnTo>
                  <a:lnTo>
                    <a:pt x="2925826" y="3044444"/>
                  </a:lnTo>
                  <a:lnTo>
                    <a:pt x="298475" y="3044444"/>
                  </a:lnTo>
                  <a:lnTo>
                    <a:pt x="298475" y="3223514"/>
                  </a:lnTo>
                  <a:lnTo>
                    <a:pt x="0" y="2984754"/>
                  </a:lnTo>
                  <a:close/>
                </a:path>
              </a:pathLst>
            </a:custGeom>
            <a:ln w="9144">
              <a:solidFill>
                <a:srgbClr val="99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055" y="652272"/>
              <a:ext cx="2514599" cy="2514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583" y="733044"/>
              <a:ext cx="2435352" cy="21747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3063" y="690372"/>
              <a:ext cx="2389632" cy="23896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591" y="771144"/>
              <a:ext cx="1450086" cy="5829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6591" y="1053084"/>
              <a:ext cx="1384554" cy="5829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6591" y="1335024"/>
              <a:ext cx="2158746" cy="58292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78788" y="830707"/>
            <a:ext cx="1834514" cy="9093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425"/>
              </a:spcBef>
            </a:pPr>
            <a:r>
              <a:rPr sz="2100" b="0" spc="100" dirty="0">
                <a:solidFill>
                  <a:srgbClr val="FFFFFF"/>
                </a:solidFill>
                <a:latin typeface="Cambria"/>
                <a:cs typeface="Cambria"/>
              </a:rPr>
              <a:t>Memory </a:t>
            </a:r>
            <a:r>
              <a:rPr sz="2100" b="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b="0" spc="75" dirty="0">
                <a:solidFill>
                  <a:srgbClr val="FFFFFF"/>
                </a:solidFill>
                <a:latin typeface="Cambria"/>
                <a:cs typeface="Cambria"/>
              </a:rPr>
              <a:t>address </a:t>
            </a:r>
            <a:r>
              <a:rPr sz="2100" b="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b="0" spc="65" dirty="0">
                <a:solidFill>
                  <a:srgbClr val="FFFFFF"/>
                </a:solidFill>
                <a:latin typeface="Cambria"/>
                <a:cs typeface="Cambria"/>
              </a:rPr>
              <a:t>register</a:t>
            </a:r>
            <a:r>
              <a:rPr sz="2100" b="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b="0" spc="40" dirty="0">
                <a:solidFill>
                  <a:srgbClr val="FFFFFF"/>
                </a:solidFill>
                <a:latin typeface="Cambria"/>
                <a:cs typeface="Cambria"/>
              </a:rPr>
              <a:t>(MAR)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8788" y="1796923"/>
            <a:ext cx="1997075" cy="9137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4785" marR="5080" indent="-172720">
              <a:lnSpc>
                <a:spcPct val="88200"/>
              </a:lnSpc>
              <a:spcBef>
                <a:spcPts val="320"/>
              </a:spcBef>
              <a:buChar char="•"/>
              <a:tabLst>
                <a:tab pos="185420" algn="l"/>
              </a:tabLst>
            </a:pP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Specifies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address </a:t>
            </a:r>
            <a:r>
              <a:rPr sz="1600" spc="20" dirty="0">
                <a:solidFill>
                  <a:srgbClr val="FFFFFF"/>
                </a:solidFill>
                <a:latin typeface="Cambria"/>
                <a:cs typeface="Cambria"/>
              </a:rPr>
              <a:t>in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memory </a:t>
            </a:r>
            <a:r>
              <a:rPr sz="1600" spc="-3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next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read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or </a:t>
            </a:r>
            <a:r>
              <a:rPr sz="1600" spc="-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Cambria"/>
                <a:cs typeface="Cambria"/>
              </a:rPr>
              <a:t>write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34740" y="652272"/>
            <a:ext cx="2514600" cy="2514600"/>
            <a:chOff x="3634740" y="652272"/>
            <a:chExt cx="2514600" cy="25146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4740" y="652272"/>
              <a:ext cx="2514600" cy="2514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69792" y="733044"/>
              <a:ext cx="2391156" cy="2107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98748" y="690372"/>
              <a:ext cx="2389631" cy="23896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3800" y="771144"/>
              <a:ext cx="2265426" cy="58292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33800" y="1053084"/>
              <a:ext cx="2128266" cy="58292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885438" y="830707"/>
            <a:ext cx="1935480" cy="1812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65405">
              <a:lnSpc>
                <a:spcPts val="2220"/>
              </a:lnSpc>
              <a:spcBef>
                <a:spcPts val="425"/>
              </a:spcBef>
            </a:pPr>
            <a:r>
              <a:rPr sz="2100" spc="100" dirty="0">
                <a:solidFill>
                  <a:srgbClr val="FFFFFF"/>
                </a:solidFill>
                <a:latin typeface="Cambria"/>
                <a:cs typeface="Cambria"/>
              </a:rPr>
              <a:t>Memory</a:t>
            </a:r>
            <a:r>
              <a:rPr sz="21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Cambria"/>
                <a:cs typeface="Cambria"/>
              </a:rPr>
              <a:t>buffer </a:t>
            </a:r>
            <a:r>
              <a:rPr sz="2100" spc="-4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Cambria"/>
                <a:cs typeface="Cambria"/>
              </a:rPr>
              <a:t>register</a:t>
            </a:r>
            <a:r>
              <a:rPr sz="21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FFFFFF"/>
                </a:solidFill>
                <a:latin typeface="Cambria"/>
                <a:cs typeface="Cambria"/>
              </a:rPr>
              <a:t>(MBR)</a:t>
            </a:r>
            <a:endParaRPr sz="2100">
              <a:latin typeface="Cambria"/>
              <a:cs typeface="Cambria"/>
            </a:endParaRPr>
          </a:p>
          <a:p>
            <a:pPr marL="184785" marR="5080" indent="-172720">
              <a:lnSpc>
                <a:spcPct val="88200"/>
              </a:lnSpc>
              <a:spcBef>
                <a:spcPts val="844"/>
              </a:spcBef>
              <a:buChar char="•"/>
              <a:tabLst>
                <a:tab pos="185420" algn="l"/>
              </a:tabLst>
            </a:pP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Contains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be </a:t>
            </a:r>
            <a:r>
              <a:rPr sz="1600" spc="10" dirty="0">
                <a:solidFill>
                  <a:srgbClr val="FFFFFF"/>
                </a:solidFill>
                <a:latin typeface="Cambria"/>
                <a:cs typeface="Cambria"/>
              </a:rPr>
              <a:t>written into </a:t>
            </a:r>
            <a:r>
              <a:rPr sz="16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memory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or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receives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data </a:t>
            </a:r>
            <a:r>
              <a:rPr sz="1600" spc="50" dirty="0">
                <a:solidFill>
                  <a:srgbClr val="FFFFFF"/>
                </a:solidFill>
                <a:latin typeface="Cambria"/>
                <a:cs typeface="Cambria"/>
              </a:rPr>
              <a:t> read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9055" y="3457955"/>
            <a:ext cx="2514600" cy="2516505"/>
            <a:chOff x="829055" y="3457955"/>
            <a:chExt cx="2514600" cy="2516505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9055" y="3457955"/>
              <a:ext cx="2514599" cy="25161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2583" y="3538727"/>
              <a:ext cx="2450591" cy="16779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063" y="3496055"/>
              <a:ext cx="2389632" cy="23911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6591" y="3576827"/>
              <a:ext cx="1866138" cy="58445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6591" y="3858767"/>
              <a:ext cx="2324862" cy="58445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78788" y="3637279"/>
            <a:ext cx="2000885" cy="13830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425"/>
              </a:spcBef>
            </a:pPr>
            <a:r>
              <a:rPr sz="2100" spc="55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2100" spc="75" dirty="0">
                <a:solidFill>
                  <a:srgbClr val="FFFFFF"/>
                </a:solidFill>
                <a:latin typeface="Cambria"/>
                <a:cs typeface="Cambria"/>
              </a:rPr>
              <a:t>address </a:t>
            </a:r>
            <a:r>
              <a:rPr sz="21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Cambria"/>
                <a:cs typeface="Cambria"/>
              </a:rPr>
              <a:t>register</a:t>
            </a:r>
            <a:r>
              <a:rPr sz="21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15" dirty="0">
                <a:solidFill>
                  <a:srgbClr val="FFFFFF"/>
                </a:solidFill>
                <a:latin typeface="Cambria"/>
                <a:cs typeface="Cambria"/>
              </a:rPr>
              <a:t>(I/OAR)</a:t>
            </a:r>
            <a:endParaRPr sz="2100">
              <a:latin typeface="Cambria"/>
              <a:cs typeface="Cambria"/>
            </a:endParaRPr>
          </a:p>
          <a:p>
            <a:pPr marL="184785" marR="526415" indent="-172720">
              <a:lnSpc>
                <a:spcPct val="88200"/>
              </a:lnSpc>
              <a:spcBef>
                <a:spcPts val="844"/>
              </a:spcBef>
              <a:buChar char="•"/>
              <a:tabLst>
                <a:tab pos="185420" algn="l"/>
              </a:tabLst>
            </a:pP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Specifies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particular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1600" spc="-3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device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34740" y="3457955"/>
            <a:ext cx="2514600" cy="2516505"/>
            <a:chOff x="3634740" y="3457955"/>
            <a:chExt cx="2514600" cy="2516505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34740" y="3457955"/>
              <a:ext cx="2514600" cy="25161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69792" y="3538727"/>
              <a:ext cx="2435352" cy="21076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98748" y="3496055"/>
              <a:ext cx="2389631" cy="23911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33800" y="3576827"/>
              <a:ext cx="1645157" cy="58445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33800" y="3858767"/>
              <a:ext cx="2309622" cy="58445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885438" y="3637279"/>
            <a:ext cx="1985010" cy="1812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425"/>
              </a:spcBef>
            </a:pPr>
            <a:r>
              <a:rPr sz="2100" spc="55" dirty="0">
                <a:solidFill>
                  <a:srgbClr val="FFFFFF"/>
                </a:solidFill>
                <a:latin typeface="Cambria"/>
                <a:cs typeface="Cambria"/>
              </a:rPr>
              <a:t>I/O </a:t>
            </a:r>
            <a:r>
              <a:rPr sz="2100" spc="65" dirty="0">
                <a:solidFill>
                  <a:srgbClr val="FFFFFF"/>
                </a:solidFill>
                <a:latin typeface="Cambria"/>
                <a:cs typeface="Cambria"/>
              </a:rPr>
              <a:t>buffer </a:t>
            </a:r>
            <a:r>
              <a:rPr sz="21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Cambria"/>
                <a:cs typeface="Cambria"/>
              </a:rPr>
              <a:t>register</a:t>
            </a:r>
            <a:r>
              <a:rPr sz="2100" spc="5" dirty="0">
                <a:solidFill>
                  <a:srgbClr val="FFFFFF"/>
                </a:solidFill>
                <a:latin typeface="Cambria"/>
                <a:cs typeface="Cambria"/>
              </a:rPr>
              <a:t> (I/OBR)</a:t>
            </a:r>
            <a:endParaRPr sz="2100">
              <a:latin typeface="Cambria"/>
              <a:cs typeface="Cambria"/>
            </a:endParaRPr>
          </a:p>
          <a:p>
            <a:pPr marL="184785" marR="198755" indent="-172720">
              <a:lnSpc>
                <a:spcPct val="88200"/>
              </a:lnSpc>
              <a:spcBef>
                <a:spcPts val="844"/>
              </a:spcBef>
              <a:buChar char="•"/>
              <a:tabLst>
                <a:tab pos="185420" algn="l"/>
              </a:tabLst>
            </a:pP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Used 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exchange</a:t>
            </a:r>
            <a:r>
              <a:rPr sz="1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6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1600" spc="-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between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an I/O </a:t>
            </a:r>
            <a:r>
              <a:rPr sz="16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module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600" spc="3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1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CPU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83943" y="3181063"/>
            <a:ext cx="684334" cy="23186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7466203" y="3070986"/>
            <a:ext cx="689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6FC0"/>
                </a:solidFill>
                <a:latin typeface="Cambria"/>
                <a:cs typeface="Cambria"/>
              </a:rPr>
              <a:t>MAR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2692" y="4648200"/>
            <a:ext cx="330835" cy="571500"/>
          </a:xfrm>
          <a:custGeom>
            <a:avLst/>
            <a:gdLst/>
            <a:ahLst/>
            <a:cxnLst/>
            <a:rect l="l" t="t" r="r" b="b"/>
            <a:pathLst>
              <a:path w="330834" h="571500">
                <a:moveTo>
                  <a:pt x="330708" y="0"/>
                </a:moveTo>
                <a:lnTo>
                  <a:pt x="0" y="0"/>
                </a:lnTo>
                <a:lnTo>
                  <a:pt x="0" y="571500"/>
                </a:lnTo>
                <a:lnTo>
                  <a:pt x="330708" y="571500"/>
                </a:lnTo>
                <a:lnTo>
                  <a:pt x="330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502507" y="5467063"/>
            <a:ext cx="648745" cy="231867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484491" y="5357571"/>
            <a:ext cx="65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330E42"/>
                </a:solidFill>
                <a:latin typeface="Cambria"/>
                <a:cs typeface="Cambria"/>
              </a:rPr>
              <a:t>MBR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4322" y="392186"/>
            <a:ext cx="2446655" cy="2446655"/>
          </a:xfrm>
          <a:custGeom>
            <a:avLst/>
            <a:gdLst/>
            <a:ahLst/>
            <a:cxnLst/>
            <a:rect l="l" t="t" r="r" b="b"/>
            <a:pathLst>
              <a:path w="2446654" h="2446655">
                <a:moveTo>
                  <a:pt x="2446569" y="0"/>
                </a:moveTo>
                <a:lnTo>
                  <a:pt x="0" y="0"/>
                </a:lnTo>
                <a:lnTo>
                  <a:pt x="0" y="2446247"/>
                </a:lnTo>
                <a:lnTo>
                  <a:pt x="2446569" y="2446247"/>
                </a:lnTo>
                <a:lnTo>
                  <a:pt x="2446569" y="0"/>
                </a:lnTo>
                <a:close/>
              </a:path>
            </a:pathLst>
          </a:custGeom>
          <a:solidFill>
            <a:srgbClr val="CAE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8211" y="788731"/>
            <a:ext cx="815975" cy="306070"/>
          </a:xfrm>
          <a:prstGeom prst="rect">
            <a:avLst/>
          </a:prstGeom>
          <a:solidFill>
            <a:srgbClr val="FDFDFD"/>
          </a:solidFill>
          <a:ln w="10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9334" y="788731"/>
            <a:ext cx="815975" cy="306070"/>
          </a:xfrm>
          <a:prstGeom prst="rect">
            <a:avLst/>
          </a:prstGeom>
          <a:solidFill>
            <a:srgbClr val="FDFDFD"/>
          </a:solidFill>
          <a:ln w="10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8211" y="1411437"/>
            <a:ext cx="815975" cy="306070"/>
          </a:xfrm>
          <a:prstGeom prst="rect">
            <a:avLst/>
          </a:prstGeom>
          <a:solidFill>
            <a:srgbClr val="FDFDFD"/>
          </a:solidFill>
          <a:ln w="10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9334" y="1411437"/>
            <a:ext cx="815975" cy="306070"/>
          </a:xfrm>
          <a:prstGeom prst="rect">
            <a:avLst/>
          </a:prstGeom>
          <a:solidFill>
            <a:srgbClr val="FDFDFD"/>
          </a:solidFill>
          <a:ln w="10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MBR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9334" y="1887178"/>
            <a:ext cx="815975" cy="306070"/>
          </a:xfrm>
          <a:prstGeom prst="rect">
            <a:avLst/>
          </a:prstGeom>
          <a:solidFill>
            <a:srgbClr val="FDFDFD"/>
          </a:solidFill>
          <a:ln w="10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I/O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9334" y="2362692"/>
            <a:ext cx="815975" cy="306070"/>
          </a:xfrm>
          <a:prstGeom prst="rect">
            <a:avLst/>
          </a:prstGeom>
          <a:solidFill>
            <a:srgbClr val="FDFDFD"/>
          </a:solidFill>
          <a:ln w="1095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I/O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3835" y="74435"/>
            <a:ext cx="4438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Times New Roman"/>
                <a:cs typeface="Times New Roman"/>
              </a:rPr>
              <a:t>C</a:t>
            </a:r>
            <a:r>
              <a:rPr sz="1600" b="1" spc="-10" dirty="0">
                <a:latin typeface="Times New Roman"/>
                <a:cs typeface="Times New Roman"/>
              </a:rPr>
              <a:t>P</a:t>
            </a:r>
            <a:r>
              <a:rPr sz="1600" b="1" dirty="0">
                <a:latin typeface="Times New Roman"/>
                <a:cs typeface="Times New Roman"/>
              </a:rPr>
              <a:t>U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2741" y="74435"/>
            <a:ext cx="12833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Main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Memory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6243" y="464305"/>
            <a:ext cx="64643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385" marR="5080" indent="-14732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spc="-10" dirty="0">
                <a:latin typeface="Times New Roman"/>
                <a:cs typeface="Times New Roman"/>
              </a:rPr>
              <a:t>y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dirty="0">
                <a:latin typeface="Times New Roman"/>
                <a:cs typeface="Times New Roman"/>
              </a:rPr>
              <a:t>em  Bus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6569" y="3234124"/>
            <a:ext cx="1035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Times New Roman"/>
                <a:cs typeface="Times New Roman"/>
              </a:rPr>
              <a:t>I/O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34914" y="3501730"/>
            <a:ext cx="2163445" cy="1755139"/>
            <a:chOff x="1634914" y="3501730"/>
            <a:chExt cx="2163445" cy="1755139"/>
          </a:xfrm>
        </p:grpSpPr>
        <p:sp>
          <p:nvSpPr>
            <p:cNvPr id="14" name="object 14"/>
            <p:cNvSpPr/>
            <p:nvPr/>
          </p:nvSpPr>
          <p:spPr>
            <a:xfrm>
              <a:off x="1646027" y="3512842"/>
              <a:ext cx="2141220" cy="1732914"/>
            </a:xfrm>
            <a:custGeom>
              <a:avLst/>
              <a:gdLst/>
              <a:ahLst/>
              <a:cxnLst/>
              <a:rect l="l" t="t" r="r" b="b"/>
              <a:pathLst>
                <a:path w="2141220" h="1732914">
                  <a:moveTo>
                    <a:pt x="2141104" y="0"/>
                  </a:moveTo>
                  <a:lnTo>
                    <a:pt x="0" y="0"/>
                  </a:lnTo>
                  <a:lnTo>
                    <a:pt x="0" y="1732579"/>
                  </a:lnTo>
                  <a:lnTo>
                    <a:pt x="2141104" y="1732579"/>
                  </a:lnTo>
                  <a:lnTo>
                    <a:pt x="2141104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6027" y="3512842"/>
              <a:ext cx="2141220" cy="1732914"/>
            </a:xfrm>
            <a:custGeom>
              <a:avLst/>
              <a:gdLst/>
              <a:ahLst/>
              <a:cxnLst/>
              <a:rect l="l" t="t" r="r" b="b"/>
              <a:pathLst>
                <a:path w="2141220" h="1732914">
                  <a:moveTo>
                    <a:pt x="2141104" y="0"/>
                  </a:moveTo>
                  <a:lnTo>
                    <a:pt x="0" y="0"/>
                  </a:lnTo>
                  <a:lnTo>
                    <a:pt x="0" y="1732579"/>
                  </a:lnTo>
                  <a:lnTo>
                    <a:pt x="2141104" y="1732579"/>
                  </a:lnTo>
                  <a:lnTo>
                    <a:pt x="2141104" y="0"/>
                  </a:lnTo>
                  <a:close/>
                </a:path>
              </a:pathLst>
            </a:custGeom>
            <a:ln w="22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702652" y="4015124"/>
          <a:ext cx="832485" cy="826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843964" y="4820722"/>
            <a:ext cx="52514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5" dirty="0">
                <a:latin typeface="Times New Roman"/>
                <a:cs typeface="Times New Roman"/>
              </a:rPr>
              <a:t>Buff</a:t>
            </a:r>
            <a:r>
              <a:rPr sz="1250" b="1" spc="-10" dirty="0">
                <a:latin typeface="Times New Roman"/>
                <a:cs typeface="Times New Roman"/>
              </a:rPr>
              <a:t>er</a:t>
            </a:r>
            <a:r>
              <a:rPr sz="1250" b="1" spc="-5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18300" y="381093"/>
          <a:ext cx="1664335" cy="328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3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72">
                <a:tc>
                  <a:txBody>
                    <a:bodyPr/>
                    <a:lstStyle/>
                    <a:p>
                      <a:pPr marL="42545" algn="ctr">
                        <a:lnSpc>
                          <a:spcPts val="11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Instruction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72">
                <a:tc>
                  <a:txBody>
                    <a:bodyPr/>
                    <a:lstStyle/>
                    <a:p>
                      <a:pPr marL="42545" algn="ctr">
                        <a:lnSpc>
                          <a:spcPts val="119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Instruction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872">
                <a:tc>
                  <a:txBody>
                    <a:bodyPr/>
                    <a:lstStyle/>
                    <a:p>
                      <a:pPr marL="42545" algn="ctr">
                        <a:lnSpc>
                          <a:spcPts val="1190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Instruction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985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72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872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872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50" b="1" spc="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34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7104770" y="359857"/>
            <a:ext cx="93980" cy="5149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b="1" spc="1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b="1" spc="1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b="1" spc="1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04770" y="3320085"/>
            <a:ext cx="302895" cy="351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b="1" i="1" spc="10" dirty="0">
                <a:latin typeface="Times New Roman"/>
                <a:cs typeface="Times New Roman"/>
              </a:rPr>
              <a:t>n</a:t>
            </a:r>
            <a:r>
              <a:rPr sz="1050" b="1" i="1" spc="-55" dirty="0">
                <a:latin typeface="Times New Roman"/>
                <a:cs typeface="Times New Roman"/>
              </a:rPr>
              <a:t> </a:t>
            </a:r>
            <a:r>
              <a:rPr sz="1050" b="1" spc="10" dirty="0">
                <a:latin typeface="Times New Roman"/>
                <a:cs typeface="Times New Roman"/>
              </a:rPr>
              <a:t>–</a:t>
            </a:r>
            <a:r>
              <a:rPr sz="1050" b="1" spc="-60" dirty="0">
                <a:latin typeface="Times New Roman"/>
                <a:cs typeface="Times New Roman"/>
              </a:rPr>
              <a:t> </a:t>
            </a:r>
            <a:r>
              <a:rPr sz="1050" b="1" spc="1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b="1" i="1" spc="10" dirty="0">
                <a:latin typeface="Times New Roman"/>
                <a:cs typeface="Times New Roman"/>
              </a:rPr>
              <a:t>n</a:t>
            </a:r>
            <a:r>
              <a:rPr sz="1050" b="1" i="1" spc="-55" dirty="0">
                <a:latin typeface="Times New Roman"/>
                <a:cs typeface="Times New Roman"/>
              </a:rPr>
              <a:t> </a:t>
            </a:r>
            <a:r>
              <a:rPr sz="1050" b="1" spc="10" dirty="0">
                <a:latin typeface="Times New Roman"/>
                <a:cs typeface="Times New Roman"/>
              </a:rPr>
              <a:t>–</a:t>
            </a:r>
            <a:r>
              <a:rPr sz="1050" b="1" spc="-60" dirty="0">
                <a:latin typeface="Times New Roman"/>
                <a:cs typeface="Times New Roman"/>
              </a:rPr>
              <a:t> </a:t>
            </a:r>
            <a:r>
              <a:rPr sz="1050" b="1" spc="1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1989" y="6091273"/>
            <a:ext cx="45364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Times New Roman"/>
                <a:cs typeface="Times New Roman"/>
              </a:rPr>
              <a:t>Figure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3.2</a:t>
            </a:r>
            <a:r>
              <a:rPr sz="1600" b="1" spc="3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Computer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Components: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Top-Level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View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480750" y="4604340"/>
          <a:ext cx="2821940" cy="1126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87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PC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40"/>
                        </a:lnSpc>
                      </a:pPr>
                      <a:r>
                        <a:rPr sz="125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40"/>
                        </a:lnSpc>
                      </a:pP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2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counter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239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IR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400"/>
                        </a:lnSpc>
                      </a:pPr>
                      <a:r>
                        <a:rPr sz="125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00"/>
                        </a:lnSpc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Instruction</a:t>
                      </a:r>
                      <a:r>
                        <a:rPr sz="12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296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MAR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400"/>
                        </a:lnSpc>
                      </a:pPr>
                      <a:r>
                        <a:rPr sz="125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00"/>
                        </a:lnSpc>
                      </a:pP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25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2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296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MBR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400"/>
                        </a:lnSpc>
                      </a:pPr>
                      <a:r>
                        <a:rPr sz="125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00"/>
                        </a:lnSpc>
                      </a:pP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25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buffer</a:t>
                      </a:r>
                      <a:r>
                        <a:rPr sz="125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273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sz="125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AR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400"/>
                        </a:lnSpc>
                      </a:pPr>
                      <a:r>
                        <a:rPr sz="125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400"/>
                        </a:lnSpc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Input/output</a:t>
                      </a:r>
                      <a:r>
                        <a:rPr sz="125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25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621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sz="125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BR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340"/>
                        </a:lnSpc>
                      </a:pPr>
                      <a:r>
                        <a:rPr sz="1250" b="1" dirty="0">
                          <a:latin typeface="Times New Roman"/>
                          <a:cs typeface="Times New Roman"/>
                        </a:rPr>
                        <a:t>=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40"/>
                        </a:lnSpc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Input/output</a:t>
                      </a:r>
                      <a:r>
                        <a:rPr sz="1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5" dirty="0">
                          <a:latin typeface="Times New Roman"/>
                          <a:cs typeface="Times New Roman"/>
                        </a:rPr>
                        <a:t>buffer</a:t>
                      </a:r>
                      <a:r>
                        <a:rPr sz="125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register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1644198" y="850051"/>
            <a:ext cx="3795395" cy="3260090"/>
            <a:chOff x="1644198" y="850051"/>
            <a:chExt cx="3795395" cy="3260090"/>
          </a:xfrm>
        </p:grpSpPr>
        <p:sp>
          <p:nvSpPr>
            <p:cNvPr id="24" name="object 24"/>
            <p:cNvSpPr/>
            <p:nvPr/>
          </p:nvSpPr>
          <p:spPr>
            <a:xfrm>
              <a:off x="4021530" y="1010592"/>
              <a:ext cx="661035" cy="2940050"/>
            </a:xfrm>
            <a:custGeom>
              <a:avLst/>
              <a:gdLst/>
              <a:ahLst/>
              <a:cxnLst/>
              <a:rect l="l" t="t" r="r" b="b"/>
              <a:pathLst>
                <a:path w="661035" h="2940050">
                  <a:moveTo>
                    <a:pt x="84053" y="0"/>
                  </a:moveTo>
                  <a:lnTo>
                    <a:pt x="660886" y="0"/>
                  </a:lnTo>
                  <a:lnTo>
                    <a:pt x="660886" y="2939524"/>
                  </a:lnTo>
                  <a:lnTo>
                    <a:pt x="0" y="2939524"/>
                  </a:lnTo>
                </a:path>
              </a:pathLst>
            </a:custGeom>
            <a:ln w="1019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2105" y="850061"/>
              <a:ext cx="398145" cy="3260090"/>
            </a:xfrm>
            <a:custGeom>
              <a:avLst/>
              <a:gdLst/>
              <a:ahLst/>
              <a:cxnLst/>
              <a:rect l="l" t="t" r="r" b="b"/>
              <a:pathLst>
                <a:path w="398145" h="3260090">
                  <a:moveTo>
                    <a:pt x="286994" y="2940532"/>
                  </a:moveTo>
                  <a:lnTo>
                    <a:pt x="253123" y="2967558"/>
                  </a:lnTo>
                  <a:lnTo>
                    <a:pt x="214858" y="2993783"/>
                  </a:lnTo>
                  <a:lnTo>
                    <a:pt x="173393" y="3018840"/>
                  </a:lnTo>
                  <a:lnTo>
                    <a:pt x="129971" y="3042374"/>
                  </a:lnTo>
                  <a:lnTo>
                    <a:pt x="85788" y="3063989"/>
                  </a:lnTo>
                  <a:lnTo>
                    <a:pt x="42062" y="3083344"/>
                  </a:lnTo>
                  <a:lnTo>
                    <a:pt x="0" y="3100057"/>
                  </a:lnTo>
                  <a:lnTo>
                    <a:pt x="42062" y="3116796"/>
                  </a:lnTo>
                  <a:lnTo>
                    <a:pt x="85788" y="3136176"/>
                  </a:lnTo>
                  <a:lnTo>
                    <a:pt x="129971" y="3157842"/>
                  </a:lnTo>
                  <a:lnTo>
                    <a:pt x="173393" y="3181413"/>
                  </a:lnTo>
                  <a:lnTo>
                    <a:pt x="214858" y="3206521"/>
                  </a:lnTo>
                  <a:lnTo>
                    <a:pt x="253123" y="3232772"/>
                  </a:lnTo>
                  <a:lnTo>
                    <a:pt x="286994" y="3259810"/>
                  </a:lnTo>
                  <a:lnTo>
                    <a:pt x="229412" y="3100057"/>
                  </a:lnTo>
                  <a:lnTo>
                    <a:pt x="286994" y="2940532"/>
                  </a:lnTo>
                  <a:close/>
                </a:path>
                <a:path w="398145" h="3260090">
                  <a:moveTo>
                    <a:pt x="397637" y="0"/>
                  </a:moveTo>
                  <a:lnTo>
                    <a:pt x="363740" y="27330"/>
                  </a:lnTo>
                  <a:lnTo>
                    <a:pt x="325424" y="53797"/>
                  </a:lnTo>
                  <a:lnTo>
                    <a:pt x="283908" y="79032"/>
                  </a:lnTo>
                  <a:lnTo>
                    <a:pt x="240423" y="102692"/>
                  </a:lnTo>
                  <a:lnTo>
                    <a:pt x="196189" y="124409"/>
                  </a:lnTo>
                  <a:lnTo>
                    <a:pt x="152450" y="143802"/>
                  </a:lnTo>
                  <a:lnTo>
                    <a:pt x="110413" y="160540"/>
                  </a:lnTo>
                  <a:lnTo>
                    <a:pt x="152450" y="176999"/>
                  </a:lnTo>
                  <a:lnTo>
                    <a:pt x="196189" y="196265"/>
                  </a:lnTo>
                  <a:lnTo>
                    <a:pt x="240423" y="217906"/>
                  </a:lnTo>
                  <a:lnTo>
                    <a:pt x="283908" y="241528"/>
                  </a:lnTo>
                  <a:lnTo>
                    <a:pt x="325424" y="266712"/>
                  </a:lnTo>
                  <a:lnTo>
                    <a:pt x="363740" y="293065"/>
                  </a:lnTo>
                  <a:lnTo>
                    <a:pt x="397637" y="320179"/>
                  </a:lnTo>
                  <a:lnTo>
                    <a:pt x="339826" y="160540"/>
                  </a:lnTo>
                  <a:lnTo>
                    <a:pt x="39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82417" y="1904035"/>
              <a:ext cx="554355" cy="0"/>
            </a:xfrm>
            <a:custGeom>
              <a:avLst/>
              <a:gdLst/>
              <a:ahLst/>
              <a:cxnLst/>
              <a:rect l="l" t="t" r="r" b="b"/>
              <a:pathLst>
                <a:path w="554354">
                  <a:moveTo>
                    <a:pt x="0" y="0"/>
                  </a:moveTo>
                  <a:lnTo>
                    <a:pt x="0" y="0"/>
                  </a:lnTo>
                  <a:lnTo>
                    <a:pt x="554094" y="0"/>
                  </a:lnTo>
                </a:path>
              </a:pathLst>
            </a:custGeom>
            <a:ln w="101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52232" y="1744512"/>
              <a:ext cx="287655" cy="319405"/>
            </a:xfrm>
            <a:custGeom>
              <a:avLst/>
              <a:gdLst/>
              <a:ahLst/>
              <a:cxnLst/>
              <a:rect l="l" t="t" r="r" b="b"/>
              <a:pathLst>
                <a:path w="287654" h="319405">
                  <a:moveTo>
                    <a:pt x="0" y="0"/>
                  </a:moveTo>
                  <a:lnTo>
                    <a:pt x="57807" y="159523"/>
                  </a:lnTo>
                  <a:lnTo>
                    <a:pt x="0" y="319385"/>
                  </a:lnTo>
                  <a:lnTo>
                    <a:pt x="33892" y="292308"/>
                  </a:lnTo>
                  <a:lnTo>
                    <a:pt x="72210" y="266021"/>
                  </a:lnTo>
                  <a:lnTo>
                    <a:pt x="113726" y="240898"/>
                  </a:lnTo>
                  <a:lnTo>
                    <a:pt x="157212" y="217312"/>
                  </a:lnTo>
                  <a:lnTo>
                    <a:pt x="201443" y="195639"/>
                  </a:lnTo>
                  <a:lnTo>
                    <a:pt x="245190" y="176251"/>
                  </a:lnTo>
                  <a:lnTo>
                    <a:pt x="287228" y="159523"/>
                  </a:lnTo>
                  <a:lnTo>
                    <a:pt x="245190" y="142795"/>
                  </a:lnTo>
                  <a:lnTo>
                    <a:pt x="201443" y="123414"/>
                  </a:lnTo>
                  <a:lnTo>
                    <a:pt x="157212" y="101759"/>
                  </a:lnTo>
                  <a:lnTo>
                    <a:pt x="113726" y="78210"/>
                  </a:lnTo>
                  <a:lnTo>
                    <a:pt x="72210" y="53147"/>
                  </a:lnTo>
                  <a:lnTo>
                    <a:pt x="33892" y="26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5292" y="2102930"/>
              <a:ext cx="1019810" cy="459105"/>
            </a:xfrm>
            <a:custGeom>
              <a:avLst/>
              <a:gdLst/>
              <a:ahLst/>
              <a:cxnLst/>
              <a:rect l="l" t="t" r="r" b="b"/>
              <a:pathLst>
                <a:path w="1019810" h="459105">
                  <a:moveTo>
                    <a:pt x="1019690" y="0"/>
                  </a:moveTo>
                  <a:lnTo>
                    <a:pt x="611981" y="0"/>
                  </a:lnTo>
                  <a:lnTo>
                    <a:pt x="509715" y="152734"/>
                  </a:lnTo>
                  <a:lnTo>
                    <a:pt x="407765" y="0"/>
                  </a:lnTo>
                  <a:lnTo>
                    <a:pt x="0" y="0"/>
                  </a:lnTo>
                  <a:lnTo>
                    <a:pt x="203888" y="458657"/>
                  </a:lnTo>
                  <a:lnTo>
                    <a:pt x="815836" y="458657"/>
                  </a:lnTo>
                  <a:lnTo>
                    <a:pt x="1019690" y="0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55292" y="2102930"/>
              <a:ext cx="1019810" cy="459105"/>
            </a:xfrm>
            <a:custGeom>
              <a:avLst/>
              <a:gdLst/>
              <a:ahLst/>
              <a:cxnLst/>
              <a:rect l="l" t="t" r="r" b="b"/>
              <a:pathLst>
                <a:path w="1019810" h="459105">
                  <a:moveTo>
                    <a:pt x="0" y="0"/>
                  </a:moveTo>
                  <a:lnTo>
                    <a:pt x="407765" y="0"/>
                  </a:lnTo>
                  <a:lnTo>
                    <a:pt x="509715" y="152734"/>
                  </a:lnTo>
                  <a:lnTo>
                    <a:pt x="611981" y="0"/>
                  </a:lnTo>
                  <a:lnTo>
                    <a:pt x="1019690" y="0"/>
                  </a:lnTo>
                  <a:lnTo>
                    <a:pt x="815836" y="458657"/>
                  </a:lnTo>
                  <a:lnTo>
                    <a:pt x="203888" y="458657"/>
                  </a:lnTo>
                  <a:lnTo>
                    <a:pt x="0" y="0"/>
                  </a:lnTo>
                  <a:close/>
                </a:path>
              </a:pathLst>
            </a:custGeom>
            <a:ln w="22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464322" y="392186"/>
            <a:ext cx="2446655" cy="2446655"/>
          </a:xfrm>
          <a:prstGeom prst="rect">
            <a:avLst/>
          </a:prstGeom>
          <a:ln w="221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585470" marR="1449070" indent="-174625">
              <a:lnSpc>
                <a:spcPct val="101800"/>
              </a:lnSpc>
            </a:pPr>
            <a:r>
              <a:rPr sz="1050" b="1" spc="5" dirty="0">
                <a:latin typeface="Times New Roman"/>
                <a:cs typeface="Times New Roman"/>
              </a:rPr>
              <a:t>E</a:t>
            </a:r>
            <a:r>
              <a:rPr sz="1050" b="1" dirty="0">
                <a:latin typeface="Times New Roman"/>
                <a:cs typeface="Times New Roman"/>
              </a:rPr>
              <a:t>x</a:t>
            </a:r>
            <a:r>
              <a:rPr sz="1050" b="1" spc="5" dirty="0">
                <a:latin typeface="Times New Roman"/>
                <a:cs typeface="Times New Roman"/>
              </a:rPr>
              <a:t>ec</a:t>
            </a:r>
            <a:r>
              <a:rPr sz="1050" b="1" dirty="0">
                <a:latin typeface="Times New Roman"/>
                <a:cs typeface="Times New Roman"/>
              </a:rPr>
              <a:t>u</a:t>
            </a:r>
            <a:r>
              <a:rPr sz="1050" b="1" spc="5" dirty="0">
                <a:latin typeface="Times New Roman"/>
                <a:cs typeface="Times New Roman"/>
              </a:rPr>
              <a:t>t</a:t>
            </a:r>
            <a:r>
              <a:rPr sz="1050" b="1" spc="-5" dirty="0">
                <a:latin typeface="Times New Roman"/>
                <a:cs typeface="Times New Roman"/>
              </a:rPr>
              <a:t>io</a:t>
            </a:r>
            <a:r>
              <a:rPr sz="1050" b="1" spc="5" dirty="0">
                <a:latin typeface="Times New Roman"/>
                <a:cs typeface="Times New Roman"/>
              </a:rPr>
              <a:t>n  </a:t>
            </a:r>
            <a:r>
              <a:rPr sz="1050" b="1" dirty="0">
                <a:latin typeface="Times New Roman"/>
                <a:cs typeface="Times New Roman"/>
              </a:rPr>
              <a:t>unit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62215" y="473426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18892" y="0"/>
                </a:moveTo>
                <a:lnTo>
                  <a:pt x="11549" y="1467"/>
                </a:lnTo>
                <a:lnTo>
                  <a:pt x="5543" y="5458"/>
                </a:lnTo>
                <a:lnTo>
                  <a:pt x="1488" y="11359"/>
                </a:lnTo>
                <a:lnTo>
                  <a:pt x="0" y="18554"/>
                </a:lnTo>
                <a:lnTo>
                  <a:pt x="1488" y="25736"/>
                </a:lnTo>
                <a:lnTo>
                  <a:pt x="5543" y="31720"/>
                </a:lnTo>
                <a:lnTo>
                  <a:pt x="11549" y="35816"/>
                </a:lnTo>
                <a:lnTo>
                  <a:pt x="18892" y="37335"/>
                </a:lnTo>
                <a:lnTo>
                  <a:pt x="26420" y="35816"/>
                </a:lnTo>
                <a:lnTo>
                  <a:pt x="32283" y="31720"/>
                </a:lnTo>
                <a:lnTo>
                  <a:pt x="36089" y="25736"/>
                </a:lnTo>
                <a:lnTo>
                  <a:pt x="37444" y="18554"/>
                </a:lnTo>
                <a:lnTo>
                  <a:pt x="36089" y="11359"/>
                </a:lnTo>
                <a:lnTo>
                  <a:pt x="32283" y="5458"/>
                </a:lnTo>
                <a:lnTo>
                  <a:pt x="26420" y="1467"/>
                </a:lnTo>
                <a:lnTo>
                  <a:pt x="18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2215" y="461932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18892" y="0"/>
                </a:moveTo>
                <a:lnTo>
                  <a:pt x="11549" y="1520"/>
                </a:lnTo>
                <a:lnTo>
                  <a:pt x="5543" y="5628"/>
                </a:lnTo>
                <a:lnTo>
                  <a:pt x="1488" y="11646"/>
                </a:lnTo>
                <a:lnTo>
                  <a:pt x="0" y="18893"/>
                </a:lnTo>
                <a:lnTo>
                  <a:pt x="1488" y="26040"/>
                </a:lnTo>
                <a:lnTo>
                  <a:pt x="5543" y="31947"/>
                </a:lnTo>
                <a:lnTo>
                  <a:pt x="11549" y="35965"/>
                </a:lnTo>
                <a:lnTo>
                  <a:pt x="18892" y="37448"/>
                </a:lnTo>
                <a:lnTo>
                  <a:pt x="26420" y="35965"/>
                </a:lnTo>
                <a:lnTo>
                  <a:pt x="32283" y="31947"/>
                </a:lnTo>
                <a:lnTo>
                  <a:pt x="36089" y="26040"/>
                </a:lnTo>
                <a:lnTo>
                  <a:pt x="37444" y="18893"/>
                </a:lnTo>
                <a:lnTo>
                  <a:pt x="36089" y="11646"/>
                </a:lnTo>
                <a:lnTo>
                  <a:pt x="32283" y="5628"/>
                </a:lnTo>
                <a:lnTo>
                  <a:pt x="26420" y="1520"/>
                </a:lnTo>
                <a:lnTo>
                  <a:pt x="18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2215" y="450482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18892" y="0"/>
                </a:moveTo>
                <a:lnTo>
                  <a:pt x="11549" y="1359"/>
                </a:lnTo>
                <a:lnTo>
                  <a:pt x="5543" y="5190"/>
                </a:lnTo>
                <a:lnTo>
                  <a:pt x="1488" y="11121"/>
                </a:lnTo>
                <a:lnTo>
                  <a:pt x="0" y="18780"/>
                </a:lnTo>
                <a:lnTo>
                  <a:pt x="1488" y="25927"/>
                </a:lnTo>
                <a:lnTo>
                  <a:pt x="5543" y="31833"/>
                </a:lnTo>
                <a:lnTo>
                  <a:pt x="11549" y="35852"/>
                </a:lnTo>
                <a:lnTo>
                  <a:pt x="18892" y="37335"/>
                </a:lnTo>
                <a:lnTo>
                  <a:pt x="26420" y="35852"/>
                </a:lnTo>
                <a:lnTo>
                  <a:pt x="32283" y="31833"/>
                </a:lnTo>
                <a:lnTo>
                  <a:pt x="36089" y="25927"/>
                </a:lnTo>
                <a:lnTo>
                  <a:pt x="37444" y="18780"/>
                </a:lnTo>
                <a:lnTo>
                  <a:pt x="36089" y="11121"/>
                </a:lnTo>
                <a:lnTo>
                  <a:pt x="32283" y="5190"/>
                </a:lnTo>
                <a:lnTo>
                  <a:pt x="26420" y="1359"/>
                </a:lnTo>
                <a:lnTo>
                  <a:pt x="18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50015" y="794614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18779" y="0"/>
                </a:moveTo>
                <a:lnTo>
                  <a:pt x="11454" y="1520"/>
                </a:lnTo>
                <a:lnTo>
                  <a:pt x="5486" y="5628"/>
                </a:lnTo>
                <a:lnTo>
                  <a:pt x="1470" y="11646"/>
                </a:lnTo>
                <a:lnTo>
                  <a:pt x="0" y="18893"/>
                </a:lnTo>
                <a:lnTo>
                  <a:pt x="1470" y="26076"/>
                </a:lnTo>
                <a:lnTo>
                  <a:pt x="5486" y="32060"/>
                </a:lnTo>
                <a:lnTo>
                  <a:pt x="11454" y="36156"/>
                </a:lnTo>
                <a:lnTo>
                  <a:pt x="18779" y="37674"/>
                </a:lnTo>
                <a:lnTo>
                  <a:pt x="25925" y="36156"/>
                </a:lnTo>
                <a:lnTo>
                  <a:pt x="31831" y="32060"/>
                </a:lnTo>
                <a:lnTo>
                  <a:pt x="35848" y="26076"/>
                </a:lnTo>
                <a:lnTo>
                  <a:pt x="37331" y="18893"/>
                </a:lnTo>
                <a:lnTo>
                  <a:pt x="35848" y="11646"/>
                </a:lnTo>
                <a:lnTo>
                  <a:pt x="31831" y="5628"/>
                </a:lnTo>
                <a:lnTo>
                  <a:pt x="25925" y="1520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50015" y="680119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18779" y="0"/>
                </a:moveTo>
                <a:lnTo>
                  <a:pt x="11454" y="1470"/>
                </a:lnTo>
                <a:lnTo>
                  <a:pt x="5486" y="5487"/>
                </a:lnTo>
                <a:lnTo>
                  <a:pt x="1470" y="11455"/>
                </a:lnTo>
                <a:lnTo>
                  <a:pt x="0" y="18780"/>
                </a:lnTo>
                <a:lnTo>
                  <a:pt x="1470" y="25927"/>
                </a:lnTo>
                <a:lnTo>
                  <a:pt x="5486" y="31833"/>
                </a:lnTo>
                <a:lnTo>
                  <a:pt x="11454" y="35852"/>
                </a:lnTo>
                <a:lnTo>
                  <a:pt x="18779" y="37335"/>
                </a:lnTo>
                <a:lnTo>
                  <a:pt x="25925" y="35852"/>
                </a:lnTo>
                <a:lnTo>
                  <a:pt x="31831" y="31833"/>
                </a:lnTo>
                <a:lnTo>
                  <a:pt x="35848" y="25927"/>
                </a:lnTo>
                <a:lnTo>
                  <a:pt x="37331" y="18780"/>
                </a:lnTo>
                <a:lnTo>
                  <a:pt x="35848" y="11455"/>
                </a:lnTo>
                <a:lnTo>
                  <a:pt x="31831" y="5487"/>
                </a:lnTo>
                <a:lnTo>
                  <a:pt x="25925" y="1470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50015" y="56551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18779" y="0"/>
                </a:moveTo>
                <a:lnTo>
                  <a:pt x="11454" y="1467"/>
                </a:lnTo>
                <a:lnTo>
                  <a:pt x="5486" y="5458"/>
                </a:lnTo>
                <a:lnTo>
                  <a:pt x="1470" y="11359"/>
                </a:lnTo>
                <a:lnTo>
                  <a:pt x="0" y="18554"/>
                </a:lnTo>
                <a:lnTo>
                  <a:pt x="1470" y="25832"/>
                </a:lnTo>
                <a:lnTo>
                  <a:pt x="5486" y="31805"/>
                </a:lnTo>
                <a:lnTo>
                  <a:pt x="11454" y="35848"/>
                </a:lnTo>
                <a:lnTo>
                  <a:pt x="18779" y="37335"/>
                </a:lnTo>
                <a:lnTo>
                  <a:pt x="25925" y="35848"/>
                </a:lnTo>
                <a:lnTo>
                  <a:pt x="31831" y="31805"/>
                </a:lnTo>
                <a:lnTo>
                  <a:pt x="35848" y="25832"/>
                </a:lnTo>
                <a:lnTo>
                  <a:pt x="37331" y="18554"/>
                </a:lnTo>
                <a:lnTo>
                  <a:pt x="35848" y="11359"/>
                </a:lnTo>
                <a:lnTo>
                  <a:pt x="31831" y="5458"/>
                </a:lnTo>
                <a:lnTo>
                  <a:pt x="25925" y="1467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38512" y="1151674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18779" y="0"/>
                </a:moveTo>
                <a:lnTo>
                  <a:pt x="11597" y="1467"/>
                </a:lnTo>
                <a:lnTo>
                  <a:pt x="5613" y="5458"/>
                </a:lnTo>
                <a:lnTo>
                  <a:pt x="1518" y="11359"/>
                </a:lnTo>
                <a:lnTo>
                  <a:pt x="0" y="18554"/>
                </a:lnTo>
                <a:lnTo>
                  <a:pt x="1518" y="25736"/>
                </a:lnTo>
                <a:lnTo>
                  <a:pt x="5613" y="31720"/>
                </a:lnTo>
                <a:lnTo>
                  <a:pt x="11597" y="35816"/>
                </a:lnTo>
                <a:lnTo>
                  <a:pt x="18779" y="37335"/>
                </a:lnTo>
                <a:lnTo>
                  <a:pt x="25973" y="35816"/>
                </a:lnTo>
                <a:lnTo>
                  <a:pt x="31873" y="31720"/>
                </a:lnTo>
                <a:lnTo>
                  <a:pt x="35864" y="25736"/>
                </a:lnTo>
                <a:lnTo>
                  <a:pt x="37331" y="18554"/>
                </a:lnTo>
                <a:lnTo>
                  <a:pt x="35864" y="11359"/>
                </a:lnTo>
                <a:lnTo>
                  <a:pt x="31873" y="5458"/>
                </a:lnTo>
                <a:lnTo>
                  <a:pt x="25973" y="1467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38512" y="1036727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18779" y="0"/>
                </a:moveTo>
                <a:lnTo>
                  <a:pt x="11597" y="1520"/>
                </a:lnTo>
                <a:lnTo>
                  <a:pt x="5613" y="5628"/>
                </a:lnTo>
                <a:lnTo>
                  <a:pt x="1518" y="11646"/>
                </a:lnTo>
                <a:lnTo>
                  <a:pt x="0" y="18893"/>
                </a:lnTo>
                <a:lnTo>
                  <a:pt x="1518" y="26040"/>
                </a:lnTo>
                <a:lnTo>
                  <a:pt x="5613" y="31947"/>
                </a:lnTo>
                <a:lnTo>
                  <a:pt x="11597" y="35965"/>
                </a:lnTo>
                <a:lnTo>
                  <a:pt x="18779" y="37448"/>
                </a:lnTo>
                <a:lnTo>
                  <a:pt x="25973" y="35965"/>
                </a:lnTo>
                <a:lnTo>
                  <a:pt x="31873" y="31947"/>
                </a:lnTo>
                <a:lnTo>
                  <a:pt x="35864" y="26040"/>
                </a:lnTo>
                <a:lnTo>
                  <a:pt x="37331" y="18893"/>
                </a:lnTo>
                <a:lnTo>
                  <a:pt x="35864" y="11646"/>
                </a:lnTo>
                <a:lnTo>
                  <a:pt x="31873" y="5628"/>
                </a:lnTo>
                <a:lnTo>
                  <a:pt x="25973" y="1520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38512" y="92223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5">
                <a:moveTo>
                  <a:pt x="18779" y="0"/>
                </a:moveTo>
                <a:lnTo>
                  <a:pt x="11597" y="1470"/>
                </a:lnTo>
                <a:lnTo>
                  <a:pt x="5613" y="5487"/>
                </a:lnTo>
                <a:lnTo>
                  <a:pt x="1518" y="11455"/>
                </a:lnTo>
                <a:lnTo>
                  <a:pt x="0" y="18780"/>
                </a:lnTo>
                <a:lnTo>
                  <a:pt x="1518" y="25927"/>
                </a:lnTo>
                <a:lnTo>
                  <a:pt x="5613" y="31833"/>
                </a:lnTo>
                <a:lnTo>
                  <a:pt x="11597" y="35852"/>
                </a:lnTo>
                <a:lnTo>
                  <a:pt x="18779" y="37335"/>
                </a:lnTo>
                <a:lnTo>
                  <a:pt x="25973" y="35852"/>
                </a:lnTo>
                <a:lnTo>
                  <a:pt x="31873" y="31833"/>
                </a:lnTo>
                <a:lnTo>
                  <a:pt x="35864" y="25927"/>
                </a:lnTo>
                <a:lnTo>
                  <a:pt x="37331" y="18780"/>
                </a:lnTo>
                <a:lnTo>
                  <a:pt x="35864" y="11455"/>
                </a:lnTo>
                <a:lnTo>
                  <a:pt x="31873" y="5487"/>
                </a:lnTo>
                <a:lnTo>
                  <a:pt x="25973" y="1470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50015" y="1953249"/>
            <a:ext cx="37465" cy="38100"/>
          </a:xfrm>
          <a:custGeom>
            <a:avLst/>
            <a:gdLst/>
            <a:ahLst/>
            <a:cxnLst/>
            <a:rect l="l" t="t" r="r" b="b"/>
            <a:pathLst>
              <a:path w="37464" h="38100">
                <a:moveTo>
                  <a:pt x="18779" y="0"/>
                </a:moveTo>
                <a:lnTo>
                  <a:pt x="11454" y="1518"/>
                </a:lnTo>
                <a:lnTo>
                  <a:pt x="5486" y="5614"/>
                </a:lnTo>
                <a:lnTo>
                  <a:pt x="1470" y="11598"/>
                </a:lnTo>
                <a:lnTo>
                  <a:pt x="0" y="18780"/>
                </a:lnTo>
                <a:lnTo>
                  <a:pt x="1470" y="25963"/>
                </a:lnTo>
                <a:lnTo>
                  <a:pt x="5486" y="31947"/>
                </a:lnTo>
                <a:lnTo>
                  <a:pt x="11454" y="36042"/>
                </a:lnTo>
                <a:lnTo>
                  <a:pt x="18779" y="37561"/>
                </a:lnTo>
                <a:lnTo>
                  <a:pt x="25925" y="36042"/>
                </a:lnTo>
                <a:lnTo>
                  <a:pt x="31831" y="31947"/>
                </a:lnTo>
                <a:lnTo>
                  <a:pt x="35848" y="25963"/>
                </a:lnTo>
                <a:lnTo>
                  <a:pt x="37331" y="18780"/>
                </a:lnTo>
                <a:lnTo>
                  <a:pt x="35848" y="11598"/>
                </a:lnTo>
                <a:lnTo>
                  <a:pt x="31831" y="5614"/>
                </a:lnTo>
                <a:lnTo>
                  <a:pt x="25925" y="1518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50015" y="183864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18779" y="0"/>
                </a:moveTo>
                <a:lnTo>
                  <a:pt x="11454" y="1470"/>
                </a:lnTo>
                <a:lnTo>
                  <a:pt x="5486" y="5487"/>
                </a:lnTo>
                <a:lnTo>
                  <a:pt x="1470" y="11455"/>
                </a:lnTo>
                <a:lnTo>
                  <a:pt x="0" y="18780"/>
                </a:lnTo>
                <a:lnTo>
                  <a:pt x="1470" y="25927"/>
                </a:lnTo>
                <a:lnTo>
                  <a:pt x="5486" y="31833"/>
                </a:lnTo>
                <a:lnTo>
                  <a:pt x="11454" y="35852"/>
                </a:lnTo>
                <a:lnTo>
                  <a:pt x="18779" y="37335"/>
                </a:lnTo>
                <a:lnTo>
                  <a:pt x="25925" y="35852"/>
                </a:lnTo>
                <a:lnTo>
                  <a:pt x="31831" y="31833"/>
                </a:lnTo>
                <a:lnTo>
                  <a:pt x="35848" y="25927"/>
                </a:lnTo>
                <a:lnTo>
                  <a:pt x="37331" y="18780"/>
                </a:lnTo>
                <a:lnTo>
                  <a:pt x="35848" y="11455"/>
                </a:lnTo>
                <a:lnTo>
                  <a:pt x="31831" y="5487"/>
                </a:lnTo>
                <a:lnTo>
                  <a:pt x="25925" y="1470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50015" y="1724034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4" h="36830">
                <a:moveTo>
                  <a:pt x="18779" y="0"/>
                </a:moveTo>
                <a:lnTo>
                  <a:pt x="11454" y="1341"/>
                </a:lnTo>
                <a:lnTo>
                  <a:pt x="5486" y="5048"/>
                </a:lnTo>
                <a:lnTo>
                  <a:pt x="1470" y="10643"/>
                </a:lnTo>
                <a:lnTo>
                  <a:pt x="0" y="17649"/>
                </a:lnTo>
                <a:lnTo>
                  <a:pt x="1470" y="25374"/>
                </a:lnTo>
                <a:lnTo>
                  <a:pt x="5486" y="31338"/>
                </a:lnTo>
                <a:lnTo>
                  <a:pt x="11454" y="35182"/>
                </a:lnTo>
                <a:lnTo>
                  <a:pt x="18779" y="36543"/>
                </a:lnTo>
                <a:lnTo>
                  <a:pt x="25925" y="35182"/>
                </a:lnTo>
                <a:lnTo>
                  <a:pt x="31831" y="31338"/>
                </a:lnTo>
                <a:lnTo>
                  <a:pt x="35848" y="25374"/>
                </a:lnTo>
                <a:lnTo>
                  <a:pt x="37331" y="17649"/>
                </a:lnTo>
                <a:lnTo>
                  <a:pt x="35848" y="10643"/>
                </a:lnTo>
                <a:lnTo>
                  <a:pt x="31831" y="5048"/>
                </a:lnTo>
                <a:lnTo>
                  <a:pt x="25925" y="1341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50015" y="3383640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18779" y="0"/>
                </a:moveTo>
                <a:lnTo>
                  <a:pt x="11454" y="1470"/>
                </a:lnTo>
                <a:lnTo>
                  <a:pt x="5486" y="5487"/>
                </a:lnTo>
                <a:lnTo>
                  <a:pt x="1470" y="11455"/>
                </a:lnTo>
                <a:lnTo>
                  <a:pt x="0" y="18780"/>
                </a:lnTo>
                <a:lnTo>
                  <a:pt x="1470" y="25927"/>
                </a:lnTo>
                <a:lnTo>
                  <a:pt x="5486" y="31833"/>
                </a:lnTo>
                <a:lnTo>
                  <a:pt x="11454" y="35852"/>
                </a:lnTo>
                <a:lnTo>
                  <a:pt x="18779" y="37335"/>
                </a:lnTo>
                <a:lnTo>
                  <a:pt x="25925" y="35852"/>
                </a:lnTo>
                <a:lnTo>
                  <a:pt x="31831" y="31833"/>
                </a:lnTo>
                <a:lnTo>
                  <a:pt x="35848" y="25927"/>
                </a:lnTo>
                <a:lnTo>
                  <a:pt x="37331" y="18780"/>
                </a:lnTo>
                <a:lnTo>
                  <a:pt x="35848" y="11455"/>
                </a:lnTo>
                <a:lnTo>
                  <a:pt x="31831" y="5487"/>
                </a:lnTo>
                <a:lnTo>
                  <a:pt x="25925" y="1470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50015" y="3269032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18779" y="0"/>
                </a:moveTo>
                <a:lnTo>
                  <a:pt x="11454" y="1355"/>
                </a:lnTo>
                <a:lnTo>
                  <a:pt x="5486" y="5161"/>
                </a:lnTo>
                <a:lnTo>
                  <a:pt x="1470" y="11025"/>
                </a:lnTo>
                <a:lnTo>
                  <a:pt x="0" y="18554"/>
                </a:lnTo>
                <a:lnTo>
                  <a:pt x="1470" y="25880"/>
                </a:lnTo>
                <a:lnTo>
                  <a:pt x="5486" y="31848"/>
                </a:lnTo>
                <a:lnTo>
                  <a:pt x="11454" y="35864"/>
                </a:lnTo>
                <a:lnTo>
                  <a:pt x="18779" y="37335"/>
                </a:lnTo>
                <a:lnTo>
                  <a:pt x="25925" y="35864"/>
                </a:lnTo>
                <a:lnTo>
                  <a:pt x="31831" y="31848"/>
                </a:lnTo>
                <a:lnTo>
                  <a:pt x="35848" y="25880"/>
                </a:lnTo>
                <a:lnTo>
                  <a:pt x="37331" y="18554"/>
                </a:lnTo>
                <a:lnTo>
                  <a:pt x="35848" y="11025"/>
                </a:lnTo>
                <a:lnTo>
                  <a:pt x="31831" y="5161"/>
                </a:lnTo>
                <a:lnTo>
                  <a:pt x="25925" y="1355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0015" y="315363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18779" y="0"/>
                </a:moveTo>
                <a:lnTo>
                  <a:pt x="11454" y="1465"/>
                </a:lnTo>
                <a:lnTo>
                  <a:pt x="5486" y="5444"/>
                </a:lnTo>
                <a:lnTo>
                  <a:pt x="1470" y="11311"/>
                </a:lnTo>
                <a:lnTo>
                  <a:pt x="0" y="18441"/>
                </a:lnTo>
                <a:lnTo>
                  <a:pt x="1470" y="26023"/>
                </a:lnTo>
                <a:lnTo>
                  <a:pt x="5486" y="32003"/>
                </a:lnTo>
                <a:lnTo>
                  <a:pt x="11454" y="35926"/>
                </a:lnTo>
                <a:lnTo>
                  <a:pt x="18779" y="37335"/>
                </a:lnTo>
                <a:lnTo>
                  <a:pt x="25925" y="35926"/>
                </a:lnTo>
                <a:lnTo>
                  <a:pt x="31831" y="32003"/>
                </a:lnTo>
                <a:lnTo>
                  <a:pt x="35848" y="26023"/>
                </a:lnTo>
                <a:lnTo>
                  <a:pt x="37331" y="18441"/>
                </a:lnTo>
                <a:lnTo>
                  <a:pt x="35848" y="11311"/>
                </a:lnTo>
                <a:lnTo>
                  <a:pt x="31831" y="5444"/>
                </a:lnTo>
                <a:lnTo>
                  <a:pt x="25925" y="1465"/>
                </a:lnTo>
                <a:lnTo>
                  <a:pt x="18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0957" y="2668886"/>
            <a:ext cx="1495425" cy="934085"/>
            <a:chOff x="2810957" y="2668886"/>
            <a:chExt cx="1495425" cy="934085"/>
          </a:xfrm>
        </p:grpSpPr>
        <p:sp>
          <p:nvSpPr>
            <p:cNvPr id="3" name="object 3"/>
            <p:cNvSpPr/>
            <p:nvPr/>
          </p:nvSpPr>
          <p:spPr>
            <a:xfrm>
              <a:off x="2901404" y="2760306"/>
              <a:ext cx="1405255" cy="842644"/>
            </a:xfrm>
            <a:custGeom>
              <a:avLst/>
              <a:gdLst/>
              <a:ahLst/>
              <a:cxnLst/>
              <a:rect l="l" t="t" r="r" b="b"/>
              <a:pathLst>
                <a:path w="1405254" h="842645">
                  <a:moveTo>
                    <a:pt x="1404899" y="0"/>
                  </a:moveTo>
                  <a:lnTo>
                    <a:pt x="0" y="0"/>
                  </a:lnTo>
                  <a:lnTo>
                    <a:pt x="0" y="750963"/>
                  </a:lnTo>
                  <a:lnTo>
                    <a:pt x="0" y="842543"/>
                  </a:lnTo>
                  <a:lnTo>
                    <a:pt x="1404899" y="842543"/>
                  </a:lnTo>
                  <a:lnTo>
                    <a:pt x="1404899" y="750963"/>
                  </a:lnTo>
                  <a:lnTo>
                    <a:pt x="1404899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10957" y="2668886"/>
              <a:ext cx="1405255" cy="842644"/>
            </a:xfrm>
            <a:custGeom>
              <a:avLst/>
              <a:gdLst/>
              <a:ahLst/>
              <a:cxnLst/>
              <a:rect l="l" t="t" r="r" b="b"/>
              <a:pathLst>
                <a:path w="1405254" h="842645">
                  <a:moveTo>
                    <a:pt x="1405062" y="0"/>
                  </a:moveTo>
                  <a:lnTo>
                    <a:pt x="0" y="0"/>
                  </a:lnTo>
                  <a:lnTo>
                    <a:pt x="0" y="842383"/>
                  </a:lnTo>
                  <a:lnTo>
                    <a:pt x="1405062" y="842383"/>
                  </a:lnTo>
                  <a:lnTo>
                    <a:pt x="1405062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152566" y="2668886"/>
            <a:ext cx="1495425" cy="934085"/>
            <a:chOff x="5152566" y="2668886"/>
            <a:chExt cx="1495425" cy="934085"/>
          </a:xfrm>
        </p:grpSpPr>
        <p:sp>
          <p:nvSpPr>
            <p:cNvPr id="6" name="object 6"/>
            <p:cNvSpPr/>
            <p:nvPr/>
          </p:nvSpPr>
          <p:spPr>
            <a:xfrm>
              <a:off x="5242852" y="2760306"/>
              <a:ext cx="1405255" cy="842644"/>
            </a:xfrm>
            <a:custGeom>
              <a:avLst/>
              <a:gdLst/>
              <a:ahLst/>
              <a:cxnLst/>
              <a:rect l="l" t="t" r="r" b="b"/>
              <a:pathLst>
                <a:path w="1405254" h="842645">
                  <a:moveTo>
                    <a:pt x="1404899" y="0"/>
                  </a:moveTo>
                  <a:lnTo>
                    <a:pt x="0" y="0"/>
                  </a:lnTo>
                  <a:lnTo>
                    <a:pt x="0" y="750963"/>
                  </a:lnTo>
                  <a:lnTo>
                    <a:pt x="0" y="842543"/>
                  </a:lnTo>
                  <a:lnTo>
                    <a:pt x="1404899" y="842543"/>
                  </a:lnTo>
                  <a:lnTo>
                    <a:pt x="1404899" y="750963"/>
                  </a:lnTo>
                  <a:lnTo>
                    <a:pt x="1404899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2566" y="2668886"/>
              <a:ext cx="1405255" cy="842644"/>
            </a:xfrm>
            <a:custGeom>
              <a:avLst/>
              <a:gdLst/>
              <a:ahLst/>
              <a:cxnLst/>
              <a:rect l="l" t="t" r="r" b="b"/>
              <a:pathLst>
                <a:path w="1405254" h="842645">
                  <a:moveTo>
                    <a:pt x="1405224" y="0"/>
                  </a:moveTo>
                  <a:lnTo>
                    <a:pt x="0" y="0"/>
                  </a:lnTo>
                  <a:lnTo>
                    <a:pt x="0" y="842383"/>
                  </a:lnTo>
                  <a:lnTo>
                    <a:pt x="1405224" y="842383"/>
                  </a:lnTo>
                  <a:lnTo>
                    <a:pt x="1405224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2820" y="2868423"/>
            <a:ext cx="1501775" cy="518795"/>
            <a:chOff x="462820" y="2868423"/>
            <a:chExt cx="1501775" cy="518795"/>
          </a:xfrm>
        </p:grpSpPr>
        <p:sp>
          <p:nvSpPr>
            <p:cNvPr id="9" name="object 9"/>
            <p:cNvSpPr/>
            <p:nvPr/>
          </p:nvSpPr>
          <p:spPr>
            <a:xfrm>
              <a:off x="559479" y="2966350"/>
              <a:ext cx="1405255" cy="421005"/>
            </a:xfrm>
            <a:custGeom>
              <a:avLst/>
              <a:gdLst/>
              <a:ahLst/>
              <a:cxnLst/>
              <a:rect l="l" t="t" r="r" b="b"/>
              <a:pathLst>
                <a:path w="1405255" h="421004">
                  <a:moveTo>
                    <a:pt x="1194108" y="0"/>
                  </a:moveTo>
                  <a:lnTo>
                    <a:pt x="211246" y="0"/>
                  </a:lnTo>
                  <a:lnTo>
                    <a:pt x="162989" y="5539"/>
                  </a:lnTo>
                  <a:lnTo>
                    <a:pt x="118595" y="21332"/>
                  </a:lnTo>
                  <a:lnTo>
                    <a:pt x="79362" y="46140"/>
                  </a:lnTo>
                  <a:lnTo>
                    <a:pt x="46588" y="78726"/>
                  </a:lnTo>
                  <a:lnTo>
                    <a:pt x="21571" y="117849"/>
                  </a:lnTo>
                  <a:lnTo>
                    <a:pt x="5609" y="162273"/>
                  </a:lnTo>
                  <a:lnTo>
                    <a:pt x="0" y="210758"/>
                  </a:lnTo>
                  <a:lnTo>
                    <a:pt x="5609" y="258822"/>
                  </a:lnTo>
                  <a:lnTo>
                    <a:pt x="21571" y="302944"/>
                  </a:lnTo>
                  <a:lnTo>
                    <a:pt x="46588" y="341866"/>
                  </a:lnTo>
                  <a:lnTo>
                    <a:pt x="79362" y="374328"/>
                  </a:lnTo>
                  <a:lnTo>
                    <a:pt x="118595" y="399073"/>
                  </a:lnTo>
                  <a:lnTo>
                    <a:pt x="162989" y="414843"/>
                  </a:lnTo>
                  <a:lnTo>
                    <a:pt x="211246" y="420379"/>
                  </a:lnTo>
                  <a:lnTo>
                    <a:pt x="1194108" y="420379"/>
                  </a:lnTo>
                  <a:lnTo>
                    <a:pt x="1242601" y="414843"/>
                  </a:lnTo>
                  <a:lnTo>
                    <a:pt x="1287031" y="399073"/>
                  </a:lnTo>
                  <a:lnTo>
                    <a:pt x="1326161" y="374328"/>
                  </a:lnTo>
                  <a:lnTo>
                    <a:pt x="1358751" y="341866"/>
                  </a:lnTo>
                  <a:lnTo>
                    <a:pt x="1383564" y="302944"/>
                  </a:lnTo>
                  <a:lnTo>
                    <a:pt x="1399359" y="258822"/>
                  </a:lnTo>
                  <a:lnTo>
                    <a:pt x="1404900" y="210758"/>
                  </a:lnTo>
                  <a:lnTo>
                    <a:pt x="1399359" y="162273"/>
                  </a:lnTo>
                  <a:lnTo>
                    <a:pt x="1383564" y="117849"/>
                  </a:lnTo>
                  <a:lnTo>
                    <a:pt x="1358751" y="78726"/>
                  </a:lnTo>
                  <a:lnTo>
                    <a:pt x="1326161" y="46140"/>
                  </a:lnTo>
                  <a:lnTo>
                    <a:pt x="1287031" y="21332"/>
                  </a:lnTo>
                  <a:lnTo>
                    <a:pt x="1242601" y="5539"/>
                  </a:lnTo>
                  <a:lnTo>
                    <a:pt x="1194108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170" y="2874773"/>
              <a:ext cx="1405890" cy="422275"/>
            </a:xfrm>
            <a:custGeom>
              <a:avLst/>
              <a:gdLst/>
              <a:ahLst/>
              <a:cxnLst/>
              <a:rect l="l" t="t" r="r" b="b"/>
              <a:pathLst>
                <a:path w="1405889" h="422275">
                  <a:moveTo>
                    <a:pt x="1194124" y="0"/>
                  </a:moveTo>
                  <a:lnTo>
                    <a:pt x="210044" y="0"/>
                  </a:lnTo>
                  <a:lnTo>
                    <a:pt x="161854" y="5608"/>
                  </a:lnTo>
                  <a:lnTo>
                    <a:pt x="117631" y="21563"/>
                  </a:lnTo>
                  <a:lnTo>
                    <a:pt x="78633" y="46562"/>
                  </a:lnTo>
                  <a:lnTo>
                    <a:pt x="46115" y="79301"/>
                  </a:lnTo>
                  <a:lnTo>
                    <a:pt x="21332" y="118476"/>
                  </a:lnTo>
                  <a:lnTo>
                    <a:pt x="5542" y="162784"/>
                  </a:lnTo>
                  <a:lnTo>
                    <a:pt x="0" y="210920"/>
                  </a:lnTo>
                  <a:lnTo>
                    <a:pt x="5542" y="259150"/>
                  </a:lnTo>
                  <a:lnTo>
                    <a:pt x="21332" y="303474"/>
                  </a:lnTo>
                  <a:lnTo>
                    <a:pt x="46115" y="342612"/>
                  </a:lnTo>
                  <a:lnTo>
                    <a:pt x="78633" y="375282"/>
                  </a:lnTo>
                  <a:lnTo>
                    <a:pt x="117631" y="400204"/>
                  </a:lnTo>
                  <a:lnTo>
                    <a:pt x="161854" y="416096"/>
                  </a:lnTo>
                  <a:lnTo>
                    <a:pt x="210044" y="421678"/>
                  </a:lnTo>
                  <a:lnTo>
                    <a:pt x="1194124" y="421678"/>
                  </a:lnTo>
                  <a:lnTo>
                    <a:pt x="1242388" y="416096"/>
                  </a:lnTo>
                  <a:lnTo>
                    <a:pt x="1286789" y="400204"/>
                  </a:lnTo>
                  <a:lnTo>
                    <a:pt x="1326028" y="375282"/>
                  </a:lnTo>
                  <a:lnTo>
                    <a:pt x="1358807" y="342612"/>
                  </a:lnTo>
                  <a:lnTo>
                    <a:pt x="1383828" y="303474"/>
                  </a:lnTo>
                  <a:lnTo>
                    <a:pt x="1399793" y="259150"/>
                  </a:lnTo>
                  <a:lnTo>
                    <a:pt x="1405403" y="210920"/>
                  </a:lnTo>
                  <a:lnTo>
                    <a:pt x="1399793" y="162784"/>
                  </a:lnTo>
                  <a:lnTo>
                    <a:pt x="1383828" y="118476"/>
                  </a:lnTo>
                  <a:lnTo>
                    <a:pt x="1358807" y="79301"/>
                  </a:lnTo>
                  <a:lnTo>
                    <a:pt x="1326028" y="46562"/>
                  </a:lnTo>
                  <a:lnTo>
                    <a:pt x="1286789" y="21563"/>
                  </a:lnTo>
                  <a:lnTo>
                    <a:pt x="1242388" y="5608"/>
                  </a:lnTo>
                  <a:lnTo>
                    <a:pt x="1194124" y="0"/>
                  </a:lnTo>
                  <a:close/>
                </a:path>
              </a:pathLst>
            </a:custGeom>
            <a:solidFill>
              <a:srgbClr val="CAE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9170" y="2874773"/>
              <a:ext cx="1405890" cy="422275"/>
            </a:xfrm>
            <a:custGeom>
              <a:avLst/>
              <a:gdLst/>
              <a:ahLst/>
              <a:cxnLst/>
              <a:rect l="l" t="t" r="r" b="b"/>
              <a:pathLst>
                <a:path w="1405889" h="422275">
                  <a:moveTo>
                    <a:pt x="1194124" y="421678"/>
                  </a:moveTo>
                  <a:lnTo>
                    <a:pt x="1242388" y="416096"/>
                  </a:lnTo>
                  <a:lnTo>
                    <a:pt x="1286789" y="400204"/>
                  </a:lnTo>
                  <a:lnTo>
                    <a:pt x="1326028" y="375282"/>
                  </a:lnTo>
                  <a:lnTo>
                    <a:pt x="1358807" y="342612"/>
                  </a:lnTo>
                  <a:lnTo>
                    <a:pt x="1383828" y="303474"/>
                  </a:lnTo>
                  <a:lnTo>
                    <a:pt x="1399793" y="259150"/>
                  </a:lnTo>
                  <a:lnTo>
                    <a:pt x="1405403" y="210920"/>
                  </a:lnTo>
                  <a:lnTo>
                    <a:pt x="1399793" y="162784"/>
                  </a:lnTo>
                  <a:lnTo>
                    <a:pt x="1383828" y="118476"/>
                  </a:lnTo>
                  <a:lnTo>
                    <a:pt x="1358807" y="79301"/>
                  </a:lnTo>
                  <a:lnTo>
                    <a:pt x="1326028" y="46562"/>
                  </a:lnTo>
                  <a:lnTo>
                    <a:pt x="1286789" y="21563"/>
                  </a:lnTo>
                  <a:lnTo>
                    <a:pt x="1242388" y="5608"/>
                  </a:lnTo>
                  <a:lnTo>
                    <a:pt x="1194124" y="0"/>
                  </a:lnTo>
                  <a:lnTo>
                    <a:pt x="210044" y="0"/>
                  </a:lnTo>
                  <a:lnTo>
                    <a:pt x="161854" y="5608"/>
                  </a:lnTo>
                  <a:lnTo>
                    <a:pt x="117631" y="21563"/>
                  </a:lnTo>
                  <a:lnTo>
                    <a:pt x="78633" y="46562"/>
                  </a:lnTo>
                  <a:lnTo>
                    <a:pt x="46115" y="79301"/>
                  </a:lnTo>
                  <a:lnTo>
                    <a:pt x="21332" y="118476"/>
                  </a:lnTo>
                  <a:lnTo>
                    <a:pt x="5542" y="162784"/>
                  </a:lnTo>
                  <a:lnTo>
                    <a:pt x="0" y="210920"/>
                  </a:lnTo>
                  <a:lnTo>
                    <a:pt x="5542" y="259150"/>
                  </a:lnTo>
                  <a:lnTo>
                    <a:pt x="21332" y="303474"/>
                  </a:lnTo>
                  <a:lnTo>
                    <a:pt x="46115" y="342612"/>
                  </a:lnTo>
                  <a:lnTo>
                    <a:pt x="78633" y="375282"/>
                  </a:lnTo>
                  <a:lnTo>
                    <a:pt x="117631" y="400204"/>
                  </a:lnTo>
                  <a:lnTo>
                    <a:pt x="161854" y="416096"/>
                  </a:lnTo>
                  <a:lnTo>
                    <a:pt x="210044" y="421678"/>
                  </a:lnTo>
                  <a:lnTo>
                    <a:pt x="1194124" y="421678"/>
                  </a:lnTo>
                  <a:close/>
                </a:path>
              </a:pathLst>
            </a:custGeom>
            <a:ln w="12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2209" y="2939914"/>
            <a:ext cx="6127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15" dirty="0">
                <a:latin typeface="Times New Roman"/>
                <a:cs typeface="Times New Roman"/>
              </a:rPr>
              <a:t>S</a:t>
            </a:r>
            <a:r>
              <a:rPr sz="1400" b="1" spc="-80" dirty="0">
                <a:latin typeface="Times New Roman"/>
                <a:cs typeface="Times New Roman"/>
              </a:rPr>
              <a:t>T</a:t>
            </a:r>
            <a:r>
              <a:rPr sz="1400" b="1" spc="10" dirty="0">
                <a:latin typeface="Times New Roman"/>
                <a:cs typeface="Times New Roman"/>
              </a:rPr>
              <a:t>A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spc="2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91559" y="2864851"/>
            <a:ext cx="1503045" cy="518795"/>
            <a:chOff x="7491559" y="2864851"/>
            <a:chExt cx="1503045" cy="518795"/>
          </a:xfrm>
        </p:grpSpPr>
        <p:sp>
          <p:nvSpPr>
            <p:cNvPr id="14" name="object 14"/>
            <p:cNvSpPr/>
            <p:nvPr/>
          </p:nvSpPr>
          <p:spPr>
            <a:xfrm>
              <a:off x="7589501" y="2961479"/>
              <a:ext cx="1405255" cy="422275"/>
            </a:xfrm>
            <a:custGeom>
              <a:avLst/>
              <a:gdLst/>
              <a:ahLst/>
              <a:cxnLst/>
              <a:rect l="l" t="t" r="r" b="b"/>
              <a:pathLst>
                <a:path w="1405254" h="422275">
                  <a:moveTo>
                    <a:pt x="1194108" y="0"/>
                  </a:moveTo>
                  <a:lnTo>
                    <a:pt x="210791" y="0"/>
                  </a:lnTo>
                  <a:lnTo>
                    <a:pt x="162298" y="5608"/>
                  </a:lnTo>
                  <a:lnTo>
                    <a:pt x="117868" y="21563"/>
                  </a:lnTo>
                  <a:lnTo>
                    <a:pt x="78738" y="46562"/>
                  </a:lnTo>
                  <a:lnTo>
                    <a:pt x="46148" y="79301"/>
                  </a:lnTo>
                  <a:lnTo>
                    <a:pt x="21336" y="118476"/>
                  </a:lnTo>
                  <a:lnTo>
                    <a:pt x="5540" y="162784"/>
                  </a:lnTo>
                  <a:lnTo>
                    <a:pt x="0" y="210920"/>
                  </a:lnTo>
                  <a:lnTo>
                    <a:pt x="5540" y="259354"/>
                  </a:lnTo>
                  <a:lnTo>
                    <a:pt x="21336" y="303758"/>
                  </a:lnTo>
                  <a:lnTo>
                    <a:pt x="46148" y="342884"/>
                  </a:lnTo>
                  <a:lnTo>
                    <a:pt x="78738" y="375486"/>
                  </a:lnTo>
                  <a:lnTo>
                    <a:pt x="117868" y="400317"/>
                  </a:lnTo>
                  <a:lnTo>
                    <a:pt x="162298" y="416130"/>
                  </a:lnTo>
                  <a:lnTo>
                    <a:pt x="210791" y="421678"/>
                  </a:lnTo>
                  <a:lnTo>
                    <a:pt x="1194108" y="421678"/>
                  </a:lnTo>
                  <a:lnTo>
                    <a:pt x="1242192" y="416130"/>
                  </a:lnTo>
                  <a:lnTo>
                    <a:pt x="1286463" y="400317"/>
                  </a:lnTo>
                  <a:lnTo>
                    <a:pt x="1325616" y="375486"/>
                  </a:lnTo>
                  <a:lnTo>
                    <a:pt x="1358342" y="342884"/>
                  </a:lnTo>
                  <a:lnTo>
                    <a:pt x="1383336" y="303758"/>
                  </a:lnTo>
                  <a:lnTo>
                    <a:pt x="1399291" y="259354"/>
                  </a:lnTo>
                  <a:lnTo>
                    <a:pt x="1404900" y="210920"/>
                  </a:lnTo>
                  <a:lnTo>
                    <a:pt x="1399291" y="162784"/>
                  </a:lnTo>
                  <a:lnTo>
                    <a:pt x="1383336" y="118476"/>
                  </a:lnTo>
                  <a:lnTo>
                    <a:pt x="1358342" y="79301"/>
                  </a:lnTo>
                  <a:lnTo>
                    <a:pt x="1325616" y="46562"/>
                  </a:lnTo>
                  <a:lnTo>
                    <a:pt x="1286463" y="21563"/>
                  </a:lnTo>
                  <a:lnTo>
                    <a:pt x="1242192" y="5608"/>
                  </a:lnTo>
                  <a:lnTo>
                    <a:pt x="1194108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97909" y="2871201"/>
              <a:ext cx="1405255" cy="421005"/>
            </a:xfrm>
            <a:custGeom>
              <a:avLst/>
              <a:gdLst/>
              <a:ahLst/>
              <a:cxnLst/>
              <a:rect l="l" t="t" r="r" b="b"/>
              <a:pathLst>
                <a:path w="1405254" h="421004">
                  <a:moveTo>
                    <a:pt x="1194108" y="0"/>
                  </a:moveTo>
                  <a:lnTo>
                    <a:pt x="210954" y="0"/>
                  </a:lnTo>
                  <a:lnTo>
                    <a:pt x="162810" y="5544"/>
                  </a:lnTo>
                  <a:lnTo>
                    <a:pt x="118495" y="21334"/>
                  </a:lnTo>
                  <a:lnTo>
                    <a:pt x="79314" y="46102"/>
                  </a:lnTo>
                  <a:lnTo>
                    <a:pt x="46570" y="78582"/>
                  </a:lnTo>
                  <a:lnTo>
                    <a:pt x="21567" y="117506"/>
                  </a:lnTo>
                  <a:lnTo>
                    <a:pt x="5609" y="161608"/>
                  </a:lnTo>
                  <a:lnTo>
                    <a:pt x="0" y="209621"/>
                  </a:lnTo>
                  <a:lnTo>
                    <a:pt x="5609" y="258209"/>
                  </a:lnTo>
                  <a:lnTo>
                    <a:pt x="21567" y="302672"/>
                  </a:lnTo>
                  <a:lnTo>
                    <a:pt x="46570" y="341790"/>
                  </a:lnTo>
                  <a:lnTo>
                    <a:pt x="79314" y="374341"/>
                  </a:lnTo>
                  <a:lnTo>
                    <a:pt x="118495" y="399104"/>
                  </a:lnTo>
                  <a:lnTo>
                    <a:pt x="162810" y="414857"/>
                  </a:lnTo>
                  <a:lnTo>
                    <a:pt x="210954" y="420379"/>
                  </a:lnTo>
                  <a:lnTo>
                    <a:pt x="1194108" y="420379"/>
                  </a:lnTo>
                  <a:lnTo>
                    <a:pt x="1242610" y="414857"/>
                  </a:lnTo>
                  <a:lnTo>
                    <a:pt x="1287064" y="399104"/>
                  </a:lnTo>
                  <a:lnTo>
                    <a:pt x="1326225" y="374341"/>
                  </a:lnTo>
                  <a:lnTo>
                    <a:pt x="1358850" y="341790"/>
                  </a:lnTo>
                  <a:lnTo>
                    <a:pt x="1383694" y="302672"/>
                  </a:lnTo>
                  <a:lnTo>
                    <a:pt x="1399513" y="258209"/>
                  </a:lnTo>
                  <a:lnTo>
                    <a:pt x="1405062" y="209621"/>
                  </a:lnTo>
                  <a:lnTo>
                    <a:pt x="1399513" y="161608"/>
                  </a:lnTo>
                  <a:lnTo>
                    <a:pt x="1383694" y="117506"/>
                  </a:lnTo>
                  <a:lnTo>
                    <a:pt x="1358850" y="78582"/>
                  </a:lnTo>
                  <a:lnTo>
                    <a:pt x="1326225" y="46102"/>
                  </a:lnTo>
                  <a:lnTo>
                    <a:pt x="1287064" y="21334"/>
                  </a:lnTo>
                  <a:lnTo>
                    <a:pt x="1242610" y="5544"/>
                  </a:lnTo>
                  <a:lnTo>
                    <a:pt x="1194108" y="0"/>
                  </a:lnTo>
                  <a:close/>
                </a:path>
              </a:pathLst>
            </a:custGeom>
            <a:solidFill>
              <a:srgbClr val="CAE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97909" y="2871201"/>
              <a:ext cx="1405255" cy="421005"/>
            </a:xfrm>
            <a:custGeom>
              <a:avLst/>
              <a:gdLst/>
              <a:ahLst/>
              <a:cxnLst/>
              <a:rect l="l" t="t" r="r" b="b"/>
              <a:pathLst>
                <a:path w="1405254" h="421004">
                  <a:moveTo>
                    <a:pt x="1194108" y="420379"/>
                  </a:moveTo>
                  <a:lnTo>
                    <a:pt x="1242610" y="414857"/>
                  </a:lnTo>
                  <a:lnTo>
                    <a:pt x="1287064" y="399104"/>
                  </a:lnTo>
                  <a:lnTo>
                    <a:pt x="1326225" y="374341"/>
                  </a:lnTo>
                  <a:lnTo>
                    <a:pt x="1358850" y="341790"/>
                  </a:lnTo>
                  <a:lnTo>
                    <a:pt x="1383694" y="302672"/>
                  </a:lnTo>
                  <a:lnTo>
                    <a:pt x="1399513" y="258209"/>
                  </a:lnTo>
                  <a:lnTo>
                    <a:pt x="1405062" y="209621"/>
                  </a:lnTo>
                  <a:lnTo>
                    <a:pt x="1399513" y="161608"/>
                  </a:lnTo>
                  <a:lnTo>
                    <a:pt x="1383694" y="117506"/>
                  </a:lnTo>
                  <a:lnTo>
                    <a:pt x="1358850" y="78582"/>
                  </a:lnTo>
                  <a:lnTo>
                    <a:pt x="1326225" y="46102"/>
                  </a:lnTo>
                  <a:lnTo>
                    <a:pt x="1287064" y="21334"/>
                  </a:lnTo>
                  <a:lnTo>
                    <a:pt x="1242610" y="5544"/>
                  </a:lnTo>
                  <a:lnTo>
                    <a:pt x="1194108" y="0"/>
                  </a:lnTo>
                  <a:lnTo>
                    <a:pt x="210954" y="0"/>
                  </a:lnTo>
                  <a:lnTo>
                    <a:pt x="162810" y="5544"/>
                  </a:lnTo>
                  <a:lnTo>
                    <a:pt x="118495" y="21334"/>
                  </a:lnTo>
                  <a:lnTo>
                    <a:pt x="79314" y="46102"/>
                  </a:lnTo>
                  <a:lnTo>
                    <a:pt x="46570" y="78582"/>
                  </a:lnTo>
                  <a:lnTo>
                    <a:pt x="21567" y="117506"/>
                  </a:lnTo>
                  <a:lnTo>
                    <a:pt x="5609" y="161608"/>
                  </a:lnTo>
                  <a:lnTo>
                    <a:pt x="0" y="209621"/>
                  </a:lnTo>
                  <a:lnTo>
                    <a:pt x="5609" y="258209"/>
                  </a:lnTo>
                  <a:lnTo>
                    <a:pt x="21567" y="302672"/>
                  </a:lnTo>
                  <a:lnTo>
                    <a:pt x="46570" y="341790"/>
                  </a:lnTo>
                  <a:lnTo>
                    <a:pt x="79314" y="374341"/>
                  </a:lnTo>
                  <a:lnTo>
                    <a:pt x="118495" y="399104"/>
                  </a:lnTo>
                  <a:lnTo>
                    <a:pt x="162810" y="414857"/>
                  </a:lnTo>
                  <a:lnTo>
                    <a:pt x="210954" y="420379"/>
                  </a:lnTo>
                  <a:lnTo>
                    <a:pt x="1194108" y="420379"/>
                  </a:lnTo>
                  <a:close/>
                </a:path>
              </a:pathLst>
            </a:custGeom>
            <a:ln w="12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07442" y="2935042"/>
            <a:ext cx="52514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b="1" spc="20" dirty="0">
                <a:latin typeface="Times New Roman"/>
                <a:cs typeface="Times New Roman"/>
              </a:rPr>
              <a:t>H</a:t>
            </a:r>
            <a:r>
              <a:rPr sz="1400" b="1" spc="15" dirty="0">
                <a:latin typeface="Times New Roman"/>
                <a:cs typeface="Times New Roman"/>
              </a:rPr>
              <a:t>A</a:t>
            </a:r>
            <a:r>
              <a:rPr sz="1400" b="1" spc="-105" dirty="0">
                <a:latin typeface="Times New Roman"/>
                <a:cs typeface="Times New Roman"/>
              </a:rPr>
              <a:t>L</a:t>
            </a:r>
            <a:r>
              <a:rPr sz="1400" b="1" spc="2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0957" y="2668886"/>
            <a:ext cx="1405255" cy="842644"/>
          </a:xfrm>
          <a:prstGeom prst="rect">
            <a:avLst/>
          </a:prstGeom>
          <a:ln w="12092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69240" marR="257175" indent="12700">
              <a:lnSpc>
                <a:spcPct val="102200"/>
              </a:lnSpc>
              <a:spcBef>
                <a:spcPts val="1200"/>
              </a:spcBef>
            </a:pPr>
            <a:r>
              <a:rPr sz="1400" b="1" spc="10" dirty="0">
                <a:latin typeface="Times New Roman"/>
                <a:cs typeface="Times New Roman"/>
              </a:rPr>
              <a:t>Fetch </a:t>
            </a:r>
            <a:r>
              <a:rPr sz="1400" b="1" spc="15" dirty="0">
                <a:latin typeface="Times New Roman"/>
                <a:cs typeface="Times New Roman"/>
              </a:rPr>
              <a:t>Next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Ins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15" dirty="0">
                <a:latin typeface="Times New Roman"/>
                <a:cs typeface="Times New Roman"/>
              </a:rPr>
              <a:t>ruc</a:t>
            </a:r>
            <a:r>
              <a:rPr sz="1400" b="1" dirty="0">
                <a:latin typeface="Times New Roman"/>
                <a:cs typeface="Times New Roman"/>
              </a:rPr>
              <a:t>ti</a:t>
            </a:r>
            <a:r>
              <a:rPr sz="1400" b="1" spc="45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21679" y="1697982"/>
            <a:ext cx="120269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solidFill>
                  <a:srgbClr val="000000"/>
                </a:solidFill>
                <a:latin typeface="Times New Roman"/>
                <a:cs typeface="Times New Roman"/>
              </a:rPr>
              <a:t>Fetch</a:t>
            </a:r>
            <a:r>
              <a:rPr sz="185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  <a:latin typeface="Times New Roman"/>
                <a:cs typeface="Times New Roman"/>
              </a:rPr>
              <a:t>Cycle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41002" y="1697982"/>
            <a:ext cx="143764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0" dirty="0">
                <a:latin typeface="Times New Roman"/>
                <a:cs typeface="Times New Roman"/>
              </a:rPr>
              <a:t>Execute</a:t>
            </a:r>
            <a:r>
              <a:rPr sz="1850" b="1" spc="-90" dirty="0">
                <a:latin typeface="Times New Roman"/>
                <a:cs typeface="Times New Roman"/>
              </a:rPr>
              <a:t> </a:t>
            </a:r>
            <a:r>
              <a:rPr sz="1850" b="1" spc="5" dirty="0">
                <a:latin typeface="Times New Roman"/>
                <a:cs typeface="Times New Roman"/>
              </a:rPr>
              <a:t>Cycle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52566" y="2668886"/>
            <a:ext cx="1405255" cy="842644"/>
          </a:xfrm>
          <a:prstGeom prst="rect">
            <a:avLst/>
          </a:prstGeom>
          <a:ln w="12092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82575" marR="243840" indent="127000">
              <a:lnSpc>
                <a:spcPct val="102200"/>
              </a:lnSpc>
              <a:spcBef>
                <a:spcPts val="1200"/>
              </a:spcBef>
            </a:pPr>
            <a:r>
              <a:rPr sz="1400" b="1" spc="15" dirty="0">
                <a:latin typeface="Times New Roman"/>
                <a:cs typeface="Times New Roman"/>
              </a:rPr>
              <a:t>Execute 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Ins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15" dirty="0">
                <a:latin typeface="Times New Roman"/>
                <a:cs typeface="Times New Roman"/>
              </a:rPr>
              <a:t>ruc</a:t>
            </a:r>
            <a:r>
              <a:rPr sz="1400" b="1" dirty="0">
                <a:latin typeface="Times New Roman"/>
                <a:cs typeface="Times New Roman"/>
              </a:rPr>
              <a:t>ti</a:t>
            </a:r>
            <a:r>
              <a:rPr sz="1400" b="1" spc="50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57791" y="3036820"/>
            <a:ext cx="934719" cy="97790"/>
            <a:chOff x="6557791" y="3036820"/>
            <a:chExt cx="934719" cy="97790"/>
          </a:xfrm>
        </p:grpSpPr>
        <p:sp>
          <p:nvSpPr>
            <p:cNvPr id="23" name="object 23"/>
            <p:cNvSpPr/>
            <p:nvPr/>
          </p:nvSpPr>
          <p:spPr>
            <a:xfrm>
              <a:off x="6557791" y="3085694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0" y="0"/>
                  </a:moveTo>
                  <a:lnTo>
                    <a:pt x="0" y="0"/>
                  </a:lnTo>
                  <a:lnTo>
                    <a:pt x="863142" y="0"/>
                  </a:lnTo>
                </a:path>
              </a:pathLst>
            </a:custGeom>
            <a:ln w="12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7616" y="3036820"/>
              <a:ext cx="84455" cy="97790"/>
            </a:xfrm>
            <a:custGeom>
              <a:avLst/>
              <a:gdLst/>
              <a:ahLst/>
              <a:cxnLst/>
              <a:rect l="l" t="t" r="r" b="b"/>
              <a:pathLst>
                <a:path w="84454" h="97789">
                  <a:moveTo>
                    <a:pt x="0" y="0"/>
                  </a:moveTo>
                  <a:lnTo>
                    <a:pt x="0" y="97585"/>
                  </a:lnTo>
                  <a:lnTo>
                    <a:pt x="84284" y="48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874573" y="2238725"/>
            <a:ext cx="3984625" cy="895985"/>
            <a:chOff x="1874573" y="2238725"/>
            <a:chExt cx="3984625" cy="895985"/>
          </a:xfrm>
        </p:grpSpPr>
        <p:sp>
          <p:nvSpPr>
            <p:cNvPr id="26" name="object 26"/>
            <p:cNvSpPr/>
            <p:nvPr/>
          </p:nvSpPr>
          <p:spPr>
            <a:xfrm>
              <a:off x="1874573" y="3085694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0" y="0"/>
                  </a:moveTo>
                  <a:lnTo>
                    <a:pt x="0" y="0"/>
                  </a:lnTo>
                  <a:lnTo>
                    <a:pt x="863142" y="0"/>
                  </a:lnTo>
                </a:path>
              </a:pathLst>
            </a:custGeom>
            <a:ln w="12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23100" y="3036820"/>
              <a:ext cx="84455" cy="97790"/>
            </a:xfrm>
            <a:custGeom>
              <a:avLst/>
              <a:gdLst/>
              <a:ahLst/>
              <a:cxnLst/>
              <a:rect l="l" t="t" r="r" b="b"/>
              <a:pathLst>
                <a:path w="84455" h="97789">
                  <a:moveTo>
                    <a:pt x="0" y="0"/>
                  </a:moveTo>
                  <a:lnTo>
                    <a:pt x="0" y="97585"/>
                  </a:lnTo>
                  <a:lnTo>
                    <a:pt x="84284" y="48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16019" y="3085694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0" y="0"/>
                  </a:moveTo>
                  <a:lnTo>
                    <a:pt x="0" y="0"/>
                  </a:lnTo>
                  <a:lnTo>
                    <a:pt x="863467" y="0"/>
                  </a:lnTo>
                </a:path>
              </a:pathLst>
            </a:custGeom>
            <a:ln w="12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65033" y="3036820"/>
              <a:ext cx="83820" cy="97790"/>
            </a:xfrm>
            <a:custGeom>
              <a:avLst/>
              <a:gdLst/>
              <a:ahLst/>
              <a:cxnLst/>
              <a:rect l="l" t="t" r="r" b="b"/>
              <a:pathLst>
                <a:path w="83820" h="97789">
                  <a:moveTo>
                    <a:pt x="0" y="0"/>
                  </a:moveTo>
                  <a:lnTo>
                    <a:pt x="0" y="97585"/>
                  </a:lnTo>
                  <a:lnTo>
                    <a:pt x="83797" y="48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85277" y="2244771"/>
              <a:ext cx="3568065" cy="767080"/>
            </a:xfrm>
            <a:custGeom>
              <a:avLst/>
              <a:gdLst/>
              <a:ahLst/>
              <a:cxnLst/>
              <a:rect l="l" t="t" r="r" b="b"/>
              <a:pathLst>
                <a:path w="3568065" h="767080">
                  <a:moveTo>
                    <a:pt x="3567546" y="420542"/>
                  </a:moveTo>
                  <a:lnTo>
                    <a:pt x="3567546" y="0"/>
                  </a:lnTo>
                  <a:lnTo>
                    <a:pt x="0" y="0"/>
                  </a:lnTo>
                  <a:lnTo>
                    <a:pt x="0" y="766718"/>
                  </a:lnTo>
                </a:path>
              </a:pathLst>
            </a:custGeom>
            <a:ln w="120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36557" y="2997039"/>
              <a:ext cx="96520" cy="83820"/>
            </a:xfrm>
            <a:custGeom>
              <a:avLst/>
              <a:gdLst/>
              <a:ahLst/>
              <a:cxnLst/>
              <a:rect l="l" t="t" r="r" b="b"/>
              <a:pathLst>
                <a:path w="96519" h="83819">
                  <a:moveTo>
                    <a:pt x="96301" y="0"/>
                  </a:moveTo>
                  <a:lnTo>
                    <a:pt x="0" y="0"/>
                  </a:lnTo>
                  <a:lnTo>
                    <a:pt x="48719" y="83783"/>
                  </a:lnTo>
                  <a:lnTo>
                    <a:pt x="96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484668" y="5454757"/>
            <a:ext cx="434530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5415" algn="l"/>
              </a:tabLst>
            </a:pPr>
            <a:r>
              <a:rPr sz="2300" b="1" spc="-10" dirty="0">
                <a:latin typeface="Times New Roman"/>
                <a:cs typeface="Times New Roman"/>
              </a:rPr>
              <a:t>Figure</a:t>
            </a:r>
            <a:r>
              <a:rPr sz="2300" b="1" spc="-5" dirty="0">
                <a:latin typeface="Times New Roman"/>
                <a:cs typeface="Times New Roman"/>
              </a:rPr>
              <a:t> 3.3	Basic</a:t>
            </a:r>
            <a:r>
              <a:rPr sz="2300" b="1" spc="-2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Instruction</a:t>
            </a:r>
            <a:r>
              <a:rPr sz="2300" b="1" spc="-25" dirty="0">
                <a:latin typeface="Times New Roman"/>
                <a:cs typeface="Times New Roman"/>
              </a:rPr>
              <a:t> </a:t>
            </a:r>
            <a:r>
              <a:rPr sz="2300" b="1" spc="30" dirty="0">
                <a:latin typeface="Times New Roman"/>
                <a:cs typeface="Times New Roman"/>
              </a:rPr>
              <a:t>Cycle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740" y="702360"/>
            <a:ext cx="2481979" cy="4522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551434"/>
            <a:ext cx="249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60" dirty="0">
                <a:latin typeface="Cambria"/>
                <a:cs typeface="Cambria"/>
              </a:rPr>
              <a:t>Fetch</a:t>
            </a:r>
            <a:r>
              <a:rPr sz="3600" b="0" spc="45" dirty="0">
                <a:latin typeface="Cambria"/>
                <a:cs typeface="Cambria"/>
              </a:rPr>
              <a:t> </a:t>
            </a:r>
            <a:r>
              <a:rPr sz="3600" b="0" spc="315" dirty="0">
                <a:latin typeface="Cambria"/>
                <a:cs typeface="Cambria"/>
              </a:rPr>
              <a:t>Cycle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/>
              <a:t>© 2016</a:t>
            </a:r>
            <a:r>
              <a:rPr spc="-5" dirty="0"/>
              <a:t> </a:t>
            </a:r>
            <a:r>
              <a:rPr dirty="0"/>
              <a:t>Pearson</a:t>
            </a:r>
            <a:r>
              <a:rPr spc="-30" dirty="0"/>
              <a:t> </a:t>
            </a:r>
            <a:r>
              <a:rPr dirty="0"/>
              <a:t>Education,</a:t>
            </a:r>
            <a:r>
              <a:rPr spc="-35" dirty="0"/>
              <a:t> </a:t>
            </a:r>
            <a:r>
              <a:rPr spc="-5" dirty="0"/>
              <a:t>Inc.,</a:t>
            </a:r>
            <a:r>
              <a:rPr spc="15" dirty="0"/>
              <a:t> </a:t>
            </a:r>
            <a:r>
              <a:rPr spc="-5" dirty="0"/>
              <a:t>Hoboken,</a:t>
            </a:r>
            <a:r>
              <a:rPr spc="5" dirty="0"/>
              <a:t> </a:t>
            </a:r>
            <a:r>
              <a:rPr dirty="0"/>
              <a:t>NJ.</a:t>
            </a:r>
            <a:r>
              <a:rPr spc="-1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5" dirty="0"/>
              <a:t>rights</a:t>
            </a:r>
            <a:r>
              <a:rPr spc="-1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392" y="1624330"/>
            <a:ext cx="6941184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At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beginning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each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006FC0"/>
                </a:solidFill>
                <a:latin typeface="Cambria"/>
                <a:cs typeface="Cambria"/>
              </a:rPr>
              <a:t>cycle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processor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fetches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from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endParaRPr sz="2000">
              <a:latin typeface="Cambria"/>
              <a:cs typeface="Cambria"/>
            </a:endParaRPr>
          </a:p>
          <a:p>
            <a:pPr marL="241300" marR="77851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program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counter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585858"/>
                </a:solidFill>
                <a:latin typeface="Cambria"/>
                <a:cs typeface="Cambria"/>
              </a:rPr>
              <a:t>(PC)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holds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the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Cambria"/>
                <a:cs typeface="Cambria"/>
              </a:rPr>
              <a:t>address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2000" spc="-4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Cambria"/>
                <a:cs typeface="Cambria"/>
              </a:rPr>
              <a:t>to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585858"/>
                </a:solidFill>
                <a:latin typeface="Cambria"/>
                <a:cs typeface="Cambria"/>
              </a:rPr>
              <a:t>be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fetched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next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89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increments</a:t>
            </a:r>
            <a:r>
              <a:rPr sz="20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Cambria"/>
                <a:cs typeface="Cambria"/>
              </a:rPr>
              <a:t>PC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Cambria"/>
                <a:cs typeface="Cambria"/>
              </a:rPr>
              <a:t>after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Cambria"/>
                <a:cs typeface="Cambria"/>
              </a:rPr>
              <a:t>each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fetch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so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Cambria"/>
                <a:cs typeface="Cambria"/>
              </a:rPr>
              <a:t>that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Cambria"/>
                <a:cs typeface="Cambria"/>
              </a:rPr>
              <a:t>it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Cambria"/>
                <a:cs typeface="Cambria"/>
              </a:rPr>
              <a:t>will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fetch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next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in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585858"/>
                </a:solidFill>
                <a:latin typeface="Cambria"/>
                <a:cs typeface="Cambria"/>
              </a:rPr>
              <a:t>sequence</a:t>
            </a:r>
            <a:endParaRPr sz="2000">
              <a:latin typeface="Cambria"/>
              <a:cs typeface="Cambria"/>
            </a:endParaRPr>
          </a:p>
          <a:p>
            <a:pPr marL="241300" marR="616585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fetched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loaded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into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instruction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register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Cambria"/>
                <a:cs typeface="Cambria"/>
              </a:rPr>
              <a:t>(IR)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processor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interprets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Cambria"/>
                <a:cs typeface="Cambria"/>
              </a:rPr>
              <a:t>instruction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Cambria"/>
                <a:cs typeface="Cambria"/>
              </a:rPr>
              <a:t>and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Cambria"/>
                <a:cs typeface="Cambria"/>
              </a:rPr>
              <a:t>performs</a:t>
            </a:r>
            <a:r>
              <a:rPr sz="2000" spc="4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Cambria"/>
                <a:cs typeface="Cambria"/>
              </a:rPr>
              <a:t>the </a:t>
            </a:r>
            <a:r>
              <a:rPr sz="2000" spc="-425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Cambria"/>
                <a:cs typeface="Cambria"/>
              </a:rPr>
              <a:t>required</a:t>
            </a:r>
            <a:r>
              <a:rPr sz="2000" spc="20" dirty="0">
                <a:solidFill>
                  <a:srgbClr val="585858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Cambria"/>
                <a:cs typeface="Cambria"/>
              </a:rPr>
              <a:t>action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2647</Words>
  <Application>Microsoft Office PowerPoint</Application>
  <PresentationFormat>On-screen Show (4:3)</PresentationFormat>
  <Paragraphs>378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Cambria</vt:lpstr>
      <vt:lpstr>Georgia</vt:lpstr>
      <vt:lpstr>Segoe UI Symbol</vt:lpstr>
      <vt:lpstr>Times New Roman</vt:lpstr>
      <vt:lpstr>Verdana</vt:lpstr>
      <vt:lpstr>Wingdings</vt:lpstr>
      <vt:lpstr>Office Theme</vt:lpstr>
      <vt:lpstr>Computer Architecture and  Logic Design (CALD) Lecture 03</vt:lpstr>
      <vt:lpstr>Computer Function and  Interconnection</vt:lpstr>
      <vt:lpstr>Computer Components</vt:lpstr>
      <vt:lpstr>PowerPoint Presentation</vt:lpstr>
      <vt:lpstr>Software</vt:lpstr>
      <vt:lpstr>Memory  address  register (MAR)</vt:lpstr>
      <vt:lpstr>PowerPoint Presentation</vt:lpstr>
      <vt:lpstr>Fetch Cycle</vt:lpstr>
      <vt:lpstr>Fetch Cycle</vt:lpstr>
      <vt:lpstr>Action Categories</vt:lpstr>
      <vt:lpstr>PowerPoint Presentation</vt:lpstr>
      <vt:lpstr>PowerPoint Presentation</vt:lpstr>
      <vt:lpstr>PowerPoint Presentation</vt:lpstr>
      <vt:lpstr>Classes of Interrupts</vt:lpstr>
      <vt:lpstr>PowerPoint Presentation</vt:lpstr>
      <vt:lpstr>Transfer of Control via Interrupts</vt:lpstr>
      <vt:lpstr>Instruction Cycle with Interrupts</vt:lpstr>
      <vt:lpstr>+ Instruction Cycle with Interrupts</vt:lpstr>
      <vt:lpstr>Instruction Cycle with Interrupts</vt:lpstr>
      <vt:lpstr>PowerPoint Presentation</vt:lpstr>
      <vt:lpstr>Program Timing</vt:lpstr>
      <vt:lpstr>Instruction Cycle with Interrupts</vt:lpstr>
      <vt:lpstr>Multiple  Interrupts</vt:lpstr>
      <vt:lpstr>Multiple Interrupts</vt:lpstr>
      <vt:lpstr>PowerPoint Presentation</vt:lpstr>
      <vt:lpstr>I/O Function</vt:lpstr>
      <vt:lpstr>+ Interconnection Structures</vt:lpstr>
      <vt:lpstr>PowerPoint Presentation</vt:lpstr>
      <vt:lpstr>+ Memory</vt:lpstr>
      <vt:lpstr>+ I/O Module</vt:lpstr>
      <vt:lpstr>+ Processor</vt:lpstr>
      <vt:lpstr>The interconnection structure must support the following types of transfers:</vt:lpstr>
      <vt:lpstr>PowerPoint Presentation</vt:lpstr>
      <vt:lpstr>Data Bus</vt:lpstr>
      <vt:lpstr>Address Bus</vt:lpstr>
      <vt:lpstr>+ Control Lines</vt:lpstr>
      <vt:lpstr>+ Control Lines</vt:lpstr>
      <vt:lpstr>Bus Interconnection Scheme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02-131212-009</cp:lastModifiedBy>
  <cp:revision>1</cp:revision>
  <dcterms:created xsi:type="dcterms:W3CDTF">2023-02-15T03:08:07Z</dcterms:created>
  <dcterms:modified xsi:type="dcterms:W3CDTF">2023-02-15T03:08:36Z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2023-02-15T00:00:00Z</vt:filetime>
  </property>
</Properties>
</file>