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684" y="1651507"/>
            <a:ext cx="861263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392" y="1919857"/>
            <a:ext cx="7989214" cy="39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8267" y="6591123"/>
            <a:ext cx="375602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Georgia"/>
                <a:cs typeface="Georgia"/>
              </a:rPr>
              <a:t>Computer </a:t>
            </a:r>
            <a:r>
              <a:rPr sz="3600" b="1" spc="-10" dirty="0">
                <a:solidFill>
                  <a:srgbClr val="FF0000"/>
                </a:solidFill>
                <a:latin typeface="Georgia"/>
                <a:cs typeface="Georgia"/>
              </a:rPr>
              <a:t>Architecture </a:t>
            </a:r>
            <a:r>
              <a:rPr sz="3600" b="1" dirty="0">
                <a:solidFill>
                  <a:srgbClr val="FF0000"/>
                </a:solidFill>
                <a:latin typeface="Georgia"/>
                <a:cs typeface="Georgia"/>
              </a:rPr>
              <a:t>and </a:t>
            </a:r>
            <a:r>
              <a:rPr sz="3600" b="1" spc="-9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Georgia"/>
                <a:cs typeface="Georgia"/>
              </a:rPr>
              <a:t>Logic</a:t>
            </a:r>
            <a:r>
              <a:rPr sz="3600" b="1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Georgia"/>
                <a:cs typeface="Georgia"/>
              </a:rPr>
              <a:t>Design</a:t>
            </a:r>
            <a:r>
              <a:rPr sz="3600" b="1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Georgia"/>
                <a:cs typeface="Georgia"/>
              </a:rPr>
              <a:t>(CALD)</a:t>
            </a:r>
            <a:endParaRPr sz="3600">
              <a:latin typeface="Georgia"/>
              <a:cs typeface="Georgia"/>
            </a:endParaRPr>
          </a:p>
          <a:p>
            <a:pPr marL="6350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Lecture</a:t>
            </a:r>
            <a:r>
              <a:rPr sz="320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04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389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75" dirty="0">
                <a:solidFill>
                  <a:srgbClr val="FF0000"/>
                </a:solidFill>
              </a:rPr>
              <a:t>Memory</a:t>
            </a:r>
            <a:r>
              <a:rPr sz="3600" spc="70" dirty="0">
                <a:solidFill>
                  <a:srgbClr val="FF0000"/>
                </a:solidFill>
              </a:rPr>
              <a:t> </a:t>
            </a:r>
            <a:r>
              <a:rPr sz="3600" spc="90" dirty="0">
                <a:solidFill>
                  <a:srgbClr val="FF0000"/>
                </a:solidFill>
              </a:rPr>
              <a:t>Hierarchy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1168" y="1042416"/>
            <a:ext cx="8765540" cy="5382895"/>
            <a:chOff x="201168" y="1042416"/>
            <a:chExt cx="8765540" cy="5382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1042416"/>
              <a:ext cx="5411724" cy="53827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871" y="1156716"/>
              <a:ext cx="356666" cy="49225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76315" y="1197102"/>
              <a:ext cx="114300" cy="4680585"/>
            </a:xfrm>
            <a:custGeom>
              <a:avLst/>
              <a:gdLst/>
              <a:ahLst/>
              <a:cxnLst/>
              <a:rect l="l" t="t" r="r" b="b"/>
              <a:pathLst>
                <a:path w="114300" h="4680585">
                  <a:moveTo>
                    <a:pt x="38100" y="4566221"/>
                  </a:moveTo>
                  <a:lnTo>
                    <a:pt x="0" y="4566221"/>
                  </a:lnTo>
                  <a:lnTo>
                    <a:pt x="57150" y="4680521"/>
                  </a:lnTo>
                  <a:lnTo>
                    <a:pt x="104768" y="4585284"/>
                  </a:lnTo>
                  <a:lnTo>
                    <a:pt x="38100" y="4585284"/>
                  </a:lnTo>
                  <a:lnTo>
                    <a:pt x="38100" y="4566221"/>
                  </a:lnTo>
                  <a:close/>
                </a:path>
                <a:path w="114300" h="4680585">
                  <a:moveTo>
                    <a:pt x="76200" y="0"/>
                  </a:moveTo>
                  <a:lnTo>
                    <a:pt x="38100" y="0"/>
                  </a:lnTo>
                  <a:lnTo>
                    <a:pt x="38100" y="4585284"/>
                  </a:lnTo>
                  <a:lnTo>
                    <a:pt x="76200" y="4585284"/>
                  </a:lnTo>
                  <a:lnTo>
                    <a:pt x="76200" y="0"/>
                  </a:lnTo>
                  <a:close/>
                </a:path>
                <a:path w="114300" h="4680585">
                  <a:moveTo>
                    <a:pt x="114300" y="4566221"/>
                  </a:moveTo>
                  <a:lnTo>
                    <a:pt x="76200" y="4566221"/>
                  </a:lnTo>
                  <a:lnTo>
                    <a:pt x="76200" y="4585284"/>
                  </a:lnTo>
                  <a:lnTo>
                    <a:pt x="104768" y="4585284"/>
                  </a:lnTo>
                  <a:lnTo>
                    <a:pt x="114300" y="4566221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2723" y="2200655"/>
              <a:ext cx="3173729" cy="2669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339966" y="2878277"/>
            <a:ext cx="205549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75" dirty="0">
                <a:solidFill>
                  <a:srgbClr val="FFFFFF"/>
                </a:solidFill>
                <a:latin typeface="Cambria"/>
                <a:cs typeface="Cambria"/>
              </a:rPr>
              <a:t>Decreasing</a:t>
            </a:r>
            <a:r>
              <a:rPr sz="14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45" dirty="0">
                <a:solidFill>
                  <a:srgbClr val="FFFFFF"/>
                </a:solidFill>
                <a:latin typeface="Cambria"/>
                <a:cs typeface="Cambria"/>
              </a:rPr>
              <a:t>cost</a:t>
            </a:r>
            <a:endParaRPr sz="1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Increasing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capacity</a:t>
            </a:r>
            <a:endParaRPr sz="1400">
              <a:latin typeface="Cambria"/>
              <a:cs typeface="Cambria"/>
            </a:endParaRPr>
          </a:p>
          <a:p>
            <a:pPr marL="299085" marR="16256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Increasing</a:t>
            </a:r>
            <a:r>
              <a:rPr sz="14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access </a:t>
            </a:r>
            <a:r>
              <a:rPr sz="1400" b="1" spc="-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5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endParaRPr sz="1400">
              <a:latin typeface="Cambria"/>
              <a:cs typeface="Cambria"/>
            </a:endParaRPr>
          </a:p>
          <a:p>
            <a:pPr marL="299085" marR="1054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70" dirty="0">
                <a:solidFill>
                  <a:srgbClr val="FFFFFF"/>
                </a:solidFill>
                <a:latin typeface="Cambria"/>
                <a:cs typeface="Cambria"/>
              </a:rPr>
              <a:t>Decreasing</a:t>
            </a:r>
            <a:r>
              <a:rPr sz="14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access </a:t>
            </a:r>
            <a:r>
              <a:rPr sz="1400" b="1" spc="-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50" dirty="0">
                <a:solidFill>
                  <a:srgbClr val="FFFFFF"/>
                </a:solidFill>
                <a:latin typeface="Cambria"/>
                <a:cs typeface="Cambria"/>
              </a:rPr>
              <a:t>frequency</a:t>
            </a:r>
            <a:r>
              <a:rPr sz="14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access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5746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12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305" dirty="0">
                <a:solidFill>
                  <a:srgbClr val="FF0000"/>
                </a:solidFill>
              </a:rPr>
              <a:t>Cache</a:t>
            </a:r>
            <a:r>
              <a:rPr sz="3600" spc="95" dirty="0">
                <a:solidFill>
                  <a:srgbClr val="FF0000"/>
                </a:solidFill>
              </a:rPr>
              <a:t> </a:t>
            </a:r>
            <a:r>
              <a:rPr sz="3600" spc="150" dirty="0">
                <a:solidFill>
                  <a:srgbClr val="FF0000"/>
                </a:solidFill>
              </a:rPr>
              <a:t>and</a:t>
            </a:r>
            <a:r>
              <a:rPr sz="3600" spc="95" dirty="0">
                <a:solidFill>
                  <a:srgbClr val="FF0000"/>
                </a:solidFill>
              </a:rPr>
              <a:t> </a:t>
            </a:r>
            <a:r>
              <a:rPr sz="3600" spc="114" dirty="0">
                <a:solidFill>
                  <a:srgbClr val="FF0000"/>
                </a:solidFill>
              </a:rPr>
              <a:t>Main</a:t>
            </a:r>
            <a:r>
              <a:rPr sz="3600" spc="95" dirty="0">
                <a:solidFill>
                  <a:srgbClr val="FF0000"/>
                </a:solidFill>
              </a:rPr>
              <a:t> </a:t>
            </a:r>
            <a:r>
              <a:rPr sz="3600" spc="175" dirty="0">
                <a:solidFill>
                  <a:srgbClr val="FF0000"/>
                </a:solidFill>
              </a:rPr>
              <a:t>Memory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247" y="1275575"/>
            <a:ext cx="6708898" cy="51520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422" y="227353"/>
            <a:ext cx="7286595" cy="61062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607" y="97206"/>
            <a:ext cx="6588448" cy="6317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" y="6587134"/>
            <a:ext cx="37560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All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09459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Table</a:t>
            </a:r>
            <a:r>
              <a:rPr spc="-5" dirty="0"/>
              <a:t> </a:t>
            </a:r>
            <a:r>
              <a:rPr spc="55" dirty="0"/>
              <a:t>4.3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2739" y="2415286"/>
            <a:ext cx="187261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180" dirty="0">
                <a:latin typeface="Cambria"/>
                <a:cs typeface="Cambria"/>
              </a:rPr>
              <a:t>Cache</a:t>
            </a:r>
            <a:r>
              <a:rPr sz="2200" spc="55" dirty="0">
                <a:latin typeface="Cambria"/>
                <a:cs typeface="Cambria"/>
              </a:rPr>
              <a:t> Sizes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of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Some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Processors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6233" y="4826634"/>
            <a:ext cx="1787525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100"/>
              </a:spcBef>
            </a:pPr>
            <a:r>
              <a:rPr sz="1050" spc="67" baseline="27777" dirty="0">
                <a:latin typeface="Cambria"/>
                <a:cs typeface="Cambria"/>
              </a:rPr>
              <a:t>a</a:t>
            </a:r>
            <a:r>
              <a:rPr sz="1050" spc="150" baseline="27777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Two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values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separated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by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 </a:t>
            </a:r>
            <a:r>
              <a:rPr sz="1100" spc="30" dirty="0">
                <a:latin typeface="Cambria"/>
                <a:cs typeface="Cambria"/>
              </a:rPr>
              <a:t>slash </a:t>
            </a:r>
            <a:r>
              <a:rPr sz="1100" spc="35" dirty="0">
                <a:latin typeface="Cambria"/>
                <a:cs typeface="Cambria"/>
              </a:rPr>
              <a:t>refer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15" dirty="0">
                <a:latin typeface="Cambria"/>
                <a:cs typeface="Cambria"/>
              </a:rPr>
              <a:t>instruction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data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caches.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mbria"/>
              <a:cs typeface="Cambria"/>
            </a:endParaRPr>
          </a:p>
          <a:p>
            <a:pPr marL="50800" marR="184785">
              <a:lnSpc>
                <a:spcPct val="100000"/>
              </a:lnSpc>
              <a:spcBef>
                <a:spcPts val="5"/>
              </a:spcBef>
            </a:pPr>
            <a:r>
              <a:rPr sz="1050" spc="127" baseline="27777" dirty="0">
                <a:latin typeface="Cambria"/>
                <a:cs typeface="Cambria"/>
              </a:rPr>
              <a:t>b </a:t>
            </a:r>
            <a:r>
              <a:rPr sz="1100" dirty="0">
                <a:latin typeface="Cambria"/>
                <a:cs typeface="Cambria"/>
              </a:rPr>
              <a:t>Both </a:t>
            </a:r>
            <a:r>
              <a:rPr sz="1100" spc="65" dirty="0">
                <a:latin typeface="Cambria"/>
                <a:cs typeface="Cambria"/>
              </a:rPr>
              <a:t>caches </a:t>
            </a:r>
            <a:r>
              <a:rPr sz="1100" spc="45" dirty="0">
                <a:latin typeface="Cambria"/>
                <a:cs typeface="Cambria"/>
              </a:rPr>
              <a:t>are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instruction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only;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no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data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caches.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4333" y="6335674"/>
            <a:ext cx="17132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latin typeface="Cambria"/>
                <a:cs typeface="Cambria"/>
              </a:rPr>
              <a:t>(Table </a:t>
            </a:r>
            <a:r>
              <a:rPr sz="1100" spc="50" dirty="0">
                <a:latin typeface="Cambria"/>
                <a:cs typeface="Cambria"/>
              </a:rPr>
              <a:t>can </a:t>
            </a:r>
            <a:r>
              <a:rPr sz="1100" spc="95" dirty="0">
                <a:latin typeface="Cambria"/>
                <a:cs typeface="Cambria"/>
              </a:rPr>
              <a:t>be </a:t>
            </a:r>
            <a:r>
              <a:rPr sz="1100" spc="30" dirty="0">
                <a:latin typeface="Cambria"/>
                <a:cs typeface="Cambria"/>
              </a:rPr>
              <a:t>found on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page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134</a:t>
            </a:r>
            <a:r>
              <a:rPr sz="1100" spc="15" dirty="0">
                <a:latin typeface="Cambria"/>
                <a:cs typeface="Cambria"/>
              </a:rPr>
              <a:t> 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textbook.)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8203" y="-66"/>
          <a:ext cx="6814820" cy="6518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292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 marR="117475" indent="178435">
                        <a:lnSpc>
                          <a:spcPts val="1470"/>
                        </a:lnSpc>
                        <a:spcBef>
                          <a:spcPts val="10"/>
                        </a:spcBef>
                      </a:pP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Year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L1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Cache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L2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cache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L3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Cache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9525" algn="ctr">
                        <a:lnSpc>
                          <a:spcPts val="143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360/85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Mainframe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1968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70">
                <a:tc>
                  <a:txBody>
                    <a:bodyPr/>
                    <a:lstStyle/>
                    <a:p>
                      <a:pPr marL="825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PDP-11/70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Minicomputer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marL="8890" algn="ctr">
                        <a:lnSpc>
                          <a:spcPts val="1435"/>
                        </a:lnSpc>
                      </a:pPr>
                      <a:r>
                        <a:rPr sz="1200" spc="25" dirty="0">
                          <a:latin typeface="Times New Roman"/>
                          <a:cs typeface="Times New Roman"/>
                        </a:rPr>
                        <a:t>VAX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11/780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Minicomputer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70">
                <a:tc>
                  <a:txBody>
                    <a:bodyPr/>
                    <a:lstStyle/>
                    <a:p>
                      <a:pPr marL="7620" algn="ctr">
                        <a:lnSpc>
                          <a:spcPts val="143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3033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Mainframe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85">
                <a:tc>
                  <a:txBody>
                    <a:bodyPr/>
                    <a:lstStyle/>
                    <a:p>
                      <a:pPr marL="7620" algn="ctr">
                        <a:lnSpc>
                          <a:spcPts val="143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3090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Mainframe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128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7620" algn="ctr">
                        <a:lnSpc>
                          <a:spcPts val="1425"/>
                        </a:lnSpc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80486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56">
                <a:tc>
                  <a:txBody>
                    <a:bodyPr/>
                    <a:lstStyle/>
                    <a:p>
                      <a:pPr marL="8890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Pentium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kB/8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512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750">
                <a:tc>
                  <a:txBody>
                    <a:bodyPr/>
                    <a:lstStyle/>
                    <a:p>
                      <a:pPr marL="8255" algn="ctr">
                        <a:lnSpc>
                          <a:spcPts val="1425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PowerPC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85">
                <a:tc>
                  <a:txBody>
                    <a:bodyPr/>
                    <a:lstStyle/>
                    <a:p>
                      <a:pPr marL="7620" algn="ctr">
                        <a:lnSpc>
                          <a:spcPts val="143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PowerPC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1996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kB/32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485">
                <a:tc>
                  <a:txBody>
                    <a:bodyPr/>
                    <a:lstStyle/>
                    <a:p>
                      <a:pPr marL="9525" algn="ctr">
                        <a:lnSpc>
                          <a:spcPts val="143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PowerPC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G4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PC/server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kB/32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KB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8255" algn="ctr">
                        <a:lnSpc>
                          <a:spcPts val="143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S/390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G6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Mainframe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8255" algn="ctr">
                        <a:lnSpc>
                          <a:spcPts val="143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Pentium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3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PC/server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kB/8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SP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273685" algn="ctr">
                        <a:lnSpc>
                          <a:spcPts val="147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-end 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server/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41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supercomputer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kB/32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8890" algn="ctr">
                        <a:lnSpc>
                          <a:spcPts val="1425"/>
                        </a:lnSpc>
                      </a:pPr>
                      <a:r>
                        <a:rPr sz="1200" spc="25" dirty="0">
                          <a:latin typeface="Times New Roman"/>
                          <a:cs typeface="Times New Roman"/>
                        </a:rPr>
                        <a:t>CRAY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MTAb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Supercomputer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485">
                <a:tc>
                  <a:txBody>
                    <a:bodyPr/>
                    <a:lstStyle/>
                    <a:p>
                      <a:pPr marL="952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Itanium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PC/server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kB/16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96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25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893">
                <a:tc>
                  <a:txBody>
                    <a:bodyPr/>
                    <a:lstStyle/>
                    <a:p>
                      <a:pPr marL="825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Itanium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PC/server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7815">
                <a:tc>
                  <a:txBody>
                    <a:bodyPr/>
                    <a:lstStyle/>
                    <a:p>
                      <a:pPr marL="241300" marR="225425" indent="165735">
                        <a:lnSpc>
                          <a:spcPts val="1360"/>
                        </a:lnSpc>
                        <a:spcBef>
                          <a:spcPts val="10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OW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91160" marR="273685" indent="-105410">
                        <a:lnSpc>
                          <a:spcPts val="1360"/>
                        </a:lnSpc>
                        <a:spcBef>
                          <a:spcPts val="1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-end 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1.9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36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392">
                <a:tc>
                  <a:txBody>
                    <a:bodyPr/>
                    <a:lstStyle/>
                    <a:p>
                      <a:pPr marL="8890" algn="ctr">
                        <a:lnSpc>
                          <a:spcPts val="1430"/>
                        </a:lnSpc>
                      </a:pPr>
                      <a:r>
                        <a:rPr sz="1200" spc="25" dirty="0">
                          <a:latin typeface="Times New Roman"/>
                          <a:cs typeface="Times New Roman"/>
                        </a:rPr>
                        <a:t>CRAY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XD-1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Supercomputer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kB/64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25" dirty="0">
                          <a:latin typeface="Times New Roman"/>
                          <a:cs typeface="Times New Roman"/>
                        </a:rPr>
                        <a:t>1MB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—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02152">
                <a:tc>
                  <a:txBody>
                    <a:bodyPr/>
                    <a:lstStyle/>
                    <a:p>
                      <a:pPr marL="241300" marR="225425" indent="165735">
                        <a:lnSpc>
                          <a:spcPts val="1360"/>
                        </a:lnSpc>
                        <a:spcBef>
                          <a:spcPts val="10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PC/server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kB/64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320">
                <a:tc>
                  <a:txBody>
                    <a:bodyPr/>
                    <a:lstStyle/>
                    <a:p>
                      <a:pPr marL="8890" algn="ctr">
                        <a:lnSpc>
                          <a:spcPts val="143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z10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Mainframe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kB/128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24-48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16418">
                <a:tc>
                  <a:txBody>
                    <a:bodyPr/>
                    <a:lstStyle/>
                    <a:p>
                      <a:pPr marL="322580" marR="141605" indent="-165100">
                        <a:lnSpc>
                          <a:spcPts val="1360"/>
                        </a:lnSpc>
                        <a:spcBef>
                          <a:spcPts val="10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Core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i7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990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91160" marR="181610" indent="-198755">
                        <a:lnSpc>
                          <a:spcPts val="1470"/>
                        </a:lnSpc>
                        <a:spcBef>
                          <a:spcPts val="1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aton/ 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kB/32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1.5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89021">
                <a:tc>
                  <a:txBody>
                    <a:bodyPr/>
                    <a:lstStyle/>
                    <a:p>
                      <a:pPr marL="6350" algn="ctr">
                        <a:lnSpc>
                          <a:spcPts val="1390"/>
                        </a:lnSpc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IBM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14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zEnterprise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77190" marR="198755" indent="-166370">
                        <a:lnSpc>
                          <a:spcPct val="102000"/>
                        </a:lnSpc>
                        <a:spcBef>
                          <a:spcPts val="6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Mainf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me/ 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kB/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128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kB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1.5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MB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L3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4010" marR="141605" indent="-173990">
                        <a:lnSpc>
                          <a:spcPts val="1470"/>
                        </a:lnSpc>
                        <a:spcBef>
                          <a:spcPts val="5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192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MB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L4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74" y="702360"/>
            <a:ext cx="5220538" cy="456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51129"/>
            <a:ext cx="5837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sz="5400" b="1" baseline="42438" dirty="0">
                <a:solidFill>
                  <a:srgbClr val="B86FB8"/>
                </a:solidFill>
                <a:latin typeface="Times New Roman"/>
                <a:cs typeface="Times New Roman"/>
              </a:rPr>
              <a:t>+	</a:t>
            </a:r>
            <a:r>
              <a:rPr sz="3600" spc="150" dirty="0">
                <a:solidFill>
                  <a:srgbClr val="FF0000"/>
                </a:solidFill>
              </a:rPr>
              <a:t>Replacement</a:t>
            </a:r>
            <a:r>
              <a:rPr sz="3600" spc="40" dirty="0">
                <a:solidFill>
                  <a:srgbClr val="FF0000"/>
                </a:solidFill>
              </a:rPr>
              <a:t> </a:t>
            </a:r>
            <a:r>
              <a:rPr sz="3600" spc="120" dirty="0">
                <a:solidFill>
                  <a:srgbClr val="FF0000"/>
                </a:solidFill>
              </a:rPr>
              <a:t>Algorithms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310511"/>
            <a:ext cx="737489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60325" indent="-229235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165" dirty="0">
                <a:solidFill>
                  <a:srgbClr val="006FC0"/>
                </a:solidFill>
                <a:latin typeface="Cambria"/>
                <a:cs typeface="Cambria"/>
              </a:rPr>
              <a:t>Once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cache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has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been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filled,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when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new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block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is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brought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into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cache,</a:t>
            </a:r>
            <a:r>
              <a:rPr sz="2000" spc="-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existing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blocks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must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replaced</a:t>
            </a:r>
            <a:endParaRPr sz="20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-16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achi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v</a:t>
            </a:r>
            <a:r>
              <a:rPr sz="2000" spc="17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h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gh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16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55" dirty="0">
                <a:solidFill>
                  <a:srgbClr val="006FC0"/>
                </a:solidFill>
                <a:latin typeface="Cambria"/>
                <a:cs typeface="Cambria"/>
              </a:rPr>
              <a:t>d,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al</a:t>
            </a:r>
            <a:r>
              <a:rPr sz="2000" spc="215" dirty="0">
                <a:solidFill>
                  <a:srgbClr val="006FC0"/>
                </a:solidFill>
                <a:latin typeface="Cambria"/>
                <a:cs typeface="Cambria"/>
              </a:rPr>
              <a:t>g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ithm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mu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im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le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mente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hardware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2568" y="228633"/>
            <a:ext cx="1735967" cy="17101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0517" y="6521629"/>
            <a:ext cx="37560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0517" y="6521629"/>
            <a:ext cx="37560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13" y="278333"/>
            <a:ext cx="72091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215" marR="17780" indent="-552450">
              <a:lnSpc>
                <a:spcPct val="100000"/>
              </a:lnSpc>
              <a:spcBef>
                <a:spcPts val="100"/>
              </a:spcBef>
              <a:tabLst>
                <a:tab pos="577215" algn="l"/>
              </a:tabLst>
            </a:pPr>
            <a:r>
              <a:rPr sz="5400" b="1" baseline="9259" dirty="0">
                <a:solidFill>
                  <a:srgbClr val="B86FB8"/>
                </a:solidFill>
                <a:latin typeface="Times New Roman"/>
                <a:cs typeface="Times New Roman"/>
              </a:rPr>
              <a:t>+	</a:t>
            </a:r>
            <a:r>
              <a:rPr sz="3600" spc="120" dirty="0">
                <a:solidFill>
                  <a:srgbClr val="666699"/>
                </a:solidFill>
              </a:rPr>
              <a:t>The</a:t>
            </a:r>
            <a:r>
              <a:rPr sz="3600" spc="85" dirty="0">
                <a:solidFill>
                  <a:srgbClr val="666699"/>
                </a:solidFill>
              </a:rPr>
              <a:t> </a:t>
            </a:r>
            <a:r>
              <a:rPr sz="3600" spc="55" dirty="0">
                <a:solidFill>
                  <a:srgbClr val="666699"/>
                </a:solidFill>
              </a:rPr>
              <a:t>most</a:t>
            </a:r>
            <a:r>
              <a:rPr sz="3600" spc="85" dirty="0">
                <a:solidFill>
                  <a:srgbClr val="666699"/>
                </a:solidFill>
              </a:rPr>
              <a:t> </a:t>
            </a:r>
            <a:r>
              <a:rPr sz="3600" spc="145" dirty="0">
                <a:solidFill>
                  <a:srgbClr val="666699"/>
                </a:solidFill>
              </a:rPr>
              <a:t>common</a:t>
            </a:r>
            <a:r>
              <a:rPr sz="3600" spc="75" dirty="0">
                <a:solidFill>
                  <a:srgbClr val="666699"/>
                </a:solidFill>
              </a:rPr>
              <a:t> </a:t>
            </a:r>
            <a:r>
              <a:rPr sz="3600" spc="140" dirty="0">
                <a:solidFill>
                  <a:srgbClr val="666699"/>
                </a:solidFill>
              </a:rPr>
              <a:t>replacement </a:t>
            </a:r>
            <a:r>
              <a:rPr sz="3600" spc="-780" dirty="0">
                <a:solidFill>
                  <a:srgbClr val="666699"/>
                </a:solidFill>
              </a:rPr>
              <a:t> </a:t>
            </a:r>
            <a:r>
              <a:rPr sz="3600" spc="105" dirty="0">
                <a:solidFill>
                  <a:srgbClr val="666699"/>
                </a:solidFill>
              </a:rPr>
              <a:t>algorithms</a:t>
            </a:r>
            <a:r>
              <a:rPr sz="3600" spc="75" dirty="0">
                <a:solidFill>
                  <a:srgbClr val="666699"/>
                </a:solidFill>
              </a:rPr>
              <a:t> </a:t>
            </a:r>
            <a:r>
              <a:rPr sz="3600" spc="95" dirty="0">
                <a:solidFill>
                  <a:srgbClr val="666699"/>
                </a:solidFill>
              </a:rPr>
              <a:t>are: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567238"/>
            <a:ext cx="7550150" cy="44469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Least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recently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used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(LRU)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9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Most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effective</a:t>
            </a:r>
            <a:endParaRPr sz="1800">
              <a:latin typeface="Cambria"/>
              <a:cs typeface="Cambria"/>
            </a:endParaRPr>
          </a:p>
          <a:p>
            <a:pPr marL="469265" marR="5080" lvl="1" indent="-228600">
              <a:lnSpc>
                <a:spcPts val="1939"/>
              </a:lnSpc>
              <a:spcBef>
                <a:spcPts val="63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Replace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block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set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has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been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longest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with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no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reference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endParaRPr sz="1800">
              <a:latin typeface="Cambria"/>
              <a:cs typeface="Cambria"/>
            </a:endParaRPr>
          </a:p>
          <a:p>
            <a:pPr marL="469265" marR="17780" lvl="1" indent="-228600">
              <a:lnSpc>
                <a:spcPts val="1939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Because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simplicity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implementation,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LRU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most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popular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replacement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algorithm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First-in-first-out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(FIFO)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Replace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block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set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has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been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longest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84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Easily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implemented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round-robin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circular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buffer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technique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3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Least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frequently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used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(LFU)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ts val="2055"/>
              </a:lnSpc>
              <a:spcBef>
                <a:spcPts val="39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Replace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block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set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has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experienced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fewest</a:t>
            </a:r>
            <a:endParaRPr sz="1800">
              <a:latin typeface="Cambria"/>
              <a:cs typeface="Cambria"/>
            </a:endParaRPr>
          </a:p>
          <a:p>
            <a:pPr marL="469265">
              <a:lnSpc>
                <a:spcPts val="2055"/>
              </a:lnSpc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references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84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Could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implemented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associating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counter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line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091" y="1542288"/>
            <a:ext cx="4358640" cy="1239520"/>
            <a:chOff x="355091" y="1542288"/>
            <a:chExt cx="4358640" cy="1239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614" y="1574255"/>
              <a:ext cx="4165111" cy="11293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091" y="1542288"/>
              <a:ext cx="4358640" cy="1239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59" y="1607820"/>
              <a:ext cx="4049267" cy="10134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1583" y="1609344"/>
              <a:ext cx="4048125" cy="1012190"/>
            </a:xfrm>
            <a:custGeom>
              <a:avLst/>
              <a:gdLst/>
              <a:ahLst/>
              <a:cxnLst/>
              <a:rect l="l" t="t" r="r" b="b"/>
              <a:pathLst>
                <a:path w="4048125" h="1012189">
                  <a:moveTo>
                    <a:pt x="0" y="101218"/>
                  </a:moveTo>
                  <a:lnTo>
                    <a:pt x="7951" y="61829"/>
                  </a:lnTo>
                  <a:lnTo>
                    <a:pt x="29637" y="29654"/>
                  </a:lnTo>
                  <a:lnTo>
                    <a:pt x="61802" y="7957"/>
                  </a:lnTo>
                  <a:lnTo>
                    <a:pt x="101193" y="0"/>
                  </a:lnTo>
                  <a:lnTo>
                    <a:pt x="3946525" y="0"/>
                  </a:lnTo>
                  <a:lnTo>
                    <a:pt x="3985914" y="7957"/>
                  </a:lnTo>
                  <a:lnTo>
                    <a:pt x="4018089" y="29654"/>
                  </a:lnTo>
                  <a:lnTo>
                    <a:pt x="4039786" y="61829"/>
                  </a:lnTo>
                  <a:lnTo>
                    <a:pt x="4047743" y="101218"/>
                  </a:lnTo>
                  <a:lnTo>
                    <a:pt x="4047743" y="910716"/>
                  </a:lnTo>
                  <a:lnTo>
                    <a:pt x="4039786" y="950106"/>
                  </a:lnTo>
                  <a:lnTo>
                    <a:pt x="4018089" y="982281"/>
                  </a:lnTo>
                  <a:lnTo>
                    <a:pt x="3985914" y="1003978"/>
                  </a:lnTo>
                  <a:lnTo>
                    <a:pt x="3946525" y="1011935"/>
                  </a:lnTo>
                  <a:lnTo>
                    <a:pt x="101193" y="1011935"/>
                  </a:lnTo>
                  <a:lnTo>
                    <a:pt x="61802" y="1003978"/>
                  </a:lnTo>
                  <a:lnTo>
                    <a:pt x="29637" y="982281"/>
                  </a:lnTo>
                  <a:lnTo>
                    <a:pt x="7951" y="950106"/>
                  </a:lnTo>
                  <a:lnTo>
                    <a:pt x="0" y="910716"/>
                  </a:lnTo>
                  <a:lnTo>
                    <a:pt x="0" y="101218"/>
                  </a:lnTo>
                  <a:close/>
                </a:path>
              </a:pathLst>
            </a:custGeom>
            <a:ln w="9144">
              <a:solidFill>
                <a:srgbClr val="99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4286" y="1634490"/>
            <a:ext cx="3881120" cy="9093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270" algn="ctr">
              <a:lnSpc>
                <a:spcPts val="2220"/>
              </a:lnSpc>
              <a:spcBef>
                <a:spcPts val="425"/>
              </a:spcBef>
            </a:pPr>
            <a:r>
              <a:rPr sz="2100" spc="105" dirty="0">
                <a:solidFill>
                  <a:srgbClr val="FFFFFF"/>
                </a:solidFill>
                <a:latin typeface="Cambria"/>
                <a:cs typeface="Cambria"/>
              </a:rPr>
              <a:t>When </a:t>
            </a:r>
            <a:r>
              <a:rPr sz="2100" spc="8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2100" spc="110" dirty="0">
                <a:solidFill>
                  <a:srgbClr val="FFFFFF"/>
                </a:solidFill>
                <a:latin typeface="Cambria"/>
                <a:cs typeface="Cambria"/>
              </a:rPr>
              <a:t>block </a:t>
            </a:r>
            <a:r>
              <a:rPr sz="2100" spc="-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2100" spc="4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2100" spc="50" dirty="0">
                <a:solidFill>
                  <a:srgbClr val="FFFFFF"/>
                </a:solidFill>
                <a:latin typeface="Cambria"/>
                <a:cs typeface="Cambria"/>
              </a:rPr>
              <a:t>resident </a:t>
            </a:r>
            <a:r>
              <a:rPr sz="2100" spc="30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2100" spc="-4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100" spc="125" dirty="0">
                <a:solidFill>
                  <a:srgbClr val="FFFFFF"/>
                </a:solidFill>
                <a:latin typeface="Cambria"/>
                <a:cs typeface="Cambria"/>
              </a:rPr>
              <a:t>cache </a:t>
            </a:r>
            <a:r>
              <a:rPr sz="2100" spc="4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2100" spc="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2100" spc="190" dirty="0">
                <a:solidFill>
                  <a:srgbClr val="FFFFFF"/>
                </a:solidFill>
                <a:latin typeface="Cambria"/>
                <a:cs typeface="Cambria"/>
              </a:rPr>
              <a:t>be </a:t>
            </a:r>
            <a:r>
              <a:rPr sz="2100" spc="100" dirty="0">
                <a:solidFill>
                  <a:srgbClr val="FFFFFF"/>
                </a:solidFill>
                <a:latin typeface="Cambria"/>
                <a:cs typeface="Cambria"/>
              </a:rPr>
              <a:t>replaced </a:t>
            </a:r>
            <a:r>
              <a:rPr sz="21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Cambria"/>
                <a:cs typeface="Cambria"/>
              </a:rPr>
              <a:t>there</a:t>
            </a:r>
            <a:r>
              <a:rPr sz="21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Cambria"/>
                <a:cs typeface="Cambria"/>
              </a:rPr>
              <a:t>are </a:t>
            </a:r>
            <a:r>
              <a:rPr sz="2100" spc="-25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21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Cambria"/>
                <a:cs typeface="Cambria"/>
              </a:rPr>
              <a:t>cases</a:t>
            </a:r>
            <a:r>
              <a:rPr sz="21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1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Cambria"/>
                <a:cs typeface="Cambria"/>
              </a:rPr>
              <a:t>consider:</a:t>
            </a:r>
            <a:endParaRPr sz="21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539" y="2709672"/>
            <a:ext cx="178308" cy="17678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75487" y="2968751"/>
            <a:ext cx="4060190" cy="1024255"/>
            <a:chOff x="475487" y="2968751"/>
            <a:chExt cx="4060190" cy="1024255"/>
          </a:xfrm>
        </p:grpSpPr>
        <p:sp>
          <p:nvSpPr>
            <p:cNvPr id="10" name="object 10"/>
            <p:cNvSpPr/>
            <p:nvPr/>
          </p:nvSpPr>
          <p:spPr>
            <a:xfrm>
              <a:off x="481583" y="2974847"/>
              <a:ext cx="4048125" cy="1012190"/>
            </a:xfrm>
            <a:custGeom>
              <a:avLst/>
              <a:gdLst/>
              <a:ahLst/>
              <a:cxnLst/>
              <a:rect l="l" t="t" r="r" b="b"/>
              <a:pathLst>
                <a:path w="4048125" h="1012189">
                  <a:moveTo>
                    <a:pt x="3946525" y="0"/>
                  </a:moveTo>
                  <a:lnTo>
                    <a:pt x="101193" y="0"/>
                  </a:lnTo>
                  <a:lnTo>
                    <a:pt x="61802" y="7957"/>
                  </a:lnTo>
                  <a:lnTo>
                    <a:pt x="29637" y="29654"/>
                  </a:lnTo>
                  <a:lnTo>
                    <a:pt x="7951" y="61829"/>
                  </a:lnTo>
                  <a:lnTo>
                    <a:pt x="0" y="101218"/>
                  </a:lnTo>
                  <a:lnTo>
                    <a:pt x="0" y="910716"/>
                  </a:lnTo>
                  <a:lnTo>
                    <a:pt x="7951" y="950106"/>
                  </a:lnTo>
                  <a:lnTo>
                    <a:pt x="29637" y="982281"/>
                  </a:lnTo>
                  <a:lnTo>
                    <a:pt x="61802" y="1003978"/>
                  </a:lnTo>
                  <a:lnTo>
                    <a:pt x="101193" y="1011935"/>
                  </a:lnTo>
                  <a:lnTo>
                    <a:pt x="3946525" y="1011935"/>
                  </a:lnTo>
                  <a:lnTo>
                    <a:pt x="3985914" y="1003978"/>
                  </a:lnTo>
                  <a:lnTo>
                    <a:pt x="4018089" y="982281"/>
                  </a:lnTo>
                  <a:lnTo>
                    <a:pt x="4039786" y="950106"/>
                  </a:lnTo>
                  <a:lnTo>
                    <a:pt x="4047743" y="910716"/>
                  </a:lnTo>
                  <a:lnTo>
                    <a:pt x="4047743" y="101218"/>
                  </a:lnTo>
                  <a:lnTo>
                    <a:pt x="4039786" y="61829"/>
                  </a:lnTo>
                  <a:lnTo>
                    <a:pt x="4018089" y="29654"/>
                  </a:lnTo>
                  <a:lnTo>
                    <a:pt x="3985914" y="7957"/>
                  </a:lnTo>
                  <a:lnTo>
                    <a:pt x="3946525" y="0"/>
                  </a:lnTo>
                  <a:close/>
                </a:path>
              </a:pathLst>
            </a:custGeom>
            <a:solidFill>
              <a:srgbClr val="D2CD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583" y="2974847"/>
              <a:ext cx="4048125" cy="1012190"/>
            </a:xfrm>
            <a:custGeom>
              <a:avLst/>
              <a:gdLst/>
              <a:ahLst/>
              <a:cxnLst/>
              <a:rect l="l" t="t" r="r" b="b"/>
              <a:pathLst>
                <a:path w="4048125" h="1012189">
                  <a:moveTo>
                    <a:pt x="0" y="101218"/>
                  </a:moveTo>
                  <a:lnTo>
                    <a:pt x="7951" y="61829"/>
                  </a:lnTo>
                  <a:lnTo>
                    <a:pt x="29637" y="29654"/>
                  </a:lnTo>
                  <a:lnTo>
                    <a:pt x="61802" y="7957"/>
                  </a:lnTo>
                  <a:lnTo>
                    <a:pt x="101193" y="0"/>
                  </a:lnTo>
                  <a:lnTo>
                    <a:pt x="3946525" y="0"/>
                  </a:lnTo>
                  <a:lnTo>
                    <a:pt x="3985914" y="7957"/>
                  </a:lnTo>
                  <a:lnTo>
                    <a:pt x="4018089" y="29654"/>
                  </a:lnTo>
                  <a:lnTo>
                    <a:pt x="4039786" y="61829"/>
                  </a:lnTo>
                  <a:lnTo>
                    <a:pt x="4047743" y="101218"/>
                  </a:lnTo>
                  <a:lnTo>
                    <a:pt x="4047743" y="910716"/>
                  </a:lnTo>
                  <a:lnTo>
                    <a:pt x="4039786" y="950106"/>
                  </a:lnTo>
                  <a:lnTo>
                    <a:pt x="4018089" y="982281"/>
                  </a:lnTo>
                  <a:lnTo>
                    <a:pt x="3985914" y="1003978"/>
                  </a:lnTo>
                  <a:lnTo>
                    <a:pt x="3946525" y="1011935"/>
                  </a:lnTo>
                  <a:lnTo>
                    <a:pt x="101193" y="1011935"/>
                  </a:lnTo>
                  <a:lnTo>
                    <a:pt x="61802" y="1003978"/>
                  </a:lnTo>
                  <a:lnTo>
                    <a:pt x="29637" y="982281"/>
                  </a:lnTo>
                  <a:lnTo>
                    <a:pt x="7951" y="950106"/>
                  </a:lnTo>
                  <a:lnTo>
                    <a:pt x="0" y="910716"/>
                  </a:lnTo>
                  <a:lnTo>
                    <a:pt x="0" y="101218"/>
                  </a:lnTo>
                  <a:close/>
                </a:path>
              </a:pathLst>
            </a:custGeom>
            <a:ln w="12192">
              <a:solidFill>
                <a:srgbClr val="99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6361" y="3004819"/>
            <a:ext cx="3903345" cy="913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ts val="1689"/>
              </a:lnSpc>
              <a:spcBef>
                <a:spcPts val="340"/>
              </a:spcBef>
            </a:pPr>
            <a:r>
              <a:rPr sz="1600" spc="-20" dirty="0">
                <a:latin typeface="Cambria"/>
                <a:cs typeface="Cambria"/>
              </a:rPr>
              <a:t>If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the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old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block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in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the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cache</a:t>
            </a:r>
            <a:r>
              <a:rPr sz="1600" spc="45" dirty="0">
                <a:latin typeface="Cambria"/>
                <a:cs typeface="Cambria"/>
              </a:rPr>
              <a:t> has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not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been 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altered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then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it</a:t>
            </a:r>
            <a:r>
              <a:rPr sz="1600" spc="55" dirty="0">
                <a:latin typeface="Cambria"/>
                <a:cs typeface="Cambria"/>
              </a:rPr>
              <a:t> may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40" dirty="0">
                <a:latin typeface="Cambria"/>
                <a:cs typeface="Cambria"/>
              </a:rPr>
              <a:t>be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overwritten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with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 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block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without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first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writing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out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the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old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block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539" y="4075176"/>
            <a:ext cx="178308" cy="17830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75487" y="4335779"/>
            <a:ext cx="4060190" cy="1841500"/>
            <a:chOff x="475487" y="4335779"/>
            <a:chExt cx="4060190" cy="1841500"/>
          </a:xfrm>
        </p:grpSpPr>
        <p:sp>
          <p:nvSpPr>
            <p:cNvPr id="15" name="object 15"/>
            <p:cNvSpPr/>
            <p:nvPr/>
          </p:nvSpPr>
          <p:spPr>
            <a:xfrm>
              <a:off x="481583" y="4341875"/>
              <a:ext cx="4048125" cy="1828800"/>
            </a:xfrm>
            <a:custGeom>
              <a:avLst/>
              <a:gdLst/>
              <a:ahLst/>
              <a:cxnLst/>
              <a:rect l="l" t="t" r="r" b="b"/>
              <a:pathLst>
                <a:path w="4048125" h="1828800">
                  <a:moveTo>
                    <a:pt x="3864864" y="0"/>
                  </a:moveTo>
                  <a:lnTo>
                    <a:pt x="182879" y="0"/>
                  </a:lnTo>
                  <a:lnTo>
                    <a:pt x="134262" y="6535"/>
                  </a:lnTo>
                  <a:lnTo>
                    <a:pt x="90576" y="24976"/>
                  </a:lnTo>
                  <a:lnTo>
                    <a:pt x="53563" y="53578"/>
                  </a:lnTo>
                  <a:lnTo>
                    <a:pt x="24968" y="90593"/>
                  </a:lnTo>
                  <a:lnTo>
                    <a:pt x="6532" y="134276"/>
                  </a:lnTo>
                  <a:lnTo>
                    <a:pt x="0" y="182880"/>
                  </a:lnTo>
                  <a:lnTo>
                    <a:pt x="0" y="1645920"/>
                  </a:lnTo>
                  <a:lnTo>
                    <a:pt x="6532" y="1694537"/>
                  </a:lnTo>
                  <a:lnTo>
                    <a:pt x="24968" y="1738223"/>
                  </a:lnTo>
                  <a:lnTo>
                    <a:pt x="53563" y="1775236"/>
                  </a:lnTo>
                  <a:lnTo>
                    <a:pt x="90576" y="1803831"/>
                  </a:lnTo>
                  <a:lnTo>
                    <a:pt x="134262" y="1822267"/>
                  </a:lnTo>
                  <a:lnTo>
                    <a:pt x="182879" y="1828800"/>
                  </a:lnTo>
                  <a:lnTo>
                    <a:pt x="3864864" y="1828800"/>
                  </a:lnTo>
                  <a:lnTo>
                    <a:pt x="3913467" y="1822267"/>
                  </a:lnTo>
                  <a:lnTo>
                    <a:pt x="3957150" y="1803831"/>
                  </a:lnTo>
                  <a:lnTo>
                    <a:pt x="3994165" y="1775236"/>
                  </a:lnTo>
                  <a:lnTo>
                    <a:pt x="4022767" y="1738223"/>
                  </a:lnTo>
                  <a:lnTo>
                    <a:pt x="4041208" y="1694537"/>
                  </a:lnTo>
                  <a:lnTo>
                    <a:pt x="4047743" y="1645920"/>
                  </a:lnTo>
                  <a:lnTo>
                    <a:pt x="4047743" y="182880"/>
                  </a:lnTo>
                  <a:lnTo>
                    <a:pt x="4041208" y="134276"/>
                  </a:lnTo>
                  <a:lnTo>
                    <a:pt x="4022767" y="90593"/>
                  </a:lnTo>
                  <a:lnTo>
                    <a:pt x="3994165" y="53578"/>
                  </a:lnTo>
                  <a:lnTo>
                    <a:pt x="3957150" y="24976"/>
                  </a:lnTo>
                  <a:lnTo>
                    <a:pt x="3913467" y="6535"/>
                  </a:lnTo>
                  <a:lnTo>
                    <a:pt x="3864864" y="0"/>
                  </a:lnTo>
                  <a:close/>
                </a:path>
              </a:pathLst>
            </a:custGeom>
            <a:solidFill>
              <a:srgbClr val="D2CD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1583" y="4341875"/>
              <a:ext cx="4048125" cy="1828800"/>
            </a:xfrm>
            <a:custGeom>
              <a:avLst/>
              <a:gdLst/>
              <a:ahLst/>
              <a:cxnLst/>
              <a:rect l="l" t="t" r="r" b="b"/>
              <a:pathLst>
                <a:path w="4048125" h="1828800">
                  <a:moveTo>
                    <a:pt x="0" y="182880"/>
                  </a:moveTo>
                  <a:lnTo>
                    <a:pt x="6532" y="134276"/>
                  </a:lnTo>
                  <a:lnTo>
                    <a:pt x="24968" y="90593"/>
                  </a:lnTo>
                  <a:lnTo>
                    <a:pt x="53563" y="53578"/>
                  </a:lnTo>
                  <a:lnTo>
                    <a:pt x="90576" y="24976"/>
                  </a:lnTo>
                  <a:lnTo>
                    <a:pt x="134262" y="6535"/>
                  </a:lnTo>
                  <a:lnTo>
                    <a:pt x="182879" y="0"/>
                  </a:lnTo>
                  <a:lnTo>
                    <a:pt x="3864864" y="0"/>
                  </a:lnTo>
                  <a:lnTo>
                    <a:pt x="3913467" y="6535"/>
                  </a:lnTo>
                  <a:lnTo>
                    <a:pt x="3957150" y="24976"/>
                  </a:lnTo>
                  <a:lnTo>
                    <a:pt x="3994165" y="53578"/>
                  </a:lnTo>
                  <a:lnTo>
                    <a:pt x="4022767" y="90593"/>
                  </a:lnTo>
                  <a:lnTo>
                    <a:pt x="4041208" y="134276"/>
                  </a:lnTo>
                  <a:lnTo>
                    <a:pt x="4047743" y="182880"/>
                  </a:lnTo>
                  <a:lnTo>
                    <a:pt x="4047743" y="1645920"/>
                  </a:lnTo>
                  <a:lnTo>
                    <a:pt x="4041208" y="1694537"/>
                  </a:lnTo>
                  <a:lnTo>
                    <a:pt x="4022767" y="1738223"/>
                  </a:lnTo>
                  <a:lnTo>
                    <a:pt x="3994165" y="1775236"/>
                  </a:lnTo>
                  <a:lnTo>
                    <a:pt x="3957150" y="1803831"/>
                  </a:lnTo>
                  <a:lnTo>
                    <a:pt x="3913467" y="1822267"/>
                  </a:lnTo>
                  <a:lnTo>
                    <a:pt x="3864864" y="1828800"/>
                  </a:lnTo>
                  <a:lnTo>
                    <a:pt x="182879" y="1828800"/>
                  </a:lnTo>
                  <a:lnTo>
                    <a:pt x="134262" y="1822267"/>
                  </a:lnTo>
                  <a:lnTo>
                    <a:pt x="90576" y="1803831"/>
                  </a:lnTo>
                  <a:lnTo>
                    <a:pt x="53563" y="1775236"/>
                  </a:lnTo>
                  <a:lnTo>
                    <a:pt x="24968" y="1738223"/>
                  </a:lnTo>
                  <a:lnTo>
                    <a:pt x="6532" y="1694537"/>
                  </a:lnTo>
                  <a:lnTo>
                    <a:pt x="0" y="1645920"/>
                  </a:lnTo>
                  <a:lnTo>
                    <a:pt x="0" y="182880"/>
                  </a:lnTo>
                  <a:close/>
                </a:path>
              </a:pathLst>
            </a:custGeom>
            <a:ln w="12192">
              <a:solidFill>
                <a:srgbClr val="99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8352" y="4565141"/>
            <a:ext cx="3733165" cy="13436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-1905" algn="ctr">
              <a:lnSpc>
                <a:spcPct val="88100"/>
              </a:lnSpc>
              <a:spcBef>
                <a:spcPts val="325"/>
              </a:spcBef>
            </a:pPr>
            <a:r>
              <a:rPr sz="1600" spc="-20" dirty="0">
                <a:latin typeface="Cambria"/>
                <a:cs typeface="Cambria"/>
              </a:rPr>
              <a:t>If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at</a:t>
            </a:r>
            <a:r>
              <a:rPr sz="1600" spc="40" dirty="0">
                <a:latin typeface="Cambria"/>
                <a:cs typeface="Cambria"/>
              </a:rPr>
              <a:t> least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one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write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operation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has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been 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performed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on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word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in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that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line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of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the 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cache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then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main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memory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must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40" dirty="0">
                <a:latin typeface="Cambria"/>
                <a:cs typeface="Cambria"/>
              </a:rPr>
              <a:t>be 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updated </a:t>
            </a:r>
            <a:r>
              <a:rPr sz="1600" spc="90" dirty="0">
                <a:latin typeface="Cambria"/>
                <a:cs typeface="Cambria"/>
              </a:rPr>
              <a:t>by </a:t>
            </a:r>
            <a:r>
              <a:rPr sz="1600" spc="30" dirty="0">
                <a:latin typeface="Cambria"/>
                <a:cs typeface="Cambria"/>
              </a:rPr>
              <a:t>writing </a:t>
            </a:r>
            <a:r>
              <a:rPr sz="1600" spc="35" dirty="0">
                <a:latin typeface="Cambria"/>
                <a:cs typeface="Cambria"/>
              </a:rPr>
              <a:t>the </a:t>
            </a:r>
            <a:r>
              <a:rPr sz="1600" spc="50" dirty="0">
                <a:latin typeface="Cambria"/>
                <a:cs typeface="Cambria"/>
              </a:rPr>
              <a:t>line </a:t>
            </a:r>
            <a:r>
              <a:rPr sz="1600" spc="20" dirty="0">
                <a:latin typeface="Cambria"/>
                <a:cs typeface="Cambria"/>
              </a:rPr>
              <a:t>of </a:t>
            </a:r>
            <a:r>
              <a:rPr sz="1600" spc="90" dirty="0">
                <a:latin typeface="Cambria"/>
                <a:cs typeface="Cambria"/>
              </a:rPr>
              <a:t>cache </a:t>
            </a:r>
            <a:r>
              <a:rPr sz="1600" dirty="0">
                <a:latin typeface="Cambria"/>
                <a:cs typeface="Cambria"/>
              </a:rPr>
              <a:t>out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block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of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memory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before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bringing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in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block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70110" y="1574255"/>
            <a:ext cx="4165600" cy="1129665"/>
            <a:chOff x="4770110" y="1574255"/>
            <a:chExt cx="4165600" cy="112966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0" y="1574255"/>
              <a:ext cx="4165111" cy="11293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199" y="1682508"/>
              <a:ext cx="3713988" cy="9585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9555" y="1607820"/>
              <a:ext cx="4049268" cy="10134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31079" y="1609344"/>
              <a:ext cx="4048125" cy="1012190"/>
            </a:xfrm>
            <a:custGeom>
              <a:avLst/>
              <a:gdLst/>
              <a:ahLst/>
              <a:cxnLst/>
              <a:rect l="l" t="t" r="r" b="b"/>
              <a:pathLst>
                <a:path w="4048125" h="1012189">
                  <a:moveTo>
                    <a:pt x="0" y="101218"/>
                  </a:moveTo>
                  <a:lnTo>
                    <a:pt x="7957" y="61829"/>
                  </a:lnTo>
                  <a:lnTo>
                    <a:pt x="29654" y="29654"/>
                  </a:lnTo>
                  <a:lnTo>
                    <a:pt x="61829" y="7957"/>
                  </a:lnTo>
                  <a:lnTo>
                    <a:pt x="101219" y="0"/>
                  </a:lnTo>
                  <a:lnTo>
                    <a:pt x="3946525" y="0"/>
                  </a:lnTo>
                  <a:lnTo>
                    <a:pt x="3985914" y="7957"/>
                  </a:lnTo>
                  <a:lnTo>
                    <a:pt x="4018089" y="29654"/>
                  </a:lnTo>
                  <a:lnTo>
                    <a:pt x="4039786" y="61829"/>
                  </a:lnTo>
                  <a:lnTo>
                    <a:pt x="4047744" y="101218"/>
                  </a:lnTo>
                  <a:lnTo>
                    <a:pt x="4047744" y="910716"/>
                  </a:lnTo>
                  <a:lnTo>
                    <a:pt x="4039786" y="950106"/>
                  </a:lnTo>
                  <a:lnTo>
                    <a:pt x="4018089" y="982281"/>
                  </a:lnTo>
                  <a:lnTo>
                    <a:pt x="3985914" y="1003978"/>
                  </a:lnTo>
                  <a:lnTo>
                    <a:pt x="3946525" y="1011935"/>
                  </a:lnTo>
                  <a:lnTo>
                    <a:pt x="101219" y="1011935"/>
                  </a:lnTo>
                  <a:lnTo>
                    <a:pt x="61829" y="1003978"/>
                  </a:lnTo>
                  <a:lnTo>
                    <a:pt x="29654" y="982281"/>
                  </a:lnTo>
                  <a:lnTo>
                    <a:pt x="7957" y="950106"/>
                  </a:lnTo>
                  <a:lnTo>
                    <a:pt x="0" y="910716"/>
                  </a:lnTo>
                  <a:lnTo>
                    <a:pt x="0" y="101218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39639" y="1774901"/>
            <a:ext cx="3232150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70"/>
              </a:lnSpc>
              <a:spcBef>
                <a:spcPts val="100"/>
              </a:spcBef>
            </a:pPr>
            <a:r>
              <a:rPr sz="2100" spc="55" dirty="0">
                <a:solidFill>
                  <a:srgbClr val="FFFFFF"/>
                </a:solidFill>
                <a:latin typeface="Cambria"/>
                <a:cs typeface="Cambria"/>
              </a:rPr>
              <a:t>There</a:t>
            </a:r>
            <a:r>
              <a:rPr sz="21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21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21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Cambria"/>
                <a:cs typeface="Cambria"/>
              </a:rPr>
              <a:t>problems</a:t>
            </a:r>
            <a:r>
              <a:rPr sz="21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endParaRPr sz="2100">
              <a:latin typeface="Cambria"/>
              <a:cs typeface="Cambria"/>
            </a:endParaRPr>
          </a:p>
          <a:p>
            <a:pPr algn="ctr">
              <a:lnSpc>
                <a:spcPts val="2370"/>
              </a:lnSpc>
            </a:pPr>
            <a:r>
              <a:rPr sz="2100" spc="80" dirty="0">
                <a:solidFill>
                  <a:srgbClr val="FFFFFF"/>
                </a:solidFill>
                <a:latin typeface="Cambria"/>
                <a:cs typeface="Cambria"/>
              </a:rPr>
              <a:t>contend</a:t>
            </a:r>
            <a:r>
              <a:rPr sz="21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Cambria"/>
                <a:cs typeface="Cambria"/>
              </a:rPr>
              <a:t>with:</a:t>
            </a:r>
            <a:endParaRPr sz="2100">
              <a:latin typeface="Cambria"/>
              <a:cs typeface="Cambr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6559" y="2709672"/>
            <a:ext cx="176784" cy="17678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824984" y="2968751"/>
            <a:ext cx="4060190" cy="1024255"/>
            <a:chOff x="4824984" y="2968751"/>
            <a:chExt cx="4060190" cy="1024255"/>
          </a:xfrm>
        </p:grpSpPr>
        <p:sp>
          <p:nvSpPr>
            <p:cNvPr id="26" name="object 26"/>
            <p:cNvSpPr/>
            <p:nvPr/>
          </p:nvSpPr>
          <p:spPr>
            <a:xfrm>
              <a:off x="4831080" y="2974847"/>
              <a:ext cx="4048125" cy="1012190"/>
            </a:xfrm>
            <a:custGeom>
              <a:avLst/>
              <a:gdLst/>
              <a:ahLst/>
              <a:cxnLst/>
              <a:rect l="l" t="t" r="r" b="b"/>
              <a:pathLst>
                <a:path w="4048125" h="1012189">
                  <a:moveTo>
                    <a:pt x="3946525" y="0"/>
                  </a:moveTo>
                  <a:lnTo>
                    <a:pt x="101219" y="0"/>
                  </a:lnTo>
                  <a:lnTo>
                    <a:pt x="61829" y="7957"/>
                  </a:lnTo>
                  <a:lnTo>
                    <a:pt x="29654" y="29654"/>
                  </a:lnTo>
                  <a:lnTo>
                    <a:pt x="7957" y="61829"/>
                  </a:lnTo>
                  <a:lnTo>
                    <a:pt x="0" y="101218"/>
                  </a:lnTo>
                  <a:lnTo>
                    <a:pt x="0" y="910716"/>
                  </a:lnTo>
                  <a:lnTo>
                    <a:pt x="7957" y="950106"/>
                  </a:lnTo>
                  <a:lnTo>
                    <a:pt x="29654" y="982281"/>
                  </a:lnTo>
                  <a:lnTo>
                    <a:pt x="61829" y="1003978"/>
                  </a:lnTo>
                  <a:lnTo>
                    <a:pt x="101219" y="1011935"/>
                  </a:lnTo>
                  <a:lnTo>
                    <a:pt x="3946525" y="1011935"/>
                  </a:lnTo>
                  <a:lnTo>
                    <a:pt x="3985914" y="1003978"/>
                  </a:lnTo>
                  <a:lnTo>
                    <a:pt x="4018089" y="982281"/>
                  </a:lnTo>
                  <a:lnTo>
                    <a:pt x="4039786" y="950106"/>
                  </a:lnTo>
                  <a:lnTo>
                    <a:pt x="4047744" y="910716"/>
                  </a:lnTo>
                  <a:lnTo>
                    <a:pt x="4047744" y="101218"/>
                  </a:lnTo>
                  <a:lnTo>
                    <a:pt x="4039786" y="61829"/>
                  </a:lnTo>
                  <a:lnTo>
                    <a:pt x="4018089" y="29654"/>
                  </a:lnTo>
                  <a:lnTo>
                    <a:pt x="3985914" y="7957"/>
                  </a:lnTo>
                  <a:lnTo>
                    <a:pt x="3946525" y="0"/>
                  </a:lnTo>
                  <a:close/>
                </a:path>
              </a:pathLst>
            </a:custGeom>
            <a:solidFill>
              <a:srgbClr val="D2CD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1080" y="2974847"/>
              <a:ext cx="4048125" cy="1012190"/>
            </a:xfrm>
            <a:custGeom>
              <a:avLst/>
              <a:gdLst/>
              <a:ahLst/>
              <a:cxnLst/>
              <a:rect l="l" t="t" r="r" b="b"/>
              <a:pathLst>
                <a:path w="4048125" h="1012189">
                  <a:moveTo>
                    <a:pt x="0" y="101218"/>
                  </a:moveTo>
                  <a:lnTo>
                    <a:pt x="7957" y="61829"/>
                  </a:lnTo>
                  <a:lnTo>
                    <a:pt x="29654" y="29654"/>
                  </a:lnTo>
                  <a:lnTo>
                    <a:pt x="61829" y="7957"/>
                  </a:lnTo>
                  <a:lnTo>
                    <a:pt x="101219" y="0"/>
                  </a:lnTo>
                  <a:lnTo>
                    <a:pt x="3946525" y="0"/>
                  </a:lnTo>
                  <a:lnTo>
                    <a:pt x="3985914" y="7957"/>
                  </a:lnTo>
                  <a:lnTo>
                    <a:pt x="4018089" y="29654"/>
                  </a:lnTo>
                  <a:lnTo>
                    <a:pt x="4039786" y="61829"/>
                  </a:lnTo>
                  <a:lnTo>
                    <a:pt x="4047744" y="101218"/>
                  </a:lnTo>
                  <a:lnTo>
                    <a:pt x="4047744" y="910716"/>
                  </a:lnTo>
                  <a:lnTo>
                    <a:pt x="4039786" y="950106"/>
                  </a:lnTo>
                  <a:lnTo>
                    <a:pt x="4018089" y="982281"/>
                  </a:lnTo>
                  <a:lnTo>
                    <a:pt x="3985914" y="1003978"/>
                  </a:lnTo>
                  <a:lnTo>
                    <a:pt x="3946525" y="1011935"/>
                  </a:lnTo>
                  <a:lnTo>
                    <a:pt x="101219" y="1011935"/>
                  </a:lnTo>
                  <a:lnTo>
                    <a:pt x="61829" y="1003978"/>
                  </a:lnTo>
                  <a:lnTo>
                    <a:pt x="29654" y="982281"/>
                  </a:lnTo>
                  <a:lnTo>
                    <a:pt x="7957" y="950106"/>
                  </a:lnTo>
                  <a:lnTo>
                    <a:pt x="0" y="910716"/>
                  </a:lnTo>
                  <a:lnTo>
                    <a:pt x="0" y="101218"/>
                  </a:lnTo>
                  <a:close/>
                </a:path>
              </a:pathLst>
            </a:custGeom>
            <a:ln w="12192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14646" y="3219145"/>
            <a:ext cx="3880485" cy="48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05"/>
              </a:lnSpc>
              <a:spcBef>
                <a:spcPts val="95"/>
              </a:spcBef>
            </a:pPr>
            <a:r>
              <a:rPr sz="1600" spc="45" dirty="0">
                <a:latin typeface="Cambria"/>
                <a:cs typeface="Cambria"/>
              </a:rPr>
              <a:t>More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than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one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device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may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have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access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ts val="1805"/>
              </a:lnSpc>
            </a:pPr>
            <a:r>
              <a:rPr sz="1600" spc="35" dirty="0">
                <a:latin typeface="Cambria"/>
                <a:cs typeface="Cambria"/>
              </a:rPr>
              <a:t>main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66559" y="4075176"/>
            <a:ext cx="176784" cy="178307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4844796" y="4335779"/>
            <a:ext cx="4018915" cy="1746885"/>
            <a:chOff x="4844796" y="4335779"/>
            <a:chExt cx="4018915" cy="1746885"/>
          </a:xfrm>
        </p:grpSpPr>
        <p:sp>
          <p:nvSpPr>
            <p:cNvPr id="31" name="object 31"/>
            <p:cNvSpPr/>
            <p:nvPr/>
          </p:nvSpPr>
          <p:spPr>
            <a:xfrm>
              <a:off x="4850892" y="4341875"/>
              <a:ext cx="4006850" cy="1734820"/>
            </a:xfrm>
            <a:custGeom>
              <a:avLst/>
              <a:gdLst/>
              <a:ahLst/>
              <a:cxnLst/>
              <a:rect l="l" t="t" r="r" b="b"/>
              <a:pathLst>
                <a:path w="4006850" h="1734820">
                  <a:moveTo>
                    <a:pt x="3833114" y="0"/>
                  </a:moveTo>
                  <a:lnTo>
                    <a:pt x="173482" y="0"/>
                  </a:lnTo>
                  <a:lnTo>
                    <a:pt x="127338" y="6191"/>
                  </a:lnTo>
                  <a:lnTo>
                    <a:pt x="85889" y="23669"/>
                  </a:lnTo>
                  <a:lnTo>
                    <a:pt x="50784" y="50784"/>
                  </a:lnTo>
                  <a:lnTo>
                    <a:pt x="23669" y="85889"/>
                  </a:lnTo>
                  <a:lnTo>
                    <a:pt x="6191" y="127338"/>
                  </a:lnTo>
                  <a:lnTo>
                    <a:pt x="0" y="173481"/>
                  </a:lnTo>
                  <a:lnTo>
                    <a:pt x="0" y="1560880"/>
                  </a:lnTo>
                  <a:lnTo>
                    <a:pt x="6191" y="1606985"/>
                  </a:lnTo>
                  <a:lnTo>
                    <a:pt x="23669" y="1648414"/>
                  </a:lnTo>
                  <a:lnTo>
                    <a:pt x="50784" y="1683515"/>
                  </a:lnTo>
                  <a:lnTo>
                    <a:pt x="85889" y="1710633"/>
                  </a:lnTo>
                  <a:lnTo>
                    <a:pt x="127338" y="1728116"/>
                  </a:lnTo>
                  <a:lnTo>
                    <a:pt x="173482" y="1734312"/>
                  </a:lnTo>
                  <a:lnTo>
                    <a:pt x="3833114" y="1734312"/>
                  </a:lnTo>
                  <a:lnTo>
                    <a:pt x="3879257" y="1728116"/>
                  </a:lnTo>
                  <a:lnTo>
                    <a:pt x="3920706" y="1710633"/>
                  </a:lnTo>
                  <a:lnTo>
                    <a:pt x="3955811" y="1683515"/>
                  </a:lnTo>
                  <a:lnTo>
                    <a:pt x="3982926" y="1648414"/>
                  </a:lnTo>
                  <a:lnTo>
                    <a:pt x="4000404" y="1606985"/>
                  </a:lnTo>
                  <a:lnTo>
                    <a:pt x="4006596" y="1560880"/>
                  </a:lnTo>
                  <a:lnTo>
                    <a:pt x="4006596" y="173481"/>
                  </a:lnTo>
                  <a:lnTo>
                    <a:pt x="4000404" y="127338"/>
                  </a:lnTo>
                  <a:lnTo>
                    <a:pt x="3982926" y="85889"/>
                  </a:lnTo>
                  <a:lnTo>
                    <a:pt x="3955811" y="50784"/>
                  </a:lnTo>
                  <a:lnTo>
                    <a:pt x="3920706" y="23669"/>
                  </a:lnTo>
                  <a:lnTo>
                    <a:pt x="3879257" y="6191"/>
                  </a:lnTo>
                  <a:lnTo>
                    <a:pt x="3833114" y="0"/>
                  </a:lnTo>
                  <a:close/>
                </a:path>
              </a:pathLst>
            </a:custGeom>
            <a:solidFill>
              <a:srgbClr val="D2CD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50892" y="4341875"/>
              <a:ext cx="4006850" cy="1734820"/>
            </a:xfrm>
            <a:custGeom>
              <a:avLst/>
              <a:gdLst/>
              <a:ahLst/>
              <a:cxnLst/>
              <a:rect l="l" t="t" r="r" b="b"/>
              <a:pathLst>
                <a:path w="4006850" h="1734820">
                  <a:moveTo>
                    <a:pt x="0" y="173481"/>
                  </a:moveTo>
                  <a:lnTo>
                    <a:pt x="6191" y="127338"/>
                  </a:lnTo>
                  <a:lnTo>
                    <a:pt x="23669" y="85889"/>
                  </a:lnTo>
                  <a:lnTo>
                    <a:pt x="50784" y="50784"/>
                  </a:lnTo>
                  <a:lnTo>
                    <a:pt x="85889" y="23669"/>
                  </a:lnTo>
                  <a:lnTo>
                    <a:pt x="127338" y="6191"/>
                  </a:lnTo>
                  <a:lnTo>
                    <a:pt x="173482" y="0"/>
                  </a:lnTo>
                  <a:lnTo>
                    <a:pt x="3833114" y="0"/>
                  </a:lnTo>
                  <a:lnTo>
                    <a:pt x="3879257" y="6191"/>
                  </a:lnTo>
                  <a:lnTo>
                    <a:pt x="3920706" y="23669"/>
                  </a:lnTo>
                  <a:lnTo>
                    <a:pt x="3955811" y="50784"/>
                  </a:lnTo>
                  <a:lnTo>
                    <a:pt x="3982926" y="85889"/>
                  </a:lnTo>
                  <a:lnTo>
                    <a:pt x="4000404" y="127338"/>
                  </a:lnTo>
                  <a:lnTo>
                    <a:pt x="4006596" y="173481"/>
                  </a:lnTo>
                  <a:lnTo>
                    <a:pt x="4006596" y="1560880"/>
                  </a:lnTo>
                  <a:lnTo>
                    <a:pt x="4000404" y="1606985"/>
                  </a:lnTo>
                  <a:lnTo>
                    <a:pt x="3982926" y="1648414"/>
                  </a:lnTo>
                  <a:lnTo>
                    <a:pt x="3955811" y="1683515"/>
                  </a:lnTo>
                  <a:lnTo>
                    <a:pt x="3920706" y="1710633"/>
                  </a:lnTo>
                  <a:lnTo>
                    <a:pt x="3879257" y="1728116"/>
                  </a:lnTo>
                  <a:lnTo>
                    <a:pt x="3833114" y="1734312"/>
                  </a:lnTo>
                  <a:lnTo>
                    <a:pt x="173482" y="1734312"/>
                  </a:lnTo>
                  <a:lnTo>
                    <a:pt x="127338" y="1728116"/>
                  </a:lnTo>
                  <a:lnTo>
                    <a:pt x="85889" y="1710633"/>
                  </a:lnTo>
                  <a:lnTo>
                    <a:pt x="50784" y="1683515"/>
                  </a:lnTo>
                  <a:lnTo>
                    <a:pt x="23669" y="1648414"/>
                  </a:lnTo>
                  <a:lnTo>
                    <a:pt x="6191" y="1606985"/>
                  </a:lnTo>
                  <a:lnTo>
                    <a:pt x="0" y="1560880"/>
                  </a:lnTo>
                  <a:lnTo>
                    <a:pt x="0" y="173481"/>
                  </a:lnTo>
                  <a:close/>
                </a:path>
              </a:pathLst>
            </a:custGeom>
            <a:ln w="12192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930521" y="4517897"/>
            <a:ext cx="3857625" cy="13436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marR="5080" indent="-9525" algn="ctr">
              <a:lnSpc>
                <a:spcPct val="88100"/>
              </a:lnSpc>
              <a:spcBef>
                <a:spcPts val="325"/>
              </a:spcBef>
            </a:pPr>
            <a:r>
              <a:rPr sz="1600" spc="114" dirty="0">
                <a:latin typeface="Cambria"/>
                <a:cs typeface="Cambria"/>
              </a:rPr>
              <a:t>A </a:t>
            </a:r>
            <a:r>
              <a:rPr sz="1600" spc="35" dirty="0">
                <a:latin typeface="Cambria"/>
                <a:cs typeface="Cambria"/>
              </a:rPr>
              <a:t>more </a:t>
            </a:r>
            <a:r>
              <a:rPr sz="1600" spc="80" dirty="0">
                <a:latin typeface="Cambria"/>
                <a:cs typeface="Cambria"/>
              </a:rPr>
              <a:t>complex </a:t>
            </a:r>
            <a:r>
              <a:rPr sz="1600" spc="60" dirty="0">
                <a:latin typeface="Cambria"/>
                <a:cs typeface="Cambria"/>
              </a:rPr>
              <a:t>problem </a:t>
            </a:r>
            <a:r>
              <a:rPr sz="1600" spc="55" dirty="0">
                <a:latin typeface="Cambria"/>
                <a:cs typeface="Cambria"/>
              </a:rPr>
              <a:t>occurs </a:t>
            </a:r>
            <a:r>
              <a:rPr sz="1600" spc="30" dirty="0">
                <a:latin typeface="Cambria"/>
                <a:cs typeface="Cambria"/>
              </a:rPr>
              <a:t>when </a:t>
            </a:r>
            <a:r>
              <a:rPr sz="1600" spc="35" dirty="0">
                <a:latin typeface="Cambria"/>
                <a:cs typeface="Cambria"/>
              </a:rPr>
              <a:t> multiple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processors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are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attached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the 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same </a:t>
            </a:r>
            <a:r>
              <a:rPr sz="1600" spc="65" dirty="0">
                <a:latin typeface="Cambria"/>
                <a:cs typeface="Cambria"/>
              </a:rPr>
              <a:t>bus and </a:t>
            </a:r>
            <a:r>
              <a:rPr sz="1600" spc="85" dirty="0">
                <a:latin typeface="Cambria"/>
                <a:cs typeface="Cambria"/>
              </a:rPr>
              <a:t>each </a:t>
            </a:r>
            <a:r>
              <a:rPr sz="1600" spc="55" dirty="0">
                <a:latin typeface="Cambria"/>
                <a:cs typeface="Cambria"/>
              </a:rPr>
              <a:t>processor </a:t>
            </a:r>
            <a:r>
              <a:rPr sz="1600" spc="45" dirty="0">
                <a:latin typeface="Cambria"/>
                <a:cs typeface="Cambria"/>
              </a:rPr>
              <a:t>has </a:t>
            </a:r>
            <a:r>
              <a:rPr sz="1600" dirty="0">
                <a:latin typeface="Cambria"/>
                <a:cs typeface="Cambria"/>
              </a:rPr>
              <a:t>its own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local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cache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-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if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word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is</a:t>
            </a:r>
            <a:r>
              <a:rPr sz="1600" spc="45" dirty="0">
                <a:latin typeface="Cambria"/>
                <a:cs typeface="Cambria"/>
              </a:rPr>
              <a:t> altered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in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one 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cache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it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could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conceivably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invalidate </a:t>
            </a:r>
            <a:r>
              <a:rPr sz="1600" spc="65" dirty="0">
                <a:latin typeface="Cambria"/>
                <a:cs typeface="Cambria"/>
              </a:rPr>
              <a:t>a 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word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in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other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caches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9553" y="505761"/>
            <a:ext cx="2614556" cy="447718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762406" y="350977"/>
            <a:ext cx="2603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FF0000"/>
                </a:solidFill>
              </a:rPr>
              <a:t>Write</a:t>
            </a:r>
            <a:r>
              <a:rPr sz="3600" spc="30" dirty="0">
                <a:solidFill>
                  <a:srgbClr val="FF0000"/>
                </a:solidFill>
              </a:rPr>
              <a:t> </a:t>
            </a:r>
            <a:r>
              <a:rPr sz="3600" spc="110" dirty="0">
                <a:solidFill>
                  <a:srgbClr val="FF0000"/>
                </a:solidFill>
              </a:rPr>
              <a:t>Policy</a:t>
            </a:r>
            <a:endParaRPr sz="3600"/>
          </a:p>
        </p:txBody>
      </p:sp>
      <p:sp>
        <p:nvSpPr>
          <p:cNvPr id="36" name="object 36"/>
          <p:cNvSpPr txBox="1"/>
          <p:nvPr/>
        </p:nvSpPr>
        <p:spPr>
          <a:xfrm>
            <a:off x="280517" y="6521629"/>
            <a:ext cx="37560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324" y="382523"/>
            <a:ext cx="5609590" cy="1558290"/>
            <a:chOff x="306324" y="382523"/>
            <a:chExt cx="5609590" cy="1558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324" y="382523"/>
              <a:ext cx="3656838" cy="1009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5124" y="931164"/>
              <a:ext cx="3780282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713" y="501853"/>
            <a:ext cx="5429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35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14" dirty="0">
                <a:solidFill>
                  <a:srgbClr val="FF0000"/>
                </a:solidFill>
              </a:rPr>
              <a:t>Write</a:t>
            </a:r>
            <a:r>
              <a:rPr sz="3600" spc="-65" dirty="0">
                <a:solidFill>
                  <a:srgbClr val="FF0000"/>
                </a:solidFill>
              </a:rPr>
              <a:t> </a:t>
            </a:r>
            <a:r>
              <a:rPr sz="3600" spc="90" dirty="0">
                <a:solidFill>
                  <a:srgbClr val="FF0000"/>
                </a:solidFill>
              </a:rPr>
              <a:t>Through</a:t>
            </a:r>
            <a:endParaRPr sz="3600">
              <a:latin typeface="Times New Roman"/>
              <a:cs typeface="Times New Roman"/>
            </a:endParaRPr>
          </a:p>
          <a:p>
            <a:pPr marL="2221230">
              <a:lnSpc>
                <a:spcPct val="100000"/>
              </a:lnSpc>
            </a:pPr>
            <a:r>
              <a:rPr sz="3600" spc="150" dirty="0">
                <a:solidFill>
                  <a:srgbClr val="666699"/>
                </a:solidFill>
              </a:rPr>
              <a:t>and</a:t>
            </a:r>
            <a:r>
              <a:rPr sz="3600" spc="-180" dirty="0">
                <a:solidFill>
                  <a:srgbClr val="666699"/>
                </a:solidFill>
              </a:rPr>
              <a:t> </a:t>
            </a:r>
            <a:r>
              <a:rPr sz="3600" spc="204" dirty="0">
                <a:solidFill>
                  <a:srgbClr val="666699"/>
                </a:solidFill>
              </a:rPr>
              <a:t>W</a:t>
            </a:r>
            <a:r>
              <a:rPr sz="3600" spc="150" dirty="0">
                <a:solidFill>
                  <a:srgbClr val="666699"/>
                </a:solidFill>
              </a:rPr>
              <a:t>r</a:t>
            </a:r>
            <a:r>
              <a:rPr sz="3600" spc="75" dirty="0">
                <a:solidFill>
                  <a:srgbClr val="666699"/>
                </a:solidFill>
              </a:rPr>
              <a:t>ite</a:t>
            </a:r>
            <a:r>
              <a:rPr sz="3600" spc="105" dirty="0">
                <a:solidFill>
                  <a:srgbClr val="666699"/>
                </a:solidFill>
              </a:rPr>
              <a:t> </a:t>
            </a:r>
            <a:r>
              <a:rPr sz="3600" spc="120" dirty="0">
                <a:solidFill>
                  <a:srgbClr val="666699"/>
                </a:solidFill>
              </a:rPr>
              <a:t>Ba</a:t>
            </a:r>
            <a:r>
              <a:rPr sz="3600" spc="80" dirty="0">
                <a:solidFill>
                  <a:srgbClr val="666699"/>
                </a:solidFill>
              </a:rPr>
              <a:t>c</a:t>
            </a:r>
            <a:r>
              <a:rPr sz="3600" spc="175" dirty="0">
                <a:solidFill>
                  <a:srgbClr val="666699"/>
                </a:solidFill>
              </a:rPr>
              <a:t>k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280517" y="6521629"/>
            <a:ext cx="37560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92" y="1919857"/>
            <a:ext cx="7874000" cy="398017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through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Simplest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technique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All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operations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made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main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well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as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main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disadvantage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technique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generates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substantial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traffic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create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bottleneck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back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Minimizes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writes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Updates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made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only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Portions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main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invalid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hence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accesses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modules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allowed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only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through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makes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complex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circuitry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potential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bottleneck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382523"/>
            <a:ext cx="4345685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01853"/>
            <a:ext cx="416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90" dirty="0">
                <a:solidFill>
                  <a:srgbClr val="FF0000"/>
                </a:solidFill>
              </a:rPr>
              <a:t>Multilevel</a:t>
            </a:r>
            <a:r>
              <a:rPr sz="3600" spc="45" dirty="0">
                <a:solidFill>
                  <a:srgbClr val="FF0000"/>
                </a:solidFill>
              </a:rPr>
              <a:t> </a:t>
            </a:r>
            <a:r>
              <a:rPr sz="3600" spc="270" dirty="0">
                <a:solidFill>
                  <a:srgbClr val="FF0000"/>
                </a:solidFill>
              </a:rPr>
              <a:t>Caches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517" y="6521629"/>
            <a:ext cx="37560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1295145"/>
            <a:ext cx="7350759" cy="49891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183515" indent="-228600">
              <a:lnSpc>
                <a:spcPts val="1839"/>
              </a:lnSpc>
              <a:spcBef>
                <a:spcPts val="330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85" dirty="0">
                <a:solidFill>
                  <a:srgbClr val="006FC0"/>
                </a:solidFill>
                <a:latin typeface="Cambria"/>
                <a:cs typeface="Cambria"/>
              </a:rPr>
              <a:t>As </a:t>
            </a:r>
            <a:r>
              <a:rPr sz="1700" spc="90" dirty="0">
                <a:solidFill>
                  <a:srgbClr val="006FC0"/>
                </a:solidFill>
                <a:latin typeface="Cambria"/>
                <a:cs typeface="Cambria"/>
              </a:rPr>
              <a:t>logic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density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has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increased </a:t>
            </a:r>
            <a:r>
              <a:rPr sz="1700" spc="-25" dirty="0">
                <a:solidFill>
                  <a:srgbClr val="006FC0"/>
                </a:solidFill>
                <a:latin typeface="Cambria"/>
                <a:cs typeface="Cambria"/>
              </a:rPr>
              <a:t>it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has </a:t>
            </a:r>
            <a:r>
              <a:rPr sz="1700" spc="120" dirty="0">
                <a:solidFill>
                  <a:srgbClr val="006FC0"/>
                </a:solidFill>
                <a:latin typeface="Cambria"/>
                <a:cs typeface="Cambria"/>
              </a:rPr>
              <a:t>become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possible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have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1700" spc="105" dirty="0">
                <a:solidFill>
                  <a:srgbClr val="006FC0"/>
                </a:solidFill>
                <a:latin typeface="Cambria"/>
                <a:cs typeface="Cambria"/>
              </a:rPr>
              <a:t>cache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same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chip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ts val="1939"/>
              </a:lnSpc>
              <a:spcBef>
                <a:spcPts val="1770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on-chip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5" dirty="0">
                <a:solidFill>
                  <a:srgbClr val="006FC0"/>
                </a:solidFill>
                <a:latin typeface="Cambria"/>
                <a:cs typeface="Cambria"/>
              </a:rPr>
              <a:t>cache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reduces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processor’s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external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bus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activity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endParaRPr sz="1700">
              <a:latin typeface="Cambria"/>
              <a:cs typeface="Cambria"/>
            </a:endParaRPr>
          </a:p>
          <a:p>
            <a:pPr marL="241300">
              <a:lnSpc>
                <a:spcPts val="1939"/>
              </a:lnSpc>
            </a:pPr>
            <a:r>
              <a:rPr sz="1700" spc="100" dirty="0">
                <a:solidFill>
                  <a:srgbClr val="006FC0"/>
                </a:solidFill>
                <a:latin typeface="Cambria"/>
                <a:cs typeface="Cambria"/>
              </a:rPr>
              <a:t>speeds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up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execution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time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increases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overall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performance</a:t>
            </a:r>
            <a:endParaRPr sz="1700">
              <a:latin typeface="Cambria"/>
              <a:cs typeface="Cambria"/>
            </a:endParaRPr>
          </a:p>
          <a:p>
            <a:pPr marL="469900" marR="161290" lvl="1" indent="-228600">
              <a:lnSpc>
                <a:spcPts val="1620"/>
              </a:lnSpc>
              <a:spcBef>
                <a:spcPts val="62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69900" algn="l"/>
              </a:tabLst>
            </a:pP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When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requested </a:t>
            </a:r>
            <a:r>
              <a:rPr sz="1500" spc="1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found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1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on-chip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90" dirty="0">
                <a:solidFill>
                  <a:srgbClr val="585858"/>
                </a:solidFill>
                <a:latin typeface="Cambria"/>
                <a:cs typeface="Cambria"/>
              </a:rPr>
              <a:t>cache,</a:t>
            </a:r>
            <a:r>
              <a:rPr sz="1500" spc="-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bus </a:t>
            </a:r>
            <a:r>
              <a:rPr sz="1500" spc="-3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eliminated</a:t>
            </a:r>
            <a:endParaRPr sz="1500">
              <a:latin typeface="Cambria"/>
              <a:cs typeface="Cambria"/>
            </a:endParaRPr>
          </a:p>
          <a:p>
            <a:pPr marL="469900" marR="407034" lvl="1" indent="-228600">
              <a:lnSpc>
                <a:spcPts val="1620"/>
              </a:lnSpc>
              <a:spcBef>
                <a:spcPts val="60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69900" algn="l"/>
              </a:tabLst>
            </a:pP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On-chip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9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585858"/>
                </a:solidFill>
                <a:latin typeface="Cambria"/>
                <a:cs typeface="Cambria"/>
              </a:rPr>
              <a:t>accesses</a:t>
            </a: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Cambria"/>
                <a:cs typeface="Cambria"/>
              </a:rPr>
              <a:t>will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 complete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appreciably</a:t>
            </a: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faster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15" dirty="0">
                <a:solidFill>
                  <a:srgbClr val="585858"/>
                </a:solidFill>
                <a:latin typeface="Cambria"/>
                <a:cs typeface="Cambria"/>
              </a:rPr>
              <a:t>than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would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even </a:t>
            </a:r>
            <a:r>
              <a:rPr sz="1500" spc="-3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Cambria"/>
                <a:cs typeface="Cambria"/>
              </a:rPr>
              <a:t>zero-wait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state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bus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80" dirty="0">
                <a:solidFill>
                  <a:srgbClr val="585858"/>
                </a:solidFill>
                <a:latin typeface="Cambria"/>
                <a:cs typeface="Cambria"/>
              </a:rPr>
              <a:t>cycles</a:t>
            </a:r>
            <a:endParaRPr sz="15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69900" algn="l"/>
              </a:tabLst>
            </a:pP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During </a:t>
            </a:r>
            <a:r>
              <a:rPr sz="1500" spc="5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period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bus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free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support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other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transfers</a:t>
            </a:r>
            <a:endParaRPr sz="15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B86FB8"/>
              </a:buClr>
              <a:buFont typeface="Wingdings"/>
              <a:buChar char=""/>
            </a:pPr>
            <a:endParaRPr sz="15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Two-level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0" dirty="0">
                <a:solidFill>
                  <a:srgbClr val="006FC0"/>
                </a:solidFill>
                <a:latin typeface="Cambria"/>
                <a:cs typeface="Cambria"/>
              </a:rPr>
              <a:t>cache:</a:t>
            </a:r>
            <a:endParaRPr sz="17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425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69900" algn="l"/>
              </a:tabLst>
            </a:pP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Internal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9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designated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as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level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Cambria"/>
                <a:cs typeface="Cambria"/>
              </a:rPr>
              <a:t>(L1)</a:t>
            </a:r>
            <a:endParaRPr sz="15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42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69900" algn="l"/>
              </a:tabLst>
            </a:pP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External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9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designated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as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level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Cambria"/>
                <a:cs typeface="Cambria"/>
              </a:rPr>
              <a:t>(L2)</a:t>
            </a:r>
            <a:endParaRPr sz="15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95885" indent="-228600">
              <a:lnSpc>
                <a:spcPts val="1839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Potential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savings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due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use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an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006FC0"/>
                </a:solidFill>
                <a:latin typeface="Cambria"/>
                <a:cs typeface="Cambria"/>
              </a:rPr>
              <a:t>L2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5" dirty="0">
                <a:solidFill>
                  <a:srgbClr val="006FC0"/>
                </a:solidFill>
                <a:latin typeface="Cambria"/>
                <a:cs typeface="Cambria"/>
              </a:rPr>
              <a:t>cache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0" dirty="0">
                <a:solidFill>
                  <a:srgbClr val="006FC0"/>
                </a:solidFill>
                <a:latin typeface="Cambria"/>
                <a:cs typeface="Cambria"/>
              </a:rPr>
              <a:t>depends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Cambria"/>
                <a:cs typeface="Cambria"/>
              </a:rPr>
              <a:t>hit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rates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both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-25" dirty="0">
                <a:solidFill>
                  <a:srgbClr val="006FC0"/>
                </a:solidFill>
                <a:latin typeface="Cambria"/>
                <a:cs typeface="Cambria"/>
              </a:rPr>
              <a:t>L1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006FC0"/>
                </a:solidFill>
                <a:latin typeface="Cambria"/>
                <a:cs typeface="Cambria"/>
              </a:rPr>
              <a:t>L2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0" dirty="0">
                <a:solidFill>
                  <a:srgbClr val="006FC0"/>
                </a:solidFill>
                <a:latin typeface="Cambria"/>
                <a:cs typeface="Cambria"/>
              </a:rPr>
              <a:t>caches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5080" indent="-228600">
              <a:lnSpc>
                <a:spcPts val="1839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use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multilevel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caches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complicates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all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design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issues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related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0" dirty="0">
                <a:solidFill>
                  <a:srgbClr val="006FC0"/>
                </a:solidFill>
                <a:latin typeface="Cambria"/>
                <a:cs typeface="Cambria"/>
              </a:rPr>
              <a:t>caches,</a:t>
            </a:r>
            <a:r>
              <a:rPr sz="1700" spc="-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including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size,</a:t>
            </a:r>
            <a:r>
              <a:rPr sz="1700" spc="-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replacement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algorithm,</a:t>
            </a:r>
            <a:r>
              <a:rPr sz="1700" spc="-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policy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826890"/>
            <a:ext cx="4493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0000"/>
                </a:solidFill>
                <a:latin typeface="Georgia"/>
                <a:cs typeface="Georgia"/>
              </a:rPr>
              <a:t>Memory</a:t>
            </a:r>
            <a:r>
              <a:rPr sz="4000" b="1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Georgia"/>
                <a:cs typeface="Georgia"/>
              </a:rPr>
              <a:t>Systems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6596888"/>
            <a:ext cx="3756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753" y="128645"/>
            <a:ext cx="8528492" cy="64744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242062"/>
            <a:ext cx="2461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FF0000"/>
                </a:solidFill>
              </a:rPr>
              <a:t>Sum</a:t>
            </a:r>
            <a:r>
              <a:rPr sz="4400" spc="160" dirty="0">
                <a:solidFill>
                  <a:srgbClr val="FF0000"/>
                </a:solidFill>
              </a:rPr>
              <a:t>m</a:t>
            </a:r>
            <a:r>
              <a:rPr sz="4400" spc="110" dirty="0">
                <a:solidFill>
                  <a:srgbClr val="FF0000"/>
                </a:solidFill>
              </a:rPr>
              <a:t>a</a:t>
            </a:r>
            <a:r>
              <a:rPr sz="4400" spc="160" dirty="0">
                <a:solidFill>
                  <a:srgbClr val="FF0000"/>
                </a:solidFill>
              </a:rPr>
              <a:t>r</a:t>
            </a:r>
            <a:r>
              <a:rPr sz="4400" spc="260" dirty="0">
                <a:solidFill>
                  <a:srgbClr val="FF0000"/>
                </a:solidFill>
              </a:rPr>
              <a:t>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2537586"/>
            <a:ext cx="2939415" cy="272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Computer</a:t>
            </a:r>
            <a:r>
              <a:rPr sz="2400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2400" spc="-5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r>
              <a:rPr sz="24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overview</a:t>
            </a:r>
            <a:endParaRPr sz="2400">
              <a:latin typeface="Cambria"/>
              <a:cs typeface="Cambria"/>
            </a:endParaRPr>
          </a:p>
          <a:p>
            <a:pPr marL="229235" marR="210820" lvl="1" indent="-229235" algn="r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29235" algn="l"/>
              </a:tabLst>
            </a:pPr>
            <a:r>
              <a:rPr sz="2200" spc="75" dirty="0">
                <a:solidFill>
                  <a:srgbClr val="585858"/>
                </a:solidFill>
                <a:latin typeface="Cambria"/>
                <a:cs typeface="Cambria"/>
              </a:rPr>
              <a:t>Characteristics</a:t>
            </a:r>
            <a:r>
              <a:rPr sz="2200" spc="10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endParaRPr sz="2200">
              <a:latin typeface="Cambria"/>
              <a:cs typeface="Cambria"/>
            </a:endParaRPr>
          </a:p>
          <a:p>
            <a:pPr marR="260985" algn="r">
              <a:lnSpc>
                <a:spcPct val="100000"/>
              </a:lnSpc>
              <a:spcBef>
                <a:spcPts val="5"/>
              </a:spcBef>
            </a:pPr>
            <a:r>
              <a:rPr sz="2200" spc="10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22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585858"/>
                </a:solidFill>
                <a:latin typeface="Cambria"/>
                <a:cs typeface="Cambria"/>
              </a:rPr>
              <a:t>Systems</a:t>
            </a:r>
            <a:endParaRPr sz="22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2200" spc="10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22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585858"/>
                </a:solidFill>
                <a:latin typeface="Cambria"/>
                <a:cs typeface="Cambria"/>
              </a:rPr>
              <a:t>Hierarchy</a:t>
            </a:r>
            <a:endParaRPr sz="2200">
              <a:latin typeface="Cambria"/>
              <a:cs typeface="Cambria"/>
            </a:endParaRPr>
          </a:p>
          <a:p>
            <a:pPr marL="241300" marR="529590" indent="-228600">
              <a:lnSpc>
                <a:spcPct val="100000"/>
              </a:lnSpc>
              <a:spcBef>
                <a:spcPts val="59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400" spc="204" dirty="0">
                <a:solidFill>
                  <a:srgbClr val="006FC0"/>
                </a:solidFill>
                <a:latin typeface="Cambria"/>
                <a:cs typeface="Cambria"/>
              </a:rPr>
              <a:t>Cache</a:t>
            </a:r>
            <a:r>
              <a:rPr sz="2400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2400" spc="-509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principles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428" y="2385186"/>
            <a:ext cx="3608704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1661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400" spc="85" dirty="0">
                <a:solidFill>
                  <a:srgbClr val="585858"/>
                </a:solidFill>
                <a:latin typeface="Cambria"/>
                <a:cs typeface="Cambria"/>
              </a:rPr>
              <a:t>Elements</a:t>
            </a:r>
            <a:r>
              <a:rPr sz="2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2400" spc="140" dirty="0">
                <a:solidFill>
                  <a:srgbClr val="585858"/>
                </a:solidFill>
                <a:latin typeface="Cambria"/>
                <a:cs typeface="Cambria"/>
              </a:rPr>
              <a:t>cache </a:t>
            </a:r>
            <a:r>
              <a:rPr sz="2400" spc="-5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585858"/>
                </a:solidFill>
                <a:latin typeface="Cambria"/>
                <a:cs typeface="Cambria"/>
              </a:rPr>
              <a:t>design</a:t>
            </a:r>
            <a:endParaRPr sz="24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200" spc="18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2200" spc="55" dirty="0">
                <a:solidFill>
                  <a:srgbClr val="585858"/>
                </a:solidFill>
                <a:latin typeface="Cambria"/>
                <a:cs typeface="Cambria"/>
              </a:rPr>
              <a:t> size</a:t>
            </a:r>
            <a:endParaRPr sz="22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200" spc="85" dirty="0">
                <a:solidFill>
                  <a:srgbClr val="585858"/>
                </a:solidFill>
                <a:latin typeface="Cambria"/>
                <a:cs typeface="Cambria"/>
              </a:rPr>
              <a:t>Replacement</a:t>
            </a:r>
            <a:r>
              <a:rPr sz="22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585858"/>
                </a:solidFill>
                <a:latin typeface="Cambria"/>
                <a:cs typeface="Cambria"/>
              </a:rPr>
              <a:t>algorithms</a:t>
            </a:r>
            <a:endParaRPr sz="22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200" spc="65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22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585858"/>
                </a:solidFill>
                <a:latin typeface="Cambria"/>
                <a:cs typeface="Cambria"/>
              </a:rPr>
              <a:t>policy</a:t>
            </a:r>
            <a:endParaRPr sz="22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200" spc="90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22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2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585858"/>
                </a:solidFill>
                <a:latin typeface="Cambria"/>
                <a:cs typeface="Cambria"/>
              </a:rPr>
              <a:t>caches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517" y="6506362"/>
            <a:ext cx="3756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1219200"/>
            <a:ext cx="3657600" cy="10991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6860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2180"/>
              </a:spcBef>
            </a:pPr>
            <a:r>
              <a:rPr sz="3200" spc="175" dirty="0">
                <a:solidFill>
                  <a:srgbClr val="FFFFFF"/>
                </a:solidFill>
                <a:latin typeface="Cambria"/>
                <a:cs typeface="Cambria"/>
              </a:rPr>
              <a:t>Chapter</a:t>
            </a:r>
            <a:r>
              <a:rPr sz="32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228600"/>
            <a:ext cx="3657600" cy="1708785"/>
          </a:xfrm>
          <a:prstGeom prst="rect">
            <a:avLst/>
          </a:prstGeom>
          <a:solidFill>
            <a:srgbClr val="A2A2C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1137920" marR="1129665" indent="164465">
              <a:lnSpc>
                <a:spcPct val="100000"/>
              </a:lnSpc>
            </a:pPr>
            <a:r>
              <a:rPr sz="2800" spc="235" dirty="0">
                <a:solidFill>
                  <a:srgbClr val="2B132C"/>
                </a:solidFill>
                <a:latin typeface="Cambria"/>
                <a:cs typeface="Cambria"/>
              </a:rPr>
              <a:t>Cache </a:t>
            </a:r>
            <a:r>
              <a:rPr sz="2800" spc="240" dirty="0">
                <a:solidFill>
                  <a:srgbClr val="2B132C"/>
                </a:solidFill>
                <a:latin typeface="Cambria"/>
                <a:cs typeface="Cambria"/>
              </a:rPr>
              <a:t> </a:t>
            </a:r>
            <a:r>
              <a:rPr sz="2800" spc="250" dirty="0">
                <a:solidFill>
                  <a:srgbClr val="2B132C"/>
                </a:solidFill>
                <a:latin typeface="Cambria"/>
                <a:cs typeface="Cambria"/>
              </a:rPr>
              <a:t>M</a:t>
            </a:r>
            <a:r>
              <a:rPr sz="2800" spc="155" dirty="0">
                <a:solidFill>
                  <a:srgbClr val="2B132C"/>
                </a:solidFill>
                <a:latin typeface="Cambria"/>
                <a:cs typeface="Cambria"/>
              </a:rPr>
              <a:t>e</a:t>
            </a:r>
            <a:r>
              <a:rPr sz="2800" spc="120" dirty="0">
                <a:solidFill>
                  <a:srgbClr val="2B132C"/>
                </a:solidFill>
                <a:latin typeface="Cambria"/>
                <a:cs typeface="Cambria"/>
              </a:rPr>
              <a:t>m</a:t>
            </a:r>
            <a:r>
              <a:rPr sz="2800" spc="90" dirty="0">
                <a:solidFill>
                  <a:srgbClr val="2B132C"/>
                </a:solidFill>
                <a:latin typeface="Cambria"/>
                <a:cs typeface="Cambria"/>
              </a:rPr>
              <a:t>o</a:t>
            </a:r>
            <a:r>
              <a:rPr sz="2800" spc="45" dirty="0">
                <a:solidFill>
                  <a:srgbClr val="2B132C"/>
                </a:solidFill>
                <a:latin typeface="Cambria"/>
                <a:cs typeface="Cambria"/>
              </a:rPr>
              <a:t>r</a:t>
            </a:r>
            <a:r>
              <a:rPr sz="2800" spc="160" dirty="0">
                <a:solidFill>
                  <a:srgbClr val="2B132C"/>
                </a:solidFill>
                <a:latin typeface="Cambria"/>
                <a:cs typeface="Cambria"/>
              </a:rPr>
              <a:t>y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6017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4495" marR="30480" indent="-36703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 </a:t>
            </a:r>
            <a:r>
              <a:rPr sz="3600" spc="130" dirty="0">
                <a:solidFill>
                  <a:srgbClr val="FF0000"/>
                </a:solidFill>
              </a:rPr>
              <a:t>Characteristics </a:t>
            </a:r>
            <a:r>
              <a:rPr sz="3600" spc="50" dirty="0">
                <a:solidFill>
                  <a:srgbClr val="FF0000"/>
                </a:solidFill>
              </a:rPr>
              <a:t>of </a:t>
            </a:r>
            <a:r>
              <a:rPr sz="3600" spc="175" dirty="0">
                <a:solidFill>
                  <a:srgbClr val="FF0000"/>
                </a:solidFill>
              </a:rPr>
              <a:t>Memory </a:t>
            </a:r>
            <a:r>
              <a:rPr sz="3600" spc="-780" dirty="0">
                <a:solidFill>
                  <a:srgbClr val="FF0000"/>
                </a:solidFill>
              </a:rPr>
              <a:t> </a:t>
            </a:r>
            <a:r>
              <a:rPr sz="3600" spc="114" dirty="0">
                <a:solidFill>
                  <a:srgbClr val="FF0000"/>
                </a:solidFill>
              </a:rPr>
              <a:t>Systems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53" y="1780319"/>
            <a:ext cx="7900812" cy="44962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13" y="501853"/>
            <a:ext cx="5992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17780" indent="-36703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 </a:t>
            </a:r>
            <a:r>
              <a:rPr sz="3600" spc="130" dirty="0">
                <a:solidFill>
                  <a:srgbClr val="FF0000"/>
                </a:solidFill>
              </a:rPr>
              <a:t>Characteristics </a:t>
            </a:r>
            <a:r>
              <a:rPr sz="3600" spc="50" dirty="0">
                <a:solidFill>
                  <a:srgbClr val="FF0000"/>
                </a:solidFill>
              </a:rPr>
              <a:t>of </a:t>
            </a:r>
            <a:r>
              <a:rPr sz="3600" spc="175" dirty="0">
                <a:solidFill>
                  <a:srgbClr val="FF0000"/>
                </a:solidFill>
              </a:rPr>
              <a:t>Memory </a:t>
            </a:r>
            <a:r>
              <a:rPr sz="3600" spc="-780" dirty="0">
                <a:solidFill>
                  <a:srgbClr val="FF0000"/>
                </a:solidFill>
              </a:rPr>
              <a:t> </a:t>
            </a:r>
            <a:r>
              <a:rPr sz="3600" spc="114" dirty="0">
                <a:solidFill>
                  <a:srgbClr val="FF0000"/>
                </a:solidFill>
              </a:rPr>
              <a:t>Systems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13089"/>
            <a:ext cx="7393940" cy="40792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Location</a:t>
            </a:r>
            <a:endParaRPr sz="19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234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Refers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whether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memory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internal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external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computer</a:t>
            </a:r>
            <a:endParaRPr sz="16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25" dirty="0">
                <a:solidFill>
                  <a:srgbClr val="585858"/>
                </a:solidFill>
                <a:latin typeface="Cambria"/>
                <a:cs typeface="Cambria"/>
              </a:rPr>
              <a:t>Internal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often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equated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main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requires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mbria"/>
                <a:cs typeface="Cambria"/>
              </a:rPr>
              <a:t>own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local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memory,</a:t>
            </a:r>
            <a:r>
              <a:rPr sz="1600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form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registers</a:t>
            </a:r>
            <a:endParaRPr sz="16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13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another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form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internal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  <a:p>
            <a:pPr marL="469900" lvl="1" indent="-228600">
              <a:lnSpc>
                <a:spcPts val="1730"/>
              </a:lnSpc>
              <a:spcBef>
                <a:spcPts val="2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External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memory</a:t>
            </a: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consists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peripheral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storage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devices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endParaRPr sz="1600">
              <a:latin typeface="Cambria"/>
              <a:cs typeface="Cambria"/>
            </a:endParaRPr>
          </a:p>
          <a:p>
            <a:pPr marL="469900">
              <a:lnSpc>
                <a:spcPts val="1730"/>
              </a:lnSpc>
            </a:pPr>
            <a:r>
              <a:rPr sz="1600" spc="80" dirty="0">
                <a:solidFill>
                  <a:srgbClr val="585858"/>
                </a:solidFill>
                <a:latin typeface="Cambria"/>
                <a:cs typeface="Cambria"/>
              </a:rPr>
              <a:t>accessible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processor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via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controllers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105" dirty="0">
                <a:solidFill>
                  <a:srgbClr val="006FC0"/>
                </a:solidFill>
                <a:latin typeface="Cambria"/>
                <a:cs typeface="Cambria"/>
              </a:rPr>
              <a:t>Capacity</a:t>
            </a:r>
            <a:endParaRPr sz="19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22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typically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expressed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Cambria"/>
                <a:cs typeface="Cambria"/>
              </a:rPr>
              <a:t>terms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bytes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" dirty="0">
                <a:solidFill>
                  <a:srgbClr val="006FC0"/>
                </a:solidFill>
                <a:latin typeface="Cambria"/>
                <a:cs typeface="Cambria"/>
              </a:rPr>
              <a:t>Unit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endParaRPr sz="1900">
              <a:latin typeface="Cambria"/>
              <a:cs typeface="Cambria"/>
            </a:endParaRPr>
          </a:p>
          <a:p>
            <a:pPr marL="469900" marR="505459" lvl="1" indent="-228600">
              <a:lnSpc>
                <a:spcPts val="154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-2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main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memory,</a:t>
            </a:r>
            <a:r>
              <a:rPr sz="1600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bits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read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out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Cambria"/>
                <a:cs typeface="Cambria"/>
              </a:rPr>
              <a:t>written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Cambria"/>
                <a:cs typeface="Cambria"/>
              </a:rPr>
              <a:t>into </a:t>
            </a:r>
            <a:r>
              <a:rPr sz="1600" spc="-3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at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time.</a:t>
            </a:r>
            <a:endParaRPr sz="1600">
              <a:latin typeface="Cambria"/>
              <a:cs typeface="Cambria"/>
            </a:endParaRPr>
          </a:p>
          <a:p>
            <a:pPr marL="469900" marR="5080" lvl="1" indent="-228600">
              <a:lnSpc>
                <a:spcPts val="1540"/>
              </a:lnSpc>
              <a:spcBef>
                <a:spcPts val="59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-2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external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memory,</a:t>
            </a:r>
            <a:r>
              <a:rPr sz="1600" spc="-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often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transferred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much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larger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Cambria"/>
                <a:cs typeface="Cambria"/>
              </a:rPr>
              <a:t>units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Cambria"/>
                <a:cs typeface="Cambria"/>
              </a:rPr>
              <a:t>than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600" spc="-3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word,</a:t>
            </a:r>
            <a:r>
              <a:rPr sz="16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these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referred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blocks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7579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04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40" dirty="0">
                <a:solidFill>
                  <a:srgbClr val="FF0000"/>
                </a:solidFill>
              </a:rPr>
              <a:t>Method</a:t>
            </a:r>
            <a:r>
              <a:rPr sz="3600" spc="85" dirty="0">
                <a:solidFill>
                  <a:srgbClr val="FF0000"/>
                </a:solidFill>
              </a:rPr>
              <a:t> </a:t>
            </a:r>
            <a:r>
              <a:rPr sz="3600" spc="50" dirty="0">
                <a:solidFill>
                  <a:srgbClr val="FF0000"/>
                </a:solidFill>
              </a:rPr>
              <a:t>of</a:t>
            </a:r>
            <a:r>
              <a:rPr sz="3600" spc="100" dirty="0">
                <a:solidFill>
                  <a:srgbClr val="FF0000"/>
                </a:solidFill>
              </a:rPr>
              <a:t> </a:t>
            </a:r>
            <a:r>
              <a:rPr sz="3600" spc="210" dirty="0">
                <a:solidFill>
                  <a:srgbClr val="FF0000"/>
                </a:solidFill>
              </a:rPr>
              <a:t>Accessing</a:t>
            </a:r>
            <a:r>
              <a:rPr sz="3600" spc="105" dirty="0">
                <a:solidFill>
                  <a:srgbClr val="FF0000"/>
                </a:solidFill>
              </a:rPr>
              <a:t> </a:t>
            </a:r>
            <a:r>
              <a:rPr sz="3600" spc="35" dirty="0">
                <a:solidFill>
                  <a:srgbClr val="FF0000"/>
                </a:solidFill>
              </a:rPr>
              <a:t>Units</a:t>
            </a:r>
            <a:r>
              <a:rPr sz="3600" spc="100" dirty="0">
                <a:solidFill>
                  <a:srgbClr val="FF0000"/>
                </a:solidFill>
              </a:rPr>
              <a:t> </a:t>
            </a:r>
            <a:r>
              <a:rPr sz="3600" spc="50" dirty="0">
                <a:solidFill>
                  <a:srgbClr val="FF0000"/>
                </a:solidFill>
              </a:rPr>
              <a:t>of</a:t>
            </a:r>
            <a:r>
              <a:rPr sz="3600" spc="100" dirty="0">
                <a:solidFill>
                  <a:srgbClr val="FF0000"/>
                </a:solidFill>
              </a:rPr>
              <a:t> Data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19857"/>
            <a:ext cx="7223125" cy="36296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Sequential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  <a:p>
            <a:pPr marL="469900" marR="94615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accessed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specific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linear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sequential manner,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like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accessing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single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Linked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List.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time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depends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on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location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data.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Examples:</a:t>
            </a:r>
            <a:r>
              <a:rPr sz="1800" spc="-114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magnetic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tapes,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magnetic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disk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optical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memories.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Random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  <a:p>
            <a:pPr marL="469900" marR="542925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Any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accessed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randomly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like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accessing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Array.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Physical locations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independent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method.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Ex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ple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s:</a:t>
            </a:r>
            <a:r>
              <a:rPr sz="1800" spc="-1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130" dirty="0">
                <a:solidFill>
                  <a:srgbClr val="585858"/>
                </a:solidFill>
                <a:latin typeface="Cambria"/>
                <a:cs typeface="Cambria"/>
              </a:rPr>
              <a:t>M,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85" dirty="0">
                <a:solidFill>
                  <a:srgbClr val="585858"/>
                </a:solidFill>
                <a:latin typeface="Cambria"/>
                <a:cs typeface="Cambria"/>
              </a:rPr>
              <a:t>OM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7579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04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40" dirty="0">
                <a:solidFill>
                  <a:srgbClr val="FF0000"/>
                </a:solidFill>
              </a:rPr>
              <a:t>Method</a:t>
            </a:r>
            <a:r>
              <a:rPr sz="3600" spc="85" dirty="0">
                <a:solidFill>
                  <a:srgbClr val="FF0000"/>
                </a:solidFill>
              </a:rPr>
              <a:t> </a:t>
            </a:r>
            <a:r>
              <a:rPr sz="3600" spc="50" dirty="0">
                <a:solidFill>
                  <a:srgbClr val="FF0000"/>
                </a:solidFill>
              </a:rPr>
              <a:t>of</a:t>
            </a:r>
            <a:r>
              <a:rPr sz="3600" spc="100" dirty="0">
                <a:solidFill>
                  <a:srgbClr val="FF0000"/>
                </a:solidFill>
              </a:rPr>
              <a:t> </a:t>
            </a:r>
            <a:r>
              <a:rPr sz="3600" spc="210" dirty="0">
                <a:solidFill>
                  <a:srgbClr val="FF0000"/>
                </a:solidFill>
              </a:rPr>
              <a:t>Accessing</a:t>
            </a:r>
            <a:r>
              <a:rPr sz="3600" spc="105" dirty="0">
                <a:solidFill>
                  <a:srgbClr val="FF0000"/>
                </a:solidFill>
              </a:rPr>
              <a:t> </a:t>
            </a:r>
            <a:r>
              <a:rPr sz="3600" spc="35" dirty="0">
                <a:solidFill>
                  <a:srgbClr val="FF0000"/>
                </a:solidFill>
              </a:rPr>
              <a:t>Units</a:t>
            </a:r>
            <a:r>
              <a:rPr sz="3600" spc="100" dirty="0">
                <a:solidFill>
                  <a:srgbClr val="FF0000"/>
                </a:solidFill>
              </a:rPr>
              <a:t> </a:t>
            </a:r>
            <a:r>
              <a:rPr sz="3600" spc="50" dirty="0">
                <a:solidFill>
                  <a:srgbClr val="FF0000"/>
                </a:solidFill>
              </a:rPr>
              <a:t>of</a:t>
            </a:r>
            <a:r>
              <a:rPr sz="3600" spc="100" dirty="0">
                <a:solidFill>
                  <a:srgbClr val="FF0000"/>
                </a:solidFill>
              </a:rPr>
              <a:t> Data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19918"/>
            <a:ext cx="7024370" cy="39192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Direct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  <a:p>
            <a:pPr marL="469900" marR="165100" lvl="1" indent="-228600">
              <a:lnSpc>
                <a:spcPts val="1939"/>
              </a:lnSpc>
              <a:spcBef>
                <a:spcPts val="64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Individual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blocks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records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have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unique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based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on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physical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location.</a:t>
            </a:r>
            <a:endParaRPr sz="1800">
              <a:latin typeface="Cambria"/>
              <a:cs typeface="Cambria"/>
            </a:endParaRPr>
          </a:p>
          <a:p>
            <a:pPr marL="469900" marR="5080" lvl="1" indent="-228600">
              <a:lnSpc>
                <a:spcPts val="1939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Access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accomplished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direct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reach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general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vicinity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plus sequential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searching,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counting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waiting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reach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final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destination.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Combination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Sequential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Random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methods.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Ex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ple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Magnetic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ha</a:t>
            </a:r>
            <a:r>
              <a:rPr sz="1800" spc="-4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-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disk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5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Associate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word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is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accessed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rather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than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address.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special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type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random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method.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Ex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ple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memo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610" y="284784"/>
            <a:ext cx="5601829" cy="452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808" y="133858"/>
            <a:ext cx="5628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FF0000"/>
                </a:solidFill>
              </a:rPr>
              <a:t>Capacity</a:t>
            </a:r>
            <a:r>
              <a:rPr sz="3600" spc="80" dirty="0">
                <a:solidFill>
                  <a:srgbClr val="FF0000"/>
                </a:solidFill>
              </a:rPr>
              <a:t> </a:t>
            </a:r>
            <a:r>
              <a:rPr sz="3600" spc="150" dirty="0">
                <a:solidFill>
                  <a:srgbClr val="FF0000"/>
                </a:solidFill>
              </a:rPr>
              <a:t>and</a:t>
            </a:r>
            <a:r>
              <a:rPr sz="3600" spc="85" dirty="0">
                <a:solidFill>
                  <a:srgbClr val="FF0000"/>
                </a:solidFill>
              </a:rPr>
              <a:t> </a:t>
            </a:r>
            <a:r>
              <a:rPr sz="3600" spc="114" dirty="0">
                <a:solidFill>
                  <a:srgbClr val="FF0000"/>
                </a:solidFill>
              </a:rPr>
              <a:t>Performance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335275" y="1018019"/>
            <a:ext cx="8408035" cy="5506720"/>
            <a:chOff x="335275" y="1018019"/>
            <a:chExt cx="8408035" cy="55067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75" y="1018019"/>
              <a:ext cx="8407917" cy="55062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091" y="1104900"/>
              <a:ext cx="7853172" cy="1310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715" y="1051560"/>
              <a:ext cx="8292083" cy="5390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6239" y="1053084"/>
              <a:ext cx="8290559" cy="5389245"/>
            </a:xfrm>
            <a:custGeom>
              <a:avLst/>
              <a:gdLst/>
              <a:ahLst/>
              <a:cxnLst/>
              <a:rect l="l" t="t" r="r" b="b"/>
              <a:pathLst>
                <a:path w="8290559" h="5389245">
                  <a:moveTo>
                    <a:pt x="0" y="458088"/>
                  </a:moveTo>
                  <a:lnTo>
                    <a:pt x="2364" y="411253"/>
                  </a:lnTo>
                  <a:lnTo>
                    <a:pt x="9306" y="365771"/>
                  </a:lnTo>
                  <a:lnTo>
                    <a:pt x="20593" y="321871"/>
                  </a:lnTo>
                  <a:lnTo>
                    <a:pt x="35996" y="279784"/>
                  </a:lnTo>
                  <a:lnTo>
                    <a:pt x="55284" y="239741"/>
                  </a:lnTo>
                  <a:lnTo>
                    <a:pt x="78228" y="201972"/>
                  </a:lnTo>
                  <a:lnTo>
                    <a:pt x="104597" y="166706"/>
                  </a:lnTo>
                  <a:lnTo>
                    <a:pt x="134161" y="134175"/>
                  </a:lnTo>
                  <a:lnTo>
                    <a:pt x="166689" y="104608"/>
                  </a:lnTo>
                  <a:lnTo>
                    <a:pt x="201951" y="78237"/>
                  </a:lnTo>
                  <a:lnTo>
                    <a:pt x="239718" y="55291"/>
                  </a:lnTo>
                  <a:lnTo>
                    <a:pt x="279758" y="36000"/>
                  </a:lnTo>
                  <a:lnTo>
                    <a:pt x="321841" y="20595"/>
                  </a:lnTo>
                  <a:lnTo>
                    <a:pt x="365738" y="9307"/>
                  </a:lnTo>
                  <a:lnTo>
                    <a:pt x="411218" y="2365"/>
                  </a:lnTo>
                  <a:lnTo>
                    <a:pt x="458050" y="0"/>
                  </a:lnTo>
                  <a:lnTo>
                    <a:pt x="7832470" y="0"/>
                  </a:lnTo>
                  <a:lnTo>
                    <a:pt x="7879306" y="2365"/>
                  </a:lnTo>
                  <a:lnTo>
                    <a:pt x="7924788" y="9307"/>
                  </a:lnTo>
                  <a:lnTo>
                    <a:pt x="7968688" y="20595"/>
                  </a:lnTo>
                  <a:lnTo>
                    <a:pt x="8010775" y="36000"/>
                  </a:lnTo>
                  <a:lnTo>
                    <a:pt x="8050818" y="55291"/>
                  </a:lnTo>
                  <a:lnTo>
                    <a:pt x="8088587" y="78237"/>
                  </a:lnTo>
                  <a:lnTo>
                    <a:pt x="8123853" y="104608"/>
                  </a:lnTo>
                  <a:lnTo>
                    <a:pt x="8156384" y="134175"/>
                  </a:lnTo>
                  <a:lnTo>
                    <a:pt x="8185951" y="166706"/>
                  </a:lnTo>
                  <a:lnTo>
                    <a:pt x="8212322" y="201972"/>
                  </a:lnTo>
                  <a:lnTo>
                    <a:pt x="8235268" y="239741"/>
                  </a:lnTo>
                  <a:lnTo>
                    <a:pt x="8254559" y="279784"/>
                  </a:lnTo>
                  <a:lnTo>
                    <a:pt x="8269964" y="321871"/>
                  </a:lnTo>
                  <a:lnTo>
                    <a:pt x="8281252" y="365771"/>
                  </a:lnTo>
                  <a:lnTo>
                    <a:pt x="8288194" y="411253"/>
                  </a:lnTo>
                  <a:lnTo>
                    <a:pt x="8290559" y="458088"/>
                  </a:lnTo>
                  <a:lnTo>
                    <a:pt x="8290559" y="4930800"/>
                  </a:lnTo>
                  <a:lnTo>
                    <a:pt x="8288194" y="4977635"/>
                  </a:lnTo>
                  <a:lnTo>
                    <a:pt x="8281252" y="5023116"/>
                  </a:lnTo>
                  <a:lnTo>
                    <a:pt x="8269964" y="5067015"/>
                  </a:lnTo>
                  <a:lnTo>
                    <a:pt x="8254559" y="5109100"/>
                  </a:lnTo>
                  <a:lnTo>
                    <a:pt x="8235268" y="5149141"/>
                  </a:lnTo>
                  <a:lnTo>
                    <a:pt x="8212322" y="5186909"/>
                  </a:lnTo>
                  <a:lnTo>
                    <a:pt x="8185951" y="5222172"/>
                  </a:lnTo>
                  <a:lnTo>
                    <a:pt x="8156384" y="5254701"/>
                  </a:lnTo>
                  <a:lnTo>
                    <a:pt x="8123853" y="5284265"/>
                  </a:lnTo>
                  <a:lnTo>
                    <a:pt x="8088587" y="5310634"/>
                  </a:lnTo>
                  <a:lnTo>
                    <a:pt x="8050818" y="5333578"/>
                  </a:lnTo>
                  <a:lnTo>
                    <a:pt x="8010775" y="5352867"/>
                  </a:lnTo>
                  <a:lnTo>
                    <a:pt x="7968688" y="5368270"/>
                  </a:lnTo>
                  <a:lnTo>
                    <a:pt x="7924788" y="5379557"/>
                  </a:lnTo>
                  <a:lnTo>
                    <a:pt x="7879306" y="5386499"/>
                  </a:lnTo>
                  <a:lnTo>
                    <a:pt x="7832470" y="5388864"/>
                  </a:lnTo>
                  <a:lnTo>
                    <a:pt x="458050" y="5388864"/>
                  </a:lnTo>
                  <a:lnTo>
                    <a:pt x="411218" y="5386499"/>
                  </a:lnTo>
                  <a:lnTo>
                    <a:pt x="365738" y="5379557"/>
                  </a:lnTo>
                  <a:lnTo>
                    <a:pt x="321841" y="5368270"/>
                  </a:lnTo>
                  <a:lnTo>
                    <a:pt x="279758" y="5352867"/>
                  </a:lnTo>
                  <a:lnTo>
                    <a:pt x="239718" y="5333578"/>
                  </a:lnTo>
                  <a:lnTo>
                    <a:pt x="201951" y="5310634"/>
                  </a:lnTo>
                  <a:lnTo>
                    <a:pt x="166689" y="5284265"/>
                  </a:lnTo>
                  <a:lnTo>
                    <a:pt x="134161" y="5254701"/>
                  </a:lnTo>
                  <a:lnTo>
                    <a:pt x="104597" y="5222172"/>
                  </a:lnTo>
                  <a:lnTo>
                    <a:pt x="78228" y="5186909"/>
                  </a:lnTo>
                  <a:lnTo>
                    <a:pt x="55284" y="5149141"/>
                  </a:lnTo>
                  <a:lnTo>
                    <a:pt x="35996" y="5109100"/>
                  </a:lnTo>
                  <a:lnTo>
                    <a:pt x="20593" y="5067015"/>
                  </a:lnTo>
                  <a:lnTo>
                    <a:pt x="9306" y="5023116"/>
                  </a:lnTo>
                  <a:lnTo>
                    <a:pt x="2364" y="4977635"/>
                  </a:lnTo>
                  <a:lnTo>
                    <a:pt x="0" y="4930800"/>
                  </a:lnTo>
                  <a:lnTo>
                    <a:pt x="0" y="458088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971" y="2360676"/>
              <a:ext cx="8002524" cy="3898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967" y="2769095"/>
              <a:ext cx="7776972" cy="9083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979" y="2398776"/>
              <a:ext cx="7877556" cy="37734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1342" y="1223264"/>
            <a:ext cx="7379970" cy="21475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177165">
              <a:lnSpc>
                <a:spcPts val="3170"/>
              </a:lnSpc>
              <a:spcBef>
                <a:spcPts val="560"/>
              </a:spcBef>
            </a:pPr>
            <a:r>
              <a:rPr sz="3000" spc="9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3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Cambria"/>
                <a:cs typeface="Cambria"/>
              </a:rPr>
              <a:t>most</a:t>
            </a:r>
            <a:r>
              <a:rPr sz="3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Cambria"/>
                <a:cs typeface="Cambria"/>
              </a:rPr>
              <a:t>important</a:t>
            </a:r>
            <a:r>
              <a:rPr sz="3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Cambria"/>
                <a:cs typeface="Cambria"/>
              </a:rPr>
              <a:t>characteristics</a:t>
            </a:r>
            <a:r>
              <a:rPr sz="3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endParaRPr sz="3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500">
              <a:latin typeface="Cambria"/>
              <a:cs typeface="Cambria"/>
            </a:endParaRPr>
          </a:p>
          <a:p>
            <a:pPr marL="163830">
              <a:lnSpc>
                <a:spcPct val="100000"/>
              </a:lnSpc>
              <a:spcBef>
                <a:spcPts val="2205"/>
              </a:spcBef>
            </a:pPr>
            <a:r>
              <a:rPr sz="3000" spc="80" dirty="0">
                <a:solidFill>
                  <a:srgbClr val="FFFFFF"/>
                </a:solidFill>
                <a:latin typeface="Cambria"/>
                <a:cs typeface="Cambria"/>
              </a:rPr>
              <a:t>Three</a:t>
            </a:r>
            <a:r>
              <a:rPr sz="3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Cambria"/>
                <a:cs typeface="Cambria"/>
              </a:rPr>
              <a:t>performance</a:t>
            </a:r>
            <a:r>
              <a:rPr sz="3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mbria"/>
                <a:cs typeface="Cambria"/>
              </a:rPr>
              <a:t>parameters</a:t>
            </a:r>
            <a:r>
              <a:rPr sz="3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3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mbria"/>
                <a:cs typeface="Cambria"/>
              </a:rPr>
              <a:t>used:</a:t>
            </a:r>
            <a:endParaRPr sz="3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3750" y="4091685"/>
            <a:ext cx="2479040" cy="1710689"/>
            <a:chOff x="793750" y="4091685"/>
            <a:chExt cx="2479040" cy="1710689"/>
          </a:xfrm>
        </p:grpSpPr>
        <p:sp>
          <p:nvSpPr>
            <p:cNvPr id="14" name="object 14"/>
            <p:cNvSpPr/>
            <p:nvPr/>
          </p:nvSpPr>
          <p:spPr>
            <a:xfrm>
              <a:off x="800100" y="4098035"/>
              <a:ext cx="2466340" cy="1697989"/>
            </a:xfrm>
            <a:custGeom>
              <a:avLst/>
              <a:gdLst/>
              <a:ahLst/>
              <a:cxnLst/>
              <a:rect l="l" t="t" r="r" b="b"/>
              <a:pathLst>
                <a:path w="2466340" h="1697989">
                  <a:moveTo>
                    <a:pt x="2287524" y="0"/>
                  </a:moveTo>
                  <a:lnTo>
                    <a:pt x="178257" y="0"/>
                  </a:lnTo>
                  <a:lnTo>
                    <a:pt x="130868" y="6364"/>
                  </a:lnTo>
                  <a:lnTo>
                    <a:pt x="88286" y="24327"/>
                  </a:lnTo>
                  <a:lnTo>
                    <a:pt x="52209" y="52196"/>
                  </a:lnTo>
                  <a:lnTo>
                    <a:pt x="24336" y="88279"/>
                  </a:lnTo>
                  <a:lnTo>
                    <a:pt x="6367" y="130880"/>
                  </a:lnTo>
                  <a:lnTo>
                    <a:pt x="0" y="178307"/>
                  </a:lnTo>
                  <a:lnTo>
                    <a:pt x="0" y="1519478"/>
                  </a:lnTo>
                  <a:lnTo>
                    <a:pt x="6367" y="1566867"/>
                  </a:lnTo>
                  <a:lnTo>
                    <a:pt x="24336" y="1609449"/>
                  </a:lnTo>
                  <a:lnTo>
                    <a:pt x="52209" y="1645526"/>
                  </a:lnTo>
                  <a:lnTo>
                    <a:pt x="88286" y="1673399"/>
                  </a:lnTo>
                  <a:lnTo>
                    <a:pt x="130868" y="1691368"/>
                  </a:lnTo>
                  <a:lnTo>
                    <a:pt x="178257" y="1697736"/>
                  </a:lnTo>
                  <a:lnTo>
                    <a:pt x="2287524" y="1697736"/>
                  </a:lnTo>
                  <a:lnTo>
                    <a:pt x="2334951" y="1691368"/>
                  </a:lnTo>
                  <a:lnTo>
                    <a:pt x="2377552" y="1673399"/>
                  </a:lnTo>
                  <a:lnTo>
                    <a:pt x="2413635" y="1645526"/>
                  </a:lnTo>
                  <a:lnTo>
                    <a:pt x="2441504" y="1609449"/>
                  </a:lnTo>
                  <a:lnTo>
                    <a:pt x="2459467" y="1566867"/>
                  </a:lnTo>
                  <a:lnTo>
                    <a:pt x="2465832" y="1519478"/>
                  </a:lnTo>
                  <a:lnTo>
                    <a:pt x="2465832" y="178307"/>
                  </a:lnTo>
                  <a:lnTo>
                    <a:pt x="2459467" y="130880"/>
                  </a:lnTo>
                  <a:lnTo>
                    <a:pt x="2441504" y="88279"/>
                  </a:lnTo>
                  <a:lnTo>
                    <a:pt x="2413635" y="52197"/>
                  </a:lnTo>
                  <a:lnTo>
                    <a:pt x="2377552" y="24327"/>
                  </a:lnTo>
                  <a:lnTo>
                    <a:pt x="2334951" y="6364"/>
                  </a:lnTo>
                  <a:lnTo>
                    <a:pt x="228752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100" y="4098035"/>
              <a:ext cx="2466340" cy="1697989"/>
            </a:xfrm>
            <a:custGeom>
              <a:avLst/>
              <a:gdLst/>
              <a:ahLst/>
              <a:cxnLst/>
              <a:rect l="l" t="t" r="r" b="b"/>
              <a:pathLst>
                <a:path w="2466340" h="1697989">
                  <a:moveTo>
                    <a:pt x="0" y="178307"/>
                  </a:moveTo>
                  <a:lnTo>
                    <a:pt x="6367" y="130880"/>
                  </a:lnTo>
                  <a:lnTo>
                    <a:pt x="24336" y="88279"/>
                  </a:lnTo>
                  <a:lnTo>
                    <a:pt x="52209" y="52196"/>
                  </a:lnTo>
                  <a:lnTo>
                    <a:pt x="88286" y="24327"/>
                  </a:lnTo>
                  <a:lnTo>
                    <a:pt x="130868" y="6364"/>
                  </a:lnTo>
                  <a:lnTo>
                    <a:pt x="178257" y="0"/>
                  </a:lnTo>
                  <a:lnTo>
                    <a:pt x="2287524" y="0"/>
                  </a:lnTo>
                  <a:lnTo>
                    <a:pt x="2334951" y="6364"/>
                  </a:lnTo>
                  <a:lnTo>
                    <a:pt x="2377552" y="24327"/>
                  </a:lnTo>
                  <a:lnTo>
                    <a:pt x="2413635" y="52197"/>
                  </a:lnTo>
                  <a:lnTo>
                    <a:pt x="2441504" y="88279"/>
                  </a:lnTo>
                  <a:lnTo>
                    <a:pt x="2459467" y="130880"/>
                  </a:lnTo>
                  <a:lnTo>
                    <a:pt x="2465832" y="178307"/>
                  </a:lnTo>
                  <a:lnTo>
                    <a:pt x="2465832" y="1519478"/>
                  </a:lnTo>
                  <a:lnTo>
                    <a:pt x="2459467" y="1566867"/>
                  </a:lnTo>
                  <a:lnTo>
                    <a:pt x="2441504" y="1609449"/>
                  </a:lnTo>
                  <a:lnTo>
                    <a:pt x="2413635" y="1645526"/>
                  </a:lnTo>
                  <a:lnTo>
                    <a:pt x="2377552" y="1673399"/>
                  </a:lnTo>
                  <a:lnTo>
                    <a:pt x="2334951" y="1691368"/>
                  </a:lnTo>
                  <a:lnTo>
                    <a:pt x="2287524" y="1697736"/>
                  </a:lnTo>
                  <a:lnTo>
                    <a:pt x="178257" y="1697736"/>
                  </a:lnTo>
                  <a:lnTo>
                    <a:pt x="130868" y="1691368"/>
                  </a:lnTo>
                  <a:lnTo>
                    <a:pt x="88286" y="1673399"/>
                  </a:lnTo>
                  <a:lnTo>
                    <a:pt x="52209" y="1645526"/>
                  </a:lnTo>
                  <a:lnTo>
                    <a:pt x="24336" y="1609449"/>
                  </a:lnTo>
                  <a:lnTo>
                    <a:pt x="6367" y="1566867"/>
                  </a:lnTo>
                  <a:lnTo>
                    <a:pt x="0" y="1519478"/>
                  </a:lnTo>
                  <a:lnTo>
                    <a:pt x="0" y="178307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8100" y="4166996"/>
            <a:ext cx="2230755" cy="12014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949325">
              <a:lnSpc>
                <a:spcPts val="1910"/>
              </a:lnSpc>
              <a:spcBef>
                <a:spcPts val="370"/>
              </a:spcBef>
            </a:pPr>
            <a:r>
              <a:rPr sz="1800" spc="105" dirty="0">
                <a:latin typeface="Cambria"/>
                <a:cs typeface="Cambria"/>
              </a:rPr>
              <a:t>Access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time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(latency)</a:t>
            </a:r>
            <a:endParaRPr sz="1800">
              <a:latin typeface="Cambria"/>
              <a:cs typeface="Cambria"/>
            </a:endParaRPr>
          </a:p>
          <a:p>
            <a:pPr marL="127000" marR="5080" indent="-114300">
              <a:lnSpc>
                <a:spcPct val="88200"/>
              </a:lnSpc>
              <a:spcBef>
                <a:spcPts val="720"/>
              </a:spcBef>
              <a:buChar char="•"/>
              <a:tabLst>
                <a:tab pos="127000" algn="l"/>
              </a:tabLst>
            </a:pPr>
            <a:r>
              <a:rPr sz="1400" spc="35" dirty="0">
                <a:latin typeface="Cambria"/>
                <a:cs typeface="Cambria"/>
              </a:rPr>
              <a:t>Time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between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presenting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the </a:t>
            </a:r>
            <a:r>
              <a:rPr sz="1400" spc="55" dirty="0">
                <a:latin typeface="Cambria"/>
                <a:cs typeface="Cambria"/>
              </a:rPr>
              <a:t>address </a:t>
            </a:r>
            <a:r>
              <a:rPr sz="1400" spc="60" dirty="0">
                <a:latin typeface="Cambria"/>
                <a:cs typeface="Cambria"/>
              </a:rPr>
              <a:t>and </a:t>
            </a:r>
            <a:r>
              <a:rPr sz="1400" spc="50" dirty="0">
                <a:latin typeface="Cambria"/>
                <a:cs typeface="Cambria"/>
              </a:rPr>
              <a:t>getting 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the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valid data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00729" y="3965194"/>
            <a:ext cx="2479040" cy="1962150"/>
            <a:chOff x="3300729" y="3965194"/>
            <a:chExt cx="2479040" cy="1962150"/>
          </a:xfrm>
        </p:grpSpPr>
        <p:sp>
          <p:nvSpPr>
            <p:cNvPr id="18" name="object 18"/>
            <p:cNvSpPr/>
            <p:nvPr/>
          </p:nvSpPr>
          <p:spPr>
            <a:xfrm>
              <a:off x="3307079" y="3971544"/>
              <a:ext cx="2466340" cy="1949450"/>
            </a:xfrm>
            <a:custGeom>
              <a:avLst/>
              <a:gdLst/>
              <a:ahLst/>
              <a:cxnLst/>
              <a:rect l="l" t="t" r="r" b="b"/>
              <a:pathLst>
                <a:path w="2466340" h="1949450">
                  <a:moveTo>
                    <a:pt x="2261108" y="0"/>
                  </a:moveTo>
                  <a:lnTo>
                    <a:pt x="204724" y="0"/>
                  </a:lnTo>
                  <a:lnTo>
                    <a:pt x="157793" y="5408"/>
                  </a:lnTo>
                  <a:lnTo>
                    <a:pt x="114707" y="20814"/>
                  </a:lnTo>
                  <a:lnTo>
                    <a:pt x="76694" y="44986"/>
                  </a:lnTo>
                  <a:lnTo>
                    <a:pt x="44986" y="76694"/>
                  </a:lnTo>
                  <a:lnTo>
                    <a:pt x="20814" y="114707"/>
                  </a:lnTo>
                  <a:lnTo>
                    <a:pt x="5408" y="157793"/>
                  </a:lnTo>
                  <a:lnTo>
                    <a:pt x="0" y="204723"/>
                  </a:lnTo>
                  <a:lnTo>
                    <a:pt x="0" y="1744522"/>
                  </a:lnTo>
                  <a:lnTo>
                    <a:pt x="5408" y="1791454"/>
                  </a:lnTo>
                  <a:lnTo>
                    <a:pt x="20814" y="1834534"/>
                  </a:lnTo>
                  <a:lnTo>
                    <a:pt x="44986" y="1872537"/>
                  </a:lnTo>
                  <a:lnTo>
                    <a:pt x="76694" y="1904233"/>
                  </a:lnTo>
                  <a:lnTo>
                    <a:pt x="114707" y="1928393"/>
                  </a:lnTo>
                  <a:lnTo>
                    <a:pt x="157793" y="1943790"/>
                  </a:lnTo>
                  <a:lnTo>
                    <a:pt x="204724" y="1949195"/>
                  </a:lnTo>
                  <a:lnTo>
                    <a:pt x="2261108" y="1949195"/>
                  </a:lnTo>
                  <a:lnTo>
                    <a:pt x="2308038" y="1943790"/>
                  </a:lnTo>
                  <a:lnTo>
                    <a:pt x="2351124" y="1928393"/>
                  </a:lnTo>
                  <a:lnTo>
                    <a:pt x="2389137" y="1904233"/>
                  </a:lnTo>
                  <a:lnTo>
                    <a:pt x="2420845" y="1872537"/>
                  </a:lnTo>
                  <a:lnTo>
                    <a:pt x="2445017" y="1834534"/>
                  </a:lnTo>
                  <a:lnTo>
                    <a:pt x="2460423" y="1791454"/>
                  </a:lnTo>
                  <a:lnTo>
                    <a:pt x="2465832" y="1744522"/>
                  </a:lnTo>
                  <a:lnTo>
                    <a:pt x="2465832" y="204723"/>
                  </a:lnTo>
                  <a:lnTo>
                    <a:pt x="2460423" y="157793"/>
                  </a:lnTo>
                  <a:lnTo>
                    <a:pt x="2445017" y="114707"/>
                  </a:lnTo>
                  <a:lnTo>
                    <a:pt x="2420845" y="76694"/>
                  </a:lnTo>
                  <a:lnTo>
                    <a:pt x="2389137" y="44986"/>
                  </a:lnTo>
                  <a:lnTo>
                    <a:pt x="2351124" y="20814"/>
                  </a:lnTo>
                  <a:lnTo>
                    <a:pt x="2308038" y="5408"/>
                  </a:lnTo>
                  <a:lnTo>
                    <a:pt x="22611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7079" y="3971544"/>
              <a:ext cx="2466340" cy="1949450"/>
            </a:xfrm>
            <a:custGeom>
              <a:avLst/>
              <a:gdLst/>
              <a:ahLst/>
              <a:cxnLst/>
              <a:rect l="l" t="t" r="r" b="b"/>
              <a:pathLst>
                <a:path w="2466340" h="1949450">
                  <a:moveTo>
                    <a:pt x="0" y="204723"/>
                  </a:moveTo>
                  <a:lnTo>
                    <a:pt x="5408" y="157793"/>
                  </a:lnTo>
                  <a:lnTo>
                    <a:pt x="20814" y="114707"/>
                  </a:lnTo>
                  <a:lnTo>
                    <a:pt x="44986" y="76694"/>
                  </a:lnTo>
                  <a:lnTo>
                    <a:pt x="76694" y="44986"/>
                  </a:lnTo>
                  <a:lnTo>
                    <a:pt x="114707" y="20814"/>
                  </a:lnTo>
                  <a:lnTo>
                    <a:pt x="157793" y="5408"/>
                  </a:lnTo>
                  <a:lnTo>
                    <a:pt x="204724" y="0"/>
                  </a:lnTo>
                  <a:lnTo>
                    <a:pt x="2261108" y="0"/>
                  </a:lnTo>
                  <a:lnTo>
                    <a:pt x="2308038" y="5408"/>
                  </a:lnTo>
                  <a:lnTo>
                    <a:pt x="2351124" y="20814"/>
                  </a:lnTo>
                  <a:lnTo>
                    <a:pt x="2389137" y="44986"/>
                  </a:lnTo>
                  <a:lnTo>
                    <a:pt x="2420845" y="76694"/>
                  </a:lnTo>
                  <a:lnTo>
                    <a:pt x="2445017" y="114707"/>
                  </a:lnTo>
                  <a:lnTo>
                    <a:pt x="2460423" y="157793"/>
                  </a:lnTo>
                  <a:lnTo>
                    <a:pt x="2465832" y="204723"/>
                  </a:lnTo>
                  <a:lnTo>
                    <a:pt x="2465832" y="1744522"/>
                  </a:lnTo>
                  <a:lnTo>
                    <a:pt x="2460423" y="1791454"/>
                  </a:lnTo>
                  <a:lnTo>
                    <a:pt x="2445017" y="1834534"/>
                  </a:lnTo>
                  <a:lnTo>
                    <a:pt x="2420845" y="1872537"/>
                  </a:lnTo>
                  <a:lnTo>
                    <a:pt x="2389137" y="1904233"/>
                  </a:lnTo>
                  <a:lnTo>
                    <a:pt x="2351124" y="1928393"/>
                  </a:lnTo>
                  <a:lnTo>
                    <a:pt x="2308038" y="1943790"/>
                  </a:lnTo>
                  <a:lnTo>
                    <a:pt x="2261108" y="1949195"/>
                  </a:lnTo>
                  <a:lnTo>
                    <a:pt x="204724" y="1949195"/>
                  </a:lnTo>
                  <a:lnTo>
                    <a:pt x="157793" y="1943790"/>
                  </a:lnTo>
                  <a:lnTo>
                    <a:pt x="114707" y="1928393"/>
                  </a:lnTo>
                  <a:lnTo>
                    <a:pt x="76694" y="1904233"/>
                  </a:lnTo>
                  <a:lnTo>
                    <a:pt x="44986" y="1872537"/>
                  </a:lnTo>
                  <a:lnTo>
                    <a:pt x="20814" y="1834534"/>
                  </a:lnTo>
                  <a:lnTo>
                    <a:pt x="5408" y="1791454"/>
                  </a:lnTo>
                  <a:lnTo>
                    <a:pt x="0" y="1744522"/>
                  </a:lnTo>
                  <a:lnTo>
                    <a:pt x="0" y="204723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23284" y="3959137"/>
            <a:ext cx="2226945" cy="14579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spc="90" dirty="0">
                <a:latin typeface="Cambria"/>
                <a:cs typeface="Cambria"/>
              </a:rPr>
              <a:t>Memory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cycle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time</a:t>
            </a:r>
            <a:endParaRPr sz="1800">
              <a:latin typeface="Cambria"/>
              <a:cs typeface="Cambria"/>
            </a:endParaRPr>
          </a:p>
          <a:p>
            <a:pPr marL="127000" marR="5080" indent="-114935">
              <a:lnSpc>
                <a:spcPts val="1480"/>
              </a:lnSpc>
              <a:spcBef>
                <a:spcPts val="775"/>
              </a:spcBef>
              <a:buChar char="•"/>
              <a:tabLst>
                <a:tab pos="127635" algn="l"/>
              </a:tabLst>
            </a:pPr>
            <a:r>
              <a:rPr sz="1400" spc="35" dirty="0">
                <a:latin typeface="Cambria"/>
                <a:cs typeface="Cambria"/>
              </a:rPr>
              <a:t>Time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may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be</a:t>
            </a:r>
            <a:r>
              <a:rPr sz="1400" spc="35" dirty="0">
                <a:latin typeface="Cambria"/>
                <a:cs typeface="Cambria"/>
              </a:rPr>
              <a:t> required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for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</a:t>
            </a:r>
            <a:r>
              <a:rPr sz="1400" spc="-20" dirty="0">
                <a:latin typeface="Cambria"/>
                <a:cs typeface="Cambria"/>
              </a:rPr>
              <a:t>h</a:t>
            </a:r>
            <a:r>
              <a:rPr sz="1400" spc="120" dirty="0">
                <a:latin typeface="Cambria"/>
                <a:cs typeface="Cambria"/>
              </a:rPr>
              <a:t>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m</a:t>
            </a:r>
            <a:r>
              <a:rPr sz="1400" spc="60" dirty="0">
                <a:latin typeface="Cambria"/>
                <a:cs typeface="Cambria"/>
              </a:rPr>
              <a:t>emor</a:t>
            </a:r>
            <a:r>
              <a:rPr sz="1400" spc="85" dirty="0">
                <a:latin typeface="Cambria"/>
                <a:cs typeface="Cambria"/>
              </a:rPr>
              <a:t>y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to</a:t>
            </a:r>
            <a:r>
              <a:rPr sz="1400" spc="-7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“</a:t>
            </a:r>
            <a:r>
              <a:rPr sz="1400" spc="40" dirty="0">
                <a:latin typeface="Cambria"/>
                <a:cs typeface="Cambria"/>
              </a:rPr>
              <a:t>r</a:t>
            </a:r>
            <a:r>
              <a:rPr sz="1400" spc="85" dirty="0">
                <a:latin typeface="Cambria"/>
                <a:cs typeface="Cambria"/>
              </a:rPr>
              <a:t>ec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10" dirty="0">
                <a:latin typeface="Cambria"/>
                <a:cs typeface="Cambria"/>
              </a:rPr>
              <a:t>v</a:t>
            </a:r>
            <a:r>
              <a:rPr sz="1400" spc="80" dirty="0">
                <a:latin typeface="Cambria"/>
                <a:cs typeface="Cambria"/>
              </a:rPr>
              <a:t>er”  </a:t>
            </a:r>
            <a:r>
              <a:rPr sz="1400" spc="60" dirty="0">
                <a:latin typeface="Cambria"/>
                <a:cs typeface="Cambria"/>
              </a:rPr>
              <a:t>before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next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access.</a:t>
            </a:r>
            <a:endParaRPr sz="1400">
              <a:latin typeface="Cambria"/>
              <a:cs typeface="Cambria"/>
            </a:endParaRPr>
          </a:p>
          <a:p>
            <a:pPr marL="127000" indent="-114935">
              <a:lnSpc>
                <a:spcPts val="1585"/>
              </a:lnSpc>
              <a:spcBef>
                <a:spcPts val="20"/>
              </a:spcBef>
              <a:buChar char="•"/>
              <a:tabLst>
                <a:tab pos="127635" algn="l"/>
              </a:tabLst>
            </a:pPr>
            <a:r>
              <a:rPr sz="1400" spc="125" dirty="0">
                <a:latin typeface="Cambria"/>
                <a:cs typeface="Cambria"/>
              </a:rPr>
              <a:t>Cycle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time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60" dirty="0">
                <a:latin typeface="Cambria"/>
                <a:cs typeface="Cambria"/>
              </a:rPr>
              <a:t>=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access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time</a:t>
            </a:r>
            <a:endParaRPr sz="1400">
              <a:latin typeface="Cambria"/>
              <a:cs typeface="Cambria"/>
            </a:endParaRPr>
          </a:p>
          <a:p>
            <a:pPr marL="127000">
              <a:lnSpc>
                <a:spcPts val="1585"/>
              </a:lnSpc>
            </a:pPr>
            <a:r>
              <a:rPr sz="1400" spc="160" dirty="0">
                <a:latin typeface="Cambria"/>
                <a:cs typeface="Cambria"/>
              </a:rPr>
              <a:t>+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recovery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time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07964" y="4091940"/>
            <a:ext cx="2478405" cy="1710055"/>
            <a:chOff x="5807964" y="4091940"/>
            <a:chExt cx="2478405" cy="1710055"/>
          </a:xfrm>
        </p:grpSpPr>
        <p:sp>
          <p:nvSpPr>
            <p:cNvPr id="22" name="object 22"/>
            <p:cNvSpPr/>
            <p:nvPr/>
          </p:nvSpPr>
          <p:spPr>
            <a:xfrm>
              <a:off x="5814060" y="4098036"/>
              <a:ext cx="2466340" cy="1697989"/>
            </a:xfrm>
            <a:custGeom>
              <a:avLst/>
              <a:gdLst/>
              <a:ahLst/>
              <a:cxnLst/>
              <a:rect l="l" t="t" r="r" b="b"/>
              <a:pathLst>
                <a:path w="2466340" h="1697989">
                  <a:moveTo>
                    <a:pt x="2287523" y="0"/>
                  </a:moveTo>
                  <a:lnTo>
                    <a:pt x="178307" y="0"/>
                  </a:lnTo>
                  <a:lnTo>
                    <a:pt x="130880" y="6364"/>
                  </a:lnTo>
                  <a:lnTo>
                    <a:pt x="88279" y="24327"/>
                  </a:lnTo>
                  <a:lnTo>
                    <a:pt x="52197" y="52196"/>
                  </a:lnTo>
                  <a:lnTo>
                    <a:pt x="24327" y="88279"/>
                  </a:lnTo>
                  <a:lnTo>
                    <a:pt x="6364" y="130880"/>
                  </a:lnTo>
                  <a:lnTo>
                    <a:pt x="0" y="178307"/>
                  </a:lnTo>
                  <a:lnTo>
                    <a:pt x="0" y="1519478"/>
                  </a:lnTo>
                  <a:lnTo>
                    <a:pt x="6364" y="1566867"/>
                  </a:lnTo>
                  <a:lnTo>
                    <a:pt x="24327" y="1609449"/>
                  </a:lnTo>
                  <a:lnTo>
                    <a:pt x="52197" y="1645526"/>
                  </a:lnTo>
                  <a:lnTo>
                    <a:pt x="88279" y="1673399"/>
                  </a:lnTo>
                  <a:lnTo>
                    <a:pt x="130880" y="1691368"/>
                  </a:lnTo>
                  <a:lnTo>
                    <a:pt x="178307" y="1697736"/>
                  </a:lnTo>
                  <a:lnTo>
                    <a:pt x="2287523" y="1697736"/>
                  </a:lnTo>
                  <a:lnTo>
                    <a:pt x="2334951" y="1691368"/>
                  </a:lnTo>
                  <a:lnTo>
                    <a:pt x="2377552" y="1673399"/>
                  </a:lnTo>
                  <a:lnTo>
                    <a:pt x="2413635" y="1645526"/>
                  </a:lnTo>
                  <a:lnTo>
                    <a:pt x="2441504" y="1609449"/>
                  </a:lnTo>
                  <a:lnTo>
                    <a:pt x="2459467" y="1566867"/>
                  </a:lnTo>
                  <a:lnTo>
                    <a:pt x="2465832" y="1519478"/>
                  </a:lnTo>
                  <a:lnTo>
                    <a:pt x="2465832" y="178307"/>
                  </a:lnTo>
                  <a:lnTo>
                    <a:pt x="2459467" y="130880"/>
                  </a:lnTo>
                  <a:lnTo>
                    <a:pt x="2441504" y="88279"/>
                  </a:lnTo>
                  <a:lnTo>
                    <a:pt x="2413634" y="52197"/>
                  </a:lnTo>
                  <a:lnTo>
                    <a:pt x="2377552" y="24327"/>
                  </a:lnTo>
                  <a:lnTo>
                    <a:pt x="2334951" y="6364"/>
                  </a:lnTo>
                  <a:lnTo>
                    <a:pt x="228752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14060" y="4098036"/>
              <a:ext cx="2466340" cy="1697989"/>
            </a:xfrm>
            <a:custGeom>
              <a:avLst/>
              <a:gdLst/>
              <a:ahLst/>
              <a:cxnLst/>
              <a:rect l="l" t="t" r="r" b="b"/>
              <a:pathLst>
                <a:path w="2466340" h="1697989">
                  <a:moveTo>
                    <a:pt x="0" y="178307"/>
                  </a:moveTo>
                  <a:lnTo>
                    <a:pt x="6364" y="130880"/>
                  </a:lnTo>
                  <a:lnTo>
                    <a:pt x="24327" y="88279"/>
                  </a:lnTo>
                  <a:lnTo>
                    <a:pt x="52197" y="52196"/>
                  </a:lnTo>
                  <a:lnTo>
                    <a:pt x="88279" y="24327"/>
                  </a:lnTo>
                  <a:lnTo>
                    <a:pt x="130880" y="6364"/>
                  </a:lnTo>
                  <a:lnTo>
                    <a:pt x="178307" y="0"/>
                  </a:lnTo>
                  <a:lnTo>
                    <a:pt x="2287523" y="0"/>
                  </a:lnTo>
                  <a:lnTo>
                    <a:pt x="2334951" y="6364"/>
                  </a:lnTo>
                  <a:lnTo>
                    <a:pt x="2377552" y="24327"/>
                  </a:lnTo>
                  <a:lnTo>
                    <a:pt x="2413634" y="52197"/>
                  </a:lnTo>
                  <a:lnTo>
                    <a:pt x="2441504" y="88279"/>
                  </a:lnTo>
                  <a:lnTo>
                    <a:pt x="2459467" y="130880"/>
                  </a:lnTo>
                  <a:lnTo>
                    <a:pt x="2465832" y="178307"/>
                  </a:lnTo>
                  <a:lnTo>
                    <a:pt x="2465832" y="1519478"/>
                  </a:lnTo>
                  <a:lnTo>
                    <a:pt x="2459467" y="1566867"/>
                  </a:lnTo>
                  <a:lnTo>
                    <a:pt x="2441504" y="1609449"/>
                  </a:lnTo>
                  <a:lnTo>
                    <a:pt x="2413635" y="1645526"/>
                  </a:lnTo>
                  <a:lnTo>
                    <a:pt x="2377552" y="1673399"/>
                  </a:lnTo>
                  <a:lnTo>
                    <a:pt x="2334951" y="1691368"/>
                  </a:lnTo>
                  <a:lnTo>
                    <a:pt x="2287523" y="1697736"/>
                  </a:lnTo>
                  <a:lnTo>
                    <a:pt x="178307" y="1697736"/>
                  </a:lnTo>
                  <a:lnTo>
                    <a:pt x="130880" y="1691368"/>
                  </a:lnTo>
                  <a:lnTo>
                    <a:pt x="88279" y="1673399"/>
                  </a:lnTo>
                  <a:lnTo>
                    <a:pt x="52197" y="1645526"/>
                  </a:lnTo>
                  <a:lnTo>
                    <a:pt x="24327" y="1609449"/>
                  </a:lnTo>
                  <a:lnTo>
                    <a:pt x="6364" y="1566867"/>
                  </a:lnTo>
                  <a:lnTo>
                    <a:pt x="0" y="1519478"/>
                  </a:lnTo>
                  <a:lnTo>
                    <a:pt x="0" y="178307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23534" y="4077120"/>
            <a:ext cx="2224405" cy="10490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spc="30" dirty="0">
                <a:latin typeface="Cambria"/>
                <a:cs typeface="Cambria"/>
              </a:rPr>
              <a:t>Transfer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rate</a:t>
            </a:r>
            <a:endParaRPr sz="1800">
              <a:latin typeface="Cambria"/>
              <a:cs typeface="Cambria"/>
            </a:endParaRPr>
          </a:p>
          <a:p>
            <a:pPr marL="127000" marR="5080" indent="-114300">
              <a:lnSpc>
                <a:spcPct val="87900"/>
              </a:lnSpc>
              <a:spcBef>
                <a:spcPts val="760"/>
              </a:spcBef>
              <a:buChar char="•"/>
              <a:tabLst>
                <a:tab pos="127000" algn="l"/>
              </a:tabLst>
            </a:pPr>
            <a:r>
              <a:rPr sz="1400" spc="45" dirty="0">
                <a:latin typeface="Cambria"/>
                <a:cs typeface="Cambria"/>
              </a:rPr>
              <a:t>The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rate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at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which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data 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can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be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transferred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into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or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out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of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memory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unit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460" y="429564"/>
            <a:ext cx="7308510" cy="452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576" y="278638"/>
            <a:ext cx="7315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0000"/>
                </a:solidFill>
              </a:rPr>
              <a:t>Physical</a:t>
            </a:r>
            <a:r>
              <a:rPr sz="3600" spc="-60" dirty="0">
                <a:solidFill>
                  <a:srgbClr val="FF0000"/>
                </a:solidFill>
              </a:rPr>
              <a:t> </a:t>
            </a:r>
            <a:r>
              <a:rPr sz="3600" spc="155" dirty="0">
                <a:solidFill>
                  <a:srgbClr val="FF0000"/>
                </a:solidFill>
              </a:rPr>
              <a:t>Types</a:t>
            </a:r>
            <a:r>
              <a:rPr sz="3600" spc="85" dirty="0">
                <a:solidFill>
                  <a:srgbClr val="FF0000"/>
                </a:solidFill>
              </a:rPr>
              <a:t> </a:t>
            </a:r>
            <a:r>
              <a:rPr sz="3600" spc="145" dirty="0">
                <a:solidFill>
                  <a:srgbClr val="FF0000"/>
                </a:solidFill>
              </a:rPr>
              <a:t>and</a:t>
            </a:r>
            <a:r>
              <a:rPr sz="3600" spc="90" dirty="0">
                <a:solidFill>
                  <a:srgbClr val="FF0000"/>
                </a:solidFill>
              </a:rPr>
              <a:t> </a:t>
            </a:r>
            <a:r>
              <a:rPr sz="3600" spc="135" dirty="0">
                <a:solidFill>
                  <a:srgbClr val="FF0000"/>
                </a:solidFill>
              </a:rPr>
              <a:t>Characteristics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46303" y="984866"/>
            <a:ext cx="7638415" cy="5424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most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common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forms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are:</a:t>
            </a:r>
            <a:endParaRPr sz="17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8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Semiconductor</a:t>
            </a:r>
            <a:r>
              <a:rPr sz="1400" spc="-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Magnetic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surface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Optical</a:t>
            </a:r>
            <a:endParaRPr sz="1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Magneto-optical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B86FB8"/>
              </a:buClr>
              <a:buFont typeface="Wingdings"/>
              <a:buChar char=""/>
            </a:pPr>
            <a:endParaRPr sz="13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Several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physical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characteristics</a:t>
            </a:r>
            <a:r>
              <a:rPr sz="16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storage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006FC0"/>
                </a:solidFill>
                <a:latin typeface="Cambria"/>
                <a:cs typeface="Cambria"/>
              </a:rPr>
              <a:t>important:</a:t>
            </a:r>
            <a:endParaRPr sz="16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Volatile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4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26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  <a:tab pos="699135" algn="l"/>
              </a:tabLst>
            </a:pP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Information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585858"/>
                </a:solidFill>
                <a:latin typeface="Cambria"/>
                <a:cs typeface="Cambria"/>
              </a:rPr>
              <a:t>decays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naturally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or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lost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when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electrical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power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is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switched</a:t>
            </a:r>
            <a:r>
              <a:rPr sz="1400" spc="10" dirty="0">
                <a:solidFill>
                  <a:srgbClr val="585858"/>
                </a:solidFill>
                <a:latin typeface="Cambria"/>
                <a:cs typeface="Cambria"/>
              </a:rPr>
              <a:t> off</a:t>
            </a:r>
            <a:endParaRPr sz="1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Nonvolatile</a:t>
            </a:r>
            <a:r>
              <a:rPr sz="14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4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26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  <a:tab pos="699135" algn="l"/>
              </a:tabLst>
            </a:pPr>
            <a:r>
              <a:rPr sz="1400" spc="114" dirty="0">
                <a:solidFill>
                  <a:srgbClr val="585858"/>
                </a:solidFill>
                <a:latin typeface="Cambria"/>
                <a:cs typeface="Cambria"/>
              </a:rPr>
              <a:t>Once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recorded,</a:t>
            </a:r>
            <a:r>
              <a:rPr sz="14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information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remains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without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deterioration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until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deliberately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585858"/>
                </a:solidFill>
                <a:latin typeface="Cambria"/>
                <a:cs typeface="Cambria"/>
              </a:rPr>
              <a:t>changed</a:t>
            </a:r>
            <a:endParaRPr sz="14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26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  <a:tab pos="699135" algn="l"/>
              </a:tabLst>
            </a:pP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No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electrical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power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585858"/>
                </a:solidFill>
                <a:latin typeface="Cambria"/>
                <a:cs typeface="Cambria"/>
              </a:rPr>
              <a:t>needed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retain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information</a:t>
            </a:r>
            <a:endParaRPr sz="1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7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Magnetic-surface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memories</a:t>
            </a:r>
            <a:endParaRPr sz="14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26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  <a:tab pos="699135" algn="l"/>
              </a:tabLst>
            </a:pP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nonvolatile</a:t>
            </a:r>
            <a:endParaRPr sz="1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Semiconductor</a:t>
            </a:r>
            <a:r>
              <a:rPr sz="1400" spc="-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4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26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  <a:tab pos="699135" algn="l"/>
              </a:tabLst>
            </a:pP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either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volatile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nonvolatile</a:t>
            </a:r>
            <a:endParaRPr sz="1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Nonerasable</a:t>
            </a:r>
            <a:r>
              <a:rPr sz="1400" spc="-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4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26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  <a:tab pos="699135" algn="l"/>
              </a:tabLst>
            </a:pP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Cannot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altered,</a:t>
            </a:r>
            <a:r>
              <a:rPr sz="1400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585858"/>
                </a:solidFill>
                <a:latin typeface="Cambria"/>
                <a:cs typeface="Cambria"/>
              </a:rPr>
              <a:t>except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destroying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storage</a:t>
            </a:r>
            <a:r>
              <a:rPr sz="14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unit</a:t>
            </a:r>
            <a:endParaRPr sz="14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26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  <a:tab pos="699135" algn="l"/>
              </a:tabLst>
            </a:pP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Semiconductor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type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known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read-only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(ROM)</a:t>
            </a:r>
            <a:endParaRPr sz="14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663366"/>
              </a:buClr>
              <a:buFont typeface="Wingdings"/>
              <a:buChar char=""/>
            </a:pPr>
            <a:endParaRPr sz="13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-20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16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random-access</a:t>
            </a:r>
            <a:r>
              <a:rPr sz="16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16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organization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key </a:t>
            </a:r>
            <a:r>
              <a:rPr sz="1600" spc="85" dirty="0">
                <a:solidFill>
                  <a:srgbClr val="006FC0"/>
                </a:solidFill>
                <a:latin typeface="Cambria"/>
                <a:cs typeface="Cambria"/>
              </a:rPr>
              <a:t>design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issue</a:t>
            </a:r>
            <a:endParaRPr sz="16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7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Organization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refers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physical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arrangement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bits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form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words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3975" y="1222904"/>
            <a:ext cx="2160626" cy="18987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382523"/>
            <a:ext cx="4543805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389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75" dirty="0">
                <a:solidFill>
                  <a:srgbClr val="FF0000"/>
                </a:solidFill>
              </a:rPr>
              <a:t>Memory</a:t>
            </a:r>
            <a:r>
              <a:rPr sz="3600" spc="70" dirty="0">
                <a:solidFill>
                  <a:srgbClr val="FF0000"/>
                </a:solidFill>
              </a:rPr>
              <a:t> </a:t>
            </a:r>
            <a:r>
              <a:rPr sz="3600" spc="90" dirty="0">
                <a:solidFill>
                  <a:srgbClr val="FF0000"/>
                </a:solidFill>
              </a:rPr>
              <a:t>Hierarchy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52625"/>
            <a:ext cx="7340600" cy="376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Design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constraints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computer’s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summed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up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three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questions: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spc="-4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much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t,</a:t>
            </a:r>
            <a:r>
              <a:rPr sz="1800" spc="-1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xp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ens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iv</a:t>
            </a:r>
            <a:r>
              <a:rPr sz="1800" spc="15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trade-off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among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capacity,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access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time,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cost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Faster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time,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greater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cost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per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bit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204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eater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capa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cit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1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ler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cost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bit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204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eater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capa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cit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1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sl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-55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time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way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out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dilemma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not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rely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single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component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technology,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but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employ a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hierarchy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1765</Words>
  <Application>Microsoft Office PowerPoint</Application>
  <PresentationFormat>On-screen Show (4:3)</PresentationFormat>
  <Paragraphs>335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MT</vt:lpstr>
      <vt:lpstr>Calibri</vt:lpstr>
      <vt:lpstr>Cambria</vt:lpstr>
      <vt:lpstr>Georgia</vt:lpstr>
      <vt:lpstr>Symbol</vt:lpstr>
      <vt:lpstr>Times New Roman</vt:lpstr>
      <vt:lpstr>Wingdings</vt:lpstr>
      <vt:lpstr>Office Theme</vt:lpstr>
      <vt:lpstr>Computer Architecture and  Logic Design (CALD) Lecture 04</vt:lpstr>
      <vt:lpstr>Memory Systems</vt:lpstr>
      <vt:lpstr>+ Characteristics of Memory  Systems</vt:lpstr>
      <vt:lpstr>+ Characteristics of Memory  Systems</vt:lpstr>
      <vt:lpstr>+ Method of Accessing Units of Data</vt:lpstr>
      <vt:lpstr>+ Method of Accessing Units of Data</vt:lpstr>
      <vt:lpstr>Capacity and Performance</vt:lpstr>
      <vt:lpstr>Physical Types and Characteristics</vt:lpstr>
      <vt:lpstr>+ Memory Hierarchy</vt:lpstr>
      <vt:lpstr>+ Memory Hierarchy</vt:lpstr>
      <vt:lpstr>+ Cache and Main Memory</vt:lpstr>
      <vt:lpstr>PowerPoint Presentation</vt:lpstr>
      <vt:lpstr>PowerPoint Presentation</vt:lpstr>
      <vt:lpstr>Table 4.3</vt:lpstr>
      <vt:lpstr>+ Replacement Algorithms</vt:lpstr>
      <vt:lpstr>+ The most common replacement  algorithms are:</vt:lpstr>
      <vt:lpstr>Write Policy</vt:lpstr>
      <vt:lpstr>+ Write Through and Write Back</vt:lpstr>
      <vt:lpstr>+ Multilevel Caches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02-131212-009</cp:lastModifiedBy>
  <cp:revision>1</cp:revision>
  <dcterms:created xsi:type="dcterms:W3CDTF">2023-02-15T03:08:30Z</dcterms:created>
  <dcterms:modified xsi:type="dcterms:W3CDTF">2023-02-15T03:08:52Z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2023-02-15T00:00:00Z</vt:filetime>
  </property>
</Properties>
</file>