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23" y="626160"/>
            <a:ext cx="3577911" cy="3609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854149"/>
            <a:ext cx="336994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895" y="1363471"/>
            <a:ext cx="80142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24330"/>
            <a:ext cx="6417309" cy="390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8267" y="6586551"/>
            <a:ext cx="3756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Georgia"/>
                <a:cs typeface="Georgia"/>
              </a:rPr>
              <a:t>Computer </a:t>
            </a:r>
            <a:r>
              <a:rPr sz="3600" b="1" spc="-10" dirty="0">
                <a:solidFill>
                  <a:srgbClr val="FF0000"/>
                </a:solidFill>
                <a:latin typeface="Georgia"/>
                <a:cs typeface="Georgia"/>
              </a:rPr>
              <a:t>Architecture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and </a:t>
            </a:r>
            <a:r>
              <a:rPr sz="3600" b="1" spc="-90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Logic</a:t>
            </a:r>
            <a:r>
              <a:rPr sz="3600" b="1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Design</a:t>
            </a:r>
            <a:r>
              <a:rPr sz="3600" b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Georgia"/>
                <a:cs typeface="Georgia"/>
              </a:rPr>
              <a:t>(CALD)</a:t>
            </a:r>
            <a:endParaRPr sz="3600">
              <a:latin typeface="Georgia"/>
              <a:cs typeface="Georgia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Lecture</a:t>
            </a:r>
            <a:r>
              <a:rPr sz="3200" spc="-4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05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998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75" dirty="0">
                <a:solidFill>
                  <a:srgbClr val="FF0000"/>
                </a:solidFill>
                <a:latin typeface="Cambria"/>
                <a:cs typeface="Cambria"/>
              </a:rPr>
              <a:t>Module</a:t>
            </a:r>
            <a:r>
              <a:rPr sz="36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70" dirty="0">
                <a:solidFill>
                  <a:srgbClr val="FF0000"/>
                </a:solidFill>
                <a:latin typeface="Cambria"/>
                <a:cs typeface="Cambria"/>
              </a:rPr>
              <a:t>Functions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54733"/>
            <a:ext cx="7301865" cy="3836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35"/>
              </a:lnSpc>
              <a:spcBef>
                <a:spcPts val="10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connects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rest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computer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through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signal</a:t>
            </a:r>
            <a:endParaRPr sz="1700">
              <a:latin typeface="Cambria"/>
              <a:cs typeface="Cambria"/>
            </a:endParaRPr>
          </a:p>
          <a:p>
            <a:pPr marL="241300">
              <a:lnSpc>
                <a:spcPts val="1835"/>
              </a:lnSpc>
            </a:pP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lines </a:t>
            </a:r>
            <a:r>
              <a:rPr sz="1700" spc="110" dirty="0">
                <a:solidFill>
                  <a:srgbClr val="006FC0"/>
                </a:solidFill>
                <a:latin typeface="Cambria"/>
                <a:cs typeface="Cambria"/>
              </a:rPr>
              <a:t>(e.g.,</a:t>
            </a:r>
            <a:r>
              <a:rPr sz="1700" spc="-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lines).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241300" marR="294640" indent="-228600">
              <a:lnSpc>
                <a:spcPts val="163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transferred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buffered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7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registers.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ts val="1835"/>
              </a:lnSpc>
              <a:spcBef>
                <a:spcPts val="160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may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also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5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more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registers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provide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current</a:t>
            </a:r>
            <a:endParaRPr sz="1700">
              <a:latin typeface="Cambria"/>
              <a:cs typeface="Cambria"/>
            </a:endParaRPr>
          </a:p>
          <a:p>
            <a:pPr marL="241300">
              <a:lnSpc>
                <a:spcPts val="1835"/>
              </a:lnSpc>
            </a:pP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information.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 marL="241300" marR="400050" indent="-228600">
              <a:lnSpc>
                <a:spcPts val="163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0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006FC0"/>
                </a:solidFill>
                <a:latin typeface="Cambria"/>
                <a:cs typeface="Cambria"/>
              </a:rPr>
              <a:t>within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interacts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via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set </a:t>
            </a:r>
            <a:r>
              <a:rPr sz="1700" spc="2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lines.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56260" indent="-228600">
              <a:lnSpc>
                <a:spcPct val="8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uses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lines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issue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commands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1700" spc="-3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module.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ct val="8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I/O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contains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logic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006FC0"/>
                </a:solidFill>
                <a:latin typeface="Cambria"/>
                <a:cs typeface="Cambria"/>
              </a:rPr>
              <a:t>specific</a:t>
            </a:r>
            <a:r>
              <a:rPr sz="17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interface</a:t>
            </a:r>
            <a:r>
              <a:rPr sz="17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17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006FC0"/>
                </a:solidFill>
                <a:latin typeface="Cambria"/>
                <a:cs typeface="Cambria"/>
              </a:rPr>
              <a:t>device </a:t>
            </a:r>
            <a:r>
              <a:rPr sz="1700" spc="-3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-30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17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006FC0"/>
                </a:solidFill>
                <a:latin typeface="Cambria"/>
                <a:cs typeface="Cambria"/>
              </a:rPr>
              <a:t>controls.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88392"/>
            <a:ext cx="3812286" cy="1009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06197"/>
            <a:ext cx="37198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125" algn="l"/>
              </a:tabLst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FF0000"/>
                </a:solidFill>
                <a:latin typeface="Cambria"/>
                <a:cs typeface="Cambria"/>
              </a:rPr>
              <a:t>Techniques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032763"/>
            <a:ext cx="7548880" cy="53352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424305">
              <a:lnSpc>
                <a:spcPts val="3020"/>
              </a:lnSpc>
              <a:spcBef>
                <a:spcPts val="480"/>
              </a:spcBef>
            </a:pPr>
            <a:r>
              <a:rPr sz="2800" spc="70" dirty="0">
                <a:solidFill>
                  <a:srgbClr val="4D4D73"/>
                </a:solidFill>
                <a:latin typeface="Cambria"/>
                <a:cs typeface="Cambria"/>
              </a:rPr>
              <a:t>Three</a:t>
            </a:r>
            <a:r>
              <a:rPr sz="2800" spc="45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4D4D73"/>
                </a:solidFill>
                <a:latin typeface="Cambria"/>
                <a:cs typeface="Cambria"/>
              </a:rPr>
              <a:t>techniques</a:t>
            </a:r>
            <a:r>
              <a:rPr sz="2800" spc="90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4D4D73"/>
                </a:solidFill>
                <a:latin typeface="Cambria"/>
                <a:cs typeface="Cambria"/>
              </a:rPr>
              <a:t>are</a:t>
            </a:r>
            <a:r>
              <a:rPr sz="2800" spc="80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4D4D73"/>
                </a:solidFill>
                <a:latin typeface="Cambria"/>
                <a:cs typeface="Cambria"/>
              </a:rPr>
              <a:t>possible</a:t>
            </a:r>
            <a:r>
              <a:rPr sz="2800" spc="70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4D4D73"/>
                </a:solidFill>
                <a:latin typeface="Cambria"/>
                <a:cs typeface="Cambria"/>
              </a:rPr>
              <a:t>for</a:t>
            </a:r>
            <a:r>
              <a:rPr sz="2800" spc="65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4D4D73"/>
                </a:solidFill>
                <a:latin typeface="Cambria"/>
                <a:cs typeface="Cambria"/>
              </a:rPr>
              <a:t>I/O </a:t>
            </a:r>
            <a:r>
              <a:rPr sz="2800" spc="-600" dirty="0">
                <a:solidFill>
                  <a:srgbClr val="4D4D7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4D4D73"/>
                </a:solidFill>
                <a:latin typeface="Cambria"/>
                <a:cs typeface="Cambria"/>
              </a:rPr>
              <a:t>operations: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Programmed</a:t>
            </a:r>
            <a:r>
              <a:rPr sz="19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190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5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585858"/>
                </a:solidFill>
                <a:latin typeface="Cambria"/>
                <a:cs typeface="Cambria"/>
              </a:rPr>
              <a:t>exchanged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between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700">
              <a:latin typeface="Cambria"/>
              <a:cs typeface="Cambria"/>
            </a:endParaRPr>
          </a:p>
          <a:p>
            <a:pPr marL="698500" marR="281305" lvl="1" indent="-229235">
              <a:lnSpc>
                <a:spcPts val="1839"/>
              </a:lnSpc>
              <a:spcBef>
                <a:spcPts val="83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 executes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program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gives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direct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control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endParaRPr sz="1700">
              <a:latin typeface="Cambria"/>
              <a:cs typeface="Cambria"/>
            </a:endParaRPr>
          </a:p>
          <a:p>
            <a:pPr marL="698500" marR="561340" lvl="1" indent="-229235">
              <a:lnSpc>
                <a:spcPts val="1839"/>
              </a:lnSpc>
              <a:spcBef>
                <a:spcPts val="7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When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issues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command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must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wait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until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-3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complete</a:t>
            </a:r>
            <a:endParaRPr sz="1700">
              <a:latin typeface="Cambria"/>
              <a:cs typeface="Cambria"/>
            </a:endParaRPr>
          </a:p>
          <a:p>
            <a:pPr marL="698500" lvl="1" indent="-229235">
              <a:lnSpc>
                <a:spcPts val="1939"/>
              </a:lnSpc>
              <a:spcBef>
                <a:spcPts val="55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faster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wasteful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endParaRPr sz="1700">
              <a:latin typeface="Cambria"/>
              <a:cs typeface="Cambria"/>
            </a:endParaRPr>
          </a:p>
          <a:p>
            <a:pPr marL="698500">
              <a:lnSpc>
                <a:spcPts val="1939"/>
              </a:lnSpc>
            </a:pP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Interrupt-driven</a:t>
            </a:r>
            <a:r>
              <a:rPr sz="19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1900">
              <a:latin typeface="Cambria"/>
              <a:cs typeface="Cambria"/>
            </a:endParaRPr>
          </a:p>
          <a:p>
            <a:pPr marL="698500" marR="5080" lvl="1" indent="-229235">
              <a:lnSpc>
                <a:spcPts val="1839"/>
              </a:lnSpc>
              <a:spcBef>
                <a:spcPts val="83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Processor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issues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command,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continues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execute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other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instructions,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interrupted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when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latter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has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completed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work</a:t>
            </a: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Direct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00" dirty="0">
                <a:solidFill>
                  <a:srgbClr val="006FC0"/>
                </a:solidFill>
                <a:latin typeface="Cambria"/>
                <a:cs typeface="Cambria"/>
              </a:rPr>
              <a:t>access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(DMA)</a:t>
            </a:r>
            <a:endParaRPr sz="1900">
              <a:latin typeface="Cambria"/>
              <a:cs typeface="Cambria"/>
            </a:endParaRPr>
          </a:p>
          <a:p>
            <a:pPr marL="698500" marR="301625" lvl="1" indent="-229235">
              <a:lnSpc>
                <a:spcPts val="1839"/>
              </a:lnSpc>
              <a:spcBef>
                <a:spcPts val="83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699135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 and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main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700" spc="105" dirty="0">
                <a:solidFill>
                  <a:srgbClr val="585858"/>
                </a:solidFill>
                <a:latin typeface="Cambria"/>
                <a:cs typeface="Cambria"/>
              </a:rPr>
              <a:t>exchange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directly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without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involvement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978" y="702360"/>
            <a:ext cx="3235042" cy="3609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551434"/>
            <a:ext cx="325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04" dirty="0">
                <a:solidFill>
                  <a:srgbClr val="FF0000"/>
                </a:solidFill>
                <a:latin typeface="Cambria"/>
                <a:cs typeface="Cambria"/>
              </a:rPr>
              <a:t>Commands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1673098"/>
            <a:ext cx="7247890" cy="457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165"/>
              </a:lnSpc>
              <a:spcBef>
                <a:spcPts val="9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four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types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commands </a:t>
            </a: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may</a:t>
            </a:r>
            <a:endParaRPr sz="1900">
              <a:latin typeface="Cambria"/>
              <a:cs typeface="Cambria"/>
            </a:endParaRPr>
          </a:p>
          <a:p>
            <a:pPr marL="241300">
              <a:lnSpc>
                <a:spcPts val="2165"/>
              </a:lnSpc>
            </a:pP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receive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when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006FC0"/>
                </a:solidFill>
                <a:latin typeface="Cambria"/>
                <a:cs typeface="Cambria"/>
              </a:rPr>
              <a:t>addressed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processor:</a:t>
            </a:r>
            <a:endParaRPr sz="1900">
              <a:latin typeface="Cambria"/>
              <a:cs typeface="Cambria"/>
            </a:endParaRPr>
          </a:p>
          <a:p>
            <a:pPr marL="920750" lvl="1" indent="-282575">
              <a:lnSpc>
                <a:spcPct val="100000"/>
              </a:lnSpc>
              <a:spcBef>
                <a:spcPts val="1780"/>
              </a:spcBef>
              <a:buClr>
                <a:srgbClr val="663366"/>
              </a:buClr>
              <a:buAutoNum type="arabicParenR"/>
              <a:tabLst>
                <a:tab pos="921385" algn="l"/>
              </a:tabLst>
            </a:pP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endParaRPr sz="1900">
              <a:latin typeface="Cambria"/>
              <a:cs typeface="Cambria"/>
            </a:endParaRPr>
          </a:p>
          <a:p>
            <a:pPr marL="996950" lvl="2" indent="-130175">
              <a:lnSpc>
                <a:spcPct val="100000"/>
              </a:lnSpc>
              <a:spcBef>
                <a:spcPts val="400"/>
              </a:spcBef>
              <a:buChar char="-"/>
              <a:tabLst>
                <a:tab pos="997585" algn="l"/>
              </a:tabLst>
            </a:pP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used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activate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peripheral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tell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what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do</a:t>
            </a:r>
            <a:endParaRPr sz="1700">
              <a:latin typeface="Cambria"/>
              <a:cs typeface="Cambria"/>
            </a:endParaRPr>
          </a:p>
          <a:p>
            <a:pPr marL="910590" lvl="1" indent="-271780">
              <a:lnSpc>
                <a:spcPct val="100000"/>
              </a:lnSpc>
              <a:spcBef>
                <a:spcPts val="1760"/>
              </a:spcBef>
              <a:buClr>
                <a:srgbClr val="663366"/>
              </a:buClr>
              <a:buAutoNum type="arabicParenR"/>
              <a:tabLst>
                <a:tab pos="910590" algn="l"/>
              </a:tabLst>
            </a:pPr>
            <a:r>
              <a:rPr sz="1900" spc="-5" dirty="0">
                <a:solidFill>
                  <a:srgbClr val="006FC0"/>
                </a:solidFill>
                <a:latin typeface="Cambria"/>
                <a:cs typeface="Cambria"/>
              </a:rPr>
              <a:t>Test</a:t>
            </a:r>
            <a:endParaRPr sz="1900">
              <a:latin typeface="Cambria"/>
              <a:cs typeface="Cambria"/>
            </a:endParaRPr>
          </a:p>
          <a:p>
            <a:pPr marL="996950" lvl="2" indent="-130175">
              <a:lnSpc>
                <a:spcPts val="1939"/>
              </a:lnSpc>
              <a:spcBef>
                <a:spcPts val="400"/>
              </a:spcBef>
              <a:buChar char="-"/>
              <a:tabLst>
                <a:tab pos="997585" algn="l"/>
              </a:tabLst>
            </a:pP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used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test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various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status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conditions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associated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1700">
              <a:latin typeface="Cambria"/>
              <a:cs typeface="Cambria"/>
            </a:endParaRPr>
          </a:p>
          <a:p>
            <a:pPr marL="1041400">
              <a:lnSpc>
                <a:spcPts val="1939"/>
              </a:lnSpc>
            </a:pP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its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peripherals</a:t>
            </a:r>
            <a:endParaRPr sz="1700">
              <a:latin typeface="Cambria"/>
              <a:cs typeface="Cambria"/>
            </a:endParaRPr>
          </a:p>
          <a:p>
            <a:pPr marL="920750" lvl="1" indent="-282575">
              <a:lnSpc>
                <a:spcPct val="100000"/>
              </a:lnSpc>
              <a:spcBef>
                <a:spcPts val="1770"/>
              </a:spcBef>
              <a:buClr>
                <a:srgbClr val="663366"/>
              </a:buClr>
              <a:buAutoNum type="arabicParenR" startAt="3"/>
              <a:tabLst>
                <a:tab pos="921385" algn="l"/>
              </a:tabLst>
            </a:pP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endParaRPr sz="1900">
              <a:latin typeface="Cambria"/>
              <a:cs typeface="Cambria"/>
            </a:endParaRPr>
          </a:p>
          <a:p>
            <a:pPr marL="1041400" marR="691515" lvl="2" indent="-173990">
              <a:lnSpc>
                <a:spcPts val="1839"/>
              </a:lnSpc>
              <a:spcBef>
                <a:spcPts val="630"/>
              </a:spcBef>
              <a:buChar char="-"/>
              <a:tabLst>
                <a:tab pos="997585" algn="l"/>
              </a:tabLst>
            </a:pP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causes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obtain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an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item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peripheral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place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internal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buffer</a:t>
            </a:r>
            <a:endParaRPr sz="1700">
              <a:latin typeface="Cambria"/>
              <a:cs typeface="Cambria"/>
            </a:endParaRPr>
          </a:p>
          <a:p>
            <a:pPr marL="901065" lvl="1" indent="-262890">
              <a:lnSpc>
                <a:spcPct val="100000"/>
              </a:lnSpc>
              <a:spcBef>
                <a:spcPts val="1739"/>
              </a:spcBef>
              <a:buClr>
                <a:srgbClr val="663366"/>
              </a:buClr>
              <a:buAutoNum type="arabicParenR" startAt="3"/>
              <a:tabLst>
                <a:tab pos="901700" algn="l"/>
              </a:tabLst>
            </a:pP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endParaRPr sz="1900">
              <a:latin typeface="Cambria"/>
              <a:cs typeface="Cambria"/>
            </a:endParaRPr>
          </a:p>
          <a:p>
            <a:pPr marL="1041400" marR="5080" lvl="2" indent="-173990">
              <a:lnSpc>
                <a:spcPts val="1839"/>
              </a:lnSpc>
              <a:spcBef>
                <a:spcPts val="635"/>
              </a:spcBef>
              <a:buChar char="-"/>
              <a:tabLst>
                <a:tab pos="997585" algn="l"/>
              </a:tabLst>
            </a:pP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causes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take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item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data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data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bus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subsequently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transmit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item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peripheral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46" y="200494"/>
            <a:ext cx="8429771" cy="6344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24" y="284784"/>
            <a:ext cx="3281157" cy="3609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33858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0000"/>
                </a:solidFill>
                <a:latin typeface="Cambria"/>
                <a:cs typeface="Cambria"/>
              </a:rPr>
              <a:t>Instructions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8640" y="976876"/>
            <a:ext cx="8600440" cy="5527675"/>
            <a:chOff x="548640" y="976876"/>
            <a:chExt cx="8600440" cy="55276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" y="976876"/>
              <a:ext cx="8595360" cy="55275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24" y="1075944"/>
              <a:ext cx="8359140" cy="1056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076" y="1010412"/>
              <a:ext cx="8535924" cy="5411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9600" y="1011936"/>
              <a:ext cx="8534400" cy="5410200"/>
            </a:xfrm>
            <a:custGeom>
              <a:avLst/>
              <a:gdLst/>
              <a:ahLst/>
              <a:cxnLst/>
              <a:rect l="l" t="t" r="r" b="b"/>
              <a:pathLst>
                <a:path w="8534400" h="5410200">
                  <a:moveTo>
                    <a:pt x="0" y="459866"/>
                  </a:moveTo>
                  <a:lnTo>
                    <a:pt x="2374" y="412844"/>
                  </a:lnTo>
                  <a:lnTo>
                    <a:pt x="9342" y="367181"/>
                  </a:lnTo>
                  <a:lnTo>
                    <a:pt x="20674" y="323108"/>
                  </a:lnTo>
                  <a:lnTo>
                    <a:pt x="36139" y="280856"/>
                  </a:lnTo>
                  <a:lnTo>
                    <a:pt x="55504" y="240657"/>
                  </a:lnTo>
                  <a:lnTo>
                    <a:pt x="78538" y="202741"/>
                  </a:lnTo>
                  <a:lnTo>
                    <a:pt x="105012" y="167339"/>
                  </a:lnTo>
                  <a:lnTo>
                    <a:pt x="134693" y="134683"/>
                  </a:lnTo>
                  <a:lnTo>
                    <a:pt x="167350" y="105004"/>
                  </a:lnTo>
                  <a:lnTo>
                    <a:pt x="202752" y="78532"/>
                  </a:lnTo>
                  <a:lnTo>
                    <a:pt x="240668" y="55498"/>
                  </a:lnTo>
                  <a:lnTo>
                    <a:pt x="280867" y="36135"/>
                  </a:lnTo>
                  <a:lnTo>
                    <a:pt x="323117" y="20672"/>
                  </a:lnTo>
                  <a:lnTo>
                    <a:pt x="367188" y="9341"/>
                  </a:lnTo>
                  <a:lnTo>
                    <a:pt x="412848" y="2373"/>
                  </a:lnTo>
                  <a:lnTo>
                    <a:pt x="459866" y="0"/>
                  </a:lnTo>
                  <a:lnTo>
                    <a:pt x="8074533" y="0"/>
                  </a:lnTo>
                  <a:lnTo>
                    <a:pt x="8121555" y="2373"/>
                  </a:lnTo>
                  <a:lnTo>
                    <a:pt x="8167218" y="9341"/>
                  </a:lnTo>
                  <a:lnTo>
                    <a:pt x="8211291" y="20672"/>
                  </a:lnTo>
                  <a:lnTo>
                    <a:pt x="8253543" y="36135"/>
                  </a:lnTo>
                  <a:lnTo>
                    <a:pt x="8293742" y="55498"/>
                  </a:lnTo>
                  <a:lnTo>
                    <a:pt x="8331658" y="78532"/>
                  </a:lnTo>
                  <a:lnTo>
                    <a:pt x="8367060" y="105004"/>
                  </a:lnTo>
                  <a:lnTo>
                    <a:pt x="8399716" y="134683"/>
                  </a:lnTo>
                  <a:lnTo>
                    <a:pt x="8429395" y="167339"/>
                  </a:lnTo>
                  <a:lnTo>
                    <a:pt x="8455867" y="202741"/>
                  </a:lnTo>
                  <a:lnTo>
                    <a:pt x="8478901" y="240657"/>
                  </a:lnTo>
                  <a:lnTo>
                    <a:pt x="8498264" y="280856"/>
                  </a:lnTo>
                  <a:lnTo>
                    <a:pt x="8513727" y="323108"/>
                  </a:lnTo>
                  <a:lnTo>
                    <a:pt x="8525058" y="367181"/>
                  </a:lnTo>
                  <a:lnTo>
                    <a:pt x="8532026" y="412844"/>
                  </a:lnTo>
                  <a:lnTo>
                    <a:pt x="8534400" y="459866"/>
                  </a:lnTo>
                  <a:lnTo>
                    <a:pt x="8534400" y="4950333"/>
                  </a:lnTo>
                  <a:lnTo>
                    <a:pt x="8532026" y="4997351"/>
                  </a:lnTo>
                  <a:lnTo>
                    <a:pt x="8525058" y="5043011"/>
                  </a:lnTo>
                  <a:lnTo>
                    <a:pt x="8513727" y="5087082"/>
                  </a:lnTo>
                  <a:lnTo>
                    <a:pt x="8498264" y="5129332"/>
                  </a:lnTo>
                  <a:lnTo>
                    <a:pt x="8478901" y="5169531"/>
                  </a:lnTo>
                  <a:lnTo>
                    <a:pt x="8455867" y="5207447"/>
                  </a:lnTo>
                  <a:lnTo>
                    <a:pt x="8429395" y="5242849"/>
                  </a:lnTo>
                  <a:lnTo>
                    <a:pt x="8399716" y="5275506"/>
                  </a:lnTo>
                  <a:lnTo>
                    <a:pt x="8367060" y="5305187"/>
                  </a:lnTo>
                  <a:lnTo>
                    <a:pt x="8331658" y="5331661"/>
                  </a:lnTo>
                  <a:lnTo>
                    <a:pt x="8293742" y="5354695"/>
                  </a:lnTo>
                  <a:lnTo>
                    <a:pt x="8253543" y="5374060"/>
                  </a:lnTo>
                  <a:lnTo>
                    <a:pt x="8211291" y="5389525"/>
                  </a:lnTo>
                  <a:lnTo>
                    <a:pt x="8167218" y="5400857"/>
                  </a:lnTo>
                  <a:lnTo>
                    <a:pt x="8121555" y="5407825"/>
                  </a:lnTo>
                  <a:lnTo>
                    <a:pt x="8074533" y="5410200"/>
                  </a:lnTo>
                  <a:lnTo>
                    <a:pt x="459866" y="5410200"/>
                  </a:lnTo>
                  <a:lnTo>
                    <a:pt x="412848" y="5407825"/>
                  </a:lnTo>
                  <a:lnTo>
                    <a:pt x="367188" y="5400857"/>
                  </a:lnTo>
                  <a:lnTo>
                    <a:pt x="323117" y="5389525"/>
                  </a:lnTo>
                  <a:lnTo>
                    <a:pt x="280867" y="5374060"/>
                  </a:lnTo>
                  <a:lnTo>
                    <a:pt x="240668" y="5354695"/>
                  </a:lnTo>
                  <a:lnTo>
                    <a:pt x="202752" y="5331661"/>
                  </a:lnTo>
                  <a:lnTo>
                    <a:pt x="167350" y="5305187"/>
                  </a:lnTo>
                  <a:lnTo>
                    <a:pt x="134693" y="5275506"/>
                  </a:lnTo>
                  <a:lnTo>
                    <a:pt x="105012" y="5242849"/>
                  </a:lnTo>
                  <a:lnTo>
                    <a:pt x="78538" y="5207447"/>
                  </a:lnTo>
                  <a:lnTo>
                    <a:pt x="55504" y="5169531"/>
                  </a:lnTo>
                  <a:lnTo>
                    <a:pt x="36139" y="5129332"/>
                  </a:lnTo>
                  <a:lnTo>
                    <a:pt x="20674" y="5087082"/>
                  </a:lnTo>
                  <a:lnTo>
                    <a:pt x="9342" y="5043011"/>
                  </a:lnTo>
                  <a:lnTo>
                    <a:pt x="2374" y="4997351"/>
                  </a:lnTo>
                  <a:lnTo>
                    <a:pt x="0" y="4950333"/>
                  </a:lnTo>
                  <a:lnTo>
                    <a:pt x="0" y="459866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132" y="1114056"/>
              <a:ext cx="7389114" cy="474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020" y="1114056"/>
              <a:ext cx="360413" cy="474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6220" y="1114056"/>
              <a:ext cx="1043177" cy="4747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32" y="1342656"/>
              <a:ext cx="8233409" cy="4747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32" y="1571256"/>
              <a:ext cx="6678930" cy="4747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2960" y="2363724"/>
              <a:ext cx="1280160" cy="3787140"/>
            </a:xfrm>
            <a:custGeom>
              <a:avLst/>
              <a:gdLst/>
              <a:ahLst/>
              <a:cxnLst/>
              <a:rect l="l" t="t" r="r" b="b"/>
              <a:pathLst>
                <a:path w="1280160" h="3787140">
                  <a:moveTo>
                    <a:pt x="1145794" y="0"/>
                  </a:moveTo>
                  <a:lnTo>
                    <a:pt x="134416" y="0"/>
                  </a:lnTo>
                  <a:lnTo>
                    <a:pt x="91932" y="6853"/>
                  </a:lnTo>
                  <a:lnTo>
                    <a:pt x="55034" y="25936"/>
                  </a:lnTo>
                  <a:lnTo>
                    <a:pt x="25936" y="55028"/>
                  </a:lnTo>
                  <a:lnTo>
                    <a:pt x="6853" y="91911"/>
                  </a:lnTo>
                  <a:lnTo>
                    <a:pt x="0" y="134365"/>
                  </a:lnTo>
                  <a:lnTo>
                    <a:pt x="0" y="3652723"/>
                  </a:lnTo>
                  <a:lnTo>
                    <a:pt x="6853" y="3695207"/>
                  </a:lnTo>
                  <a:lnTo>
                    <a:pt x="25936" y="3732105"/>
                  </a:lnTo>
                  <a:lnTo>
                    <a:pt x="55034" y="3761203"/>
                  </a:lnTo>
                  <a:lnTo>
                    <a:pt x="91932" y="3780286"/>
                  </a:lnTo>
                  <a:lnTo>
                    <a:pt x="134416" y="3787140"/>
                  </a:lnTo>
                  <a:lnTo>
                    <a:pt x="1145794" y="3787140"/>
                  </a:lnTo>
                  <a:lnTo>
                    <a:pt x="1188248" y="3780286"/>
                  </a:lnTo>
                  <a:lnTo>
                    <a:pt x="1225131" y="3761203"/>
                  </a:lnTo>
                  <a:lnTo>
                    <a:pt x="1254223" y="3732105"/>
                  </a:lnTo>
                  <a:lnTo>
                    <a:pt x="1273306" y="3695207"/>
                  </a:lnTo>
                  <a:lnTo>
                    <a:pt x="1280160" y="3652723"/>
                  </a:lnTo>
                  <a:lnTo>
                    <a:pt x="1280160" y="134365"/>
                  </a:lnTo>
                  <a:lnTo>
                    <a:pt x="1273306" y="91911"/>
                  </a:lnTo>
                  <a:lnTo>
                    <a:pt x="1254223" y="55028"/>
                  </a:lnTo>
                  <a:lnTo>
                    <a:pt x="1225131" y="25936"/>
                  </a:lnTo>
                  <a:lnTo>
                    <a:pt x="1188248" y="6853"/>
                  </a:lnTo>
                  <a:lnTo>
                    <a:pt x="114579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2960" y="2363724"/>
              <a:ext cx="1280160" cy="3787140"/>
            </a:xfrm>
            <a:custGeom>
              <a:avLst/>
              <a:gdLst/>
              <a:ahLst/>
              <a:cxnLst/>
              <a:rect l="l" t="t" r="r" b="b"/>
              <a:pathLst>
                <a:path w="1280160" h="3787140">
                  <a:moveTo>
                    <a:pt x="0" y="134365"/>
                  </a:moveTo>
                  <a:lnTo>
                    <a:pt x="6853" y="91911"/>
                  </a:lnTo>
                  <a:lnTo>
                    <a:pt x="25936" y="55028"/>
                  </a:lnTo>
                  <a:lnTo>
                    <a:pt x="55034" y="25936"/>
                  </a:lnTo>
                  <a:lnTo>
                    <a:pt x="91932" y="6853"/>
                  </a:lnTo>
                  <a:lnTo>
                    <a:pt x="134416" y="0"/>
                  </a:lnTo>
                  <a:lnTo>
                    <a:pt x="1145794" y="0"/>
                  </a:lnTo>
                  <a:lnTo>
                    <a:pt x="1188248" y="6853"/>
                  </a:lnTo>
                  <a:lnTo>
                    <a:pt x="1225131" y="25936"/>
                  </a:lnTo>
                  <a:lnTo>
                    <a:pt x="1254223" y="55028"/>
                  </a:lnTo>
                  <a:lnTo>
                    <a:pt x="1273306" y="91911"/>
                  </a:lnTo>
                  <a:lnTo>
                    <a:pt x="1280160" y="134365"/>
                  </a:lnTo>
                  <a:lnTo>
                    <a:pt x="1280160" y="3652723"/>
                  </a:lnTo>
                  <a:lnTo>
                    <a:pt x="1273306" y="3695207"/>
                  </a:lnTo>
                  <a:lnTo>
                    <a:pt x="1254223" y="3732105"/>
                  </a:lnTo>
                  <a:lnTo>
                    <a:pt x="1225131" y="3761203"/>
                  </a:lnTo>
                  <a:lnTo>
                    <a:pt x="1188248" y="3780286"/>
                  </a:lnTo>
                  <a:lnTo>
                    <a:pt x="1145794" y="3787140"/>
                  </a:lnTo>
                  <a:lnTo>
                    <a:pt x="134416" y="3787140"/>
                  </a:lnTo>
                  <a:lnTo>
                    <a:pt x="91932" y="3780286"/>
                  </a:lnTo>
                  <a:lnTo>
                    <a:pt x="55034" y="3761203"/>
                  </a:lnTo>
                  <a:lnTo>
                    <a:pt x="25936" y="3732105"/>
                  </a:lnTo>
                  <a:lnTo>
                    <a:pt x="6853" y="3695207"/>
                  </a:lnTo>
                  <a:lnTo>
                    <a:pt x="0" y="3652723"/>
                  </a:lnTo>
                  <a:lnTo>
                    <a:pt x="0" y="134365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65708" y="3369309"/>
            <a:ext cx="995044" cy="17424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1905" algn="ctr">
              <a:lnSpc>
                <a:spcPct val="88100"/>
              </a:lnSpc>
              <a:spcBef>
                <a:spcPts val="300"/>
              </a:spcBef>
            </a:pPr>
            <a:r>
              <a:rPr sz="1400" spc="45" dirty="0">
                <a:latin typeface="Cambria"/>
                <a:cs typeface="Cambria"/>
              </a:rPr>
              <a:t>The </a:t>
            </a:r>
            <a:r>
              <a:rPr sz="1400" spc="25" dirty="0">
                <a:latin typeface="Cambria"/>
                <a:cs typeface="Cambria"/>
              </a:rPr>
              <a:t>form </a:t>
            </a:r>
            <a:r>
              <a:rPr sz="1400" spc="15" dirty="0">
                <a:latin typeface="Cambria"/>
                <a:cs typeface="Cambria"/>
              </a:rPr>
              <a:t>of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instruction 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depends</a:t>
            </a:r>
            <a:r>
              <a:rPr sz="1400" spc="-50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on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25" dirty="0">
                <a:latin typeface="Cambria"/>
                <a:cs typeface="Cambria"/>
              </a:rPr>
              <a:t>way </a:t>
            </a:r>
            <a:r>
              <a:rPr sz="1400" spc="15" dirty="0">
                <a:latin typeface="Cambria"/>
                <a:cs typeface="Cambria"/>
              </a:rPr>
              <a:t>in 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which 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external 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devices </a:t>
            </a:r>
            <a:r>
              <a:rPr sz="1400" spc="35" dirty="0">
                <a:latin typeface="Cambria"/>
                <a:cs typeface="Cambria"/>
              </a:rPr>
              <a:t>are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addressed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46376" y="2319527"/>
            <a:ext cx="6750050" cy="3923029"/>
            <a:chOff x="2246376" y="2319527"/>
            <a:chExt cx="6750050" cy="3923029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6376" y="2319527"/>
              <a:ext cx="6749796" cy="39227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9716" y="2410967"/>
              <a:ext cx="6274308" cy="8275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4956" y="2362199"/>
              <a:ext cx="6615684" cy="37886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16480" y="2363723"/>
              <a:ext cx="6614159" cy="3787140"/>
            </a:xfrm>
            <a:custGeom>
              <a:avLst/>
              <a:gdLst/>
              <a:ahLst/>
              <a:cxnLst/>
              <a:rect l="l" t="t" r="r" b="b"/>
              <a:pathLst>
                <a:path w="6614159" h="3787140">
                  <a:moveTo>
                    <a:pt x="0" y="397637"/>
                  </a:moveTo>
                  <a:lnTo>
                    <a:pt x="2675" y="351268"/>
                  </a:lnTo>
                  <a:lnTo>
                    <a:pt x="10503" y="306470"/>
                  </a:lnTo>
                  <a:lnTo>
                    <a:pt x="23184" y="263540"/>
                  </a:lnTo>
                  <a:lnTo>
                    <a:pt x="40420" y="222777"/>
                  </a:lnTo>
                  <a:lnTo>
                    <a:pt x="61913" y="184479"/>
                  </a:lnTo>
                  <a:lnTo>
                    <a:pt x="87364" y="148946"/>
                  </a:lnTo>
                  <a:lnTo>
                    <a:pt x="116474" y="116474"/>
                  </a:lnTo>
                  <a:lnTo>
                    <a:pt x="148946" y="87364"/>
                  </a:lnTo>
                  <a:lnTo>
                    <a:pt x="184479" y="61913"/>
                  </a:lnTo>
                  <a:lnTo>
                    <a:pt x="222777" y="40420"/>
                  </a:lnTo>
                  <a:lnTo>
                    <a:pt x="263540" y="23184"/>
                  </a:lnTo>
                  <a:lnTo>
                    <a:pt x="306470" y="10503"/>
                  </a:lnTo>
                  <a:lnTo>
                    <a:pt x="351268" y="2675"/>
                  </a:lnTo>
                  <a:lnTo>
                    <a:pt x="397637" y="0"/>
                  </a:lnTo>
                  <a:lnTo>
                    <a:pt x="6216523" y="0"/>
                  </a:lnTo>
                  <a:lnTo>
                    <a:pt x="6262891" y="2675"/>
                  </a:lnTo>
                  <a:lnTo>
                    <a:pt x="6307689" y="10503"/>
                  </a:lnTo>
                  <a:lnTo>
                    <a:pt x="6350619" y="23184"/>
                  </a:lnTo>
                  <a:lnTo>
                    <a:pt x="6391382" y="40420"/>
                  </a:lnTo>
                  <a:lnTo>
                    <a:pt x="6429680" y="61913"/>
                  </a:lnTo>
                  <a:lnTo>
                    <a:pt x="6465213" y="87364"/>
                  </a:lnTo>
                  <a:lnTo>
                    <a:pt x="6497685" y="116474"/>
                  </a:lnTo>
                  <a:lnTo>
                    <a:pt x="6526795" y="148946"/>
                  </a:lnTo>
                  <a:lnTo>
                    <a:pt x="6552246" y="184479"/>
                  </a:lnTo>
                  <a:lnTo>
                    <a:pt x="6573739" y="222777"/>
                  </a:lnTo>
                  <a:lnTo>
                    <a:pt x="6590975" y="263540"/>
                  </a:lnTo>
                  <a:lnTo>
                    <a:pt x="6603656" y="306470"/>
                  </a:lnTo>
                  <a:lnTo>
                    <a:pt x="6611484" y="351268"/>
                  </a:lnTo>
                  <a:lnTo>
                    <a:pt x="6614160" y="397637"/>
                  </a:lnTo>
                  <a:lnTo>
                    <a:pt x="6614160" y="3389490"/>
                  </a:lnTo>
                  <a:lnTo>
                    <a:pt x="6611484" y="3435863"/>
                  </a:lnTo>
                  <a:lnTo>
                    <a:pt x="6603656" y="3480665"/>
                  </a:lnTo>
                  <a:lnTo>
                    <a:pt x="6590975" y="3523598"/>
                  </a:lnTo>
                  <a:lnTo>
                    <a:pt x="6573739" y="3564363"/>
                  </a:lnTo>
                  <a:lnTo>
                    <a:pt x="6552246" y="3602662"/>
                  </a:lnTo>
                  <a:lnTo>
                    <a:pt x="6526795" y="3638196"/>
                  </a:lnTo>
                  <a:lnTo>
                    <a:pt x="6497685" y="3670668"/>
                  </a:lnTo>
                  <a:lnTo>
                    <a:pt x="6465213" y="3699778"/>
                  </a:lnTo>
                  <a:lnTo>
                    <a:pt x="6429680" y="3725228"/>
                  </a:lnTo>
                  <a:lnTo>
                    <a:pt x="6391382" y="3746721"/>
                  </a:lnTo>
                  <a:lnTo>
                    <a:pt x="6350619" y="3763956"/>
                  </a:lnTo>
                  <a:lnTo>
                    <a:pt x="6307689" y="3776637"/>
                  </a:lnTo>
                  <a:lnTo>
                    <a:pt x="6262891" y="3784464"/>
                  </a:lnTo>
                  <a:lnTo>
                    <a:pt x="6216523" y="3787140"/>
                  </a:lnTo>
                  <a:lnTo>
                    <a:pt x="397637" y="3787140"/>
                  </a:lnTo>
                  <a:lnTo>
                    <a:pt x="351268" y="3784464"/>
                  </a:lnTo>
                  <a:lnTo>
                    <a:pt x="306470" y="3776637"/>
                  </a:lnTo>
                  <a:lnTo>
                    <a:pt x="263540" y="3763956"/>
                  </a:lnTo>
                  <a:lnTo>
                    <a:pt x="222777" y="3746721"/>
                  </a:lnTo>
                  <a:lnTo>
                    <a:pt x="184479" y="3725228"/>
                  </a:lnTo>
                  <a:lnTo>
                    <a:pt x="148946" y="3699778"/>
                  </a:lnTo>
                  <a:lnTo>
                    <a:pt x="116474" y="3670668"/>
                  </a:lnTo>
                  <a:lnTo>
                    <a:pt x="87364" y="3638196"/>
                  </a:lnTo>
                  <a:lnTo>
                    <a:pt x="61913" y="3602662"/>
                  </a:lnTo>
                  <a:lnTo>
                    <a:pt x="40420" y="3564363"/>
                  </a:lnTo>
                  <a:lnTo>
                    <a:pt x="23184" y="3523598"/>
                  </a:lnTo>
                  <a:lnTo>
                    <a:pt x="10503" y="3480665"/>
                  </a:lnTo>
                  <a:lnTo>
                    <a:pt x="2675" y="3435863"/>
                  </a:lnTo>
                  <a:lnTo>
                    <a:pt x="0" y="3389490"/>
                  </a:lnTo>
                  <a:lnTo>
                    <a:pt x="0" y="397637"/>
                  </a:lnTo>
                  <a:close/>
                </a:path>
              </a:pathLst>
            </a:custGeom>
            <a:ln w="9144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3724" y="2449067"/>
              <a:ext cx="6148578" cy="4732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63724" y="2677668"/>
              <a:ext cx="3048762" cy="47320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96544" y="1160145"/>
            <a:ext cx="7919084" cy="18484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ts val="1800"/>
              </a:lnSpc>
              <a:spcBef>
                <a:spcPts val="365"/>
              </a:spcBef>
            </a:pP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programmed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there 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700" spc="85" dirty="0">
                <a:solidFill>
                  <a:srgbClr val="FFFFFF"/>
                </a:solidFill>
                <a:latin typeface="Cambria"/>
                <a:cs typeface="Cambria"/>
              </a:rPr>
              <a:t>close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correspondence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between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I/O-related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instructions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 fetches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commands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issues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execute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mbria"/>
                <a:cs typeface="Cambria"/>
              </a:rPr>
              <a:t>instructions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mbria"/>
              <a:cs typeface="Cambria"/>
            </a:endParaRPr>
          </a:p>
          <a:p>
            <a:pPr marL="1701164" marR="400050">
              <a:lnSpc>
                <a:spcPts val="1800"/>
              </a:lnSpc>
              <a:spcBef>
                <a:spcPts val="5"/>
              </a:spcBef>
            </a:pP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connected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modules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given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unique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identifier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76245" y="3683253"/>
            <a:ext cx="1337310" cy="2176780"/>
            <a:chOff x="2476245" y="3683253"/>
            <a:chExt cx="1337310" cy="2176780"/>
          </a:xfrm>
        </p:grpSpPr>
        <p:sp>
          <p:nvSpPr>
            <p:cNvPr id="26" name="object 26"/>
            <p:cNvSpPr/>
            <p:nvPr/>
          </p:nvSpPr>
          <p:spPr>
            <a:xfrm>
              <a:off x="2482595" y="3689603"/>
              <a:ext cx="1323340" cy="1056640"/>
            </a:xfrm>
            <a:custGeom>
              <a:avLst/>
              <a:gdLst/>
              <a:ahLst/>
              <a:cxnLst/>
              <a:rect l="l" t="t" r="r" b="b"/>
              <a:pathLst>
                <a:path w="1323339" h="1056639">
                  <a:moveTo>
                    <a:pt x="1211961" y="0"/>
                  </a:moveTo>
                  <a:lnTo>
                    <a:pt x="110871" y="0"/>
                  </a:lnTo>
                  <a:lnTo>
                    <a:pt x="67722" y="8715"/>
                  </a:lnTo>
                  <a:lnTo>
                    <a:pt x="32480" y="32480"/>
                  </a:lnTo>
                  <a:lnTo>
                    <a:pt x="8715" y="67722"/>
                  </a:lnTo>
                  <a:lnTo>
                    <a:pt x="0" y="110871"/>
                  </a:lnTo>
                  <a:lnTo>
                    <a:pt x="0" y="945261"/>
                  </a:lnTo>
                  <a:lnTo>
                    <a:pt x="8715" y="988409"/>
                  </a:lnTo>
                  <a:lnTo>
                    <a:pt x="32480" y="1023651"/>
                  </a:lnTo>
                  <a:lnTo>
                    <a:pt x="67722" y="1047416"/>
                  </a:lnTo>
                  <a:lnTo>
                    <a:pt x="110871" y="1056132"/>
                  </a:lnTo>
                  <a:lnTo>
                    <a:pt x="1211961" y="1056132"/>
                  </a:lnTo>
                  <a:lnTo>
                    <a:pt x="1255109" y="1047416"/>
                  </a:lnTo>
                  <a:lnTo>
                    <a:pt x="1290351" y="1023651"/>
                  </a:lnTo>
                  <a:lnTo>
                    <a:pt x="1314116" y="988409"/>
                  </a:lnTo>
                  <a:lnTo>
                    <a:pt x="1322832" y="945261"/>
                  </a:lnTo>
                  <a:lnTo>
                    <a:pt x="1322832" y="110871"/>
                  </a:lnTo>
                  <a:lnTo>
                    <a:pt x="1314116" y="67722"/>
                  </a:lnTo>
                  <a:lnTo>
                    <a:pt x="1290351" y="32480"/>
                  </a:lnTo>
                  <a:lnTo>
                    <a:pt x="1255109" y="8715"/>
                  </a:lnTo>
                  <a:lnTo>
                    <a:pt x="121196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82595" y="3689603"/>
              <a:ext cx="1323340" cy="1056640"/>
            </a:xfrm>
            <a:custGeom>
              <a:avLst/>
              <a:gdLst/>
              <a:ahLst/>
              <a:cxnLst/>
              <a:rect l="l" t="t" r="r" b="b"/>
              <a:pathLst>
                <a:path w="1323339" h="1056639">
                  <a:moveTo>
                    <a:pt x="0" y="110871"/>
                  </a:moveTo>
                  <a:lnTo>
                    <a:pt x="8715" y="67722"/>
                  </a:lnTo>
                  <a:lnTo>
                    <a:pt x="32480" y="32480"/>
                  </a:lnTo>
                  <a:lnTo>
                    <a:pt x="67722" y="8715"/>
                  </a:lnTo>
                  <a:lnTo>
                    <a:pt x="110871" y="0"/>
                  </a:lnTo>
                  <a:lnTo>
                    <a:pt x="1211961" y="0"/>
                  </a:lnTo>
                  <a:lnTo>
                    <a:pt x="1255109" y="8715"/>
                  </a:lnTo>
                  <a:lnTo>
                    <a:pt x="1290351" y="32480"/>
                  </a:lnTo>
                  <a:lnTo>
                    <a:pt x="1314116" y="67722"/>
                  </a:lnTo>
                  <a:lnTo>
                    <a:pt x="1322832" y="110871"/>
                  </a:lnTo>
                  <a:lnTo>
                    <a:pt x="1322832" y="945261"/>
                  </a:lnTo>
                  <a:lnTo>
                    <a:pt x="1314116" y="988409"/>
                  </a:lnTo>
                  <a:lnTo>
                    <a:pt x="1290351" y="1023651"/>
                  </a:lnTo>
                  <a:lnTo>
                    <a:pt x="1255109" y="1047416"/>
                  </a:lnTo>
                  <a:lnTo>
                    <a:pt x="1211961" y="1056132"/>
                  </a:lnTo>
                  <a:lnTo>
                    <a:pt x="110871" y="1056132"/>
                  </a:lnTo>
                  <a:lnTo>
                    <a:pt x="67722" y="1047416"/>
                  </a:lnTo>
                  <a:lnTo>
                    <a:pt x="32480" y="1023651"/>
                  </a:lnTo>
                  <a:lnTo>
                    <a:pt x="8715" y="988409"/>
                  </a:lnTo>
                  <a:lnTo>
                    <a:pt x="0" y="945261"/>
                  </a:lnTo>
                  <a:lnTo>
                    <a:pt x="0" y="110871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84119" y="4797551"/>
              <a:ext cx="1323340" cy="1056640"/>
            </a:xfrm>
            <a:custGeom>
              <a:avLst/>
              <a:gdLst/>
              <a:ahLst/>
              <a:cxnLst/>
              <a:rect l="l" t="t" r="r" b="b"/>
              <a:pathLst>
                <a:path w="1323339" h="1056639">
                  <a:moveTo>
                    <a:pt x="1211960" y="0"/>
                  </a:moveTo>
                  <a:lnTo>
                    <a:pt x="110871" y="0"/>
                  </a:lnTo>
                  <a:lnTo>
                    <a:pt x="67722" y="8715"/>
                  </a:lnTo>
                  <a:lnTo>
                    <a:pt x="32480" y="32480"/>
                  </a:lnTo>
                  <a:lnTo>
                    <a:pt x="8715" y="67722"/>
                  </a:lnTo>
                  <a:lnTo>
                    <a:pt x="0" y="110871"/>
                  </a:lnTo>
                  <a:lnTo>
                    <a:pt x="0" y="945235"/>
                  </a:lnTo>
                  <a:lnTo>
                    <a:pt x="8715" y="988403"/>
                  </a:lnTo>
                  <a:lnTo>
                    <a:pt x="32480" y="1023653"/>
                  </a:lnTo>
                  <a:lnTo>
                    <a:pt x="67722" y="1047418"/>
                  </a:lnTo>
                  <a:lnTo>
                    <a:pt x="110871" y="1056132"/>
                  </a:lnTo>
                  <a:lnTo>
                    <a:pt x="1211960" y="1056132"/>
                  </a:lnTo>
                  <a:lnTo>
                    <a:pt x="1255109" y="1047418"/>
                  </a:lnTo>
                  <a:lnTo>
                    <a:pt x="1290351" y="1023653"/>
                  </a:lnTo>
                  <a:lnTo>
                    <a:pt x="1314116" y="988403"/>
                  </a:lnTo>
                  <a:lnTo>
                    <a:pt x="1322832" y="945235"/>
                  </a:lnTo>
                  <a:lnTo>
                    <a:pt x="1322832" y="110871"/>
                  </a:lnTo>
                  <a:lnTo>
                    <a:pt x="1314116" y="67722"/>
                  </a:lnTo>
                  <a:lnTo>
                    <a:pt x="1290351" y="32480"/>
                  </a:lnTo>
                  <a:lnTo>
                    <a:pt x="1255109" y="8715"/>
                  </a:lnTo>
                  <a:lnTo>
                    <a:pt x="12119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84119" y="4797551"/>
              <a:ext cx="1323340" cy="1056640"/>
            </a:xfrm>
            <a:custGeom>
              <a:avLst/>
              <a:gdLst/>
              <a:ahLst/>
              <a:cxnLst/>
              <a:rect l="l" t="t" r="r" b="b"/>
              <a:pathLst>
                <a:path w="1323339" h="1056639">
                  <a:moveTo>
                    <a:pt x="0" y="110871"/>
                  </a:moveTo>
                  <a:lnTo>
                    <a:pt x="8715" y="67722"/>
                  </a:lnTo>
                  <a:lnTo>
                    <a:pt x="32480" y="32480"/>
                  </a:lnTo>
                  <a:lnTo>
                    <a:pt x="67722" y="8715"/>
                  </a:lnTo>
                  <a:lnTo>
                    <a:pt x="110871" y="0"/>
                  </a:lnTo>
                  <a:lnTo>
                    <a:pt x="1211960" y="0"/>
                  </a:lnTo>
                  <a:lnTo>
                    <a:pt x="1255109" y="8715"/>
                  </a:lnTo>
                  <a:lnTo>
                    <a:pt x="1290351" y="32480"/>
                  </a:lnTo>
                  <a:lnTo>
                    <a:pt x="1314116" y="67722"/>
                  </a:lnTo>
                  <a:lnTo>
                    <a:pt x="1322832" y="110871"/>
                  </a:lnTo>
                  <a:lnTo>
                    <a:pt x="1322832" y="945235"/>
                  </a:lnTo>
                  <a:lnTo>
                    <a:pt x="1314116" y="988403"/>
                  </a:lnTo>
                  <a:lnTo>
                    <a:pt x="1290351" y="1023653"/>
                  </a:lnTo>
                  <a:lnTo>
                    <a:pt x="1255109" y="1047418"/>
                  </a:lnTo>
                  <a:lnTo>
                    <a:pt x="1211960" y="1056132"/>
                  </a:lnTo>
                  <a:lnTo>
                    <a:pt x="110871" y="1056132"/>
                  </a:lnTo>
                  <a:lnTo>
                    <a:pt x="67722" y="1047418"/>
                  </a:lnTo>
                  <a:lnTo>
                    <a:pt x="32480" y="1023653"/>
                  </a:lnTo>
                  <a:lnTo>
                    <a:pt x="8715" y="988403"/>
                  </a:lnTo>
                  <a:lnTo>
                    <a:pt x="0" y="945235"/>
                  </a:lnTo>
                  <a:lnTo>
                    <a:pt x="0" y="110871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95752" y="3688207"/>
            <a:ext cx="1094740" cy="21405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635" algn="ctr">
              <a:lnSpc>
                <a:spcPct val="88100"/>
              </a:lnSpc>
              <a:spcBef>
                <a:spcPts val="254"/>
              </a:spcBef>
            </a:pPr>
            <a:r>
              <a:rPr sz="1050" spc="50" dirty="0">
                <a:latin typeface="Cambria"/>
                <a:cs typeface="Cambria"/>
              </a:rPr>
              <a:t>When </a:t>
            </a:r>
            <a:r>
              <a:rPr sz="1050" spc="20" dirty="0">
                <a:latin typeface="Cambria"/>
                <a:cs typeface="Cambria"/>
              </a:rPr>
              <a:t>the 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processor </a:t>
            </a:r>
            <a:r>
              <a:rPr sz="1050" spc="30" dirty="0">
                <a:latin typeface="Cambria"/>
                <a:cs typeface="Cambria"/>
              </a:rPr>
              <a:t>issues </a:t>
            </a:r>
            <a:r>
              <a:rPr sz="1050" spc="3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an</a:t>
            </a:r>
            <a:r>
              <a:rPr sz="1050" spc="-15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I/O</a:t>
            </a:r>
            <a:r>
              <a:rPr sz="1050" spc="-1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command, </a:t>
            </a:r>
            <a:r>
              <a:rPr sz="1050" spc="-215" dirty="0">
                <a:latin typeface="Cambria"/>
                <a:cs typeface="Cambria"/>
              </a:rPr>
              <a:t> </a:t>
            </a:r>
            <a:r>
              <a:rPr sz="1050" spc="25" dirty="0">
                <a:latin typeface="Cambria"/>
                <a:cs typeface="Cambria"/>
              </a:rPr>
              <a:t>the </a:t>
            </a:r>
            <a:r>
              <a:rPr sz="1050" spc="45" dirty="0">
                <a:latin typeface="Cambria"/>
                <a:cs typeface="Cambria"/>
              </a:rPr>
              <a:t>command 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z="1050" spc="25" dirty="0">
                <a:latin typeface="Cambria"/>
                <a:cs typeface="Cambria"/>
              </a:rPr>
              <a:t>contains </a:t>
            </a:r>
            <a:r>
              <a:rPr sz="1050" spc="20" dirty="0">
                <a:latin typeface="Cambria"/>
                <a:cs typeface="Cambria"/>
              </a:rPr>
              <a:t>the 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address </a:t>
            </a:r>
            <a:r>
              <a:rPr sz="1050" spc="10" dirty="0">
                <a:latin typeface="Cambria"/>
                <a:cs typeface="Cambria"/>
              </a:rPr>
              <a:t>of </a:t>
            </a:r>
            <a:r>
              <a:rPr sz="1050" spc="20" dirty="0">
                <a:latin typeface="Cambria"/>
                <a:cs typeface="Cambria"/>
              </a:rPr>
              <a:t>the 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desired</a:t>
            </a:r>
            <a:r>
              <a:rPr sz="1050" spc="5" dirty="0">
                <a:latin typeface="Cambria"/>
                <a:cs typeface="Cambria"/>
              </a:rPr>
              <a:t> </a:t>
            </a:r>
            <a:r>
              <a:rPr sz="1050" spc="65" dirty="0">
                <a:latin typeface="Cambria"/>
                <a:cs typeface="Cambria"/>
              </a:rPr>
              <a:t>device</a:t>
            </a:r>
            <a:endParaRPr sz="1050">
              <a:latin typeface="Cambria"/>
              <a:cs typeface="Cambria"/>
            </a:endParaRPr>
          </a:p>
          <a:p>
            <a:pPr marL="60325" marR="49530" indent="2540" algn="ctr">
              <a:lnSpc>
                <a:spcPct val="88100"/>
              </a:lnSpc>
              <a:spcBef>
                <a:spcPts val="955"/>
              </a:spcBef>
            </a:pPr>
            <a:r>
              <a:rPr sz="1050" spc="10" dirty="0">
                <a:latin typeface="Cambria"/>
                <a:cs typeface="Cambria"/>
              </a:rPr>
              <a:t>Thus </a:t>
            </a:r>
            <a:r>
              <a:rPr sz="1050" spc="60" dirty="0">
                <a:latin typeface="Cambria"/>
                <a:cs typeface="Cambria"/>
              </a:rPr>
              <a:t>each </a:t>
            </a:r>
            <a:r>
              <a:rPr sz="1050" spc="30" dirty="0">
                <a:latin typeface="Cambria"/>
                <a:cs typeface="Cambria"/>
              </a:rPr>
              <a:t>I/O </a:t>
            </a:r>
            <a:r>
              <a:rPr sz="1050" spc="35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module </a:t>
            </a:r>
            <a:r>
              <a:rPr sz="1050" spc="10" dirty="0">
                <a:latin typeface="Cambria"/>
                <a:cs typeface="Cambria"/>
              </a:rPr>
              <a:t>must </a:t>
            </a:r>
            <a:r>
              <a:rPr sz="1050" spc="1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interpret the </a:t>
            </a:r>
            <a:r>
              <a:rPr sz="1050" spc="25" dirty="0">
                <a:latin typeface="Cambria"/>
                <a:cs typeface="Cambria"/>
              </a:rPr>
              <a:t> </a:t>
            </a:r>
            <a:r>
              <a:rPr sz="1050" spc="50" dirty="0">
                <a:latin typeface="Cambria"/>
                <a:cs typeface="Cambria"/>
              </a:rPr>
              <a:t>address</a:t>
            </a:r>
            <a:r>
              <a:rPr sz="1050" spc="-20" dirty="0">
                <a:latin typeface="Cambria"/>
                <a:cs typeface="Cambria"/>
              </a:rPr>
              <a:t> </a:t>
            </a:r>
            <a:r>
              <a:rPr sz="1050" spc="30" dirty="0">
                <a:latin typeface="Cambria"/>
                <a:cs typeface="Cambria"/>
              </a:rPr>
              <a:t>lines</a:t>
            </a:r>
            <a:r>
              <a:rPr sz="1050" spc="-20" dirty="0">
                <a:latin typeface="Cambria"/>
                <a:cs typeface="Cambria"/>
              </a:rPr>
              <a:t> </a:t>
            </a:r>
            <a:r>
              <a:rPr sz="1050" spc="5" dirty="0">
                <a:latin typeface="Cambria"/>
                <a:cs typeface="Cambria"/>
              </a:rPr>
              <a:t>to </a:t>
            </a:r>
            <a:r>
              <a:rPr sz="1050" spc="-215" dirty="0">
                <a:latin typeface="Cambria"/>
                <a:cs typeface="Cambria"/>
              </a:rPr>
              <a:t> </a:t>
            </a:r>
            <a:r>
              <a:rPr sz="1050" spc="40" dirty="0">
                <a:latin typeface="Cambria"/>
                <a:cs typeface="Cambria"/>
              </a:rPr>
              <a:t>determine</a:t>
            </a:r>
            <a:r>
              <a:rPr sz="1050" spc="-4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if</a:t>
            </a:r>
            <a:r>
              <a:rPr sz="1050" spc="-1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the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45" dirty="0">
                <a:latin typeface="Cambria"/>
                <a:cs typeface="Cambria"/>
              </a:rPr>
              <a:t>command </a:t>
            </a:r>
            <a:r>
              <a:rPr sz="1050" spc="20" dirty="0">
                <a:latin typeface="Cambria"/>
                <a:cs typeface="Cambria"/>
              </a:rPr>
              <a:t>is </a:t>
            </a:r>
            <a:r>
              <a:rPr sz="1050" spc="10" dirty="0">
                <a:latin typeface="Cambria"/>
                <a:cs typeface="Cambria"/>
              </a:rPr>
              <a:t>for </a:t>
            </a:r>
            <a:r>
              <a:rPr sz="1050" spc="-220" dirty="0">
                <a:latin typeface="Cambria"/>
                <a:cs typeface="Cambria"/>
              </a:rPr>
              <a:t> </a:t>
            </a:r>
            <a:r>
              <a:rPr sz="1050" spc="15" dirty="0">
                <a:latin typeface="Cambria"/>
                <a:cs typeface="Cambria"/>
              </a:rPr>
              <a:t>itself</a:t>
            </a:r>
            <a:endParaRPr sz="105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10584" y="3672840"/>
            <a:ext cx="4872355" cy="2299970"/>
            <a:chOff x="3910584" y="3672840"/>
            <a:chExt cx="4872355" cy="229997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10584" y="3672840"/>
              <a:ext cx="4872227" cy="229971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5156" y="3712476"/>
              <a:ext cx="2543555" cy="6004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9164" y="3715512"/>
              <a:ext cx="4738116" cy="21656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80688" y="3717036"/>
              <a:ext cx="4737100" cy="2164080"/>
            </a:xfrm>
            <a:custGeom>
              <a:avLst/>
              <a:gdLst/>
              <a:ahLst/>
              <a:cxnLst/>
              <a:rect l="l" t="t" r="r" b="b"/>
              <a:pathLst>
                <a:path w="4737100" h="2164079">
                  <a:moveTo>
                    <a:pt x="0" y="227202"/>
                  </a:moveTo>
                  <a:lnTo>
                    <a:pt x="4616" y="181415"/>
                  </a:lnTo>
                  <a:lnTo>
                    <a:pt x="17855" y="138767"/>
                  </a:lnTo>
                  <a:lnTo>
                    <a:pt x="38803" y="100173"/>
                  </a:lnTo>
                  <a:lnTo>
                    <a:pt x="66548" y="66548"/>
                  </a:lnTo>
                  <a:lnTo>
                    <a:pt x="100173" y="38803"/>
                  </a:lnTo>
                  <a:lnTo>
                    <a:pt x="138767" y="17855"/>
                  </a:lnTo>
                  <a:lnTo>
                    <a:pt x="181415" y="4616"/>
                  </a:lnTo>
                  <a:lnTo>
                    <a:pt x="227202" y="0"/>
                  </a:lnTo>
                  <a:lnTo>
                    <a:pt x="4509389" y="0"/>
                  </a:lnTo>
                  <a:lnTo>
                    <a:pt x="4555176" y="4616"/>
                  </a:lnTo>
                  <a:lnTo>
                    <a:pt x="4597824" y="17855"/>
                  </a:lnTo>
                  <a:lnTo>
                    <a:pt x="4636418" y="38803"/>
                  </a:lnTo>
                  <a:lnTo>
                    <a:pt x="4670044" y="66548"/>
                  </a:lnTo>
                  <a:lnTo>
                    <a:pt x="4697788" y="100173"/>
                  </a:lnTo>
                  <a:lnTo>
                    <a:pt x="4718736" y="138767"/>
                  </a:lnTo>
                  <a:lnTo>
                    <a:pt x="4731975" y="181415"/>
                  </a:lnTo>
                  <a:lnTo>
                    <a:pt x="4736592" y="227202"/>
                  </a:lnTo>
                  <a:lnTo>
                    <a:pt x="4736592" y="1936851"/>
                  </a:lnTo>
                  <a:lnTo>
                    <a:pt x="4731975" y="1982647"/>
                  </a:lnTo>
                  <a:lnTo>
                    <a:pt x="4718736" y="2025301"/>
                  </a:lnTo>
                  <a:lnTo>
                    <a:pt x="4697788" y="2063900"/>
                  </a:lnTo>
                  <a:lnTo>
                    <a:pt x="4670044" y="2097528"/>
                  </a:lnTo>
                  <a:lnTo>
                    <a:pt x="4636418" y="2125274"/>
                  </a:lnTo>
                  <a:lnTo>
                    <a:pt x="4597824" y="2146224"/>
                  </a:lnTo>
                  <a:lnTo>
                    <a:pt x="4555176" y="2159463"/>
                  </a:lnTo>
                  <a:lnTo>
                    <a:pt x="4509389" y="2164079"/>
                  </a:lnTo>
                  <a:lnTo>
                    <a:pt x="227202" y="2164079"/>
                  </a:lnTo>
                  <a:lnTo>
                    <a:pt x="181415" y="2159463"/>
                  </a:lnTo>
                  <a:lnTo>
                    <a:pt x="138767" y="2146224"/>
                  </a:lnTo>
                  <a:lnTo>
                    <a:pt x="100173" y="2125274"/>
                  </a:lnTo>
                  <a:lnTo>
                    <a:pt x="66548" y="2097528"/>
                  </a:lnTo>
                  <a:lnTo>
                    <a:pt x="38803" y="2063900"/>
                  </a:lnTo>
                  <a:lnTo>
                    <a:pt x="17855" y="2025301"/>
                  </a:lnTo>
                  <a:lnTo>
                    <a:pt x="4616" y="1982647"/>
                  </a:lnTo>
                  <a:lnTo>
                    <a:pt x="0" y="1936851"/>
                  </a:lnTo>
                  <a:lnTo>
                    <a:pt x="0" y="227202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79164" y="3752088"/>
              <a:ext cx="1122426" cy="47320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17364" y="3752088"/>
              <a:ext cx="360413" cy="4732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93564" y="3752088"/>
              <a:ext cx="1503426" cy="47320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099940" y="3797553"/>
            <a:ext cx="2159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85" dirty="0">
                <a:solidFill>
                  <a:srgbClr val="FFFFFF"/>
                </a:solidFill>
                <a:latin typeface="Cambria"/>
                <a:cs typeface="Cambria"/>
              </a:rPr>
              <a:t>Memory-mapped</a:t>
            </a:r>
            <a:r>
              <a:rPr sz="17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99559" y="4690871"/>
            <a:ext cx="2216150" cy="974090"/>
          </a:xfrm>
          <a:custGeom>
            <a:avLst/>
            <a:gdLst/>
            <a:ahLst/>
            <a:cxnLst/>
            <a:rect l="l" t="t" r="r" b="b"/>
            <a:pathLst>
              <a:path w="2216150" h="974089">
                <a:moveTo>
                  <a:pt x="2113661" y="0"/>
                </a:moveTo>
                <a:lnTo>
                  <a:pt x="102235" y="0"/>
                </a:lnTo>
                <a:lnTo>
                  <a:pt x="62418" y="8026"/>
                </a:lnTo>
                <a:lnTo>
                  <a:pt x="29924" y="29924"/>
                </a:lnTo>
                <a:lnTo>
                  <a:pt x="8026" y="62418"/>
                </a:lnTo>
                <a:lnTo>
                  <a:pt x="0" y="102234"/>
                </a:lnTo>
                <a:lnTo>
                  <a:pt x="0" y="871600"/>
                </a:lnTo>
                <a:lnTo>
                  <a:pt x="8026" y="911390"/>
                </a:lnTo>
                <a:lnTo>
                  <a:pt x="29924" y="943887"/>
                </a:lnTo>
                <a:lnTo>
                  <a:pt x="62418" y="965800"/>
                </a:lnTo>
                <a:lnTo>
                  <a:pt x="102235" y="973835"/>
                </a:lnTo>
                <a:lnTo>
                  <a:pt x="2113661" y="973835"/>
                </a:lnTo>
                <a:lnTo>
                  <a:pt x="2153477" y="965800"/>
                </a:lnTo>
                <a:lnTo>
                  <a:pt x="2185971" y="943887"/>
                </a:lnTo>
                <a:lnTo>
                  <a:pt x="2207869" y="911390"/>
                </a:lnTo>
                <a:lnTo>
                  <a:pt x="2215895" y="871600"/>
                </a:lnTo>
                <a:lnTo>
                  <a:pt x="2215895" y="102234"/>
                </a:lnTo>
                <a:lnTo>
                  <a:pt x="2207869" y="62418"/>
                </a:lnTo>
                <a:lnTo>
                  <a:pt x="2185971" y="29924"/>
                </a:lnTo>
                <a:lnTo>
                  <a:pt x="2153477" y="8026"/>
                </a:lnTo>
                <a:lnTo>
                  <a:pt x="211366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49278" y="4486157"/>
            <a:ext cx="4427220" cy="12026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33600" algn="l"/>
                <a:tab pos="2292350" algn="l"/>
                <a:tab pos="4413885" algn="l"/>
              </a:tabLst>
            </a:pPr>
            <a:r>
              <a:rPr sz="1050" u="sng" spc="30" dirty="0">
                <a:uFill>
                  <a:solidFill>
                    <a:srgbClr val="663366"/>
                  </a:solidFill>
                </a:uFill>
                <a:latin typeface="Cambria"/>
                <a:cs typeface="Cambria"/>
              </a:rPr>
              <a:t> 	</a:t>
            </a:r>
            <a:r>
              <a:rPr sz="1050" spc="30" dirty="0">
                <a:latin typeface="Cambria"/>
                <a:cs typeface="Cambria"/>
              </a:rPr>
              <a:t>	</a:t>
            </a:r>
            <a:r>
              <a:rPr sz="1050" u="sng" spc="30" dirty="0">
                <a:uFill>
                  <a:solidFill>
                    <a:srgbClr val="663366"/>
                  </a:solidFill>
                </a:uFill>
                <a:latin typeface="Cambria"/>
                <a:cs typeface="Cambria"/>
              </a:rPr>
              <a:t> 	</a:t>
            </a:r>
            <a:endParaRPr sz="1050">
              <a:latin typeface="Cambria"/>
              <a:cs typeface="Cambria"/>
            </a:endParaRPr>
          </a:p>
          <a:p>
            <a:pPr marL="42545" marR="2346325" algn="ctr">
              <a:lnSpc>
                <a:spcPct val="88100"/>
              </a:lnSpc>
              <a:spcBef>
                <a:spcPts val="915"/>
              </a:spcBef>
            </a:pPr>
            <a:r>
              <a:rPr sz="1400" spc="35" dirty="0">
                <a:latin typeface="Cambria"/>
                <a:cs typeface="Cambria"/>
              </a:rPr>
              <a:t>There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is </a:t>
            </a:r>
            <a:r>
              <a:rPr sz="1400" spc="60" dirty="0">
                <a:latin typeface="Cambria"/>
                <a:cs typeface="Cambria"/>
              </a:rPr>
              <a:t>a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single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address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space </a:t>
            </a:r>
            <a:r>
              <a:rPr sz="1400" spc="20" dirty="0">
                <a:latin typeface="Cambria"/>
                <a:cs typeface="Cambria"/>
              </a:rPr>
              <a:t>for </a:t>
            </a:r>
            <a:r>
              <a:rPr sz="1400" spc="60" dirty="0">
                <a:latin typeface="Cambria"/>
                <a:cs typeface="Cambria"/>
              </a:rPr>
              <a:t>memory 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locations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and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I/O 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devices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990"/>
              </a:lnSpc>
              <a:tabLst>
                <a:tab pos="2133600" algn="l"/>
              </a:tabLst>
            </a:pPr>
            <a:r>
              <a:rPr sz="1050" u="sng" spc="30" dirty="0">
                <a:uFill>
                  <a:solidFill>
                    <a:srgbClr val="663366"/>
                  </a:solidFill>
                </a:uFill>
                <a:latin typeface="Cambria"/>
                <a:cs typeface="Cambria"/>
              </a:rPr>
              <a:t> 	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79464" y="4690871"/>
            <a:ext cx="2216150" cy="974090"/>
          </a:xfrm>
          <a:custGeom>
            <a:avLst/>
            <a:gdLst/>
            <a:ahLst/>
            <a:cxnLst/>
            <a:rect l="l" t="t" r="r" b="b"/>
            <a:pathLst>
              <a:path w="2216150" h="974089">
                <a:moveTo>
                  <a:pt x="2113661" y="0"/>
                </a:moveTo>
                <a:lnTo>
                  <a:pt x="102235" y="0"/>
                </a:lnTo>
                <a:lnTo>
                  <a:pt x="62418" y="8026"/>
                </a:lnTo>
                <a:lnTo>
                  <a:pt x="29924" y="29924"/>
                </a:lnTo>
                <a:lnTo>
                  <a:pt x="8026" y="62418"/>
                </a:lnTo>
                <a:lnTo>
                  <a:pt x="0" y="102234"/>
                </a:lnTo>
                <a:lnTo>
                  <a:pt x="0" y="871600"/>
                </a:lnTo>
                <a:lnTo>
                  <a:pt x="8026" y="911390"/>
                </a:lnTo>
                <a:lnTo>
                  <a:pt x="29924" y="943887"/>
                </a:lnTo>
                <a:lnTo>
                  <a:pt x="62418" y="965800"/>
                </a:lnTo>
                <a:lnTo>
                  <a:pt x="102235" y="973835"/>
                </a:lnTo>
                <a:lnTo>
                  <a:pt x="2113661" y="973835"/>
                </a:lnTo>
                <a:lnTo>
                  <a:pt x="2153477" y="965800"/>
                </a:lnTo>
                <a:lnTo>
                  <a:pt x="2185971" y="943887"/>
                </a:lnTo>
                <a:lnTo>
                  <a:pt x="2207869" y="911390"/>
                </a:lnTo>
                <a:lnTo>
                  <a:pt x="2215895" y="871600"/>
                </a:lnTo>
                <a:lnTo>
                  <a:pt x="2215895" y="102234"/>
                </a:lnTo>
                <a:lnTo>
                  <a:pt x="2207869" y="62418"/>
                </a:lnTo>
                <a:lnTo>
                  <a:pt x="2185971" y="29924"/>
                </a:lnTo>
                <a:lnTo>
                  <a:pt x="2153477" y="8026"/>
                </a:lnTo>
                <a:lnTo>
                  <a:pt x="211366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29182" y="4853177"/>
            <a:ext cx="2146935" cy="8356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3345" marR="116205" algn="ctr">
              <a:lnSpc>
                <a:spcPts val="1480"/>
              </a:lnSpc>
              <a:spcBef>
                <a:spcPts val="320"/>
              </a:spcBef>
            </a:pPr>
            <a:r>
              <a:rPr sz="1400" spc="105" dirty="0">
                <a:latin typeface="Cambria"/>
                <a:cs typeface="Cambria"/>
              </a:rPr>
              <a:t>A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single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read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line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and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single </a:t>
            </a:r>
            <a:r>
              <a:rPr sz="1400" spc="20" dirty="0">
                <a:latin typeface="Cambria"/>
                <a:cs typeface="Cambria"/>
              </a:rPr>
              <a:t>write </a:t>
            </a:r>
            <a:r>
              <a:rPr sz="1400" spc="45" dirty="0">
                <a:latin typeface="Cambria"/>
                <a:cs typeface="Cambria"/>
              </a:rPr>
              <a:t>line </a:t>
            </a:r>
            <a:r>
              <a:rPr sz="1400" spc="35" dirty="0">
                <a:latin typeface="Cambria"/>
                <a:cs typeface="Cambria"/>
              </a:rPr>
              <a:t>are 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needed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on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the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bus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  <a:tabLst>
                <a:tab pos="2120900" algn="l"/>
              </a:tabLst>
            </a:pPr>
            <a:r>
              <a:rPr sz="1050" u="sng" spc="30" dirty="0">
                <a:uFill>
                  <a:solidFill>
                    <a:srgbClr val="663366"/>
                  </a:solidFill>
                </a:uFill>
                <a:latin typeface="Cambria"/>
                <a:cs typeface="Cambria"/>
              </a:rPr>
              <a:t> 	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2944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4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Isolated</a:t>
            </a:r>
            <a:r>
              <a:rPr sz="36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77593"/>
            <a:ext cx="4179570" cy="394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165"/>
              </a:lnSpc>
              <a:spcBef>
                <a:spcPts val="9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common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bus(data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address)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endParaRPr sz="1900">
              <a:latin typeface="Cambria"/>
              <a:cs typeface="Cambria"/>
            </a:endParaRPr>
          </a:p>
          <a:p>
            <a:pPr marL="241300">
              <a:lnSpc>
                <a:spcPts val="2165"/>
              </a:lnSpc>
            </a:pP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mbria"/>
              <a:cs typeface="Cambria"/>
            </a:endParaRPr>
          </a:p>
          <a:p>
            <a:pPr marL="241300" marR="34925" indent="-228600">
              <a:lnSpc>
                <a:spcPts val="205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but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separate read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control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lines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I/O.</a:t>
            </a:r>
            <a:endParaRPr sz="1900">
              <a:latin typeface="Cambria"/>
              <a:cs typeface="Cambria"/>
            </a:endParaRPr>
          </a:p>
          <a:p>
            <a:pPr marL="241300" marR="5080" indent="-228600">
              <a:lnSpc>
                <a:spcPct val="90000"/>
              </a:lnSpc>
              <a:spcBef>
                <a:spcPts val="1964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So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when </a:t>
            </a:r>
            <a:r>
              <a:rPr sz="1900" spc="145" dirty="0">
                <a:solidFill>
                  <a:srgbClr val="006FC0"/>
                </a:solidFill>
                <a:latin typeface="Cambria"/>
                <a:cs typeface="Cambria"/>
              </a:rPr>
              <a:t>CPU </a:t>
            </a:r>
            <a:r>
              <a:rPr sz="1900" spc="135" dirty="0">
                <a:solidFill>
                  <a:srgbClr val="006FC0"/>
                </a:solidFill>
                <a:latin typeface="Cambria"/>
                <a:cs typeface="Cambria"/>
              </a:rPr>
              <a:t>decode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then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then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00" dirty="0">
                <a:solidFill>
                  <a:srgbClr val="006FC0"/>
                </a:solidFill>
                <a:latin typeface="Cambria"/>
                <a:cs typeface="Cambria"/>
              </a:rPr>
              <a:t>places </a:t>
            </a:r>
            <a:r>
              <a:rPr sz="19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on 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address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line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9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line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on </a:t>
            </a:r>
            <a:r>
              <a:rPr sz="1900" spc="-4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00" dirty="0">
                <a:solidFill>
                  <a:srgbClr val="006FC0"/>
                </a:solidFill>
                <a:latin typeface="Cambria"/>
                <a:cs typeface="Cambria"/>
              </a:rPr>
              <a:t>due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which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006FC0"/>
                </a:solidFill>
                <a:latin typeface="Cambria"/>
                <a:cs typeface="Cambria"/>
              </a:rPr>
              <a:t>occurs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between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006FC0"/>
                </a:solidFill>
                <a:latin typeface="Cambria"/>
                <a:cs typeface="Cambria"/>
              </a:rPr>
              <a:t>CPU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I/O.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153670" indent="-228600">
              <a:lnSpc>
                <a:spcPts val="2050"/>
              </a:lnSpc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35" dirty="0">
                <a:solidFill>
                  <a:srgbClr val="006FC0"/>
                </a:solidFill>
                <a:latin typeface="Cambria"/>
                <a:cs typeface="Cambria"/>
              </a:rPr>
              <a:t>different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read-write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1900" spc="-4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both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 I/O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memory.</a:t>
            </a:r>
            <a:endParaRPr sz="19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023" y="2447577"/>
            <a:ext cx="4033981" cy="31965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959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5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FF0000"/>
                </a:solidFill>
                <a:latin typeface="Cambria"/>
                <a:cs typeface="Cambria"/>
              </a:rPr>
              <a:t>Memory-mapped</a:t>
            </a:r>
            <a:r>
              <a:rPr sz="36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4339590" cy="353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304800" algn="l"/>
                <a:tab pos="305435" algn="l"/>
              </a:tabLst>
            </a:pP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Every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in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common</a:t>
            </a:r>
            <a:endParaRPr sz="2000">
              <a:latin typeface="Cambria"/>
              <a:cs typeface="Cambria"/>
            </a:endParaRPr>
          </a:p>
          <a:p>
            <a:pPr marL="241300" marR="33147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same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instructions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work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I/O.</a:t>
            </a:r>
            <a:endParaRPr sz="2000">
              <a:latin typeface="Cambria"/>
              <a:cs typeface="Cambria"/>
            </a:endParaRPr>
          </a:p>
          <a:p>
            <a:pPr marL="241300" marR="116839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Hence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we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manipulate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same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both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have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same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space,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due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which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addressing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capability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memory 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become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less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because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some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part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occupied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I/O.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592" y="2794875"/>
            <a:ext cx="3796140" cy="140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42" y="702360"/>
            <a:ext cx="4845638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51129"/>
            <a:ext cx="543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sz="5400" b="1" baseline="42438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04" dirty="0">
                <a:solidFill>
                  <a:srgbClr val="FF0000"/>
                </a:solidFill>
                <a:latin typeface="Cambria"/>
                <a:cs typeface="Cambria"/>
              </a:rPr>
              <a:t>Mapping</a:t>
            </a:r>
            <a:r>
              <a:rPr sz="36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FF0000"/>
                </a:solidFill>
                <a:latin typeface="Cambria"/>
                <a:cs typeface="Cambria"/>
              </a:rPr>
              <a:t>Summary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702570"/>
            <a:ext cx="6492875" cy="40957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006FC0"/>
                </a:solidFill>
                <a:latin typeface="Cambria"/>
                <a:cs typeface="Cambria"/>
              </a:rPr>
              <a:t>mapped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2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105" dirty="0">
                <a:solidFill>
                  <a:srgbClr val="585858"/>
                </a:solidFill>
                <a:latin typeface="Cambria"/>
                <a:cs typeface="Cambria"/>
              </a:rPr>
              <a:t>Devices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share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Cambria"/>
                <a:cs typeface="Cambria"/>
              </a:rPr>
              <a:t>space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looks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Cambria"/>
                <a:cs typeface="Cambria"/>
              </a:rPr>
              <a:t>just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like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read/write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No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585858"/>
                </a:solidFill>
                <a:latin typeface="Cambria"/>
                <a:cs typeface="Cambria"/>
              </a:rPr>
              <a:t>special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commands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2000">
              <a:latin typeface="Cambria"/>
              <a:cs typeface="Cambria"/>
            </a:endParaRPr>
          </a:p>
          <a:p>
            <a:pPr marL="697865" lvl="2" indent="-229235">
              <a:lnSpc>
                <a:spcPct val="100000"/>
              </a:lnSpc>
              <a:spcBef>
                <a:spcPts val="61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Large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selection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commands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available</a:t>
            </a:r>
            <a:endParaRPr sz="180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Isolated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24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Separate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Cambria"/>
                <a:cs typeface="Cambria"/>
              </a:rPr>
              <a:t>spaces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135" dirty="0">
                <a:solidFill>
                  <a:srgbClr val="585858"/>
                </a:solidFill>
                <a:latin typeface="Cambria"/>
                <a:cs typeface="Cambria"/>
              </a:rPr>
              <a:t>Need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select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endParaRPr sz="20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2000" spc="100" dirty="0">
                <a:solidFill>
                  <a:srgbClr val="585858"/>
                </a:solidFill>
                <a:latin typeface="Cambria"/>
                <a:cs typeface="Cambria"/>
              </a:rPr>
              <a:t>Special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commands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2000">
              <a:latin typeface="Cambria"/>
              <a:cs typeface="Cambria"/>
            </a:endParaRPr>
          </a:p>
          <a:p>
            <a:pPr marL="697865" lvl="2" indent="-229235">
              <a:lnSpc>
                <a:spcPct val="100000"/>
              </a:lnSpc>
              <a:spcBef>
                <a:spcPts val="61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6985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Limited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set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5565" y="4293139"/>
            <a:ext cx="1564394" cy="18621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7419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Isolated</a:t>
            </a:r>
            <a:r>
              <a:rPr sz="36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80" dirty="0">
                <a:solidFill>
                  <a:srgbClr val="FF0000"/>
                </a:solidFill>
                <a:latin typeface="Cambria"/>
                <a:cs typeface="Cambria"/>
              </a:rPr>
              <a:t>vs.</a:t>
            </a:r>
            <a:r>
              <a:rPr sz="36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90" dirty="0">
                <a:solidFill>
                  <a:srgbClr val="FF0000"/>
                </a:solidFill>
                <a:latin typeface="Cambria"/>
                <a:cs typeface="Cambria"/>
              </a:rPr>
              <a:t>Memory-mapped</a:t>
            </a:r>
            <a:r>
              <a:rPr sz="36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42" y="1646010"/>
            <a:ext cx="8775018" cy="43977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059" y="139362"/>
            <a:ext cx="5057716" cy="63278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3826890"/>
            <a:ext cx="3817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Input</a:t>
            </a:r>
            <a:r>
              <a:rPr sz="4000" b="1" spc="-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Georgia"/>
                <a:cs typeface="Georgia"/>
              </a:rPr>
              <a:t>/</a:t>
            </a:r>
            <a:r>
              <a:rPr sz="4000" b="1" spc="-3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Output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328" y="88392"/>
            <a:ext cx="4580890" cy="1009650"/>
            <a:chOff x="109328" y="88392"/>
            <a:chExt cx="4580890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28" y="362505"/>
              <a:ext cx="1885909" cy="447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164" y="88392"/>
              <a:ext cx="759713" cy="1009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707" y="88392"/>
              <a:ext cx="2835401" cy="1009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06451"/>
            <a:ext cx="4309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FF0000"/>
                </a:solidFill>
                <a:latin typeface="Cambria"/>
                <a:cs typeface="Cambria"/>
              </a:rPr>
              <a:t>Interrupt-Driven</a:t>
            </a:r>
            <a:r>
              <a:rPr sz="36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6740" y="1007363"/>
            <a:ext cx="7489190" cy="2650490"/>
            <a:chOff x="586740" y="1007363"/>
            <a:chExt cx="7489190" cy="26504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6" y="1007363"/>
              <a:ext cx="6902196" cy="12923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740" y="1037843"/>
              <a:ext cx="5605272" cy="1286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276" y="1050035"/>
              <a:ext cx="6768083" cy="11582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800" y="1051559"/>
              <a:ext cx="6766559" cy="1156970"/>
            </a:xfrm>
            <a:custGeom>
              <a:avLst/>
              <a:gdLst/>
              <a:ahLst/>
              <a:cxnLst/>
              <a:rect l="l" t="t" r="r" b="b"/>
              <a:pathLst>
                <a:path w="6766559" h="1156970">
                  <a:moveTo>
                    <a:pt x="0" y="115697"/>
                  </a:moveTo>
                  <a:lnTo>
                    <a:pt x="9090" y="70669"/>
                  </a:lnTo>
                  <a:lnTo>
                    <a:pt x="33880" y="33893"/>
                  </a:lnTo>
                  <a:lnTo>
                    <a:pt x="70648" y="9094"/>
                  </a:lnTo>
                  <a:lnTo>
                    <a:pt x="115671" y="0"/>
                  </a:lnTo>
                  <a:lnTo>
                    <a:pt x="6650863" y="0"/>
                  </a:lnTo>
                  <a:lnTo>
                    <a:pt x="6695890" y="9094"/>
                  </a:lnTo>
                  <a:lnTo>
                    <a:pt x="6732666" y="33893"/>
                  </a:lnTo>
                  <a:lnTo>
                    <a:pt x="6757465" y="70669"/>
                  </a:lnTo>
                  <a:lnTo>
                    <a:pt x="6766559" y="115697"/>
                  </a:lnTo>
                  <a:lnTo>
                    <a:pt x="6766559" y="1041018"/>
                  </a:lnTo>
                  <a:lnTo>
                    <a:pt x="6757465" y="1086046"/>
                  </a:lnTo>
                  <a:lnTo>
                    <a:pt x="6732666" y="1122822"/>
                  </a:lnTo>
                  <a:lnTo>
                    <a:pt x="6695890" y="1147621"/>
                  </a:lnTo>
                  <a:lnTo>
                    <a:pt x="6650863" y="1156715"/>
                  </a:lnTo>
                  <a:lnTo>
                    <a:pt x="115671" y="1156715"/>
                  </a:lnTo>
                  <a:lnTo>
                    <a:pt x="70648" y="1147621"/>
                  </a:lnTo>
                  <a:lnTo>
                    <a:pt x="33880" y="1122822"/>
                  </a:lnTo>
                  <a:lnTo>
                    <a:pt x="9090" y="1086046"/>
                  </a:lnTo>
                  <a:lnTo>
                    <a:pt x="0" y="1041018"/>
                  </a:lnTo>
                  <a:lnTo>
                    <a:pt x="0" y="115697"/>
                  </a:lnTo>
                  <a:close/>
                </a:path>
              </a:pathLst>
            </a:custGeom>
            <a:ln w="9144">
              <a:solidFill>
                <a:srgbClr val="2B1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748" y="1075956"/>
              <a:ext cx="4842510" cy="4747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748" y="1304556"/>
              <a:ext cx="5479542" cy="4747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748" y="1533156"/>
              <a:ext cx="5257038" cy="4747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748" y="1761756"/>
              <a:ext cx="713994" cy="4747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765" y="2383493"/>
              <a:ext cx="6883912" cy="12741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3668" y="2519184"/>
              <a:ext cx="5337048" cy="10576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1204" y="2417063"/>
              <a:ext cx="6768084" cy="11582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52727" y="2418588"/>
              <a:ext cx="6766559" cy="1156970"/>
            </a:xfrm>
            <a:custGeom>
              <a:avLst/>
              <a:gdLst/>
              <a:ahLst/>
              <a:cxnLst/>
              <a:rect l="l" t="t" r="r" b="b"/>
              <a:pathLst>
                <a:path w="6766559" h="1156970">
                  <a:moveTo>
                    <a:pt x="0" y="115697"/>
                  </a:moveTo>
                  <a:lnTo>
                    <a:pt x="9094" y="70669"/>
                  </a:lnTo>
                  <a:lnTo>
                    <a:pt x="33893" y="33893"/>
                  </a:lnTo>
                  <a:lnTo>
                    <a:pt x="70669" y="9094"/>
                  </a:lnTo>
                  <a:lnTo>
                    <a:pt x="115697" y="0"/>
                  </a:lnTo>
                  <a:lnTo>
                    <a:pt x="6650863" y="0"/>
                  </a:lnTo>
                  <a:lnTo>
                    <a:pt x="6695890" y="9094"/>
                  </a:lnTo>
                  <a:lnTo>
                    <a:pt x="6732666" y="33893"/>
                  </a:lnTo>
                  <a:lnTo>
                    <a:pt x="6757465" y="70669"/>
                  </a:lnTo>
                  <a:lnTo>
                    <a:pt x="6766560" y="115697"/>
                  </a:lnTo>
                  <a:lnTo>
                    <a:pt x="6766560" y="1041019"/>
                  </a:lnTo>
                  <a:lnTo>
                    <a:pt x="6757465" y="1086046"/>
                  </a:lnTo>
                  <a:lnTo>
                    <a:pt x="6732666" y="1122822"/>
                  </a:lnTo>
                  <a:lnTo>
                    <a:pt x="6695890" y="1147621"/>
                  </a:lnTo>
                  <a:lnTo>
                    <a:pt x="6650863" y="1156715"/>
                  </a:lnTo>
                  <a:lnTo>
                    <a:pt x="115697" y="1156715"/>
                  </a:lnTo>
                  <a:lnTo>
                    <a:pt x="70669" y="1147621"/>
                  </a:lnTo>
                  <a:lnTo>
                    <a:pt x="33893" y="1122822"/>
                  </a:lnTo>
                  <a:lnTo>
                    <a:pt x="9094" y="1086046"/>
                  </a:lnTo>
                  <a:lnTo>
                    <a:pt x="0" y="1041019"/>
                  </a:lnTo>
                  <a:lnTo>
                    <a:pt x="0" y="115697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7676" y="2557284"/>
              <a:ext cx="5171694" cy="4747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7676" y="2785884"/>
              <a:ext cx="5211318" cy="4747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7676" y="3014484"/>
              <a:ext cx="2001774" cy="47471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71855" y="1122426"/>
            <a:ext cx="5467350" cy="2223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03530">
              <a:lnSpc>
                <a:spcPts val="1800"/>
              </a:lnSpc>
              <a:spcBef>
                <a:spcPts val="365"/>
              </a:spcBef>
            </a:pP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programmed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wait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long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time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module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700" spc="155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ready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either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reception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or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transmission </a:t>
            </a:r>
            <a:r>
              <a:rPr sz="1700" spc="2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mbria"/>
              <a:cs typeface="Cambria"/>
            </a:endParaRPr>
          </a:p>
          <a:p>
            <a:pPr marL="579120" marR="5080" algn="just">
              <a:lnSpc>
                <a:spcPts val="1800"/>
              </a:lnSpc>
            </a:pP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alternative 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issue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command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then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mbria"/>
                <a:cs typeface="Cambria"/>
              </a:rPr>
              <a:t>go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some </a:t>
            </a:r>
            <a:r>
              <a:rPr sz="1700" spc="-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useful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1451" y="3750521"/>
            <a:ext cx="6922134" cy="1274445"/>
            <a:chOff x="1711451" y="3750521"/>
            <a:chExt cx="6922134" cy="1274445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9549" y="3750521"/>
              <a:ext cx="6883912" cy="12741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1451" y="3886212"/>
              <a:ext cx="5524500" cy="10576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08987" y="3784092"/>
              <a:ext cx="6768084" cy="11582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10511" y="3785616"/>
              <a:ext cx="6766559" cy="1156970"/>
            </a:xfrm>
            <a:custGeom>
              <a:avLst/>
              <a:gdLst/>
              <a:ahLst/>
              <a:cxnLst/>
              <a:rect l="l" t="t" r="r" b="b"/>
              <a:pathLst>
                <a:path w="6766559" h="1156970">
                  <a:moveTo>
                    <a:pt x="0" y="115696"/>
                  </a:moveTo>
                  <a:lnTo>
                    <a:pt x="9094" y="70669"/>
                  </a:lnTo>
                  <a:lnTo>
                    <a:pt x="33893" y="33893"/>
                  </a:lnTo>
                  <a:lnTo>
                    <a:pt x="70669" y="9094"/>
                  </a:lnTo>
                  <a:lnTo>
                    <a:pt x="115696" y="0"/>
                  </a:lnTo>
                  <a:lnTo>
                    <a:pt x="6650863" y="0"/>
                  </a:lnTo>
                  <a:lnTo>
                    <a:pt x="6695890" y="9094"/>
                  </a:lnTo>
                  <a:lnTo>
                    <a:pt x="6732666" y="33893"/>
                  </a:lnTo>
                  <a:lnTo>
                    <a:pt x="6757465" y="70669"/>
                  </a:lnTo>
                  <a:lnTo>
                    <a:pt x="6766559" y="115696"/>
                  </a:lnTo>
                  <a:lnTo>
                    <a:pt x="6766559" y="1041018"/>
                  </a:lnTo>
                  <a:lnTo>
                    <a:pt x="6757465" y="1086046"/>
                  </a:lnTo>
                  <a:lnTo>
                    <a:pt x="6732666" y="1122822"/>
                  </a:lnTo>
                  <a:lnTo>
                    <a:pt x="6695890" y="1147621"/>
                  </a:lnTo>
                  <a:lnTo>
                    <a:pt x="6650863" y="1156715"/>
                  </a:lnTo>
                  <a:lnTo>
                    <a:pt x="115696" y="1156715"/>
                  </a:lnTo>
                  <a:lnTo>
                    <a:pt x="70669" y="1147621"/>
                  </a:lnTo>
                  <a:lnTo>
                    <a:pt x="33893" y="1122822"/>
                  </a:lnTo>
                  <a:lnTo>
                    <a:pt x="9094" y="1086046"/>
                  </a:lnTo>
                  <a:lnTo>
                    <a:pt x="0" y="1041018"/>
                  </a:lnTo>
                  <a:lnTo>
                    <a:pt x="0" y="115696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75459" y="3924312"/>
              <a:ext cx="5398770" cy="47471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75459" y="4152912"/>
              <a:ext cx="5228082" cy="4747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5459" y="4381512"/>
              <a:ext cx="2111502" cy="4747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96872" y="3971035"/>
            <a:ext cx="5086350" cy="7423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360"/>
              </a:spcBef>
            </a:pP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Cambria"/>
                <a:cs typeface="Cambria"/>
              </a:rPr>
              <a:t>will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then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interrupt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700" spc="-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request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when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ready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mbria"/>
                <a:cs typeface="Cambria"/>
              </a:rPr>
              <a:t>exchange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data </a:t>
            </a: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78379" y="5117549"/>
            <a:ext cx="6870700" cy="1274445"/>
            <a:chOff x="2278379" y="5117549"/>
            <a:chExt cx="6870700" cy="1274445"/>
          </a:xfrm>
        </p:grpSpPr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6475" y="5117549"/>
              <a:ext cx="6827524" cy="12741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78379" y="5367528"/>
              <a:ext cx="4911852" cy="8275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75915" y="5151120"/>
              <a:ext cx="6768083" cy="11582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77439" y="5152644"/>
              <a:ext cx="6766559" cy="1156970"/>
            </a:xfrm>
            <a:custGeom>
              <a:avLst/>
              <a:gdLst/>
              <a:ahLst/>
              <a:cxnLst/>
              <a:rect l="l" t="t" r="r" b="b"/>
              <a:pathLst>
                <a:path w="6766559" h="1156970">
                  <a:moveTo>
                    <a:pt x="0" y="115696"/>
                  </a:moveTo>
                  <a:lnTo>
                    <a:pt x="9094" y="70669"/>
                  </a:lnTo>
                  <a:lnTo>
                    <a:pt x="33893" y="33893"/>
                  </a:lnTo>
                  <a:lnTo>
                    <a:pt x="70669" y="9094"/>
                  </a:lnTo>
                  <a:lnTo>
                    <a:pt x="115697" y="0"/>
                  </a:lnTo>
                  <a:lnTo>
                    <a:pt x="6650863" y="0"/>
                  </a:lnTo>
                  <a:lnTo>
                    <a:pt x="6695890" y="9094"/>
                  </a:lnTo>
                  <a:lnTo>
                    <a:pt x="6732666" y="33893"/>
                  </a:lnTo>
                  <a:lnTo>
                    <a:pt x="6757465" y="70669"/>
                  </a:lnTo>
                  <a:lnTo>
                    <a:pt x="6766559" y="115696"/>
                  </a:lnTo>
                  <a:lnTo>
                    <a:pt x="6766559" y="1041044"/>
                  </a:lnTo>
                  <a:lnTo>
                    <a:pt x="6757465" y="1086067"/>
                  </a:lnTo>
                  <a:lnTo>
                    <a:pt x="6732666" y="1122835"/>
                  </a:lnTo>
                  <a:lnTo>
                    <a:pt x="6695890" y="1147625"/>
                  </a:lnTo>
                  <a:lnTo>
                    <a:pt x="6650863" y="1156715"/>
                  </a:lnTo>
                  <a:lnTo>
                    <a:pt x="115697" y="1156715"/>
                  </a:lnTo>
                  <a:lnTo>
                    <a:pt x="70669" y="1147625"/>
                  </a:lnTo>
                  <a:lnTo>
                    <a:pt x="33893" y="1122835"/>
                  </a:lnTo>
                  <a:lnTo>
                    <a:pt x="9094" y="1086067"/>
                  </a:lnTo>
                  <a:lnTo>
                    <a:pt x="0" y="1041044"/>
                  </a:lnTo>
                  <a:lnTo>
                    <a:pt x="0" y="115696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42387" y="5405628"/>
              <a:ext cx="4786121" cy="47471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42387" y="5634228"/>
              <a:ext cx="3283458" cy="4747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463800" y="5452364"/>
            <a:ext cx="447357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sz="1700" spc="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executes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the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transfer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20"/>
              </a:lnSpc>
            </a:pPr>
            <a:r>
              <a:rPr sz="1700" spc="50" dirty="0">
                <a:solidFill>
                  <a:srgbClr val="FFFFFF"/>
                </a:solidFill>
                <a:latin typeface="Cambria"/>
                <a:cs typeface="Cambria"/>
              </a:rPr>
              <a:t>resumes</a:t>
            </a:r>
            <a:r>
              <a:rPr sz="1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1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mbria"/>
                <a:cs typeface="Cambria"/>
              </a:rPr>
              <a:t>former </a:t>
            </a:r>
            <a:r>
              <a:rPr sz="1700" spc="75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94931" y="1930907"/>
            <a:ext cx="1888489" cy="3497579"/>
            <a:chOff x="6694931" y="1930907"/>
            <a:chExt cx="1888489" cy="3497579"/>
          </a:xfrm>
        </p:grpSpPr>
        <p:sp>
          <p:nvSpPr>
            <p:cNvPr id="42" name="object 42"/>
            <p:cNvSpPr/>
            <p:nvPr/>
          </p:nvSpPr>
          <p:spPr>
            <a:xfrm>
              <a:off x="6701027" y="1937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582295" y="0"/>
                  </a:moveTo>
                  <a:lnTo>
                    <a:pt x="169037" y="0"/>
                  </a:lnTo>
                  <a:lnTo>
                    <a:pt x="169037" y="413258"/>
                  </a:lnTo>
                  <a:lnTo>
                    <a:pt x="0" y="413258"/>
                  </a:lnTo>
                  <a:lnTo>
                    <a:pt x="375666" y="751332"/>
                  </a:lnTo>
                  <a:lnTo>
                    <a:pt x="751331" y="413258"/>
                  </a:lnTo>
                  <a:lnTo>
                    <a:pt x="582295" y="413258"/>
                  </a:lnTo>
                  <a:lnTo>
                    <a:pt x="582295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01027" y="1937003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0" y="413258"/>
                  </a:moveTo>
                  <a:lnTo>
                    <a:pt x="169037" y="413258"/>
                  </a:lnTo>
                  <a:lnTo>
                    <a:pt x="169037" y="0"/>
                  </a:lnTo>
                  <a:lnTo>
                    <a:pt x="582295" y="0"/>
                  </a:lnTo>
                  <a:lnTo>
                    <a:pt x="582295" y="413258"/>
                  </a:lnTo>
                  <a:lnTo>
                    <a:pt x="751331" y="413258"/>
                  </a:lnTo>
                  <a:lnTo>
                    <a:pt x="375666" y="751332"/>
                  </a:lnTo>
                  <a:lnTo>
                    <a:pt x="0" y="413258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67955" y="33040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582295" y="0"/>
                  </a:moveTo>
                  <a:lnTo>
                    <a:pt x="169037" y="0"/>
                  </a:lnTo>
                  <a:lnTo>
                    <a:pt x="169037" y="413257"/>
                  </a:lnTo>
                  <a:lnTo>
                    <a:pt x="0" y="413257"/>
                  </a:lnTo>
                  <a:lnTo>
                    <a:pt x="375666" y="751331"/>
                  </a:lnTo>
                  <a:lnTo>
                    <a:pt x="751332" y="413257"/>
                  </a:lnTo>
                  <a:lnTo>
                    <a:pt x="582295" y="413257"/>
                  </a:lnTo>
                  <a:lnTo>
                    <a:pt x="582295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67955" y="330403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0" y="413257"/>
                  </a:moveTo>
                  <a:lnTo>
                    <a:pt x="169037" y="413257"/>
                  </a:lnTo>
                  <a:lnTo>
                    <a:pt x="169037" y="0"/>
                  </a:lnTo>
                  <a:lnTo>
                    <a:pt x="582295" y="0"/>
                  </a:lnTo>
                  <a:lnTo>
                    <a:pt x="582295" y="413257"/>
                  </a:lnTo>
                  <a:lnTo>
                    <a:pt x="751332" y="413257"/>
                  </a:lnTo>
                  <a:lnTo>
                    <a:pt x="375666" y="751331"/>
                  </a:lnTo>
                  <a:lnTo>
                    <a:pt x="0" y="413257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25739" y="4671059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582294" y="0"/>
                  </a:moveTo>
                  <a:lnTo>
                    <a:pt x="169036" y="0"/>
                  </a:lnTo>
                  <a:lnTo>
                    <a:pt x="169036" y="413257"/>
                  </a:lnTo>
                  <a:lnTo>
                    <a:pt x="0" y="413257"/>
                  </a:lnTo>
                  <a:lnTo>
                    <a:pt x="375665" y="751331"/>
                  </a:lnTo>
                  <a:lnTo>
                    <a:pt x="751331" y="413257"/>
                  </a:lnTo>
                  <a:lnTo>
                    <a:pt x="582294" y="413257"/>
                  </a:lnTo>
                  <a:lnTo>
                    <a:pt x="582294" y="0"/>
                  </a:lnTo>
                  <a:close/>
                </a:path>
              </a:pathLst>
            </a:custGeom>
            <a:solidFill>
              <a:srgbClr val="D2CDD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25739" y="4671059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0" y="413257"/>
                  </a:moveTo>
                  <a:lnTo>
                    <a:pt x="169036" y="413257"/>
                  </a:lnTo>
                  <a:lnTo>
                    <a:pt x="169036" y="0"/>
                  </a:lnTo>
                  <a:lnTo>
                    <a:pt x="582294" y="0"/>
                  </a:lnTo>
                  <a:lnTo>
                    <a:pt x="582294" y="413257"/>
                  </a:lnTo>
                  <a:lnTo>
                    <a:pt x="751331" y="413257"/>
                  </a:lnTo>
                  <a:lnTo>
                    <a:pt x="375665" y="751331"/>
                  </a:lnTo>
                  <a:lnTo>
                    <a:pt x="0" y="413257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45" y="192646"/>
            <a:ext cx="4719601" cy="61773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49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PSW</a:t>
            </a:r>
            <a:r>
              <a:rPr spc="-85" dirty="0"/>
              <a:t> </a:t>
            </a:r>
            <a:r>
              <a:rPr dirty="0"/>
              <a:t>=</a:t>
            </a:r>
          </a:p>
          <a:p>
            <a:pPr marL="5394960">
              <a:lnSpc>
                <a:spcPct val="100000"/>
              </a:lnSpc>
            </a:pPr>
            <a:r>
              <a:rPr spc="-5" dirty="0"/>
              <a:t>Program</a:t>
            </a:r>
            <a:r>
              <a:rPr spc="-40" dirty="0"/>
              <a:t> </a:t>
            </a:r>
            <a:r>
              <a:rPr dirty="0"/>
              <a:t>Status</a:t>
            </a:r>
            <a:r>
              <a:rPr spc="-95" dirty="0"/>
              <a:t> </a:t>
            </a:r>
            <a:r>
              <a:rPr spc="-55" dirty="0"/>
              <a:t>Word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3135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3135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355" y="4656369"/>
            <a:ext cx="1739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500" y="470305"/>
            <a:ext cx="5007610" cy="934085"/>
            <a:chOff x="190500" y="470305"/>
            <a:chExt cx="5007610" cy="934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092" y="470305"/>
              <a:ext cx="4801717" cy="3281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670560"/>
              <a:ext cx="1792986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60" y="670560"/>
              <a:ext cx="553973" cy="7338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4208" y="670560"/>
              <a:ext cx="2061210" cy="73380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355803"/>
            <a:ext cx="480377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100" dirty="0">
                <a:solidFill>
                  <a:srgbClr val="FF0000"/>
                </a:solidFill>
                <a:latin typeface="Cambria"/>
                <a:cs typeface="Cambria"/>
              </a:rPr>
              <a:t>Drawbacks</a:t>
            </a:r>
            <a:r>
              <a:rPr sz="2600" spc="40" dirty="0">
                <a:solidFill>
                  <a:srgbClr val="FF0000"/>
                </a:solidFill>
                <a:latin typeface="Cambria"/>
                <a:cs typeface="Cambria"/>
              </a:rPr>
              <a:t> of</a:t>
            </a:r>
            <a:r>
              <a:rPr sz="26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FF0000"/>
                </a:solidFill>
                <a:latin typeface="Cambria"/>
                <a:cs typeface="Cambria"/>
              </a:rPr>
              <a:t>Programmed</a:t>
            </a:r>
            <a:r>
              <a:rPr sz="26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sz="2600" spc="-5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FF0000"/>
                </a:solidFill>
                <a:latin typeface="Cambria"/>
                <a:cs typeface="Cambria"/>
              </a:rPr>
              <a:t>Interrupt-Driven</a:t>
            </a:r>
            <a:r>
              <a:rPr sz="26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0" y="0"/>
                </a:ln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dirty="0"/>
              <a:t>Both</a:t>
            </a:r>
            <a:r>
              <a:rPr spc="40" dirty="0"/>
              <a:t> </a:t>
            </a:r>
            <a:r>
              <a:rPr spc="45" dirty="0"/>
              <a:t>forms</a:t>
            </a:r>
            <a:r>
              <a:rPr spc="40" dirty="0"/>
              <a:t> </a:t>
            </a:r>
            <a:r>
              <a:rPr spc="30" dirty="0"/>
              <a:t>of</a:t>
            </a:r>
            <a:r>
              <a:rPr spc="45" dirty="0"/>
              <a:t> </a:t>
            </a:r>
            <a:r>
              <a:rPr spc="55" dirty="0"/>
              <a:t>I/O</a:t>
            </a:r>
            <a:r>
              <a:rPr spc="40" dirty="0"/>
              <a:t> </a:t>
            </a:r>
            <a:r>
              <a:rPr spc="45" dirty="0"/>
              <a:t>suffer</a:t>
            </a:r>
            <a:r>
              <a:rPr spc="50" dirty="0"/>
              <a:t> </a:t>
            </a:r>
            <a:r>
              <a:rPr spc="15" dirty="0"/>
              <a:t>from</a:t>
            </a:r>
            <a:r>
              <a:rPr spc="40" dirty="0"/>
              <a:t> </a:t>
            </a:r>
            <a:r>
              <a:rPr spc="-25" dirty="0"/>
              <a:t>two</a:t>
            </a:r>
            <a:r>
              <a:rPr spc="50" dirty="0"/>
              <a:t> </a:t>
            </a:r>
            <a:r>
              <a:rPr spc="40" dirty="0"/>
              <a:t>inherent</a:t>
            </a:r>
          </a:p>
          <a:p>
            <a:pPr marL="241300">
              <a:lnSpc>
                <a:spcPct val="100000"/>
              </a:lnSpc>
            </a:pPr>
            <a:r>
              <a:rPr spc="75" dirty="0"/>
              <a:t>drawbacks:</a:t>
            </a:r>
          </a:p>
          <a:p>
            <a:pPr marL="927100" marR="469265" lvl="1" indent="-457834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AutoNum type="arabicParenR"/>
              <a:tabLst>
                <a:tab pos="927100" algn="l"/>
                <a:tab pos="927735" algn="l"/>
              </a:tabLst>
            </a:pP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rate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limited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25" dirty="0">
                <a:solidFill>
                  <a:srgbClr val="585858"/>
                </a:solidFill>
                <a:latin typeface="Cambria"/>
                <a:cs typeface="Cambria"/>
              </a:rPr>
              <a:t>speed </a:t>
            </a:r>
            <a:r>
              <a:rPr sz="1900" spc="1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which</a:t>
            </a:r>
            <a:r>
              <a:rPr sz="19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85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5" dirty="0">
                <a:solidFill>
                  <a:srgbClr val="585858"/>
                </a:solidFill>
                <a:latin typeface="Cambria"/>
                <a:cs typeface="Cambria"/>
              </a:rPr>
              <a:t>test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90" dirty="0">
                <a:solidFill>
                  <a:srgbClr val="585858"/>
                </a:solidFill>
                <a:latin typeface="Cambria"/>
                <a:cs typeface="Cambria"/>
              </a:rPr>
              <a:t>service </a:t>
            </a:r>
            <a:r>
              <a:rPr sz="1900" spc="-4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663366"/>
              </a:buClr>
              <a:buFont typeface="Cambria"/>
              <a:buAutoNum type="arabicParenR"/>
            </a:pPr>
            <a:endParaRPr sz="1700"/>
          </a:p>
          <a:p>
            <a:pPr marL="927100" marR="617855" lvl="1" indent="-457834">
              <a:lnSpc>
                <a:spcPct val="100000"/>
              </a:lnSpc>
              <a:buClr>
                <a:srgbClr val="663366"/>
              </a:buClr>
              <a:buAutoNum type="arabicParenR"/>
              <a:tabLst>
                <a:tab pos="927100" algn="l"/>
                <a:tab pos="927735" algn="l"/>
              </a:tabLst>
            </a:pP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tied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585858"/>
                </a:solidFill>
                <a:latin typeface="Cambria"/>
                <a:cs typeface="Cambria"/>
              </a:rPr>
              <a:t>up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95" dirty="0">
                <a:solidFill>
                  <a:srgbClr val="585858"/>
                </a:solidFill>
                <a:latin typeface="Cambria"/>
                <a:cs typeface="Cambria"/>
              </a:rPr>
              <a:t>managing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900" spc="-40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-30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900" spc="-8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900" spc="1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er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;</a:t>
            </a:r>
            <a:r>
              <a:rPr sz="19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900" spc="110" dirty="0">
                <a:solidFill>
                  <a:srgbClr val="585858"/>
                </a:solidFill>
                <a:latin typeface="Cambria"/>
                <a:cs typeface="Cambria"/>
              </a:rPr>
              <a:t>umb</a:t>
            </a:r>
            <a:r>
              <a:rPr sz="1900" spc="9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90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9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5" dirty="0">
                <a:solidFill>
                  <a:srgbClr val="585858"/>
                </a:solidFill>
                <a:latin typeface="Cambria"/>
                <a:cs typeface="Cambria"/>
              </a:rPr>
              <a:t>inst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900" spc="35" dirty="0">
                <a:solidFill>
                  <a:srgbClr val="585858"/>
                </a:solidFill>
                <a:latin typeface="Cambria"/>
                <a:cs typeface="Cambria"/>
              </a:rPr>
              <a:t>uctio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ns</a:t>
            </a:r>
            <a:r>
              <a:rPr sz="19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0" dirty="0">
                <a:solidFill>
                  <a:srgbClr val="585858"/>
                </a:solidFill>
                <a:latin typeface="Cambria"/>
                <a:cs typeface="Cambria"/>
              </a:rPr>
              <a:t>mus</a:t>
            </a:r>
            <a:r>
              <a:rPr sz="1900" spc="5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1900" spc="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585858"/>
                </a:solidFill>
                <a:latin typeface="Cambria"/>
                <a:cs typeface="Cambria"/>
              </a:rPr>
              <a:t>be  </a:t>
            </a:r>
            <a:r>
              <a:rPr sz="1900" spc="90" dirty="0">
                <a:solidFill>
                  <a:srgbClr val="585858"/>
                </a:solidFill>
                <a:latin typeface="Cambria"/>
                <a:cs typeface="Cambria"/>
              </a:rPr>
              <a:t>executed</a:t>
            </a:r>
            <a:r>
              <a:rPr sz="19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9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19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9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900" spc="25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/>
          </a:p>
          <a:p>
            <a:pPr marL="332105" indent="-241935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332740" algn="l"/>
              </a:tabLst>
            </a:pPr>
            <a:r>
              <a:rPr spc="100" dirty="0">
                <a:solidFill>
                  <a:srgbClr val="585858"/>
                </a:solidFill>
              </a:rPr>
              <a:t>When</a:t>
            </a:r>
            <a:r>
              <a:rPr spc="50" dirty="0">
                <a:solidFill>
                  <a:srgbClr val="585858"/>
                </a:solidFill>
              </a:rPr>
              <a:t> </a:t>
            </a:r>
            <a:r>
              <a:rPr spc="95" dirty="0">
                <a:solidFill>
                  <a:srgbClr val="585858"/>
                </a:solidFill>
              </a:rPr>
              <a:t>large</a:t>
            </a:r>
            <a:r>
              <a:rPr spc="35" dirty="0">
                <a:solidFill>
                  <a:srgbClr val="585858"/>
                </a:solidFill>
              </a:rPr>
              <a:t> </a:t>
            </a:r>
            <a:r>
              <a:rPr spc="65" dirty="0">
                <a:solidFill>
                  <a:srgbClr val="585858"/>
                </a:solidFill>
              </a:rPr>
              <a:t>volumes</a:t>
            </a:r>
            <a:r>
              <a:rPr spc="40" dirty="0">
                <a:solidFill>
                  <a:srgbClr val="585858"/>
                </a:solidFill>
              </a:rPr>
              <a:t> </a:t>
            </a:r>
            <a:r>
              <a:rPr spc="30" dirty="0">
                <a:solidFill>
                  <a:srgbClr val="585858"/>
                </a:solidFill>
              </a:rPr>
              <a:t>of</a:t>
            </a:r>
            <a:r>
              <a:rPr spc="55" dirty="0">
                <a:solidFill>
                  <a:srgbClr val="585858"/>
                </a:solidFill>
              </a:rPr>
              <a:t> </a:t>
            </a:r>
            <a:r>
              <a:rPr spc="60" dirty="0">
                <a:solidFill>
                  <a:srgbClr val="585858"/>
                </a:solidFill>
              </a:rPr>
              <a:t>data</a:t>
            </a:r>
            <a:r>
              <a:rPr spc="40" dirty="0">
                <a:solidFill>
                  <a:srgbClr val="585858"/>
                </a:solidFill>
              </a:rPr>
              <a:t> </a:t>
            </a:r>
            <a:r>
              <a:rPr spc="55" dirty="0">
                <a:solidFill>
                  <a:srgbClr val="585858"/>
                </a:solidFill>
              </a:rPr>
              <a:t>are</a:t>
            </a:r>
            <a:r>
              <a:rPr spc="50" dirty="0">
                <a:solidFill>
                  <a:srgbClr val="585858"/>
                </a:solidFill>
              </a:rPr>
              <a:t> </a:t>
            </a:r>
            <a:r>
              <a:rPr dirty="0">
                <a:solidFill>
                  <a:srgbClr val="585858"/>
                </a:solidFill>
              </a:rPr>
              <a:t>to</a:t>
            </a:r>
            <a:r>
              <a:rPr spc="60" dirty="0">
                <a:solidFill>
                  <a:srgbClr val="585858"/>
                </a:solidFill>
              </a:rPr>
              <a:t> </a:t>
            </a:r>
            <a:r>
              <a:rPr spc="185" dirty="0">
                <a:solidFill>
                  <a:srgbClr val="585858"/>
                </a:solidFill>
              </a:rPr>
              <a:t>be</a:t>
            </a:r>
            <a:r>
              <a:rPr spc="35" dirty="0">
                <a:solidFill>
                  <a:srgbClr val="585858"/>
                </a:solidFill>
              </a:rPr>
              <a:t> </a:t>
            </a:r>
            <a:r>
              <a:rPr spc="80" dirty="0">
                <a:solidFill>
                  <a:srgbClr val="585858"/>
                </a:solidFill>
              </a:rPr>
              <a:t>moved</a:t>
            </a:r>
            <a:r>
              <a:rPr spc="45" dirty="0">
                <a:solidFill>
                  <a:srgbClr val="585858"/>
                </a:solidFill>
              </a:rPr>
              <a:t> </a:t>
            </a:r>
            <a:r>
              <a:rPr spc="85" dirty="0">
                <a:solidFill>
                  <a:srgbClr val="585858"/>
                </a:solidFill>
              </a:rPr>
              <a:t>a</a:t>
            </a:r>
            <a:r>
              <a:rPr spc="60" dirty="0">
                <a:solidFill>
                  <a:srgbClr val="585858"/>
                </a:solidFill>
              </a:rPr>
              <a:t> </a:t>
            </a:r>
            <a:r>
              <a:rPr spc="55" dirty="0">
                <a:solidFill>
                  <a:srgbClr val="585858"/>
                </a:solidFill>
              </a:rPr>
              <a:t>more</a:t>
            </a:r>
          </a:p>
          <a:p>
            <a:pPr marL="71755" algn="ctr">
              <a:lnSpc>
                <a:spcPct val="100000"/>
              </a:lnSpc>
            </a:pPr>
            <a:r>
              <a:rPr spc="60" dirty="0">
                <a:solidFill>
                  <a:srgbClr val="585858"/>
                </a:solidFill>
              </a:rPr>
              <a:t>efficient</a:t>
            </a:r>
            <a:r>
              <a:rPr spc="30" dirty="0">
                <a:solidFill>
                  <a:srgbClr val="585858"/>
                </a:solidFill>
              </a:rPr>
              <a:t> </a:t>
            </a:r>
            <a:r>
              <a:rPr spc="75" dirty="0">
                <a:solidFill>
                  <a:srgbClr val="585858"/>
                </a:solidFill>
              </a:rPr>
              <a:t>technique</a:t>
            </a:r>
            <a:r>
              <a:rPr spc="30" dirty="0">
                <a:solidFill>
                  <a:srgbClr val="585858"/>
                </a:solidFill>
              </a:rPr>
              <a:t> </a:t>
            </a:r>
            <a:r>
              <a:rPr spc="40" dirty="0">
                <a:solidFill>
                  <a:srgbClr val="585858"/>
                </a:solidFill>
              </a:rPr>
              <a:t>is</a:t>
            </a:r>
            <a:r>
              <a:rPr spc="60" dirty="0">
                <a:solidFill>
                  <a:srgbClr val="585858"/>
                </a:solidFill>
              </a:rPr>
              <a:t> </a:t>
            </a:r>
            <a:r>
              <a:rPr i="1" spc="55" dirty="0">
                <a:solidFill>
                  <a:srgbClr val="585858"/>
                </a:solidFill>
                <a:latin typeface="Cambria"/>
                <a:cs typeface="Cambria"/>
              </a:rPr>
              <a:t>direct</a:t>
            </a:r>
            <a:r>
              <a:rPr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i="1" spc="10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i="1" spc="11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i="1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pc="75" dirty="0">
                <a:solidFill>
                  <a:srgbClr val="585858"/>
                </a:solidFill>
              </a:rPr>
              <a:t>(DMA)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2581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5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FF0000"/>
                </a:solidFill>
                <a:latin typeface="Cambria"/>
                <a:cs typeface="Cambria"/>
              </a:rPr>
              <a:t>Trade-offs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74545"/>
            <a:ext cx="7313930" cy="381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somewhat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trade-off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between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these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ts val="2280"/>
              </a:lnSpc>
            </a:pP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drawbacks.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Consider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block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data.</a:t>
            </a:r>
            <a:endParaRPr sz="20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Using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simple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programmed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I/O,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processor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dedicated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task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move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at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rather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high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rate,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at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cost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doing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nothing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else.</a:t>
            </a:r>
            <a:endParaRPr sz="2000">
              <a:latin typeface="Cambria"/>
              <a:cs typeface="Cambria"/>
            </a:endParaRPr>
          </a:p>
          <a:p>
            <a:pPr marL="241300" marR="422909" indent="-228600">
              <a:lnSpc>
                <a:spcPts val="2160"/>
              </a:lnSpc>
              <a:spcBef>
                <a:spcPts val="203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Interrupt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frees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up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processor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some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extent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at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expense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rate.</a:t>
            </a:r>
            <a:endParaRPr sz="2000">
              <a:latin typeface="Cambria"/>
              <a:cs typeface="Cambria"/>
            </a:endParaRPr>
          </a:p>
          <a:p>
            <a:pPr marL="241300" marR="41275" indent="-228600">
              <a:lnSpc>
                <a:spcPts val="2160"/>
              </a:lnSpc>
              <a:spcBef>
                <a:spcPts val="201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ev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thel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both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ethod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av</a:t>
            </a:r>
            <a:r>
              <a:rPr sz="2000" spc="1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se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im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act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bo</a:t>
            </a:r>
            <a:r>
              <a:rPr sz="2000" spc="-10" dirty="0">
                <a:solidFill>
                  <a:srgbClr val="006FC0"/>
                </a:solidFill>
                <a:latin typeface="Cambria"/>
                <a:cs typeface="Cambria"/>
              </a:rPr>
              <a:t>th 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activity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rate.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704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FF0000"/>
                </a:solidFill>
                <a:latin typeface="Cambria"/>
                <a:cs typeface="Cambria"/>
              </a:rPr>
              <a:t>Direct </a:t>
            </a:r>
            <a:r>
              <a:rPr sz="3600" spc="175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3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2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35" dirty="0">
                <a:solidFill>
                  <a:srgbClr val="FF0000"/>
                </a:solidFill>
                <a:latin typeface="Cambria"/>
                <a:cs typeface="Cambria"/>
              </a:rPr>
              <a:t>(DMA)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11" y="1042416"/>
            <a:ext cx="5693664" cy="5448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704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FF0000"/>
                </a:solidFill>
                <a:latin typeface="Cambria"/>
                <a:cs typeface="Cambria"/>
              </a:rPr>
              <a:t>Direct </a:t>
            </a:r>
            <a:r>
              <a:rPr sz="3600" spc="175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3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2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35" dirty="0">
                <a:solidFill>
                  <a:srgbClr val="FF0000"/>
                </a:solidFill>
                <a:latin typeface="Cambria"/>
                <a:cs typeface="Cambria"/>
              </a:rPr>
              <a:t>(DMA)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2005025"/>
            <a:ext cx="7256145" cy="330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DMA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capable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taking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over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processor.</a:t>
            </a:r>
            <a:endParaRPr sz="2000">
              <a:latin typeface="Cambria"/>
              <a:cs typeface="Cambria"/>
            </a:endParaRPr>
          </a:p>
          <a:p>
            <a:pPr marL="241300" marR="100965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needs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over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system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bus.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Cycle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Stealing:</a:t>
            </a:r>
            <a:endParaRPr sz="20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20" dirty="0">
                <a:solidFill>
                  <a:srgbClr val="585858"/>
                </a:solidFill>
                <a:latin typeface="Cambria"/>
                <a:cs typeface="Cambria"/>
              </a:rPr>
              <a:t>DMA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must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use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bus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only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when the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does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not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need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it,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must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force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processor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suspend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operation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temporarily.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DMA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effect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steals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cycle.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704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2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FF0000"/>
                </a:solidFill>
                <a:latin typeface="Cambria"/>
                <a:cs typeface="Cambria"/>
              </a:rPr>
              <a:t>Direct </a:t>
            </a:r>
            <a:r>
              <a:rPr sz="3600" spc="175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36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2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35" dirty="0">
                <a:solidFill>
                  <a:srgbClr val="FF0000"/>
                </a:solidFill>
                <a:latin typeface="Cambria"/>
                <a:cs typeface="Cambria"/>
              </a:rPr>
              <a:t>(DMA)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20528"/>
            <a:ext cx="7171055" cy="409130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5"/>
              </a:spcBef>
              <a:buClr>
                <a:srgbClr val="663366"/>
              </a:buClr>
              <a:buSzPct val="73684"/>
              <a:buFont typeface="Wingdings"/>
              <a:buChar char=""/>
              <a:tabLst>
                <a:tab pos="241300" algn="l"/>
              </a:tabLst>
            </a:pP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19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issues</a:t>
            </a:r>
            <a:r>
              <a:rPr sz="1900" spc="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command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9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006FC0"/>
                </a:solidFill>
                <a:latin typeface="Cambria"/>
                <a:cs typeface="Cambria"/>
              </a:rPr>
              <a:t>DMA</a:t>
            </a:r>
            <a:r>
              <a:rPr sz="19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spc="8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endParaRPr sz="19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409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Re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120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7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W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</a:t>
            </a:r>
            <a:r>
              <a:rPr sz="1700" spc="110" dirty="0">
                <a:solidFill>
                  <a:srgbClr val="585858"/>
                </a:solidFill>
                <a:latin typeface="Cambria"/>
                <a:cs typeface="Cambria"/>
              </a:rPr>
              <a:t>gn</a:t>
            </a:r>
            <a:r>
              <a:rPr sz="1700" spc="9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l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I/O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involved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starting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Cambria"/>
                <a:cs typeface="Cambria"/>
              </a:rPr>
              <a:t>words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60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written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then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continues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other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work.</a:t>
            </a:r>
            <a:endParaRPr sz="17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-4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has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delegated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114" dirty="0">
                <a:solidFill>
                  <a:srgbClr val="585858"/>
                </a:solidFill>
                <a:latin typeface="Cambria"/>
                <a:cs typeface="Cambria"/>
              </a:rPr>
              <a:t>DMA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module.</a:t>
            </a:r>
            <a:endParaRPr sz="1700">
              <a:latin typeface="Cambria"/>
              <a:cs typeface="Cambria"/>
            </a:endParaRPr>
          </a:p>
          <a:p>
            <a:pPr marL="469900" marR="271780" lvl="1" indent="-228600">
              <a:lnSpc>
                <a:spcPts val="1839"/>
              </a:lnSpc>
              <a:spcBef>
                <a:spcPts val="62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114" dirty="0">
                <a:solidFill>
                  <a:srgbClr val="585858"/>
                </a:solidFill>
                <a:latin typeface="Cambria"/>
                <a:cs typeface="Cambria"/>
              </a:rPr>
              <a:t>DMA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transfers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entire 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block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data,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one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word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at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time,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directly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memory,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without </a:t>
            </a:r>
            <a:r>
              <a:rPr sz="1700" spc="100" dirty="0">
                <a:solidFill>
                  <a:srgbClr val="585858"/>
                </a:solidFill>
                <a:latin typeface="Cambria"/>
                <a:cs typeface="Cambria"/>
              </a:rPr>
              <a:t>going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through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processor.</a:t>
            </a:r>
            <a:endParaRPr sz="1700">
              <a:latin typeface="Cambria"/>
              <a:cs typeface="Cambria"/>
            </a:endParaRPr>
          </a:p>
          <a:p>
            <a:pPr marL="469900" marR="78105" lvl="1" indent="-228600">
              <a:lnSpc>
                <a:spcPts val="1839"/>
              </a:lnSpc>
              <a:spcBef>
                <a:spcPts val="58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When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0" dirty="0">
                <a:solidFill>
                  <a:srgbClr val="585858"/>
                </a:solidFill>
                <a:latin typeface="Cambria"/>
                <a:cs typeface="Cambria"/>
              </a:rPr>
              <a:t>complete,</a:t>
            </a:r>
            <a:r>
              <a:rPr sz="17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14" dirty="0">
                <a:solidFill>
                  <a:srgbClr val="585858"/>
                </a:solidFill>
                <a:latin typeface="Cambria"/>
                <a:cs typeface="Cambria"/>
              </a:rPr>
              <a:t>DMA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sends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an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interrupt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signal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processor.</a:t>
            </a:r>
            <a:endParaRPr sz="1700">
              <a:latin typeface="Cambria"/>
              <a:cs typeface="Cambria"/>
            </a:endParaRPr>
          </a:p>
          <a:p>
            <a:pPr marL="469900" marR="5080" lvl="1" indent="-228600">
              <a:lnSpc>
                <a:spcPts val="1839"/>
              </a:lnSpc>
              <a:spcBef>
                <a:spcPts val="59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69900" algn="l"/>
              </a:tabLst>
            </a:pP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Thus,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involved only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at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95" dirty="0">
                <a:solidFill>
                  <a:srgbClr val="585858"/>
                </a:solidFill>
                <a:latin typeface="Cambria"/>
                <a:cs typeface="Cambria"/>
              </a:rPr>
              <a:t>beginning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700" spc="90" dirty="0">
                <a:solidFill>
                  <a:srgbClr val="585858"/>
                </a:solidFill>
                <a:latin typeface="Cambria"/>
                <a:cs typeface="Cambria"/>
              </a:rPr>
              <a:t>end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0413" y="200355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42062"/>
            <a:ext cx="2462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>
                <a:solidFill>
                  <a:srgbClr val="FF0000"/>
                </a:solidFill>
                <a:latin typeface="Cambria"/>
                <a:cs typeface="Cambria"/>
              </a:rPr>
              <a:t>Su</a:t>
            </a:r>
            <a:r>
              <a:rPr sz="4400" spc="16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4400" spc="130" dirty="0">
                <a:solidFill>
                  <a:srgbClr val="FF0000"/>
                </a:solidFill>
                <a:latin typeface="Cambria"/>
                <a:cs typeface="Cambria"/>
              </a:rPr>
              <a:t>ma</a:t>
            </a:r>
            <a:r>
              <a:rPr sz="4400" spc="16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4400" spc="26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2153865"/>
            <a:ext cx="3616325" cy="41509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External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6FC0"/>
                </a:solidFill>
                <a:latin typeface="Cambria"/>
                <a:cs typeface="Cambria"/>
              </a:rPr>
              <a:t>devices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9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Keyboard/monitor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Disk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drive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8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modules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structure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Programmed</a:t>
            </a:r>
            <a:r>
              <a:rPr sz="1800" spc="-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Overview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programmed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-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commands/instructions</a:t>
            </a:r>
            <a:endParaRPr sz="1800">
              <a:latin typeface="Cambria"/>
              <a:cs typeface="Cambria"/>
            </a:endParaRPr>
          </a:p>
          <a:p>
            <a:pPr marL="299085" indent="-229235">
              <a:lnSpc>
                <a:spcPct val="100000"/>
              </a:lnSpc>
              <a:spcBef>
                <a:spcPts val="384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Direct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ts val="2055"/>
              </a:lnSpc>
              <a:spcBef>
                <a:spcPts val="38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Drawbacks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programmed</a:t>
            </a:r>
            <a:endParaRPr sz="1800">
              <a:latin typeface="Cambria"/>
              <a:cs typeface="Cambria"/>
            </a:endParaRPr>
          </a:p>
          <a:p>
            <a:pPr marL="469265">
              <a:lnSpc>
                <a:spcPts val="2055"/>
              </a:lnSpc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interrupt-driven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DMA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function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2060829"/>
            <a:ext cx="22599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z="1700" spc="35" dirty="0">
                <a:solidFill>
                  <a:srgbClr val="006FC0"/>
                </a:solidFill>
                <a:latin typeface="Cambria"/>
                <a:cs typeface="Cambria"/>
              </a:rPr>
              <a:t>Interrupt-driven</a:t>
            </a:r>
            <a:r>
              <a:rPr sz="17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1053083"/>
            <a:ext cx="3657600" cy="1097280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622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2175"/>
              </a:spcBef>
            </a:pP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Chapter</a:t>
            </a:r>
            <a:r>
              <a:rPr sz="32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228600"/>
            <a:ext cx="3657600" cy="170878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300">
              <a:latin typeface="Times New Roman"/>
              <a:cs typeface="Times New Roman"/>
            </a:endParaRPr>
          </a:p>
          <a:p>
            <a:pPr marL="769620">
              <a:lnSpc>
                <a:spcPct val="100000"/>
              </a:lnSpc>
            </a:pPr>
            <a:r>
              <a:rPr sz="2800" spc="35" dirty="0">
                <a:solidFill>
                  <a:srgbClr val="2B132C"/>
                </a:solidFill>
                <a:latin typeface="Cambria"/>
                <a:cs typeface="Cambria"/>
              </a:rPr>
              <a:t>Input/Output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191" y="139141"/>
            <a:ext cx="4165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35" y="2900248"/>
            <a:ext cx="17786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75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26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FF0000"/>
                </a:solidFill>
                <a:latin typeface="Cambria"/>
                <a:cs typeface="Cambria"/>
              </a:rPr>
              <a:t>Module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044" y="3761613"/>
            <a:ext cx="3044190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8965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6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16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16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006FC0"/>
                </a:solidFill>
                <a:latin typeface="Cambria"/>
                <a:cs typeface="Cambria"/>
              </a:rPr>
              <a:t>major </a:t>
            </a:r>
            <a:r>
              <a:rPr sz="1600" spc="-3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functions:</a:t>
            </a:r>
            <a:endParaRPr sz="1600">
              <a:latin typeface="Cambria"/>
              <a:cs typeface="Cambria"/>
            </a:endParaRPr>
          </a:p>
          <a:p>
            <a:pPr marL="469900" marR="5080">
              <a:lnSpc>
                <a:spcPct val="100000"/>
              </a:lnSpc>
              <a:spcBef>
                <a:spcPts val="600"/>
              </a:spcBef>
            </a:pP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Interface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processor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via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system </a:t>
            </a:r>
            <a:r>
              <a:rPr sz="1600" spc="-3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endParaRPr sz="1600">
              <a:latin typeface="Cambria"/>
              <a:cs typeface="Cambria"/>
            </a:endParaRPr>
          </a:p>
          <a:p>
            <a:pPr marL="469900" marR="321945">
              <a:lnSpc>
                <a:spcPct val="100000"/>
              </a:lnSpc>
              <a:spcBef>
                <a:spcPts val="600"/>
              </a:spcBef>
            </a:pP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Interface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one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more </a:t>
            </a:r>
            <a:r>
              <a:rPr sz="1600" spc="-3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peripheral 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devices </a:t>
            </a:r>
            <a:r>
              <a:rPr sz="1600" spc="9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600" spc="9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tailored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links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8778" y="6044746"/>
            <a:ext cx="3947160" cy="739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10"/>
              </a:spcBef>
              <a:tabLst>
                <a:tab pos="126746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Figure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7.1	</a:t>
            </a:r>
            <a:r>
              <a:rPr sz="1500" b="1" dirty="0">
                <a:latin typeface="Times New Roman"/>
                <a:cs typeface="Times New Roman"/>
              </a:rPr>
              <a:t>Generic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Model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of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I/O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Module</a:t>
            </a:r>
            <a:endParaRPr sz="1500">
              <a:latin typeface="Times New Roman"/>
              <a:cs typeface="Times New Roman"/>
            </a:endParaRPr>
          </a:p>
          <a:p>
            <a:pPr marL="12700" marR="1089660">
              <a:lnSpc>
                <a:spcPct val="100000"/>
              </a:lnSpc>
              <a:spcBef>
                <a:spcPts val="1165"/>
              </a:spcBef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 </a:t>
            </a:r>
            <a:r>
              <a:rPr sz="1100" spc="-2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7987" y="334413"/>
            <a:ext cx="4312285" cy="3830320"/>
            <a:chOff x="3537987" y="334413"/>
            <a:chExt cx="4312285" cy="3830320"/>
          </a:xfrm>
        </p:grpSpPr>
        <p:sp>
          <p:nvSpPr>
            <p:cNvPr id="7" name="object 7"/>
            <p:cNvSpPr/>
            <p:nvPr/>
          </p:nvSpPr>
          <p:spPr>
            <a:xfrm>
              <a:off x="3554171" y="351027"/>
              <a:ext cx="4279900" cy="1918335"/>
            </a:xfrm>
            <a:custGeom>
              <a:avLst/>
              <a:gdLst/>
              <a:ahLst/>
              <a:cxnLst/>
              <a:rect l="l" t="t" r="r" b="b"/>
              <a:pathLst>
                <a:path w="4279900" h="1918335">
                  <a:moveTo>
                    <a:pt x="4279633" y="0"/>
                  </a:moveTo>
                  <a:lnTo>
                    <a:pt x="0" y="0"/>
                  </a:lnTo>
                  <a:lnTo>
                    <a:pt x="0" y="287045"/>
                  </a:lnTo>
                  <a:lnTo>
                    <a:pt x="2777820" y="287045"/>
                  </a:lnTo>
                  <a:lnTo>
                    <a:pt x="2777820" y="1917852"/>
                  </a:lnTo>
                  <a:lnTo>
                    <a:pt x="3065513" y="1917852"/>
                  </a:lnTo>
                  <a:lnTo>
                    <a:pt x="3065513" y="287045"/>
                  </a:lnTo>
                  <a:lnTo>
                    <a:pt x="4279633" y="287045"/>
                  </a:lnTo>
                  <a:lnTo>
                    <a:pt x="4279633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4180" y="350606"/>
              <a:ext cx="4279900" cy="1918970"/>
            </a:xfrm>
            <a:custGeom>
              <a:avLst/>
              <a:gdLst/>
              <a:ahLst/>
              <a:cxnLst/>
              <a:rect l="l" t="t" r="r" b="b"/>
              <a:pathLst>
                <a:path w="4279900" h="1918970">
                  <a:moveTo>
                    <a:pt x="0" y="0"/>
                  </a:moveTo>
                  <a:lnTo>
                    <a:pt x="4279626" y="0"/>
                  </a:lnTo>
                  <a:lnTo>
                    <a:pt x="4279626" y="287531"/>
                  </a:lnTo>
                  <a:lnTo>
                    <a:pt x="3065509" y="287531"/>
                  </a:lnTo>
                  <a:lnTo>
                    <a:pt x="3065509" y="1918830"/>
                  </a:lnTo>
                  <a:lnTo>
                    <a:pt x="2777812" y="1918830"/>
                  </a:lnTo>
                  <a:lnTo>
                    <a:pt x="2777812" y="287531"/>
                  </a:lnTo>
                  <a:lnTo>
                    <a:pt x="0" y="287531"/>
                  </a:lnTo>
                </a:path>
              </a:pathLst>
            </a:custGeom>
            <a:ln w="31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4171" y="1021638"/>
              <a:ext cx="4279900" cy="1247775"/>
            </a:xfrm>
            <a:custGeom>
              <a:avLst/>
              <a:gdLst/>
              <a:ahLst/>
              <a:cxnLst/>
              <a:rect l="l" t="t" r="r" b="b"/>
              <a:pathLst>
                <a:path w="4279900" h="1247775">
                  <a:moveTo>
                    <a:pt x="4279633" y="0"/>
                  </a:moveTo>
                  <a:lnTo>
                    <a:pt x="0" y="0"/>
                  </a:lnTo>
                  <a:lnTo>
                    <a:pt x="0" y="288315"/>
                  </a:lnTo>
                  <a:lnTo>
                    <a:pt x="2106422" y="288315"/>
                  </a:lnTo>
                  <a:lnTo>
                    <a:pt x="2106422" y="1247241"/>
                  </a:lnTo>
                  <a:lnTo>
                    <a:pt x="2394115" y="1247241"/>
                  </a:lnTo>
                  <a:lnTo>
                    <a:pt x="2394115" y="288315"/>
                  </a:lnTo>
                  <a:lnTo>
                    <a:pt x="4279633" y="288315"/>
                  </a:lnTo>
                  <a:lnTo>
                    <a:pt x="4279633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4180" y="1021904"/>
              <a:ext cx="4279900" cy="1247775"/>
            </a:xfrm>
            <a:custGeom>
              <a:avLst/>
              <a:gdLst/>
              <a:ahLst/>
              <a:cxnLst/>
              <a:rect l="l" t="t" r="r" b="b"/>
              <a:pathLst>
                <a:path w="4279900" h="1247775">
                  <a:moveTo>
                    <a:pt x="0" y="0"/>
                  </a:moveTo>
                  <a:lnTo>
                    <a:pt x="4279626" y="0"/>
                  </a:lnTo>
                  <a:lnTo>
                    <a:pt x="4279626" y="287744"/>
                  </a:lnTo>
                  <a:lnTo>
                    <a:pt x="2394110" y="287744"/>
                  </a:lnTo>
                  <a:lnTo>
                    <a:pt x="2394110" y="1247532"/>
                  </a:lnTo>
                  <a:lnTo>
                    <a:pt x="2106413" y="1247532"/>
                  </a:lnTo>
                  <a:lnTo>
                    <a:pt x="2106413" y="287744"/>
                  </a:lnTo>
                  <a:lnTo>
                    <a:pt x="0" y="287744"/>
                  </a:lnTo>
                </a:path>
              </a:pathLst>
            </a:custGeom>
            <a:ln w="31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4915" y="2268691"/>
              <a:ext cx="2590165" cy="1726564"/>
            </a:xfrm>
            <a:custGeom>
              <a:avLst/>
              <a:gdLst/>
              <a:ahLst/>
              <a:cxnLst/>
              <a:rect l="l" t="t" r="r" b="b"/>
              <a:pathLst>
                <a:path w="2590165" h="1726564">
                  <a:moveTo>
                    <a:pt x="2589910" y="0"/>
                  </a:moveTo>
                  <a:lnTo>
                    <a:pt x="0" y="0"/>
                  </a:lnTo>
                  <a:lnTo>
                    <a:pt x="0" y="1726148"/>
                  </a:lnTo>
                  <a:lnTo>
                    <a:pt x="2589910" y="1726148"/>
                  </a:lnTo>
                  <a:lnTo>
                    <a:pt x="2589910" y="0"/>
                  </a:lnTo>
                  <a:close/>
                </a:path>
              </a:pathLst>
            </a:custGeom>
            <a:ln w="31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4915" y="2268691"/>
              <a:ext cx="2743835" cy="1879600"/>
            </a:xfrm>
            <a:custGeom>
              <a:avLst/>
              <a:gdLst/>
              <a:ahLst/>
              <a:cxnLst/>
              <a:rect l="l" t="t" r="r" b="b"/>
              <a:pathLst>
                <a:path w="2743834" h="1879600">
                  <a:moveTo>
                    <a:pt x="2589910" y="0"/>
                  </a:moveTo>
                  <a:lnTo>
                    <a:pt x="2589910" y="1726148"/>
                  </a:lnTo>
                  <a:lnTo>
                    <a:pt x="0" y="1726148"/>
                  </a:lnTo>
                  <a:lnTo>
                    <a:pt x="153480" y="1879442"/>
                  </a:lnTo>
                  <a:lnTo>
                    <a:pt x="2743391" y="1879442"/>
                  </a:lnTo>
                  <a:lnTo>
                    <a:pt x="2743390" y="153293"/>
                  </a:lnTo>
                  <a:lnTo>
                    <a:pt x="2589910" y="0"/>
                  </a:lnTo>
                  <a:close/>
                </a:path>
              </a:pathLst>
            </a:custGeom>
            <a:solidFill>
              <a:srgbClr val="66C7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4915" y="2268691"/>
              <a:ext cx="2743835" cy="1879600"/>
            </a:xfrm>
            <a:custGeom>
              <a:avLst/>
              <a:gdLst/>
              <a:ahLst/>
              <a:cxnLst/>
              <a:rect l="l" t="t" r="r" b="b"/>
              <a:pathLst>
                <a:path w="2743834" h="1879600">
                  <a:moveTo>
                    <a:pt x="2743390" y="153293"/>
                  </a:moveTo>
                  <a:lnTo>
                    <a:pt x="2743391" y="1879442"/>
                  </a:lnTo>
                  <a:lnTo>
                    <a:pt x="153480" y="1879442"/>
                  </a:lnTo>
                  <a:lnTo>
                    <a:pt x="0" y="1726148"/>
                  </a:lnTo>
                  <a:lnTo>
                    <a:pt x="2589910" y="1726148"/>
                  </a:lnTo>
                  <a:lnTo>
                    <a:pt x="2589910" y="0"/>
                  </a:lnTo>
                  <a:lnTo>
                    <a:pt x="2743390" y="153293"/>
                  </a:lnTo>
                  <a:close/>
                </a:path>
              </a:pathLst>
            </a:custGeom>
            <a:ln w="31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4825" y="3994840"/>
              <a:ext cx="153670" cy="153670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0"/>
                  </a:moveTo>
                  <a:lnTo>
                    <a:pt x="153480" y="153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4825" y="3994840"/>
              <a:ext cx="153670" cy="153670"/>
            </a:xfrm>
            <a:custGeom>
              <a:avLst/>
              <a:gdLst/>
              <a:ahLst/>
              <a:cxnLst/>
              <a:rect l="l" t="t" r="r" b="b"/>
              <a:pathLst>
                <a:path w="153670" h="153670">
                  <a:moveTo>
                    <a:pt x="0" y="0"/>
                  </a:moveTo>
                  <a:lnTo>
                    <a:pt x="0" y="0"/>
                  </a:lnTo>
                  <a:lnTo>
                    <a:pt x="153480" y="153293"/>
                  </a:lnTo>
                </a:path>
              </a:pathLst>
            </a:custGeom>
            <a:ln w="31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4171" y="1693532"/>
              <a:ext cx="4279900" cy="575945"/>
            </a:xfrm>
            <a:custGeom>
              <a:avLst/>
              <a:gdLst/>
              <a:ahLst/>
              <a:cxnLst/>
              <a:rect l="l" t="t" r="r" b="b"/>
              <a:pathLst>
                <a:path w="4279900" h="575944">
                  <a:moveTo>
                    <a:pt x="4279633" y="0"/>
                  </a:moveTo>
                  <a:lnTo>
                    <a:pt x="0" y="0"/>
                  </a:lnTo>
                  <a:lnTo>
                    <a:pt x="0" y="287032"/>
                  </a:lnTo>
                  <a:lnTo>
                    <a:pt x="1434693" y="287032"/>
                  </a:lnTo>
                  <a:lnTo>
                    <a:pt x="1434693" y="575348"/>
                  </a:lnTo>
                  <a:lnTo>
                    <a:pt x="1722501" y="575348"/>
                  </a:lnTo>
                  <a:lnTo>
                    <a:pt x="1722501" y="287032"/>
                  </a:lnTo>
                  <a:lnTo>
                    <a:pt x="4279633" y="287032"/>
                  </a:lnTo>
                  <a:lnTo>
                    <a:pt x="4279633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4180" y="1693095"/>
              <a:ext cx="4279900" cy="576580"/>
            </a:xfrm>
            <a:custGeom>
              <a:avLst/>
              <a:gdLst/>
              <a:ahLst/>
              <a:cxnLst/>
              <a:rect l="l" t="t" r="r" b="b"/>
              <a:pathLst>
                <a:path w="4279900" h="576580">
                  <a:moveTo>
                    <a:pt x="0" y="0"/>
                  </a:moveTo>
                  <a:lnTo>
                    <a:pt x="4279626" y="0"/>
                  </a:lnTo>
                  <a:lnTo>
                    <a:pt x="4279626" y="287744"/>
                  </a:lnTo>
                  <a:lnTo>
                    <a:pt x="1722498" y="287744"/>
                  </a:lnTo>
                  <a:lnTo>
                    <a:pt x="1722498" y="576341"/>
                  </a:lnTo>
                  <a:lnTo>
                    <a:pt x="1434695" y="576341"/>
                  </a:lnTo>
                  <a:lnTo>
                    <a:pt x="1434695" y="287744"/>
                  </a:lnTo>
                  <a:lnTo>
                    <a:pt x="0" y="287744"/>
                  </a:lnTo>
                </a:path>
              </a:pathLst>
            </a:custGeom>
            <a:ln w="319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30903" y="2285051"/>
            <a:ext cx="2574290" cy="1710055"/>
          </a:xfrm>
          <a:prstGeom prst="rect">
            <a:avLst/>
          </a:prstGeom>
          <a:solidFill>
            <a:srgbClr val="CAEB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802005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I/O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Module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43564" y="4286566"/>
            <a:ext cx="883919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1500" b="1" dirty="0">
                <a:latin typeface="Times New Roman"/>
                <a:cs typeface="Times New Roman"/>
              </a:rPr>
              <a:t>Links </a:t>
            </a:r>
            <a:r>
              <a:rPr sz="1500" b="1" spc="-5" dirty="0">
                <a:latin typeface="Times New Roman"/>
                <a:cs typeface="Times New Roman"/>
              </a:rPr>
              <a:t>to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peripheral  devices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4180" y="351018"/>
            <a:ext cx="4295775" cy="191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algn="ctr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Times New Roman"/>
                <a:cs typeface="Times New Roman"/>
              </a:rPr>
              <a:t>Address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Lines</a:t>
            </a:r>
            <a:endParaRPr sz="1500">
              <a:latin typeface="Times New Roman"/>
              <a:cs typeface="Times New Roman"/>
            </a:endParaRPr>
          </a:p>
          <a:p>
            <a:pPr marL="1689100" marR="1468120" indent="-1270" algn="ctr">
              <a:lnSpc>
                <a:spcPct val="289100"/>
              </a:lnSpc>
              <a:spcBef>
                <a:spcPts val="204"/>
              </a:spcBef>
            </a:pPr>
            <a:r>
              <a:rPr sz="1500" b="1" spc="-5" dirty="0">
                <a:latin typeface="Times New Roman"/>
                <a:cs typeface="Times New Roman"/>
              </a:rPr>
              <a:t>Data </a:t>
            </a:r>
            <a:r>
              <a:rPr sz="1500" b="1" dirty="0">
                <a:latin typeface="Times New Roman"/>
                <a:cs typeface="Times New Roman"/>
              </a:rPr>
              <a:t>Lines 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Control</a:t>
            </a:r>
            <a:r>
              <a:rPr sz="1500" b="1" spc="-7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Lines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44753" y="4064229"/>
            <a:ext cx="3335020" cy="1183005"/>
            <a:chOff x="4444753" y="4064229"/>
            <a:chExt cx="3335020" cy="1183005"/>
          </a:xfrm>
        </p:grpSpPr>
        <p:sp>
          <p:nvSpPr>
            <p:cNvPr id="22" name="object 22"/>
            <p:cNvSpPr/>
            <p:nvPr/>
          </p:nvSpPr>
          <p:spPr>
            <a:xfrm>
              <a:off x="5468476" y="4080216"/>
              <a:ext cx="0" cy="1151255"/>
            </a:xfrm>
            <a:custGeom>
              <a:avLst/>
              <a:gdLst/>
              <a:ahLst/>
              <a:cxnLst/>
              <a:rect l="l" t="t" r="r" b="b"/>
              <a:pathLst>
                <a:path h="1151254">
                  <a:moveTo>
                    <a:pt x="0" y="0"/>
                  </a:moveTo>
                  <a:lnTo>
                    <a:pt x="0" y="0"/>
                  </a:lnTo>
                  <a:lnTo>
                    <a:pt x="0" y="1150872"/>
                  </a:lnTo>
                </a:path>
              </a:pathLst>
            </a:custGeom>
            <a:ln w="31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0739" y="4080216"/>
              <a:ext cx="671830" cy="1151255"/>
            </a:xfrm>
            <a:custGeom>
              <a:avLst/>
              <a:gdLst/>
              <a:ahLst/>
              <a:cxnLst/>
              <a:rect l="l" t="t" r="r" b="b"/>
              <a:pathLst>
                <a:path w="671829" h="1151254">
                  <a:moveTo>
                    <a:pt x="671398" y="0"/>
                  </a:moveTo>
                  <a:lnTo>
                    <a:pt x="0" y="1150872"/>
                  </a:lnTo>
                  <a:lnTo>
                    <a:pt x="671398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0739" y="4080216"/>
              <a:ext cx="1679575" cy="1151255"/>
            </a:xfrm>
            <a:custGeom>
              <a:avLst/>
              <a:gdLst/>
              <a:ahLst/>
              <a:cxnLst/>
              <a:rect l="l" t="t" r="r" b="b"/>
              <a:pathLst>
                <a:path w="1679575" h="1151254">
                  <a:moveTo>
                    <a:pt x="671398" y="0"/>
                  </a:moveTo>
                  <a:lnTo>
                    <a:pt x="671398" y="0"/>
                  </a:lnTo>
                  <a:lnTo>
                    <a:pt x="0" y="1150872"/>
                  </a:lnTo>
                </a:path>
                <a:path w="1679575" h="1151254">
                  <a:moveTo>
                    <a:pt x="1679349" y="0"/>
                  </a:moveTo>
                  <a:lnTo>
                    <a:pt x="1679349" y="0"/>
                  </a:lnTo>
                  <a:lnTo>
                    <a:pt x="1679349" y="1150872"/>
                  </a:lnTo>
                </a:path>
              </a:pathLst>
            </a:custGeom>
            <a:ln w="31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6533" y="4080216"/>
              <a:ext cx="671830" cy="1151255"/>
            </a:xfrm>
            <a:custGeom>
              <a:avLst/>
              <a:gdLst/>
              <a:ahLst/>
              <a:cxnLst/>
              <a:rect l="l" t="t" r="r" b="b"/>
              <a:pathLst>
                <a:path w="671829" h="1151254">
                  <a:moveTo>
                    <a:pt x="0" y="0"/>
                  </a:moveTo>
                  <a:lnTo>
                    <a:pt x="671611" y="1150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6533" y="4080216"/>
              <a:ext cx="671830" cy="1151255"/>
            </a:xfrm>
            <a:custGeom>
              <a:avLst/>
              <a:gdLst/>
              <a:ahLst/>
              <a:cxnLst/>
              <a:rect l="l" t="t" r="r" b="b"/>
              <a:pathLst>
                <a:path w="671829" h="1151254">
                  <a:moveTo>
                    <a:pt x="0" y="0"/>
                  </a:moveTo>
                  <a:lnTo>
                    <a:pt x="0" y="0"/>
                  </a:lnTo>
                  <a:lnTo>
                    <a:pt x="671611" y="1150872"/>
                  </a:lnTo>
                </a:path>
              </a:pathLst>
            </a:custGeom>
            <a:ln w="31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5582" y="4075425"/>
              <a:ext cx="213995" cy="1151255"/>
            </a:xfrm>
            <a:custGeom>
              <a:avLst/>
              <a:gdLst/>
              <a:ahLst/>
              <a:cxnLst/>
              <a:rect l="l" t="t" r="r" b="b"/>
              <a:pathLst>
                <a:path w="213995" h="1151254">
                  <a:moveTo>
                    <a:pt x="213510" y="575595"/>
                  </a:moveTo>
                  <a:lnTo>
                    <a:pt x="177199" y="573445"/>
                  </a:lnTo>
                  <a:lnTo>
                    <a:pt x="146732" y="567205"/>
                  </a:lnTo>
                  <a:lnTo>
                    <a:pt x="101618" y="543711"/>
                  </a:lnTo>
                  <a:lnTo>
                    <a:pt x="74733" y="507631"/>
                  </a:lnTo>
                  <a:lnTo>
                    <a:pt x="62645" y="461483"/>
                  </a:lnTo>
                  <a:lnTo>
                    <a:pt x="61076" y="435420"/>
                  </a:lnTo>
                  <a:lnTo>
                    <a:pt x="61918" y="407783"/>
                  </a:lnTo>
                  <a:lnTo>
                    <a:pt x="69118" y="349049"/>
                  </a:lnTo>
                  <a:lnTo>
                    <a:pt x="80811" y="287797"/>
                  </a:lnTo>
                  <a:lnTo>
                    <a:pt x="87270" y="257014"/>
                  </a:lnTo>
                  <a:lnTo>
                    <a:pt x="93563" y="226546"/>
                  </a:lnTo>
                  <a:lnTo>
                    <a:pt x="99263" y="196707"/>
                  </a:lnTo>
                  <a:lnTo>
                    <a:pt x="103940" y="167812"/>
                  </a:lnTo>
                  <a:lnTo>
                    <a:pt x="107165" y="140175"/>
                  </a:lnTo>
                  <a:lnTo>
                    <a:pt x="108508" y="114112"/>
                  </a:lnTo>
                  <a:lnTo>
                    <a:pt x="107540" y="89936"/>
                  </a:lnTo>
                  <a:lnTo>
                    <a:pt x="96954" y="48508"/>
                  </a:lnTo>
                  <a:lnTo>
                    <a:pt x="71973" y="18406"/>
                  </a:lnTo>
                  <a:lnTo>
                    <a:pt x="29164" y="2150"/>
                  </a:lnTo>
                  <a:lnTo>
                    <a:pt x="0" y="0"/>
                  </a:lnTo>
                </a:path>
                <a:path w="213995" h="1151254">
                  <a:moveTo>
                    <a:pt x="213510" y="575595"/>
                  </a:moveTo>
                  <a:lnTo>
                    <a:pt x="177199" y="577744"/>
                  </a:lnTo>
                  <a:lnTo>
                    <a:pt x="146732" y="583981"/>
                  </a:lnTo>
                  <a:lnTo>
                    <a:pt x="101618" y="607462"/>
                  </a:lnTo>
                  <a:lnTo>
                    <a:pt x="74733" y="643522"/>
                  </a:lnTo>
                  <a:lnTo>
                    <a:pt x="62645" y="689644"/>
                  </a:lnTo>
                  <a:lnTo>
                    <a:pt x="61076" y="715693"/>
                  </a:lnTo>
                  <a:lnTo>
                    <a:pt x="61918" y="743314"/>
                  </a:lnTo>
                  <a:lnTo>
                    <a:pt x="69118" y="802016"/>
                  </a:lnTo>
                  <a:lnTo>
                    <a:pt x="80811" y="863234"/>
                  </a:lnTo>
                  <a:lnTo>
                    <a:pt x="87270" y="894000"/>
                  </a:lnTo>
                  <a:lnTo>
                    <a:pt x="93563" y="924451"/>
                  </a:lnTo>
                  <a:lnTo>
                    <a:pt x="99263" y="954274"/>
                  </a:lnTo>
                  <a:lnTo>
                    <a:pt x="103940" y="983153"/>
                  </a:lnTo>
                  <a:lnTo>
                    <a:pt x="107165" y="1010774"/>
                  </a:lnTo>
                  <a:lnTo>
                    <a:pt x="108508" y="1036823"/>
                  </a:lnTo>
                  <a:lnTo>
                    <a:pt x="107540" y="1060985"/>
                  </a:lnTo>
                  <a:lnTo>
                    <a:pt x="96954" y="1102391"/>
                  </a:lnTo>
                  <a:lnTo>
                    <a:pt x="71973" y="1132475"/>
                  </a:lnTo>
                  <a:lnTo>
                    <a:pt x="29164" y="1148723"/>
                  </a:lnTo>
                  <a:lnTo>
                    <a:pt x="0" y="1150872"/>
                  </a:lnTo>
                </a:path>
              </a:pathLst>
            </a:custGeom>
            <a:ln w="20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28757" y="888346"/>
            <a:ext cx="609600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1500" b="1" dirty="0">
                <a:latin typeface="Times New Roman"/>
                <a:cs typeface="Times New Roman"/>
              </a:rPr>
              <a:t>S</a:t>
            </a:r>
            <a:r>
              <a:rPr sz="1500" b="1" spc="-5" dirty="0">
                <a:latin typeface="Times New Roman"/>
                <a:cs typeface="Times New Roman"/>
              </a:rPr>
              <a:t>ys</a:t>
            </a:r>
            <a:r>
              <a:rPr sz="1500" b="1" spc="-10" dirty="0">
                <a:latin typeface="Times New Roman"/>
                <a:cs typeface="Times New Roman"/>
              </a:rPr>
              <a:t>t</a:t>
            </a:r>
            <a:r>
              <a:rPr sz="1500" b="1" dirty="0">
                <a:latin typeface="Times New Roman"/>
                <a:cs typeface="Times New Roman"/>
              </a:rPr>
              <a:t>em  </a:t>
            </a:r>
            <a:r>
              <a:rPr sz="1500" b="1" spc="5" dirty="0">
                <a:latin typeface="Times New Roman"/>
                <a:cs typeface="Times New Roman"/>
              </a:rPr>
              <a:t>Bus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56953" y="350606"/>
            <a:ext cx="213995" cy="1634489"/>
          </a:xfrm>
          <a:custGeom>
            <a:avLst/>
            <a:gdLst/>
            <a:ahLst/>
            <a:cxnLst/>
            <a:rect l="l" t="t" r="r" b="b"/>
            <a:pathLst>
              <a:path w="213995" h="1634489">
                <a:moveTo>
                  <a:pt x="213404" y="816607"/>
                </a:moveTo>
                <a:lnTo>
                  <a:pt x="181286" y="814264"/>
                </a:lnTo>
                <a:lnTo>
                  <a:pt x="153692" y="807436"/>
                </a:lnTo>
                <a:lnTo>
                  <a:pt x="110921" y="781518"/>
                </a:lnTo>
                <a:lnTo>
                  <a:pt x="82785" y="741246"/>
                </a:lnTo>
                <a:lnTo>
                  <a:pt x="66979" y="689012"/>
                </a:lnTo>
                <a:lnTo>
                  <a:pt x="61199" y="627208"/>
                </a:lnTo>
                <a:lnTo>
                  <a:pt x="61348" y="593465"/>
                </a:lnTo>
                <a:lnTo>
                  <a:pt x="66283" y="521793"/>
                </a:lnTo>
                <a:lnTo>
                  <a:pt x="75481" y="446532"/>
                </a:lnTo>
                <a:lnTo>
                  <a:pt x="80957" y="408303"/>
                </a:lnTo>
                <a:lnTo>
                  <a:pt x="86635" y="370075"/>
                </a:lnTo>
                <a:lnTo>
                  <a:pt x="92226" y="332145"/>
                </a:lnTo>
                <a:lnTo>
                  <a:pt x="101994" y="258379"/>
                </a:lnTo>
                <a:lnTo>
                  <a:pt x="107956" y="189398"/>
                </a:lnTo>
                <a:lnTo>
                  <a:pt x="108790" y="157450"/>
                </a:lnTo>
                <a:lnTo>
                  <a:pt x="107808" y="127594"/>
                </a:lnTo>
                <a:lnTo>
                  <a:pt x="99243" y="75360"/>
                </a:lnTo>
                <a:lnTo>
                  <a:pt x="79957" y="35088"/>
                </a:lnTo>
                <a:lnTo>
                  <a:pt x="47644" y="9170"/>
                </a:lnTo>
                <a:lnTo>
                  <a:pt x="25882" y="2342"/>
                </a:lnTo>
                <a:lnTo>
                  <a:pt x="0" y="0"/>
                </a:lnTo>
              </a:path>
              <a:path w="213995" h="1634489">
                <a:moveTo>
                  <a:pt x="213404" y="816607"/>
                </a:moveTo>
                <a:lnTo>
                  <a:pt x="181286" y="818952"/>
                </a:lnTo>
                <a:lnTo>
                  <a:pt x="153692" y="825790"/>
                </a:lnTo>
                <a:lnTo>
                  <a:pt x="110921" y="851741"/>
                </a:lnTo>
                <a:lnTo>
                  <a:pt x="82785" y="892066"/>
                </a:lnTo>
                <a:lnTo>
                  <a:pt x="66979" y="944368"/>
                </a:lnTo>
                <a:lnTo>
                  <a:pt x="61199" y="1006252"/>
                </a:lnTo>
                <a:lnTo>
                  <a:pt x="61348" y="1040039"/>
                </a:lnTo>
                <a:lnTo>
                  <a:pt x="66283" y="1111805"/>
                </a:lnTo>
                <a:lnTo>
                  <a:pt x="75481" y="1187164"/>
                </a:lnTo>
                <a:lnTo>
                  <a:pt x="80958" y="1225443"/>
                </a:lnTo>
                <a:lnTo>
                  <a:pt x="86635" y="1263721"/>
                </a:lnTo>
                <a:lnTo>
                  <a:pt x="92226" y="1301700"/>
                </a:lnTo>
                <a:lnTo>
                  <a:pt x="101994" y="1375562"/>
                </a:lnTo>
                <a:lnTo>
                  <a:pt x="107956" y="1444633"/>
                </a:lnTo>
                <a:lnTo>
                  <a:pt x="108790" y="1476623"/>
                </a:lnTo>
                <a:lnTo>
                  <a:pt x="107808" y="1506518"/>
                </a:lnTo>
                <a:lnTo>
                  <a:pt x="99243" y="1558820"/>
                </a:lnTo>
                <a:lnTo>
                  <a:pt x="79957" y="1599144"/>
                </a:lnTo>
                <a:lnTo>
                  <a:pt x="47644" y="1625096"/>
                </a:lnTo>
                <a:lnTo>
                  <a:pt x="25882" y="1631933"/>
                </a:lnTo>
                <a:lnTo>
                  <a:pt x="0" y="1634279"/>
                </a:lnTo>
              </a:path>
            </a:pathLst>
          </a:custGeom>
          <a:ln w="20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474929"/>
            <a:ext cx="4197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1820" algn="l"/>
              </a:tabLst>
            </a:pPr>
            <a:r>
              <a:rPr sz="5400" b="1" baseline="33179" dirty="0">
                <a:solidFill>
                  <a:srgbClr val="B86FB8"/>
                </a:solidFill>
                <a:latin typeface="Times New Roman"/>
                <a:cs typeface="Times New Roman"/>
              </a:rPr>
              <a:t>+	</a:t>
            </a:r>
            <a:r>
              <a:rPr sz="3600" spc="125" dirty="0">
                <a:solidFill>
                  <a:srgbClr val="FF0000"/>
                </a:solidFill>
                <a:latin typeface="Cambria"/>
                <a:cs typeface="Cambria"/>
              </a:rPr>
              <a:t>External</a:t>
            </a:r>
            <a:r>
              <a:rPr sz="36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85" dirty="0">
                <a:solidFill>
                  <a:srgbClr val="FF0000"/>
                </a:solidFill>
                <a:latin typeface="Cambria"/>
                <a:cs typeface="Cambria"/>
              </a:rPr>
              <a:t>Devices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pc="45" dirty="0"/>
              <a:t>Provide </a:t>
            </a:r>
            <a:r>
              <a:rPr spc="75" dirty="0"/>
              <a:t>a </a:t>
            </a:r>
            <a:r>
              <a:rPr spc="70" dirty="0"/>
              <a:t>means </a:t>
            </a:r>
            <a:r>
              <a:rPr spc="20" dirty="0"/>
              <a:t>of </a:t>
            </a:r>
            <a:r>
              <a:rPr spc="25" dirty="0"/>
              <a:t> </a:t>
            </a:r>
            <a:r>
              <a:rPr spc="105" dirty="0"/>
              <a:t>exchanging</a:t>
            </a:r>
            <a:r>
              <a:rPr spc="40" dirty="0"/>
              <a:t> </a:t>
            </a:r>
            <a:r>
              <a:rPr spc="50" dirty="0"/>
              <a:t>data</a:t>
            </a:r>
            <a:r>
              <a:rPr spc="20" dirty="0"/>
              <a:t> </a:t>
            </a:r>
            <a:r>
              <a:rPr spc="75" dirty="0"/>
              <a:t>between</a:t>
            </a:r>
            <a:r>
              <a:rPr spc="65" dirty="0"/>
              <a:t> </a:t>
            </a:r>
            <a:r>
              <a:rPr spc="40" dirty="0"/>
              <a:t>the </a:t>
            </a:r>
            <a:r>
              <a:rPr spc="-380" dirty="0"/>
              <a:t> </a:t>
            </a:r>
            <a:r>
              <a:rPr spc="65" dirty="0"/>
              <a:t>external </a:t>
            </a:r>
            <a:r>
              <a:rPr spc="35" dirty="0"/>
              <a:t>environment </a:t>
            </a:r>
            <a:r>
              <a:rPr spc="75" dirty="0"/>
              <a:t>and </a:t>
            </a:r>
            <a:r>
              <a:rPr spc="40" dirty="0"/>
              <a:t>the </a:t>
            </a:r>
            <a:r>
              <a:rPr spc="-385" dirty="0"/>
              <a:t> </a:t>
            </a:r>
            <a:r>
              <a:rPr spc="65" dirty="0"/>
              <a:t>computer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3366"/>
              </a:buClr>
              <a:buFont typeface="Wingdings"/>
              <a:buChar char=""/>
            </a:pPr>
            <a:endParaRPr sz="170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pc="40" dirty="0"/>
              <a:t>Attach </a:t>
            </a:r>
            <a:r>
              <a:rPr spc="5" dirty="0"/>
              <a:t>to</a:t>
            </a:r>
            <a:r>
              <a:rPr spc="45" dirty="0"/>
              <a:t> </a:t>
            </a:r>
            <a:r>
              <a:rPr spc="40" dirty="0"/>
              <a:t>the</a:t>
            </a:r>
            <a:r>
              <a:rPr spc="50" dirty="0"/>
              <a:t> </a:t>
            </a:r>
            <a:r>
              <a:rPr spc="65" dirty="0"/>
              <a:t>computer</a:t>
            </a:r>
            <a:r>
              <a:rPr spc="50" dirty="0"/>
              <a:t> </a:t>
            </a:r>
            <a:r>
              <a:rPr spc="105" dirty="0"/>
              <a:t>by</a:t>
            </a:r>
            <a:r>
              <a:rPr spc="40" dirty="0"/>
              <a:t> </a:t>
            </a:r>
            <a:r>
              <a:rPr spc="75" dirty="0"/>
              <a:t>a</a:t>
            </a:r>
          </a:p>
          <a:p>
            <a:pPr marL="241300">
              <a:lnSpc>
                <a:spcPct val="100000"/>
              </a:lnSpc>
            </a:pPr>
            <a:r>
              <a:rPr spc="45" dirty="0"/>
              <a:t>link </a:t>
            </a:r>
            <a:r>
              <a:rPr spc="5" dirty="0"/>
              <a:t>to</a:t>
            </a:r>
            <a:r>
              <a:rPr spc="45" dirty="0"/>
              <a:t> </a:t>
            </a:r>
            <a:r>
              <a:rPr spc="55" dirty="0"/>
              <a:t>an</a:t>
            </a:r>
            <a:r>
              <a:rPr spc="40" dirty="0"/>
              <a:t> </a:t>
            </a:r>
            <a:r>
              <a:rPr spc="50" dirty="0"/>
              <a:t>I/O</a:t>
            </a:r>
            <a:r>
              <a:rPr spc="30" dirty="0"/>
              <a:t> </a:t>
            </a:r>
            <a:r>
              <a:rPr spc="75" dirty="0"/>
              <a:t>module</a:t>
            </a:r>
          </a:p>
          <a:p>
            <a:pPr marL="469900" marR="211454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link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600" spc="75" dirty="0">
                <a:solidFill>
                  <a:srgbClr val="585858"/>
                </a:solidFill>
                <a:latin typeface="Cambria"/>
                <a:cs typeface="Cambria"/>
              </a:rPr>
              <a:t>used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600" spc="95" dirty="0">
                <a:solidFill>
                  <a:srgbClr val="585858"/>
                </a:solidFill>
                <a:latin typeface="Cambria"/>
                <a:cs typeface="Cambria"/>
              </a:rPr>
              <a:t>exchange </a:t>
            </a:r>
            <a:r>
              <a:rPr sz="1600" spc="-3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control, </a:t>
            </a: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status,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between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600" spc="-3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external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/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i="1" spc="45" dirty="0">
                <a:latin typeface="Cambria"/>
                <a:cs typeface="Cambria"/>
              </a:rPr>
              <a:t>Peripheral</a:t>
            </a:r>
            <a:r>
              <a:rPr i="1" spc="-15" dirty="0">
                <a:latin typeface="Cambria"/>
                <a:cs typeface="Cambria"/>
              </a:rPr>
              <a:t> </a:t>
            </a:r>
            <a:r>
              <a:rPr i="1" spc="95" dirty="0">
                <a:latin typeface="Cambria"/>
                <a:cs typeface="Cambria"/>
              </a:rPr>
              <a:t>device</a:t>
            </a:r>
          </a:p>
          <a:p>
            <a:pPr marL="469900" marR="10033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external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connected </a:t>
            </a:r>
            <a:r>
              <a:rPr sz="1600" spc="-3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 I/O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8011" y="1548177"/>
            <a:ext cx="2957830" cy="1174750"/>
            <a:chOff x="4668011" y="1548177"/>
            <a:chExt cx="2957830" cy="1174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5481" y="1548177"/>
              <a:ext cx="1236576" cy="356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8011" y="1712975"/>
              <a:ext cx="2957322" cy="10096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39410" y="1393316"/>
            <a:ext cx="3500754" cy="5019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1120140">
              <a:lnSpc>
                <a:spcPct val="80000"/>
              </a:lnSpc>
              <a:spcBef>
                <a:spcPts val="960"/>
              </a:spcBef>
            </a:pPr>
            <a:r>
              <a:rPr sz="3600" spc="95" dirty="0">
                <a:solidFill>
                  <a:srgbClr val="663366"/>
                </a:solidFill>
                <a:latin typeface="Cambria"/>
                <a:cs typeface="Cambria"/>
              </a:rPr>
              <a:t>Three </a:t>
            </a:r>
            <a:r>
              <a:rPr sz="3600" spc="100" dirty="0">
                <a:solidFill>
                  <a:srgbClr val="663366"/>
                </a:solidFill>
                <a:latin typeface="Cambria"/>
                <a:cs typeface="Cambria"/>
              </a:rPr>
              <a:t> </a:t>
            </a:r>
            <a:r>
              <a:rPr sz="3600" spc="210" dirty="0">
                <a:solidFill>
                  <a:srgbClr val="663366"/>
                </a:solidFill>
                <a:latin typeface="Cambria"/>
                <a:cs typeface="Cambria"/>
              </a:rPr>
              <a:t>cate</a:t>
            </a:r>
            <a:r>
              <a:rPr sz="3600" spc="175" dirty="0">
                <a:solidFill>
                  <a:srgbClr val="663366"/>
                </a:solidFill>
                <a:latin typeface="Cambria"/>
                <a:cs typeface="Cambria"/>
              </a:rPr>
              <a:t>g</a:t>
            </a:r>
            <a:r>
              <a:rPr sz="3600" spc="85" dirty="0">
                <a:solidFill>
                  <a:srgbClr val="663366"/>
                </a:solidFill>
                <a:latin typeface="Cambria"/>
                <a:cs typeface="Cambria"/>
              </a:rPr>
              <a:t>o</a:t>
            </a:r>
            <a:r>
              <a:rPr sz="3600" spc="140" dirty="0">
                <a:solidFill>
                  <a:srgbClr val="663366"/>
                </a:solidFill>
                <a:latin typeface="Cambria"/>
                <a:cs typeface="Cambria"/>
              </a:rPr>
              <a:t>ries:</a:t>
            </a:r>
            <a:endParaRPr sz="36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163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Human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readable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ts val="1620"/>
              </a:lnSpc>
              <a:spcBef>
                <a:spcPts val="24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70534" algn="l"/>
              </a:tabLst>
            </a:pP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Suitable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communicating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mbria"/>
                <a:cs typeface="Cambria"/>
              </a:rPr>
              <a:t>with</a:t>
            </a:r>
            <a:endParaRPr sz="1500">
              <a:latin typeface="Cambria"/>
              <a:cs typeface="Cambria"/>
            </a:endParaRPr>
          </a:p>
          <a:p>
            <a:pPr marL="469900">
              <a:lnSpc>
                <a:spcPts val="1620"/>
              </a:lnSpc>
            </a:pP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computer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user</a:t>
            </a:r>
            <a:endParaRPr sz="1500">
              <a:latin typeface="Cambria"/>
              <a:cs typeface="Cambria"/>
            </a:endParaRPr>
          </a:p>
          <a:p>
            <a:pPr marL="469900" marR="218440" lvl="1" indent="-228600">
              <a:lnSpc>
                <a:spcPts val="1440"/>
              </a:lnSpc>
              <a:spcBef>
                <a:spcPts val="59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70534" algn="l"/>
              </a:tabLst>
            </a:pPr>
            <a:r>
              <a:rPr sz="1500" spc="90" dirty="0">
                <a:solidFill>
                  <a:srgbClr val="585858"/>
                </a:solidFill>
                <a:latin typeface="Cambria"/>
                <a:cs typeface="Cambria"/>
              </a:rPr>
              <a:t>Video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display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terminals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(VDTs),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printers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3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Machine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readable</a:t>
            </a:r>
            <a:endParaRPr sz="1800">
              <a:latin typeface="Cambria"/>
              <a:cs typeface="Cambria"/>
            </a:endParaRPr>
          </a:p>
          <a:p>
            <a:pPr marL="469900" marR="199390" lvl="1" indent="-228600">
              <a:lnSpc>
                <a:spcPct val="80000"/>
              </a:lnSpc>
              <a:spcBef>
                <a:spcPts val="61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70534" algn="l"/>
              </a:tabLst>
            </a:pP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Suitable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communicating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mbria"/>
                <a:cs typeface="Cambria"/>
              </a:rPr>
              <a:t>with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equipment</a:t>
            </a:r>
            <a:endParaRPr sz="1500">
              <a:latin typeface="Cambria"/>
              <a:cs typeface="Cambria"/>
            </a:endParaRPr>
          </a:p>
          <a:p>
            <a:pPr marL="469900" marR="168275" lvl="1" indent="-228600">
              <a:lnSpc>
                <a:spcPts val="1440"/>
              </a:lnSpc>
              <a:spcBef>
                <a:spcPts val="59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70534" algn="l"/>
              </a:tabLst>
            </a:pP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Magnetic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disk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tape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systems,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sensors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actuators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300">
              <a:latin typeface="Cambria"/>
              <a:cs typeface="Cambria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935" algn="l"/>
              </a:tabLst>
            </a:pP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Communication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ts val="1440"/>
              </a:lnSpc>
              <a:spcBef>
                <a:spcPts val="600"/>
              </a:spcBef>
              <a:buClr>
                <a:srgbClr val="B86FB8"/>
              </a:buClr>
              <a:buSzPct val="73333"/>
              <a:buFont typeface="Wingdings"/>
              <a:buChar char=""/>
              <a:tabLst>
                <a:tab pos="470534" algn="l"/>
              </a:tabLst>
            </a:pP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Suitable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communicating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mbria"/>
                <a:cs typeface="Cambria"/>
              </a:rPr>
              <a:t>with </a:t>
            </a:r>
            <a:r>
              <a:rPr sz="1500" spc="-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remote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devices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such as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terminal,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 machine 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readable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device,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or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another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computer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81443" y="123444"/>
            <a:ext cx="2032000" cy="1815464"/>
            <a:chOff x="6981443" y="123444"/>
            <a:chExt cx="2032000" cy="181546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1443" y="123444"/>
              <a:ext cx="2031492" cy="18150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5075" y="227076"/>
              <a:ext cx="1826514" cy="161010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621" y="296052"/>
            <a:ext cx="6262261" cy="57921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4866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35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I/O</a:t>
            </a:r>
            <a:r>
              <a:rPr sz="36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75" dirty="0">
                <a:solidFill>
                  <a:srgbClr val="FF0000"/>
                </a:solidFill>
                <a:latin typeface="Cambria"/>
                <a:cs typeface="Cambria"/>
              </a:rPr>
              <a:t>Module</a:t>
            </a:r>
            <a:r>
              <a:rPr sz="36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10" dirty="0">
                <a:solidFill>
                  <a:srgbClr val="FF0000"/>
                </a:solidFill>
                <a:latin typeface="Cambria"/>
                <a:cs typeface="Cambria"/>
              </a:rPr>
              <a:t>Interface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18711"/>
            <a:ext cx="7228205" cy="41421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Signals</a:t>
            </a:r>
            <a:endParaRPr sz="2000">
              <a:latin typeface="Cambria"/>
              <a:cs typeface="Cambria"/>
            </a:endParaRPr>
          </a:p>
          <a:p>
            <a:pPr marL="469900" marR="68707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Control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signals determine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device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will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perform,</a:t>
            </a:r>
            <a:r>
              <a:rPr sz="18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such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send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(INPUT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READ),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accept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I/O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(OUTPUT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-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WRITE)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Status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Signals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Status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indicate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state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device.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Examples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READY/NOT-READY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show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whether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device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ready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data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transfer.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120014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form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set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sent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received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module.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63068"/>
            <a:ext cx="8789670" cy="6285230"/>
            <a:chOff x="-4762" y="163068"/>
            <a:chExt cx="8789670" cy="6285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5545"/>
              <a:ext cx="8784348" cy="62225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163068"/>
              <a:ext cx="7508748" cy="21884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9080"/>
              <a:ext cx="8727948" cy="6106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60603"/>
              <a:ext cx="8728075" cy="6105525"/>
            </a:xfrm>
            <a:custGeom>
              <a:avLst/>
              <a:gdLst/>
              <a:ahLst/>
              <a:cxnLst/>
              <a:rect l="l" t="t" r="r" b="b"/>
              <a:pathLst>
                <a:path w="8728075" h="6105525">
                  <a:moveTo>
                    <a:pt x="0" y="610488"/>
                  </a:moveTo>
                  <a:lnTo>
                    <a:pt x="1836" y="562776"/>
                  </a:lnTo>
                  <a:lnTo>
                    <a:pt x="7256" y="516069"/>
                  </a:lnTo>
                  <a:lnTo>
                    <a:pt x="16124" y="470502"/>
                  </a:lnTo>
                  <a:lnTo>
                    <a:pt x="28303" y="426212"/>
                  </a:lnTo>
                  <a:lnTo>
                    <a:pt x="43658" y="383333"/>
                  </a:lnTo>
                  <a:lnTo>
                    <a:pt x="62054" y="342002"/>
                  </a:lnTo>
                  <a:lnTo>
                    <a:pt x="83354" y="302354"/>
                  </a:lnTo>
                  <a:lnTo>
                    <a:pt x="107423" y="264524"/>
                  </a:lnTo>
                  <a:lnTo>
                    <a:pt x="134124" y="228650"/>
                  </a:lnTo>
                  <a:lnTo>
                    <a:pt x="163323" y="194866"/>
                  </a:lnTo>
                  <a:lnTo>
                    <a:pt x="194884" y="163307"/>
                  </a:lnTo>
                  <a:lnTo>
                    <a:pt x="228671" y="134110"/>
                  </a:lnTo>
                  <a:lnTo>
                    <a:pt x="264547" y="107411"/>
                  </a:lnTo>
                  <a:lnTo>
                    <a:pt x="302378" y="83344"/>
                  </a:lnTo>
                  <a:lnTo>
                    <a:pt x="342028" y="62047"/>
                  </a:lnTo>
                  <a:lnTo>
                    <a:pt x="383360" y="43653"/>
                  </a:lnTo>
                  <a:lnTo>
                    <a:pt x="426239" y="28300"/>
                  </a:lnTo>
                  <a:lnTo>
                    <a:pt x="470530" y="16122"/>
                  </a:lnTo>
                  <a:lnTo>
                    <a:pt x="516097" y="7255"/>
                  </a:lnTo>
                  <a:lnTo>
                    <a:pt x="562803" y="1836"/>
                  </a:lnTo>
                  <a:lnTo>
                    <a:pt x="610514" y="0"/>
                  </a:lnTo>
                  <a:lnTo>
                    <a:pt x="8117458" y="0"/>
                  </a:lnTo>
                  <a:lnTo>
                    <a:pt x="8165171" y="1836"/>
                  </a:lnTo>
                  <a:lnTo>
                    <a:pt x="8211878" y="7255"/>
                  </a:lnTo>
                  <a:lnTo>
                    <a:pt x="8257445" y="16122"/>
                  </a:lnTo>
                  <a:lnTo>
                    <a:pt x="8301735" y="28300"/>
                  </a:lnTo>
                  <a:lnTo>
                    <a:pt x="8344614" y="43653"/>
                  </a:lnTo>
                  <a:lnTo>
                    <a:pt x="8385945" y="62047"/>
                  </a:lnTo>
                  <a:lnTo>
                    <a:pt x="8425593" y="83344"/>
                  </a:lnTo>
                  <a:lnTo>
                    <a:pt x="8463423" y="107411"/>
                  </a:lnTo>
                  <a:lnTo>
                    <a:pt x="8499297" y="134110"/>
                  </a:lnTo>
                  <a:lnTo>
                    <a:pt x="8533081" y="163307"/>
                  </a:lnTo>
                  <a:lnTo>
                    <a:pt x="8564640" y="194866"/>
                  </a:lnTo>
                  <a:lnTo>
                    <a:pt x="8593837" y="228650"/>
                  </a:lnTo>
                  <a:lnTo>
                    <a:pt x="8620536" y="264524"/>
                  </a:lnTo>
                  <a:lnTo>
                    <a:pt x="8644603" y="302354"/>
                  </a:lnTo>
                  <a:lnTo>
                    <a:pt x="8665900" y="342002"/>
                  </a:lnTo>
                  <a:lnTo>
                    <a:pt x="8684294" y="383333"/>
                  </a:lnTo>
                  <a:lnTo>
                    <a:pt x="8699647" y="426212"/>
                  </a:lnTo>
                  <a:lnTo>
                    <a:pt x="8711825" y="470502"/>
                  </a:lnTo>
                  <a:lnTo>
                    <a:pt x="8720692" y="516069"/>
                  </a:lnTo>
                  <a:lnTo>
                    <a:pt x="8726111" y="562776"/>
                  </a:lnTo>
                  <a:lnTo>
                    <a:pt x="8727948" y="610488"/>
                  </a:lnTo>
                  <a:lnTo>
                    <a:pt x="8727948" y="5494629"/>
                  </a:lnTo>
                  <a:lnTo>
                    <a:pt x="8726111" y="5542340"/>
                  </a:lnTo>
                  <a:lnTo>
                    <a:pt x="8720692" y="5589046"/>
                  </a:lnTo>
                  <a:lnTo>
                    <a:pt x="8711825" y="5634613"/>
                  </a:lnTo>
                  <a:lnTo>
                    <a:pt x="8699647" y="5678904"/>
                  </a:lnTo>
                  <a:lnTo>
                    <a:pt x="8684294" y="5721783"/>
                  </a:lnTo>
                  <a:lnTo>
                    <a:pt x="8665900" y="5763115"/>
                  </a:lnTo>
                  <a:lnTo>
                    <a:pt x="8644603" y="5802765"/>
                  </a:lnTo>
                  <a:lnTo>
                    <a:pt x="8620536" y="5840596"/>
                  </a:lnTo>
                  <a:lnTo>
                    <a:pt x="8593837" y="5876472"/>
                  </a:lnTo>
                  <a:lnTo>
                    <a:pt x="8564640" y="5910259"/>
                  </a:lnTo>
                  <a:lnTo>
                    <a:pt x="8533081" y="5941820"/>
                  </a:lnTo>
                  <a:lnTo>
                    <a:pt x="8499297" y="5971019"/>
                  </a:lnTo>
                  <a:lnTo>
                    <a:pt x="8463423" y="5997720"/>
                  </a:lnTo>
                  <a:lnTo>
                    <a:pt x="8425593" y="6021789"/>
                  </a:lnTo>
                  <a:lnTo>
                    <a:pt x="8385945" y="6043089"/>
                  </a:lnTo>
                  <a:lnTo>
                    <a:pt x="8344614" y="6061485"/>
                  </a:lnTo>
                  <a:lnTo>
                    <a:pt x="8301735" y="6076840"/>
                  </a:lnTo>
                  <a:lnTo>
                    <a:pt x="8257445" y="6089019"/>
                  </a:lnTo>
                  <a:lnTo>
                    <a:pt x="8211878" y="6097887"/>
                  </a:lnTo>
                  <a:lnTo>
                    <a:pt x="8165171" y="6103307"/>
                  </a:lnTo>
                  <a:lnTo>
                    <a:pt x="8117458" y="6105144"/>
                  </a:lnTo>
                  <a:lnTo>
                    <a:pt x="610514" y="6105144"/>
                  </a:lnTo>
                  <a:lnTo>
                    <a:pt x="562803" y="6103307"/>
                  </a:lnTo>
                  <a:lnTo>
                    <a:pt x="516097" y="6097887"/>
                  </a:lnTo>
                  <a:lnTo>
                    <a:pt x="470530" y="6089019"/>
                  </a:lnTo>
                  <a:lnTo>
                    <a:pt x="426239" y="6076840"/>
                  </a:lnTo>
                  <a:lnTo>
                    <a:pt x="383360" y="6061485"/>
                  </a:lnTo>
                  <a:lnTo>
                    <a:pt x="342028" y="6043089"/>
                  </a:lnTo>
                  <a:lnTo>
                    <a:pt x="302378" y="6021789"/>
                  </a:lnTo>
                  <a:lnTo>
                    <a:pt x="264547" y="5997720"/>
                  </a:lnTo>
                  <a:lnTo>
                    <a:pt x="228671" y="5971019"/>
                  </a:lnTo>
                  <a:lnTo>
                    <a:pt x="194884" y="5941820"/>
                  </a:lnTo>
                  <a:lnTo>
                    <a:pt x="163323" y="5910259"/>
                  </a:lnTo>
                  <a:lnTo>
                    <a:pt x="134124" y="5876472"/>
                  </a:lnTo>
                  <a:lnTo>
                    <a:pt x="107423" y="5840596"/>
                  </a:lnTo>
                  <a:lnTo>
                    <a:pt x="83354" y="5802765"/>
                  </a:lnTo>
                  <a:lnTo>
                    <a:pt x="62054" y="5763115"/>
                  </a:lnTo>
                  <a:lnTo>
                    <a:pt x="43658" y="5721783"/>
                  </a:lnTo>
                  <a:lnTo>
                    <a:pt x="28303" y="5678904"/>
                  </a:lnTo>
                  <a:lnTo>
                    <a:pt x="16124" y="5634613"/>
                  </a:lnTo>
                  <a:lnTo>
                    <a:pt x="7256" y="5589046"/>
                  </a:lnTo>
                  <a:lnTo>
                    <a:pt x="1836" y="5542340"/>
                  </a:lnTo>
                  <a:lnTo>
                    <a:pt x="0" y="5494629"/>
                  </a:lnTo>
                  <a:lnTo>
                    <a:pt x="0" y="610488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283" y="202692"/>
              <a:ext cx="7383018" cy="10416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2" y="713231"/>
              <a:ext cx="7189470" cy="10416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972" y="1223771"/>
              <a:ext cx="3109722" cy="104165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8496" y="314706"/>
            <a:ext cx="6671945" cy="16268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ct val="88200"/>
              </a:lnSpc>
              <a:spcBef>
                <a:spcPts val="640"/>
              </a:spcBef>
            </a:pPr>
            <a:r>
              <a:rPr sz="3800" spc="125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38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110" dirty="0">
                <a:solidFill>
                  <a:srgbClr val="000000"/>
                </a:solidFill>
                <a:latin typeface="Cambria"/>
                <a:cs typeface="Cambria"/>
              </a:rPr>
              <a:t>major</a:t>
            </a:r>
            <a:r>
              <a:rPr sz="38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65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3800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65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380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110" dirty="0">
                <a:solidFill>
                  <a:srgbClr val="000000"/>
                </a:solidFill>
                <a:latin typeface="Cambria"/>
                <a:cs typeface="Cambria"/>
              </a:rPr>
              <a:t>an </a:t>
            </a:r>
            <a:r>
              <a:rPr sz="3800" spc="105" dirty="0">
                <a:solidFill>
                  <a:srgbClr val="000000"/>
                </a:solidFill>
                <a:latin typeface="Cambria"/>
                <a:cs typeface="Cambria"/>
              </a:rPr>
              <a:t>I/O </a:t>
            </a:r>
            <a:r>
              <a:rPr sz="3800" spc="-8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165" dirty="0">
                <a:solidFill>
                  <a:srgbClr val="000000"/>
                </a:solidFill>
                <a:latin typeface="Cambria"/>
                <a:cs typeface="Cambria"/>
              </a:rPr>
              <a:t>module </a:t>
            </a:r>
            <a:r>
              <a:rPr sz="3800" spc="90" dirty="0">
                <a:solidFill>
                  <a:srgbClr val="000000"/>
                </a:solidFill>
                <a:latin typeface="Cambria"/>
                <a:cs typeface="Cambria"/>
              </a:rPr>
              <a:t>fall </a:t>
            </a:r>
            <a:r>
              <a:rPr sz="3800" spc="35" dirty="0">
                <a:solidFill>
                  <a:srgbClr val="000000"/>
                </a:solidFill>
                <a:latin typeface="Cambria"/>
                <a:cs typeface="Cambria"/>
              </a:rPr>
              <a:t>into </a:t>
            </a:r>
            <a:r>
              <a:rPr sz="3800" spc="90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3800" spc="105" dirty="0">
                <a:solidFill>
                  <a:srgbClr val="000000"/>
                </a:solidFill>
                <a:latin typeface="Cambria"/>
                <a:cs typeface="Cambria"/>
              </a:rPr>
              <a:t>following </a:t>
            </a:r>
            <a:r>
              <a:rPr sz="38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800" spc="170" dirty="0">
                <a:solidFill>
                  <a:srgbClr val="000000"/>
                </a:solidFill>
                <a:latin typeface="Cambria"/>
                <a:cs typeface="Cambria"/>
              </a:rPr>
              <a:t>categories:</a:t>
            </a:r>
            <a:endParaRPr sz="3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4568" y="2008644"/>
            <a:ext cx="7185659" cy="4142740"/>
            <a:chOff x="734568" y="2008644"/>
            <a:chExt cx="7185659" cy="414274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148" y="2048243"/>
              <a:ext cx="7117080" cy="8427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568" y="2008644"/>
              <a:ext cx="6931152" cy="8762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728" y="2090927"/>
              <a:ext cx="6982968" cy="7086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3252" y="2092451"/>
              <a:ext cx="6981825" cy="707390"/>
            </a:xfrm>
            <a:custGeom>
              <a:avLst/>
              <a:gdLst/>
              <a:ahLst/>
              <a:cxnLst/>
              <a:rect l="l" t="t" r="r" b="b"/>
              <a:pathLst>
                <a:path w="6981825" h="707389">
                  <a:moveTo>
                    <a:pt x="0" y="70738"/>
                  </a:moveTo>
                  <a:lnTo>
                    <a:pt x="5557" y="43183"/>
                  </a:lnTo>
                  <a:lnTo>
                    <a:pt x="20712" y="20700"/>
                  </a:lnTo>
                  <a:lnTo>
                    <a:pt x="43189" y="5552"/>
                  </a:lnTo>
                  <a:lnTo>
                    <a:pt x="70713" y="0"/>
                  </a:lnTo>
                  <a:lnTo>
                    <a:pt x="6910705" y="0"/>
                  </a:lnTo>
                  <a:lnTo>
                    <a:pt x="6938260" y="5552"/>
                  </a:lnTo>
                  <a:lnTo>
                    <a:pt x="6960743" y="20700"/>
                  </a:lnTo>
                  <a:lnTo>
                    <a:pt x="6975891" y="43183"/>
                  </a:lnTo>
                  <a:lnTo>
                    <a:pt x="6981444" y="70738"/>
                  </a:lnTo>
                  <a:lnTo>
                    <a:pt x="6981444" y="636397"/>
                  </a:lnTo>
                  <a:lnTo>
                    <a:pt x="6975891" y="663952"/>
                  </a:lnTo>
                  <a:lnTo>
                    <a:pt x="6960742" y="686435"/>
                  </a:lnTo>
                  <a:lnTo>
                    <a:pt x="6938260" y="701583"/>
                  </a:lnTo>
                  <a:lnTo>
                    <a:pt x="6910705" y="707136"/>
                  </a:lnTo>
                  <a:lnTo>
                    <a:pt x="70713" y="707136"/>
                  </a:lnTo>
                  <a:lnTo>
                    <a:pt x="43189" y="701583"/>
                  </a:lnTo>
                  <a:lnTo>
                    <a:pt x="20712" y="686435"/>
                  </a:lnTo>
                  <a:lnTo>
                    <a:pt x="5557" y="663952"/>
                  </a:lnTo>
                  <a:lnTo>
                    <a:pt x="0" y="636397"/>
                  </a:lnTo>
                  <a:lnTo>
                    <a:pt x="0" y="70738"/>
                  </a:lnTo>
                  <a:close/>
                </a:path>
              </a:pathLst>
            </a:custGeom>
            <a:ln w="9143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576" y="2046731"/>
              <a:ext cx="2273046" cy="500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056" y="2404884"/>
              <a:ext cx="297954" cy="392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3356" y="2404884"/>
              <a:ext cx="6660642" cy="3924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148" y="2863583"/>
              <a:ext cx="7117080" cy="8427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568" y="2823984"/>
              <a:ext cx="6359652" cy="8762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728" y="2906267"/>
              <a:ext cx="6982968" cy="7086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3252" y="2907791"/>
              <a:ext cx="6981825" cy="707390"/>
            </a:xfrm>
            <a:custGeom>
              <a:avLst/>
              <a:gdLst/>
              <a:ahLst/>
              <a:cxnLst/>
              <a:rect l="l" t="t" r="r" b="b"/>
              <a:pathLst>
                <a:path w="6981825" h="707389">
                  <a:moveTo>
                    <a:pt x="0" y="70738"/>
                  </a:moveTo>
                  <a:lnTo>
                    <a:pt x="5557" y="43183"/>
                  </a:lnTo>
                  <a:lnTo>
                    <a:pt x="20712" y="20700"/>
                  </a:lnTo>
                  <a:lnTo>
                    <a:pt x="43189" y="5552"/>
                  </a:lnTo>
                  <a:lnTo>
                    <a:pt x="70713" y="0"/>
                  </a:lnTo>
                  <a:lnTo>
                    <a:pt x="6910705" y="0"/>
                  </a:lnTo>
                  <a:lnTo>
                    <a:pt x="6938260" y="5552"/>
                  </a:lnTo>
                  <a:lnTo>
                    <a:pt x="6960743" y="20700"/>
                  </a:lnTo>
                  <a:lnTo>
                    <a:pt x="6975891" y="43183"/>
                  </a:lnTo>
                  <a:lnTo>
                    <a:pt x="6981444" y="70738"/>
                  </a:lnTo>
                  <a:lnTo>
                    <a:pt x="6981444" y="636397"/>
                  </a:lnTo>
                  <a:lnTo>
                    <a:pt x="6975891" y="663952"/>
                  </a:lnTo>
                  <a:lnTo>
                    <a:pt x="6960742" y="686435"/>
                  </a:lnTo>
                  <a:lnTo>
                    <a:pt x="6938260" y="701583"/>
                  </a:lnTo>
                  <a:lnTo>
                    <a:pt x="6910705" y="707136"/>
                  </a:lnTo>
                  <a:lnTo>
                    <a:pt x="70713" y="707136"/>
                  </a:lnTo>
                  <a:lnTo>
                    <a:pt x="43189" y="701583"/>
                  </a:lnTo>
                  <a:lnTo>
                    <a:pt x="20712" y="686435"/>
                  </a:lnTo>
                  <a:lnTo>
                    <a:pt x="5557" y="663952"/>
                  </a:lnTo>
                  <a:lnTo>
                    <a:pt x="0" y="636397"/>
                  </a:lnTo>
                  <a:lnTo>
                    <a:pt x="0" y="70738"/>
                  </a:lnTo>
                  <a:close/>
                </a:path>
              </a:pathLst>
            </a:custGeom>
            <a:ln w="9143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8576" y="2862071"/>
              <a:ext cx="3001518" cy="5006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9056" y="3218675"/>
              <a:ext cx="297954" cy="3939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356" y="3218675"/>
              <a:ext cx="6089142" cy="39396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148" y="3678910"/>
              <a:ext cx="7117080" cy="8412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568" y="3637800"/>
              <a:ext cx="4436363" cy="8762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1728" y="3721607"/>
              <a:ext cx="6982968" cy="7071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3252" y="3723131"/>
              <a:ext cx="6981825" cy="706120"/>
            </a:xfrm>
            <a:custGeom>
              <a:avLst/>
              <a:gdLst/>
              <a:ahLst/>
              <a:cxnLst/>
              <a:rect l="l" t="t" r="r" b="b"/>
              <a:pathLst>
                <a:path w="6981825" h="706120">
                  <a:moveTo>
                    <a:pt x="0" y="70612"/>
                  </a:moveTo>
                  <a:lnTo>
                    <a:pt x="5545" y="43130"/>
                  </a:lnTo>
                  <a:lnTo>
                    <a:pt x="20669" y="20685"/>
                  </a:lnTo>
                  <a:lnTo>
                    <a:pt x="43098" y="5550"/>
                  </a:lnTo>
                  <a:lnTo>
                    <a:pt x="70561" y="0"/>
                  </a:lnTo>
                  <a:lnTo>
                    <a:pt x="6910832" y="0"/>
                  </a:lnTo>
                  <a:lnTo>
                    <a:pt x="6938313" y="5550"/>
                  </a:lnTo>
                  <a:lnTo>
                    <a:pt x="6960758" y="20685"/>
                  </a:lnTo>
                  <a:lnTo>
                    <a:pt x="6975893" y="43130"/>
                  </a:lnTo>
                  <a:lnTo>
                    <a:pt x="6981444" y="70612"/>
                  </a:lnTo>
                  <a:lnTo>
                    <a:pt x="6981444" y="635000"/>
                  </a:lnTo>
                  <a:lnTo>
                    <a:pt x="6975893" y="662481"/>
                  </a:lnTo>
                  <a:lnTo>
                    <a:pt x="6960758" y="684926"/>
                  </a:lnTo>
                  <a:lnTo>
                    <a:pt x="6938313" y="700061"/>
                  </a:lnTo>
                  <a:lnTo>
                    <a:pt x="6910832" y="705612"/>
                  </a:lnTo>
                  <a:lnTo>
                    <a:pt x="70561" y="705612"/>
                  </a:lnTo>
                  <a:lnTo>
                    <a:pt x="43098" y="700061"/>
                  </a:lnTo>
                  <a:lnTo>
                    <a:pt x="20669" y="684926"/>
                  </a:lnTo>
                  <a:lnTo>
                    <a:pt x="5545" y="662481"/>
                  </a:lnTo>
                  <a:lnTo>
                    <a:pt x="0" y="635000"/>
                  </a:lnTo>
                  <a:lnTo>
                    <a:pt x="0" y="70612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8576" y="3677411"/>
              <a:ext cx="2698242" cy="5006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056" y="4034015"/>
              <a:ext cx="297954" cy="3939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356" y="4034015"/>
              <a:ext cx="4165854" cy="39396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148" y="4494250"/>
              <a:ext cx="7117080" cy="84127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568" y="4453140"/>
              <a:ext cx="7078980" cy="8762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1728" y="4536947"/>
              <a:ext cx="6982968" cy="70713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73252" y="4538472"/>
              <a:ext cx="6981825" cy="706120"/>
            </a:xfrm>
            <a:custGeom>
              <a:avLst/>
              <a:gdLst/>
              <a:ahLst/>
              <a:cxnLst/>
              <a:rect l="l" t="t" r="r" b="b"/>
              <a:pathLst>
                <a:path w="6981825" h="706120">
                  <a:moveTo>
                    <a:pt x="0" y="70611"/>
                  </a:moveTo>
                  <a:lnTo>
                    <a:pt x="5545" y="43130"/>
                  </a:lnTo>
                  <a:lnTo>
                    <a:pt x="20669" y="20685"/>
                  </a:lnTo>
                  <a:lnTo>
                    <a:pt x="43098" y="5550"/>
                  </a:lnTo>
                  <a:lnTo>
                    <a:pt x="70561" y="0"/>
                  </a:lnTo>
                  <a:lnTo>
                    <a:pt x="6910832" y="0"/>
                  </a:lnTo>
                  <a:lnTo>
                    <a:pt x="6938313" y="5550"/>
                  </a:lnTo>
                  <a:lnTo>
                    <a:pt x="6960758" y="20685"/>
                  </a:lnTo>
                  <a:lnTo>
                    <a:pt x="6975893" y="43130"/>
                  </a:lnTo>
                  <a:lnTo>
                    <a:pt x="6981444" y="70611"/>
                  </a:lnTo>
                  <a:lnTo>
                    <a:pt x="6981444" y="635000"/>
                  </a:lnTo>
                  <a:lnTo>
                    <a:pt x="6975893" y="662481"/>
                  </a:lnTo>
                  <a:lnTo>
                    <a:pt x="6960758" y="684926"/>
                  </a:lnTo>
                  <a:lnTo>
                    <a:pt x="6938313" y="700061"/>
                  </a:lnTo>
                  <a:lnTo>
                    <a:pt x="6910832" y="705611"/>
                  </a:lnTo>
                  <a:lnTo>
                    <a:pt x="70561" y="705611"/>
                  </a:lnTo>
                  <a:lnTo>
                    <a:pt x="43098" y="700061"/>
                  </a:lnTo>
                  <a:lnTo>
                    <a:pt x="20669" y="684926"/>
                  </a:lnTo>
                  <a:lnTo>
                    <a:pt x="5545" y="662481"/>
                  </a:lnTo>
                  <a:lnTo>
                    <a:pt x="0" y="635000"/>
                  </a:lnTo>
                  <a:lnTo>
                    <a:pt x="0" y="70611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8576" y="4491227"/>
              <a:ext cx="1823466" cy="50063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9056" y="4849380"/>
              <a:ext cx="297954" cy="39241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3356" y="4849380"/>
              <a:ext cx="6808470" cy="3924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148" y="5309616"/>
              <a:ext cx="7117080" cy="84127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34568" y="5268467"/>
              <a:ext cx="3729228" cy="876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1728" y="5352287"/>
              <a:ext cx="6982968" cy="70713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73252" y="5353811"/>
              <a:ext cx="6981825" cy="706120"/>
            </a:xfrm>
            <a:custGeom>
              <a:avLst/>
              <a:gdLst/>
              <a:ahLst/>
              <a:cxnLst/>
              <a:rect l="l" t="t" r="r" b="b"/>
              <a:pathLst>
                <a:path w="6981825" h="706120">
                  <a:moveTo>
                    <a:pt x="0" y="70612"/>
                  </a:moveTo>
                  <a:lnTo>
                    <a:pt x="5545" y="43130"/>
                  </a:lnTo>
                  <a:lnTo>
                    <a:pt x="20669" y="20685"/>
                  </a:lnTo>
                  <a:lnTo>
                    <a:pt x="43098" y="5550"/>
                  </a:lnTo>
                  <a:lnTo>
                    <a:pt x="70561" y="0"/>
                  </a:lnTo>
                  <a:lnTo>
                    <a:pt x="6910832" y="0"/>
                  </a:lnTo>
                  <a:lnTo>
                    <a:pt x="6938313" y="5550"/>
                  </a:lnTo>
                  <a:lnTo>
                    <a:pt x="6960758" y="20685"/>
                  </a:lnTo>
                  <a:lnTo>
                    <a:pt x="6975893" y="43130"/>
                  </a:lnTo>
                  <a:lnTo>
                    <a:pt x="6981444" y="70612"/>
                  </a:lnTo>
                  <a:lnTo>
                    <a:pt x="6981444" y="635050"/>
                  </a:lnTo>
                  <a:lnTo>
                    <a:pt x="6975893" y="662513"/>
                  </a:lnTo>
                  <a:lnTo>
                    <a:pt x="6960758" y="684942"/>
                  </a:lnTo>
                  <a:lnTo>
                    <a:pt x="6938313" y="700066"/>
                  </a:lnTo>
                  <a:lnTo>
                    <a:pt x="6910832" y="705611"/>
                  </a:lnTo>
                  <a:lnTo>
                    <a:pt x="70561" y="705611"/>
                  </a:lnTo>
                  <a:lnTo>
                    <a:pt x="43098" y="700066"/>
                  </a:lnTo>
                  <a:lnTo>
                    <a:pt x="20669" y="684942"/>
                  </a:lnTo>
                  <a:lnTo>
                    <a:pt x="5545" y="662513"/>
                  </a:lnTo>
                  <a:lnTo>
                    <a:pt x="0" y="635050"/>
                  </a:lnTo>
                  <a:lnTo>
                    <a:pt x="0" y="70612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8576" y="5306567"/>
              <a:ext cx="1901189" cy="50063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9056" y="5664707"/>
              <a:ext cx="297954" cy="39241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43356" y="5664707"/>
              <a:ext cx="3458718" cy="39241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926693" y="2006928"/>
            <a:ext cx="6711315" cy="3933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timing</a:t>
            </a:r>
            <a:endParaRPr sz="18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60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Coordinates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the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flow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traffic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internal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resources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external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Char char="•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Processor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endParaRPr sz="18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5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Involves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command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decoding,</a:t>
            </a: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data,</a:t>
            </a:r>
            <a:r>
              <a:rPr sz="14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reporting,</a:t>
            </a:r>
            <a:r>
              <a:rPr sz="14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recognition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rebuchet MS"/>
              <a:buChar char="•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endParaRPr sz="18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5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Involves 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commands,</a:t>
            </a: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information,</a:t>
            </a:r>
            <a:r>
              <a:rPr sz="14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data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rebuchet MS"/>
              <a:buChar char="•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buffering</a:t>
            </a:r>
            <a:endParaRPr sz="18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5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Performs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needed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buffering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operation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speeds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Char char="•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Error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detection</a:t>
            </a:r>
            <a:endParaRPr sz="1800">
              <a:latin typeface="Cambria"/>
              <a:cs typeface="Cambria"/>
            </a:endParaRPr>
          </a:p>
          <a:p>
            <a:pPr marL="127000" indent="-114300">
              <a:lnSpc>
                <a:spcPct val="100000"/>
              </a:lnSpc>
              <a:spcBef>
                <a:spcPts val="555"/>
              </a:spcBef>
              <a:buFont typeface="Trebuchet MS"/>
              <a:buChar char="•"/>
              <a:tabLst>
                <a:tab pos="127000" algn="l"/>
              </a:tabLst>
            </a:pP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Detects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reports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transmission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6748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 marR="30480" indent="-367030">
              <a:lnSpc>
                <a:spcPct val="100000"/>
              </a:lnSpc>
              <a:spcBef>
                <a:spcPts val="100"/>
              </a:spcBef>
            </a:pPr>
            <a:r>
              <a:rPr sz="5400" b="1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b="1" spc="-104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FF0000"/>
                </a:solidFill>
                <a:latin typeface="Cambria"/>
                <a:cs typeface="Cambria"/>
              </a:rPr>
              <a:t>Transfer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5" dirty="0">
                <a:solidFill>
                  <a:srgbClr val="FF0000"/>
                </a:solidFill>
                <a:latin typeface="Cambria"/>
                <a:cs typeface="Cambria"/>
              </a:rPr>
              <a:t>from</a:t>
            </a:r>
            <a:r>
              <a:rPr sz="36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20" dirty="0">
                <a:solidFill>
                  <a:srgbClr val="FF0000"/>
                </a:solidFill>
                <a:latin typeface="Cambria"/>
                <a:cs typeface="Cambria"/>
              </a:rPr>
              <a:t>External </a:t>
            </a:r>
            <a:r>
              <a:rPr sz="3600" spc="-7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0000"/>
                </a:solidFill>
                <a:latin typeface="Cambria"/>
                <a:cs typeface="Cambria"/>
              </a:rPr>
              <a:t>Device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5" dirty="0">
                <a:solidFill>
                  <a:srgbClr val="FF0000"/>
                </a:solidFill>
                <a:latin typeface="Cambria"/>
                <a:cs typeface="Cambria"/>
              </a:rPr>
              <a:t>Processor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74545"/>
            <a:ext cx="7388859" cy="3817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lr>
                <a:srgbClr val="663366"/>
              </a:buClr>
              <a:buSzPct val="75000"/>
              <a:buAutoNum type="arabicPeriod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interrogates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check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280"/>
              </a:lnSpc>
            </a:pP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status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attached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device.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Clr>
                <a:srgbClr val="663366"/>
              </a:buClr>
              <a:buSzPct val="75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I/O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returns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device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status.</a:t>
            </a:r>
            <a:endParaRPr sz="2000">
              <a:latin typeface="Cambria"/>
              <a:cs typeface="Cambria"/>
            </a:endParaRPr>
          </a:p>
          <a:p>
            <a:pPr marL="355600" marR="831215" indent="-342900">
              <a:lnSpc>
                <a:spcPct val="90000"/>
              </a:lnSpc>
              <a:spcBef>
                <a:spcPts val="1989"/>
              </a:spcBef>
              <a:buClr>
                <a:srgbClr val="663366"/>
              </a:buClr>
              <a:buSzPct val="75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If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device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operational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ready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transmit,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requests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data,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means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command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module.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ts val="2160"/>
              </a:lnSpc>
              <a:spcBef>
                <a:spcPts val="2035"/>
              </a:spcBef>
              <a:buClr>
                <a:srgbClr val="663366"/>
              </a:buClr>
              <a:buSzPct val="75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obtains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unit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(e.g.,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8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16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bits)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from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external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device.</a:t>
            </a:r>
            <a:endParaRPr sz="2000">
              <a:latin typeface="Cambria"/>
              <a:cs typeface="Cambria"/>
            </a:endParaRPr>
          </a:p>
          <a:p>
            <a:pPr marL="355600" marR="1047115" indent="-342900">
              <a:lnSpc>
                <a:spcPts val="2160"/>
              </a:lnSpc>
              <a:spcBef>
                <a:spcPts val="2010"/>
              </a:spcBef>
              <a:buClr>
                <a:srgbClr val="663366"/>
              </a:buClr>
              <a:buSzPct val="75000"/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transferred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I/O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640" y="479469"/>
            <a:ext cx="8455152" cy="5238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2138</Words>
  <Application>Microsoft Office PowerPoint</Application>
  <PresentationFormat>On-screen Show (4:3)</PresentationFormat>
  <Paragraphs>241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Cambria</vt:lpstr>
      <vt:lpstr>Georgia</vt:lpstr>
      <vt:lpstr>Times New Roman</vt:lpstr>
      <vt:lpstr>Trebuchet MS</vt:lpstr>
      <vt:lpstr>Wingdings</vt:lpstr>
      <vt:lpstr>Office Theme</vt:lpstr>
      <vt:lpstr>Computer Architecture and  Logic Design (CALD) Lecture 05</vt:lpstr>
      <vt:lpstr>Input / Output</vt:lpstr>
      <vt:lpstr>PowerPoint Presentation</vt:lpstr>
      <vt:lpstr>+ External Devices</vt:lpstr>
      <vt:lpstr>PowerPoint Presentation</vt:lpstr>
      <vt:lpstr>+ I/O Module Interface</vt:lpstr>
      <vt:lpstr>The major functions for an I/O  module fall into the following  categories:</vt:lpstr>
      <vt:lpstr>+ Transfer of Data from External  Device to Processor</vt:lpstr>
      <vt:lpstr>PowerPoint Presentation</vt:lpstr>
      <vt:lpstr>+ I/O Module Functions</vt:lpstr>
      <vt:lpstr>+ I/O Techniques</vt:lpstr>
      <vt:lpstr>I/O Commands</vt:lpstr>
      <vt:lpstr>PowerPoint Presentation</vt:lpstr>
      <vt:lpstr>I/O Instructions</vt:lpstr>
      <vt:lpstr>+ Isolated I/O</vt:lpstr>
      <vt:lpstr>+ Memory-mapped I/O</vt:lpstr>
      <vt:lpstr>+ I/O Mapping Summary</vt:lpstr>
      <vt:lpstr>+ Isolated vs. Memory-mapped I/O</vt:lpstr>
      <vt:lpstr>PowerPoint Presentation</vt:lpstr>
      <vt:lpstr>Interrupt-Driven I/O</vt:lpstr>
      <vt:lpstr>PSW = Program Status Word</vt:lpstr>
      <vt:lpstr>Drawbacks of Programmed and  Interrupt-Driven I/O</vt:lpstr>
      <vt:lpstr>+ Trade-offs</vt:lpstr>
      <vt:lpstr>+ Direct Memory Access (DMA)</vt:lpstr>
      <vt:lpstr>+ Direct Memory Access (DMA)</vt:lpstr>
      <vt:lpstr>+ Direct Memory Access (DMA)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02-131212-009</cp:lastModifiedBy>
  <cp:revision>1</cp:revision>
  <dcterms:created xsi:type="dcterms:W3CDTF">2023-02-15T03:09:12Z</dcterms:created>
  <dcterms:modified xsi:type="dcterms:W3CDTF">2023-02-15T03:09:30Z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