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242062"/>
            <a:ext cx="74625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406" y="2085213"/>
            <a:ext cx="7619187" cy="3004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0517" y="6521629"/>
            <a:ext cx="375602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Georgia"/>
                <a:cs typeface="Georgia"/>
              </a:rPr>
              <a:t>Computer </a:t>
            </a:r>
            <a:r>
              <a:rPr sz="3600" b="1" spc="-10" dirty="0">
                <a:latin typeface="Georgia"/>
                <a:cs typeface="Georgia"/>
              </a:rPr>
              <a:t>Architecture </a:t>
            </a:r>
            <a:r>
              <a:rPr sz="3600" b="1" dirty="0">
                <a:latin typeface="Georgia"/>
                <a:cs typeface="Georgia"/>
              </a:rPr>
              <a:t>and </a:t>
            </a:r>
            <a:r>
              <a:rPr sz="3600" b="1" spc="-900" dirty="0">
                <a:latin typeface="Georgia"/>
                <a:cs typeface="Georgia"/>
              </a:rPr>
              <a:t> </a:t>
            </a:r>
            <a:r>
              <a:rPr sz="3600" b="1" dirty="0">
                <a:latin typeface="Georgia"/>
                <a:cs typeface="Georgia"/>
              </a:rPr>
              <a:t>Logic</a:t>
            </a:r>
            <a:r>
              <a:rPr sz="3600" b="1" spc="-30" dirty="0">
                <a:latin typeface="Georgia"/>
                <a:cs typeface="Georgia"/>
              </a:rPr>
              <a:t> </a:t>
            </a:r>
            <a:r>
              <a:rPr sz="3600" b="1" dirty="0">
                <a:latin typeface="Georgia"/>
                <a:cs typeface="Georgia"/>
              </a:rPr>
              <a:t>Design</a:t>
            </a:r>
            <a:r>
              <a:rPr sz="3600" b="1" spc="-5" dirty="0">
                <a:latin typeface="Georgia"/>
                <a:cs typeface="Georgia"/>
              </a:rPr>
              <a:t> </a:t>
            </a:r>
            <a:r>
              <a:rPr sz="3600" b="1" dirty="0">
                <a:latin typeface="Georgia"/>
                <a:cs typeface="Georgia"/>
              </a:rPr>
              <a:t>(CALD)</a:t>
            </a:r>
            <a:endParaRPr sz="3600">
              <a:latin typeface="Georgia"/>
              <a:cs typeface="Georgia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Georgia"/>
                <a:cs typeface="Georgia"/>
              </a:rPr>
              <a:t>Lecture</a:t>
            </a:r>
            <a:r>
              <a:rPr sz="3200" spc="-6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07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228" y="231647"/>
            <a:ext cx="4603750" cy="1009650"/>
            <a:chOff x="423228" y="231647"/>
            <a:chExt cx="4603750" cy="100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228" y="501192"/>
              <a:ext cx="1784898" cy="4568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7108" y="231647"/>
              <a:ext cx="3019806" cy="10096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314" y="350011"/>
            <a:ext cx="431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/>
              <a:t>Register</a:t>
            </a:r>
            <a:r>
              <a:rPr sz="3600" spc="35" dirty="0"/>
              <a:t> </a:t>
            </a:r>
            <a:r>
              <a:rPr sz="3600" spc="165" dirty="0"/>
              <a:t>Addressing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60937" y="1427965"/>
            <a:ext cx="4950460" cy="4950460"/>
            <a:chOff x="60937" y="1427965"/>
            <a:chExt cx="4950460" cy="49504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37" y="1427965"/>
              <a:ext cx="4949996" cy="49499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79" y="1447799"/>
              <a:ext cx="4861560" cy="48615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623" y="1761743"/>
              <a:ext cx="1948433" cy="194843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7308" y="2002027"/>
            <a:ext cx="1458595" cy="14268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65" marR="5080" indent="-1905" algn="ctr">
              <a:lnSpc>
                <a:spcPct val="88100"/>
              </a:lnSpc>
              <a:spcBef>
                <a:spcPts val="345"/>
              </a:spcBef>
            </a:pP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Address 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field </a:t>
            </a: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refers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7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7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register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mbria"/>
                <a:cs typeface="Cambria"/>
              </a:rPr>
              <a:t>rather </a:t>
            </a:r>
            <a:r>
              <a:rPr sz="1700" spc="-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mbria"/>
                <a:cs typeface="Cambria"/>
              </a:rPr>
              <a:t>than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main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memory </a:t>
            </a:r>
            <a:r>
              <a:rPr sz="17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mbria"/>
                <a:cs typeface="Cambria"/>
              </a:rPr>
              <a:t>address</a:t>
            </a:r>
            <a:endParaRPr sz="17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03576" y="1761744"/>
            <a:ext cx="1949957" cy="19484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32479" y="2572334"/>
            <a:ext cx="6953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10" dirty="0">
                <a:solidFill>
                  <a:srgbClr val="FFFFFF"/>
                </a:solidFill>
                <a:latin typeface="Cambria"/>
                <a:cs typeface="Cambria"/>
              </a:rPr>
              <a:t>EA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195" dirty="0">
                <a:solidFill>
                  <a:srgbClr val="FFFFFF"/>
                </a:solidFill>
                <a:latin typeface="Cambria"/>
                <a:cs typeface="Cambria"/>
              </a:rPr>
              <a:t>=</a:t>
            </a:r>
            <a:r>
              <a:rPr sz="17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endParaRPr sz="17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0623" y="4044696"/>
            <a:ext cx="1948433" cy="194995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71296" y="4069938"/>
            <a:ext cx="1628775" cy="17157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Advantages:</a:t>
            </a:r>
            <a:endParaRPr sz="1700">
              <a:latin typeface="Cambria"/>
              <a:cs typeface="Cambria"/>
            </a:endParaRPr>
          </a:p>
          <a:p>
            <a:pPr marL="127000" marR="343535" indent="-114300">
              <a:lnSpc>
                <a:spcPct val="88000"/>
              </a:lnSpc>
              <a:spcBef>
                <a:spcPts val="72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300" spc="70" dirty="0">
                <a:solidFill>
                  <a:srgbClr val="FFFFFF"/>
                </a:solidFill>
                <a:latin typeface="Cambria"/>
                <a:cs typeface="Cambria"/>
              </a:rPr>
              <a:t>Only </a:t>
            </a:r>
            <a:r>
              <a:rPr sz="1300" spc="5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300" spc="30" dirty="0">
                <a:solidFill>
                  <a:srgbClr val="FFFFFF"/>
                </a:solidFill>
                <a:latin typeface="Cambria"/>
                <a:cs typeface="Cambria"/>
              </a:rPr>
              <a:t>small </a:t>
            </a:r>
            <a:r>
              <a:rPr sz="13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Cambria"/>
                <a:cs typeface="Cambria"/>
              </a:rPr>
              <a:t>address</a:t>
            </a:r>
            <a:r>
              <a:rPr sz="13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Cambria"/>
                <a:cs typeface="Cambria"/>
              </a:rPr>
              <a:t>field</a:t>
            </a:r>
            <a:r>
              <a:rPr sz="1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1300" spc="-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Cambria"/>
                <a:cs typeface="Cambria"/>
              </a:rPr>
              <a:t>needed </a:t>
            </a:r>
            <a:r>
              <a:rPr sz="1300" spc="1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1300" spc="2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3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mbria"/>
                <a:cs typeface="Cambria"/>
              </a:rPr>
              <a:t>instruction</a:t>
            </a:r>
            <a:endParaRPr sz="1300">
              <a:latin typeface="Cambria"/>
              <a:cs typeface="Cambria"/>
            </a:endParaRPr>
          </a:p>
          <a:p>
            <a:pPr marL="127000" marR="5080" indent="-114300" algn="just">
              <a:lnSpc>
                <a:spcPct val="88100"/>
              </a:lnSpc>
              <a:spcBef>
                <a:spcPts val="23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300" spc="50" dirty="0">
                <a:solidFill>
                  <a:srgbClr val="FFFFFF"/>
                </a:solidFill>
                <a:latin typeface="Cambria"/>
                <a:cs typeface="Cambria"/>
              </a:rPr>
              <a:t>No </a:t>
            </a:r>
            <a:r>
              <a:rPr sz="1300" spc="40" dirty="0">
                <a:solidFill>
                  <a:srgbClr val="FFFFFF"/>
                </a:solidFill>
                <a:latin typeface="Cambria"/>
                <a:cs typeface="Cambria"/>
              </a:rPr>
              <a:t>time-consuming </a:t>
            </a:r>
            <a:r>
              <a:rPr sz="1300" spc="-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Cambria"/>
                <a:cs typeface="Cambria"/>
              </a:rPr>
              <a:t>memory </a:t>
            </a:r>
            <a:r>
              <a:rPr sz="1300" spc="45" dirty="0">
                <a:solidFill>
                  <a:srgbClr val="FFFFFF"/>
                </a:solidFill>
                <a:latin typeface="Cambria"/>
                <a:cs typeface="Cambria"/>
              </a:rPr>
              <a:t>references </a:t>
            </a:r>
            <a:r>
              <a:rPr sz="1300" spc="-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Cambria"/>
                <a:cs typeface="Cambria"/>
              </a:rPr>
              <a:t>are required</a:t>
            </a:r>
            <a:endParaRPr sz="1300">
              <a:latin typeface="Cambria"/>
              <a:cs typeface="Cambr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03576" y="4044696"/>
            <a:ext cx="1949957" cy="194995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855467" y="4069938"/>
            <a:ext cx="1553210" cy="8134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00" spc="65" dirty="0">
                <a:solidFill>
                  <a:srgbClr val="FFFFFF"/>
                </a:solidFill>
                <a:latin typeface="Cambria"/>
                <a:cs typeface="Cambria"/>
              </a:rPr>
              <a:t>Disadvantage:</a:t>
            </a:r>
            <a:endParaRPr sz="1700">
              <a:latin typeface="Cambria"/>
              <a:cs typeface="Cambria"/>
            </a:endParaRPr>
          </a:p>
          <a:p>
            <a:pPr marL="127000" marR="5080" indent="-114300">
              <a:lnSpc>
                <a:spcPts val="1370"/>
              </a:lnSpc>
              <a:spcBef>
                <a:spcPts val="74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300" spc="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3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Cambria"/>
                <a:cs typeface="Cambria"/>
              </a:rPr>
              <a:t>address</a:t>
            </a:r>
            <a:r>
              <a:rPr sz="13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Cambria"/>
                <a:cs typeface="Cambria"/>
              </a:rPr>
              <a:t>space </a:t>
            </a:r>
            <a:r>
              <a:rPr sz="1300" spc="-2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3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Cambria"/>
                <a:cs typeface="Cambria"/>
              </a:rPr>
              <a:t>very</a:t>
            </a:r>
            <a:r>
              <a:rPr sz="13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Cambria"/>
                <a:cs typeface="Cambria"/>
              </a:rPr>
              <a:t>limited</a:t>
            </a:r>
            <a:endParaRPr sz="13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76444" y="2939795"/>
            <a:ext cx="3971544" cy="1993391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" y="382523"/>
            <a:ext cx="6636257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6478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2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30" dirty="0"/>
              <a:t>Register</a:t>
            </a:r>
            <a:r>
              <a:rPr sz="3600" spc="75" dirty="0"/>
              <a:t> Indirect</a:t>
            </a:r>
            <a:r>
              <a:rPr sz="3600" spc="85" dirty="0"/>
              <a:t> </a:t>
            </a:r>
            <a:r>
              <a:rPr sz="3600" spc="165" dirty="0"/>
              <a:t>Addressing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211" y="2711195"/>
            <a:ext cx="6685788" cy="26852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2523"/>
            <a:ext cx="6636257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0583"/>
            <a:ext cx="647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42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30" dirty="0"/>
              <a:t>Register</a:t>
            </a:r>
            <a:r>
              <a:rPr sz="3600" spc="75" dirty="0"/>
              <a:t> Indirect</a:t>
            </a:r>
            <a:r>
              <a:rPr sz="3600" spc="85" dirty="0"/>
              <a:t> </a:t>
            </a:r>
            <a:r>
              <a:rPr sz="3600" spc="165" dirty="0"/>
              <a:t>Addressing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478" y="1917710"/>
            <a:ext cx="7541259" cy="332930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Analogous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indirect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addressing</a:t>
            </a:r>
            <a:endParaRPr sz="2000">
              <a:latin typeface="Cambria"/>
              <a:cs typeface="Cambria"/>
            </a:endParaRPr>
          </a:p>
          <a:p>
            <a:pPr marL="469265" marR="508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only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difference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whether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field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refers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location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register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EA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(R)</a:t>
            </a:r>
            <a:endParaRPr sz="2000">
              <a:latin typeface="Cambria"/>
              <a:cs typeface="Cambria"/>
            </a:endParaRPr>
          </a:p>
          <a:p>
            <a:pPr marL="240665" marR="161290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Address 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space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limitation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address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field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overcome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 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having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field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refer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word-length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location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containing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Uses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less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reference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than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indirect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addressing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" y="382523"/>
            <a:ext cx="6029705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5875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42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50" dirty="0"/>
              <a:t>Displacement</a:t>
            </a:r>
            <a:r>
              <a:rPr sz="3600" spc="65" dirty="0"/>
              <a:t> </a:t>
            </a:r>
            <a:r>
              <a:rPr sz="3600" spc="165" dirty="0"/>
              <a:t>Addressing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797" y="2226392"/>
            <a:ext cx="6749394" cy="35629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2523"/>
            <a:ext cx="6029705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0583"/>
            <a:ext cx="5874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5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50" dirty="0"/>
              <a:t>Displacement</a:t>
            </a:r>
            <a:r>
              <a:rPr sz="3600" spc="65" dirty="0"/>
              <a:t> </a:t>
            </a:r>
            <a:r>
              <a:rPr sz="3600" spc="165" dirty="0"/>
              <a:t>Addressing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478" y="1947798"/>
            <a:ext cx="7361555" cy="3861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9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120" dirty="0">
                <a:solidFill>
                  <a:srgbClr val="006FC0"/>
                </a:solidFill>
                <a:latin typeface="Cambria"/>
                <a:cs typeface="Cambria"/>
              </a:rPr>
              <a:t>Combines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capabilities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direct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addressing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register</a:t>
            </a:r>
            <a:endParaRPr sz="1900">
              <a:latin typeface="Cambria"/>
              <a:cs typeface="Cambria"/>
            </a:endParaRPr>
          </a:p>
          <a:p>
            <a:pPr marL="240665">
              <a:lnSpc>
                <a:spcPts val="2050"/>
              </a:lnSpc>
            </a:pP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indirect</a:t>
            </a:r>
            <a:r>
              <a:rPr sz="19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addressing</a:t>
            </a:r>
            <a:endParaRPr sz="19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114" dirty="0">
                <a:solidFill>
                  <a:srgbClr val="006FC0"/>
                </a:solidFill>
                <a:latin typeface="Cambria"/>
                <a:cs typeface="Cambria"/>
              </a:rPr>
              <a:t>EA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10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4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10" dirty="0">
                <a:solidFill>
                  <a:srgbClr val="006FC0"/>
                </a:solidFill>
                <a:latin typeface="Cambria"/>
                <a:cs typeface="Cambria"/>
              </a:rPr>
              <a:t>+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25" dirty="0">
                <a:solidFill>
                  <a:srgbClr val="006FC0"/>
                </a:solidFill>
                <a:latin typeface="Cambria"/>
                <a:cs typeface="Cambria"/>
              </a:rPr>
              <a:t>(R)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63366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0665" marR="5080" indent="-228600">
              <a:lnSpc>
                <a:spcPts val="1820"/>
              </a:lnSpc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Requires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have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25" dirty="0">
                <a:solidFill>
                  <a:srgbClr val="006FC0"/>
                </a:solidFill>
                <a:latin typeface="Cambria"/>
                <a:cs typeface="Cambria"/>
              </a:rPr>
              <a:t>two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fields,</a:t>
            </a:r>
            <a:r>
              <a:rPr sz="19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006FC0"/>
                </a:solidFill>
                <a:latin typeface="Cambria"/>
                <a:cs typeface="Cambria"/>
              </a:rPr>
              <a:t>at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least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5" dirty="0">
                <a:solidFill>
                  <a:srgbClr val="006FC0"/>
                </a:solidFill>
                <a:latin typeface="Cambria"/>
                <a:cs typeface="Cambria"/>
              </a:rPr>
              <a:t>one </a:t>
            </a:r>
            <a:r>
              <a:rPr sz="1900" spc="-4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which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explicit</a:t>
            </a:r>
            <a:endParaRPr sz="19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2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value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contained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address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field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(value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9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A)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585858"/>
                </a:solidFill>
                <a:latin typeface="Cambria"/>
                <a:cs typeface="Cambria"/>
              </a:rPr>
              <a:t>used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directly</a:t>
            </a:r>
            <a:endParaRPr sz="1700">
              <a:latin typeface="Cambria"/>
              <a:cs typeface="Cambria"/>
            </a:endParaRPr>
          </a:p>
          <a:p>
            <a:pPr marL="469265" marR="53975" lvl="1" indent="-228600">
              <a:lnSpc>
                <a:spcPts val="1630"/>
              </a:lnSpc>
              <a:spcBef>
                <a:spcPts val="59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other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address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field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refers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register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whose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contents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14" dirty="0">
                <a:solidFill>
                  <a:srgbClr val="585858"/>
                </a:solidFill>
                <a:latin typeface="Cambria"/>
                <a:cs typeface="Cambria"/>
              </a:rPr>
              <a:t>added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3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produce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effective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endParaRPr sz="1700">
              <a:latin typeface="Cambria"/>
              <a:cs typeface="Cambria"/>
            </a:endParaRPr>
          </a:p>
          <a:p>
            <a:pPr marL="241300" marR="4935855" indent="-241300" algn="r">
              <a:lnSpc>
                <a:spcPct val="100000"/>
              </a:lnSpc>
              <a:spcBef>
                <a:spcPts val="155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Most</a:t>
            </a:r>
            <a:r>
              <a:rPr sz="19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585858"/>
                </a:solidFill>
                <a:latin typeface="Cambria"/>
                <a:cs typeface="Cambria"/>
              </a:rPr>
              <a:t>common</a:t>
            </a:r>
            <a:r>
              <a:rPr sz="19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uses:</a:t>
            </a:r>
            <a:endParaRPr sz="1900">
              <a:latin typeface="Cambria"/>
              <a:cs typeface="Cambria"/>
            </a:endParaRPr>
          </a:p>
          <a:p>
            <a:pPr marL="228600" marR="4929505" lvl="1" indent="-228600" algn="r">
              <a:lnSpc>
                <a:spcPct val="100000"/>
              </a:lnSpc>
              <a:spcBef>
                <a:spcPts val="20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228600" algn="l"/>
              </a:tabLst>
            </a:pP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Relative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addressing</a:t>
            </a:r>
            <a:endParaRPr sz="17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1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Base-register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addressing</a:t>
            </a:r>
            <a:endParaRPr sz="17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1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Indexing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2523"/>
            <a:ext cx="4257294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0583"/>
            <a:ext cx="4101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42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20" dirty="0"/>
              <a:t>Stack</a:t>
            </a:r>
            <a:r>
              <a:rPr sz="3600" spc="90" dirty="0"/>
              <a:t> </a:t>
            </a:r>
            <a:r>
              <a:rPr sz="3600" spc="160" dirty="0"/>
              <a:t>Addressing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478" y="1920073"/>
            <a:ext cx="7380605" cy="34823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114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stack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linear</a:t>
            </a:r>
            <a:r>
              <a:rPr sz="16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array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locations</a:t>
            </a:r>
            <a:endParaRPr sz="16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7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Sometimes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referred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as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i="1" spc="50" dirty="0">
                <a:solidFill>
                  <a:srgbClr val="585858"/>
                </a:solidFill>
                <a:latin typeface="Cambria"/>
                <a:cs typeface="Cambria"/>
              </a:rPr>
              <a:t>pushdown</a:t>
            </a:r>
            <a:r>
              <a:rPr sz="1400" i="1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585858"/>
                </a:solidFill>
                <a:latin typeface="Cambria"/>
                <a:cs typeface="Cambria"/>
              </a:rPr>
              <a:t>list</a:t>
            </a:r>
            <a:r>
              <a:rPr sz="1400" i="1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585858"/>
                </a:solidFill>
                <a:latin typeface="Cambria"/>
                <a:cs typeface="Cambria"/>
              </a:rPr>
              <a:t>last-in-first-out</a:t>
            </a:r>
            <a:r>
              <a:rPr sz="1400" i="1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i="1" spc="90" dirty="0">
                <a:solidFill>
                  <a:srgbClr val="585858"/>
                </a:solidFill>
                <a:latin typeface="Cambria"/>
                <a:cs typeface="Cambria"/>
              </a:rPr>
              <a:t>queue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B86FB8"/>
              </a:buClr>
              <a:buFont typeface="Wingdings"/>
              <a:buChar char=""/>
            </a:pPr>
            <a:endParaRPr sz="13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114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stack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reserved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006FC0"/>
                </a:solidFill>
                <a:latin typeface="Cambria"/>
                <a:cs typeface="Cambria"/>
              </a:rPr>
              <a:t>block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locations</a:t>
            </a:r>
            <a:endParaRPr sz="16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6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Items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585858"/>
                </a:solidFill>
                <a:latin typeface="Cambria"/>
                <a:cs typeface="Cambria"/>
              </a:rPr>
              <a:t>appended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top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stack</a:t>
            </a:r>
            <a:r>
              <a:rPr sz="14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so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585858"/>
                </a:solidFill>
                <a:latin typeface="Cambria"/>
                <a:cs typeface="Cambria"/>
              </a:rPr>
              <a:t>block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partially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filled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B86FB8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0665" marR="5080" indent="-228600">
              <a:lnSpc>
                <a:spcPts val="154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Associated </a:t>
            </a:r>
            <a:r>
              <a:rPr sz="1600" spc="-5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stack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pointer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whose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value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top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1600" spc="-3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stack</a:t>
            </a:r>
            <a:endParaRPr sz="16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8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stack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pointer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maintained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in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register</a:t>
            </a:r>
            <a:endParaRPr sz="14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7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Thus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references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stack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locations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fact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register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indirect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addresses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B86FB8"/>
              </a:buClr>
              <a:buFont typeface="Wingdings"/>
              <a:buChar char=""/>
            </a:pPr>
            <a:endParaRPr sz="13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1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form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implied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addressing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0665" marR="2090420" indent="-228600">
              <a:lnSpc>
                <a:spcPct val="80000"/>
              </a:lnSpc>
              <a:spcBef>
                <a:spcPts val="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machine </a:t>
            </a:r>
            <a:r>
              <a:rPr sz="1600" spc="20" dirty="0">
                <a:solidFill>
                  <a:srgbClr val="006FC0"/>
                </a:solidFill>
                <a:latin typeface="Cambria"/>
                <a:cs typeface="Cambria"/>
              </a:rPr>
              <a:t>instructions </a:t>
            </a:r>
            <a:r>
              <a:rPr sz="1600" spc="95" dirty="0">
                <a:solidFill>
                  <a:srgbClr val="006FC0"/>
                </a:solidFill>
                <a:latin typeface="Cambria"/>
                <a:cs typeface="Cambria"/>
              </a:rPr>
              <a:t>need </a:t>
            </a:r>
            <a:r>
              <a:rPr sz="1600" dirty="0">
                <a:solidFill>
                  <a:srgbClr val="006FC0"/>
                </a:solidFill>
                <a:latin typeface="Cambria"/>
                <a:cs typeface="Cambria"/>
              </a:rPr>
              <a:t>not 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include a 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reference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but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implicitly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operate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on 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top </a:t>
            </a:r>
            <a:r>
              <a:rPr sz="1600" spc="2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stack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3428" y="4637568"/>
            <a:ext cx="2290571" cy="22021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82" y="397560"/>
            <a:ext cx="4014354" cy="3609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46075"/>
            <a:ext cx="4035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Instruction</a:t>
            </a:r>
            <a:r>
              <a:rPr sz="3600" spc="25" dirty="0"/>
              <a:t> </a:t>
            </a:r>
            <a:r>
              <a:rPr sz="3600" spc="20" dirty="0"/>
              <a:t>Formats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627862" y="1246615"/>
            <a:ext cx="2699385" cy="4997450"/>
            <a:chOff x="627862" y="1246615"/>
            <a:chExt cx="2699385" cy="49974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62" y="1246615"/>
              <a:ext cx="2671623" cy="49972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703" y="2324100"/>
              <a:ext cx="2647187" cy="29001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751" y="1266443"/>
              <a:ext cx="2564892" cy="490880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6998" y="2430526"/>
            <a:ext cx="2075814" cy="25171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-1270" algn="ctr">
              <a:lnSpc>
                <a:spcPct val="88100"/>
              </a:lnSpc>
              <a:spcBef>
                <a:spcPts val="475"/>
              </a:spcBef>
            </a:pPr>
            <a:r>
              <a:rPr sz="2600" spc="110" dirty="0">
                <a:solidFill>
                  <a:srgbClr val="330E42"/>
                </a:solidFill>
                <a:latin typeface="Cambria"/>
                <a:cs typeface="Cambria"/>
              </a:rPr>
              <a:t>Define </a:t>
            </a:r>
            <a:r>
              <a:rPr sz="2600" spc="60" dirty="0">
                <a:solidFill>
                  <a:srgbClr val="330E42"/>
                </a:solidFill>
                <a:latin typeface="Cambria"/>
                <a:cs typeface="Cambria"/>
              </a:rPr>
              <a:t>the </a:t>
            </a:r>
            <a:r>
              <a:rPr sz="2600" spc="6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25" dirty="0">
                <a:solidFill>
                  <a:srgbClr val="330E42"/>
                </a:solidFill>
                <a:latin typeface="Cambria"/>
                <a:cs typeface="Cambria"/>
              </a:rPr>
              <a:t>layout</a:t>
            </a:r>
            <a:r>
              <a:rPr sz="26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of</a:t>
            </a:r>
            <a:r>
              <a:rPr sz="2600" spc="55" dirty="0">
                <a:solidFill>
                  <a:srgbClr val="330E42"/>
                </a:solidFill>
                <a:latin typeface="Cambria"/>
                <a:cs typeface="Cambria"/>
              </a:rPr>
              <a:t> the </a:t>
            </a:r>
            <a:r>
              <a:rPr sz="26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65" dirty="0">
                <a:solidFill>
                  <a:srgbClr val="330E42"/>
                </a:solidFill>
                <a:latin typeface="Cambria"/>
                <a:cs typeface="Cambria"/>
              </a:rPr>
              <a:t>bits</a:t>
            </a:r>
            <a:r>
              <a:rPr sz="26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of</a:t>
            </a:r>
            <a:r>
              <a:rPr sz="26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75" dirty="0">
                <a:solidFill>
                  <a:srgbClr val="330E42"/>
                </a:solidFill>
                <a:latin typeface="Cambria"/>
                <a:cs typeface="Cambria"/>
              </a:rPr>
              <a:t>an </a:t>
            </a:r>
            <a:r>
              <a:rPr sz="2600" spc="8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25" dirty="0">
                <a:solidFill>
                  <a:srgbClr val="330E42"/>
                </a:solidFill>
                <a:latin typeface="Cambria"/>
                <a:cs typeface="Cambria"/>
              </a:rPr>
              <a:t>i</a:t>
            </a: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n</a:t>
            </a:r>
            <a:r>
              <a:rPr sz="2600" spc="-15" dirty="0">
                <a:solidFill>
                  <a:srgbClr val="330E42"/>
                </a:solidFill>
                <a:latin typeface="Cambria"/>
                <a:cs typeface="Cambria"/>
              </a:rPr>
              <a:t>s</a:t>
            </a:r>
            <a:r>
              <a:rPr sz="2600" spc="-25" dirty="0">
                <a:solidFill>
                  <a:srgbClr val="330E42"/>
                </a:solidFill>
                <a:latin typeface="Cambria"/>
                <a:cs typeface="Cambria"/>
              </a:rPr>
              <a:t>t</a:t>
            </a:r>
            <a:r>
              <a:rPr sz="2600" spc="35" dirty="0">
                <a:solidFill>
                  <a:srgbClr val="330E42"/>
                </a:solidFill>
                <a:latin typeface="Cambria"/>
                <a:cs typeface="Cambria"/>
              </a:rPr>
              <a:t>r</a:t>
            </a:r>
            <a:r>
              <a:rPr sz="2600" spc="50" dirty="0">
                <a:solidFill>
                  <a:srgbClr val="330E42"/>
                </a:solidFill>
                <a:latin typeface="Cambria"/>
                <a:cs typeface="Cambria"/>
              </a:rPr>
              <a:t>uc</a:t>
            </a:r>
            <a:r>
              <a:rPr sz="2600" spc="20" dirty="0">
                <a:solidFill>
                  <a:srgbClr val="330E42"/>
                </a:solidFill>
                <a:latin typeface="Cambria"/>
                <a:cs typeface="Cambria"/>
              </a:rPr>
              <a:t>t</a:t>
            </a:r>
            <a:r>
              <a:rPr sz="2600" spc="50" dirty="0">
                <a:solidFill>
                  <a:srgbClr val="330E42"/>
                </a:solidFill>
                <a:latin typeface="Cambria"/>
                <a:cs typeface="Cambria"/>
              </a:rPr>
              <a:t>i</a:t>
            </a:r>
            <a:r>
              <a:rPr sz="2600" spc="85" dirty="0">
                <a:solidFill>
                  <a:srgbClr val="330E42"/>
                </a:solidFill>
                <a:latin typeface="Cambria"/>
                <a:cs typeface="Cambria"/>
              </a:rPr>
              <a:t>o</a:t>
            </a:r>
            <a:r>
              <a:rPr sz="2600" spc="190" dirty="0">
                <a:solidFill>
                  <a:srgbClr val="330E42"/>
                </a:solidFill>
                <a:latin typeface="Cambria"/>
                <a:cs typeface="Cambria"/>
              </a:rPr>
              <a:t>n</a:t>
            </a:r>
            <a:r>
              <a:rPr sz="2600" spc="70" dirty="0">
                <a:solidFill>
                  <a:srgbClr val="330E42"/>
                </a:solidFill>
                <a:latin typeface="Cambria"/>
                <a:cs typeface="Cambria"/>
              </a:rPr>
              <a:t>,</a:t>
            </a:r>
            <a:r>
              <a:rPr sz="2600" spc="-10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30" dirty="0">
                <a:solidFill>
                  <a:srgbClr val="330E42"/>
                </a:solidFill>
                <a:latin typeface="Cambria"/>
                <a:cs typeface="Cambria"/>
              </a:rPr>
              <a:t>in  </a:t>
            </a:r>
            <a:r>
              <a:rPr sz="2600" spc="55" dirty="0">
                <a:solidFill>
                  <a:srgbClr val="330E42"/>
                </a:solidFill>
                <a:latin typeface="Cambria"/>
                <a:cs typeface="Cambria"/>
              </a:rPr>
              <a:t>terms</a:t>
            </a:r>
            <a:r>
              <a:rPr sz="26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of</a:t>
            </a:r>
            <a:r>
              <a:rPr sz="26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330E42"/>
                </a:solidFill>
                <a:latin typeface="Cambria"/>
                <a:cs typeface="Cambria"/>
              </a:rPr>
              <a:t>its </a:t>
            </a:r>
            <a:r>
              <a:rPr sz="2600" spc="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35" dirty="0">
                <a:solidFill>
                  <a:srgbClr val="330E42"/>
                </a:solidFill>
                <a:latin typeface="Cambria"/>
                <a:cs typeface="Cambria"/>
              </a:rPr>
              <a:t>constituent </a:t>
            </a: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330E42"/>
                </a:solidFill>
                <a:latin typeface="Cambria"/>
                <a:cs typeface="Cambria"/>
              </a:rPr>
              <a:t>fields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63467" y="1246615"/>
            <a:ext cx="2788920" cy="4997450"/>
            <a:chOff x="3363467" y="1246615"/>
            <a:chExt cx="2788920" cy="49974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59" y="1246615"/>
              <a:ext cx="2673137" cy="49972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3467" y="2148839"/>
              <a:ext cx="2788919" cy="32506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8143" y="1266443"/>
              <a:ext cx="2566416" cy="490880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611626" y="2255596"/>
            <a:ext cx="2217420" cy="28663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indent="1905" algn="ctr">
              <a:lnSpc>
                <a:spcPct val="88100"/>
              </a:lnSpc>
              <a:spcBef>
                <a:spcPts val="475"/>
              </a:spcBef>
            </a:pP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Must</a:t>
            </a:r>
            <a:r>
              <a:rPr sz="26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105" dirty="0">
                <a:solidFill>
                  <a:srgbClr val="330E42"/>
                </a:solidFill>
                <a:latin typeface="Cambria"/>
                <a:cs typeface="Cambria"/>
              </a:rPr>
              <a:t>include </a:t>
            </a:r>
            <a:r>
              <a:rPr sz="2600" spc="11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75" dirty="0">
                <a:solidFill>
                  <a:srgbClr val="330E42"/>
                </a:solidFill>
                <a:latin typeface="Cambria"/>
                <a:cs typeface="Cambria"/>
              </a:rPr>
              <a:t>an </a:t>
            </a:r>
            <a:r>
              <a:rPr sz="2600" spc="165" dirty="0">
                <a:solidFill>
                  <a:srgbClr val="330E42"/>
                </a:solidFill>
                <a:latin typeface="Cambria"/>
                <a:cs typeface="Cambria"/>
              </a:rPr>
              <a:t>opcode </a:t>
            </a:r>
            <a:r>
              <a:rPr sz="2600" spc="17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140" dirty="0">
                <a:solidFill>
                  <a:srgbClr val="330E42"/>
                </a:solidFill>
                <a:latin typeface="Cambria"/>
                <a:cs typeface="Cambria"/>
              </a:rPr>
              <a:t>and,</a:t>
            </a:r>
            <a:r>
              <a:rPr sz="2600" spc="-13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85" dirty="0">
                <a:solidFill>
                  <a:srgbClr val="330E42"/>
                </a:solidFill>
                <a:latin typeface="Cambria"/>
                <a:cs typeface="Cambria"/>
              </a:rPr>
              <a:t>impl</a:t>
            </a: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i</a:t>
            </a:r>
            <a:r>
              <a:rPr sz="2600" spc="50" dirty="0">
                <a:solidFill>
                  <a:srgbClr val="330E42"/>
                </a:solidFill>
                <a:latin typeface="Cambria"/>
                <a:cs typeface="Cambria"/>
              </a:rPr>
              <a:t>ci</a:t>
            </a:r>
            <a:r>
              <a:rPr sz="2600" spc="30" dirty="0">
                <a:solidFill>
                  <a:srgbClr val="330E42"/>
                </a:solidFill>
                <a:latin typeface="Cambria"/>
                <a:cs typeface="Cambria"/>
              </a:rPr>
              <a:t>t</a:t>
            </a:r>
            <a:r>
              <a:rPr sz="2600" spc="-5" dirty="0">
                <a:solidFill>
                  <a:srgbClr val="330E42"/>
                </a:solidFill>
                <a:latin typeface="Cambria"/>
                <a:cs typeface="Cambria"/>
              </a:rPr>
              <a:t>l</a:t>
            </a:r>
            <a:r>
              <a:rPr sz="2600" spc="95" dirty="0">
                <a:solidFill>
                  <a:srgbClr val="330E42"/>
                </a:solidFill>
                <a:latin typeface="Cambria"/>
                <a:cs typeface="Cambria"/>
              </a:rPr>
              <a:t>y  </a:t>
            </a:r>
            <a:r>
              <a:rPr sz="2600" spc="55" dirty="0">
                <a:solidFill>
                  <a:srgbClr val="330E42"/>
                </a:solidFill>
                <a:latin typeface="Cambria"/>
                <a:cs typeface="Cambria"/>
              </a:rPr>
              <a:t>or </a:t>
            </a:r>
            <a:r>
              <a:rPr sz="2600" spc="80" dirty="0">
                <a:solidFill>
                  <a:srgbClr val="330E42"/>
                </a:solidFill>
                <a:latin typeface="Cambria"/>
                <a:cs typeface="Cambria"/>
              </a:rPr>
              <a:t>explicitly, </a:t>
            </a:r>
            <a:r>
              <a:rPr sz="2600" spc="8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330E42"/>
                </a:solidFill>
                <a:latin typeface="Cambria"/>
                <a:cs typeface="Cambria"/>
              </a:rPr>
              <a:t>indicate </a:t>
            </a:r>
            <a:r>
              <a:rPr sz="2600" spc="55" dirty="0">
                <a:solidFill>
                  <a:srgbClr val="330E42"/>
                </a:solidFill>
                <a:latin typeface="Cambria"/>
                <a:cs typeface="Cambria"/>
              </a:rPr>
              <a:t>the </a:t>
            </a:r>
            <a:r>
              <a:rPr sz="26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110" dirty="0">
                <a:solidFill>
                  <a:srgbClr val="330E42"/>
                </a:solidFill>
                <a:latin typeface="Cambria"/>
                <a:cs typeface="Cambria"/>
              </a:rPr>
              <a:t>addressing </a:t>
            </a:r>
            <a:r>
              <a:rPr sz="2600" spc="114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solidFill>
                  <a:srgbClr val="330E42"/>
                </a:solidFill>
                <a:latin typeface="Cambria"/>
                <a:cs typeface="Cambria"/>
              </a:rPr>
              <a:t>mode</a:t>
            </a:r>
            <a:r>
              <a:rPr sz="2600" spc="2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for</a:t>
            </a:r>
            <a:r>
              <a:rPr sz="26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solidFill>
                  <a:srgbClr val="330E42"/>
                </a:solidFill>
                <a:latin typeface="Cambria"/>
                <a:cs typeface="Cambria"/>
              </a:rPr>
              <a:t>each </a:t>
            </a:r>
            <a:r>
              <a:rPr sz="2600" spc="-5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110" dirty="0">
                <a:solidFill>
                  <a:srgbClr val="330E42"/>
                </a:solidFill>
                <a:latin typeface="Cambria"/>
                <a:cs typeface="Cambria"/>
              </a:rPr>
              <a:t>operand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8859" y="1228344"/>
            <a:ext cx="2794000" cy="5034280"/>
            <a:chOff x="6118859" y="1228344"/>
            <a:chExt cx="2794000" cy="503428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31051" y="1228344"/>
              <a:ext cx="2689859" cy="50337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18859" y="2497836"/>
              <a:ext cx="2793491" cy="25511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5059" y="1266444"/>
              <a:ext cx="2564891" cy="490880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366509" y="2604592"/>
            <a:ext cx="2220595" cy="21685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indent="1270" algn="ctr">
              <a:lnSpc>
                <a:spcPct val="88100"/>
              </a:lnSpc>
              <a:spcBef>
                <a:spcPts val="475"/>
              </a:spcBef>
            </a:pPr>
            <a:r>
              <a:rPr sz="2600" spc="-15" dirty="0">
                <a:solidFill>
                  <a:srgbClr val="330E42"/>
                </a:solidFill>
                <a:latin typeface="Cambria"/>
                <a:cs typeface="Cambria"/>
              </a:rPr>
              <a:t>For</a:t>
            </a:r>
            <a:r>
              <a:rPr sz="26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most </a:t>
            </a:r>
            <a:r>
              <a:rPr sz="26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35" dirty="0">
                <a:solidFill>
                  <a:srgbClr val="330E42"/>
                </a:solidFill>
                <a:latin typeface="Cambria"/>
                <a:cs typeface="Cambria"/>
              </a:rPr>
              <a:t>instruction </a:t>
            </a: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65" dirty="0">
                <a:solidFill>
                  <a:srgbClr val="330E42"/>
                </a:solidFill>
                <a:latin typeface="Cambria"/>
                <a:cs typeface="Cambria"/>
              </a:rPr>
              <a:t>sets</a:t>
            </a:r>
            <a:r>
              <a:rPr sz="2600" spc="3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330E42"/>
                </a:solidFill>
                <a:latin typeface="Cambria"/>
                <a:cs typeface="Cambria"/>
              </a:rPr>
              <a:t>more</a:t>
            </a: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25" dirty="0">
                <a:solidFill>
                  <a:srgbClr val="330E42"/>
                </a:solidFill>
                <a:latin typeface="Cambria"/>
                <a:cs typeface="Cambria"/>
              </a:rPr>
              <a:t>than </a:t>
            </a:r>
            <a:r>
              <a:rPr sz="2600" spc="-5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114" dirty="0">
                <a:solidFill>
                  <a:srgbClr val="330E42"/>
                </a:solidFill>
                <a:latin typeface="Cambria"/>
                <a:cs typeface="Cambria"/>
              </a:rPr>
              <a:t>one </a:t>
            </a:r>
            <a:r>
              <a:rPr sz="2600" spc="12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35" dirty="0">
                <a:solidFill>
                  <a:srgbClr val="330E42"/>
                </a:solidFill>
                <a:latin typeface="Cambria"/>
                <a:cs typeface="Cambria"/>
              </a:rPr>
              <a:t>instruction </a:t>
            </a:r>
            <a:r>
              <a:rPr sz="26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35" dirty="0">
                <a:solidFill>
                  <a:srgbClr val="330E42"/>
                </a:solidFill>
                <a:latin typeface="Cambria"/>
                <a:cs typeface="Cambria"/>
              </a:rPr>
              <a:t>format</a:t>
            </a:r>
            <a:r>
              <a:rPr sz="26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solidFill>
                  <a:srgbClr val="330E42"/>
                </a:solidFill>
                <a:latin typeface="Cambria"/>
                <a:cs typeface="Cambria"/>
              </a:rPr>
              <a:t>is</a:t>
            </a:r>
            <a:r>
              <a:rPr sz="26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rgbClr val="330E42"/>
                </a:solidFill>
                <a:latin typeface="Cambria"/>
                <a:cs typeface="Cambria"/>
              </a:rPr>
              <a:t>used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33" y="702360"/>
            <a:ext cx="3826101" cy="4568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551434"/>
            <a:ext cx="3832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Instruction</a:t>
            </a:r>
            <a:r>
              <a:rPr sz="3600" spc="30" dirty="0"/>
              <a:t> </a:t>
            </a:r>
            <a:r>
              <a:rPr sz="3600" spc="120" dirty="0"/>
              <a:t>Length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7392" y="1624330"/>
            <a:ext cx="7385684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Most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basic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design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issue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ect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140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ecte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b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y: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size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organization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Bus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structure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complexity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speed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86FB8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Should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585858"/>
                </a:solidFill>
                <a:latin typeface="Cambria"/>
                <a:cs typeface="Cambria"/>
              </a:rPr>
              <a:t>equal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memory-transfer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length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should </a:t>
            </a:r>
            <a:r>
              <a:rPr sz="2000" spc="-4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multiple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other</a:t>
            </a:r>
            <a:endParaRPr sz="2000">
              <a:latin typeface="Cambria"/>
              <a:cs typeface="Cambria"/>
            </a:endParaRPr>
          </a:p>
          <a:p>
            <a:pPr marL="241300" marR="84455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Should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multiple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 character</a:t>
            </a:r>
            <a:r>
              <a:rPr sz="20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585858"/>
                </a:solidFill>
                <a:latin typeface="Cambria"/>
                <a:cs typeface="Cambria"/>
              </a:rPr>
              <a:t>length,</a:t>
            </a:r>
            <a:r>
              <a:rPr sz="2000" spc="-10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which 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usually </a:t>
            </a:r>
            <a:r>
              <a:rPr sz="2000" spc="-4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ambria"/>
                <a:cs typeface="Cambria"/>
              </a:rPr>
              <a:t>8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bits,</a:t>
            </a:r>
            <a:r>
              <a:rPr sz="20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length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fixed-point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numbers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023" y="456996"/>
            <a:ext cx="4302171" cy="4340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534" y="273812"/>
            <a:ext cx="43002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Allocation</a:t>
            </a:r>
            <a:r>
              <a:rPr spc="90" dirty="0"/>
              <a:t> </a:t>
            </a:r>
            <a:r>
              <a:rPr spc="65" dirty="0"/>
              <a:t>of</a:t>
            </a:r>
            <a:r>
              <a:rPr spc="95" dirty="0"/>
              <a:t> </a:t>
            </a:r>
            <a:r>
              <a:rPr spc="-25" dirty="0"/>
              <a:t>Bits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39" y="1735835"/>
            <a:ext cx="2956560" cy="1927860"/>
            <a:chOff x="129539" y="1735835"/>
            <a:chExt cx="2956560" cy="1927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02" y="1792184"/>
              <a:ext cx="2825554" cy="17389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39" y="1735835"/>
              <a:ext cx="2956560" cy="1927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596" y="1821179"/>
              <a:ext cx="2718816" cy="163220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36575" y="1867661"/>
            <a:ext cx="2237105" cy="14566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-1270" algn="ctr">
              <a:lnSpc>
                <a:spcPct val="88100"/>
              </a:lnSpc>
              <a:spcBef>
                <a:spcPts val="580"/>
              </a:spcBef>
            </a:pPr>
            <a:r>
              <a:rPr sz="3400" spc="145" dirty="0">
                <a:solidFill>
                  <a:srgbClr val="330E42"/>
                </a:solidFill>
                <a:latin typeface="Cambria"/>
                <a:cs typeface="Cambria"/>
              </a:rPr>
              <a:t>Number </a:t>
            </a:r>
            <a:r>
              <a:rPr sz="3400" spc="45" dirty="0">
                <a:solidFill>
                  <a:srgbClr val="330E42"/>
                </a:solidFill>
                <a:latin typeface="Cambria"/>
                <a:cs typeface="Cambria"/>
              </a:rPr>
              <a:t>of </a:t>
            </a:r>
            <a:r>
              <a:rPr sz="3400" spc="-73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3400" spc="204" dirty="0">
                <a:solidFill>
                  <a:srgbClr val="330E42"/>
                </a:solidFill>
                <a:latin typeface="Cambria"/>
                <a:cs typeface="Cambria"/>
              </a:rPr>
              <a:t>add</a:t>
            </a:r>
            <a:r>
              <a:rPr sz="3400" spc="-165" dirty="0">
                <a:solidFill>
                  <a:srgbClr val="330E42"/>
                </a:solidFill>
                <a:latin typeface="Cambria"/>
                <a:cs typeface="Cambria"/>
              </a:rPr>
              <a:t>r</a:t>
            </a:r>
            <a:r>
              <a:rPr sz="3400" spc="140" dirty="0">
                <a:solidFill>
                  <a:srgbClr val="330E42"/>
                </a:solidFill>
                <a:latin typeface="Cambria"/>
                <a:cs typeface="Cambria"/>
              </a:rPr>
              <a:t>essing  </a:t>
            </a:r>
            <a:r>
              <a:rPr sz="3400" spc="165" dirty="0">
                <a:solidFill>
                  <a:srgbClr val="330E42"/>
                </a:solidFill>
                <a:latin typeface="Cambria"/>
                <a:cs typeface="Cambria"/>
              </a:rPr>
              <a:t>modes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30266" y="1792184"/>
            <a:ext cx="2894330" cy="1739264"/>
            <a:chOff x="3130266" y="1792184"/>
            <a:chExt cx="2894330" cy="173926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0266" y="1792184"/>
              <a:ext cx="2825554" cy="17389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6871" y="1964436"/>
              <a:ext cx="2857500" cy="14691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5159" y="1821180"/>
              <a:ext cx="2718816" cy="163220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474465" y="2095880"/>
            <a:ext cx="2141220" cy="9988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32715" marR="5080" indent="-120650">
              <a:lnSpc>
                <a:spcPts val="3590"/>
              </a:lnSpc>
              <a:spcBef>
                <a:spcPts val="620"/>
              </a:spcBef>
            </a:pPr>
            <a:r>
              <a:rPr sz="3400" spc="145" dirty="0">
                <a:solidFill>
                  <a:srgbClr val="330E42"/>
                </a:solidFill>
                <a:latin typeface="Cambria"/>
                <a:cs typeface="Cambria"/>
              </a:rPr>
              <a:t>Number</a:t>
            </a:r>
            <a:r>
              <a:rPr sz="34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3400" spc="45" dirty="0">
                <a:solidFill>
                  <a:srgbClr val="330E42"/>
                </a:solidFill>
                <a:latin typeface="Cambria"/>
                <a:cs typeface="Cambria"/>
              </a:rPr>
              <a:t>of </a:t>
            </a:r>
            <a:r>
              <a:rPr sz="3400" spc="-73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330E42"/>
                </a:solidFill>
                <a:latin typeface="Cambria"/>
                <a:cs typeface="Cambria"/>
              </a:rPr>
              <a:t>operands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8830" y="1735835"/>
            <a:ext cx="2825750" cy="1927860"/>
            <a:chOff x="6118830" y="1735835"/>
            <a:chExt cx="2825750" cy="192786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8830" y="1792184"/>
              <a:ext cx="2825554" cy="17389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0988" y="1735835"/>
              <a:ext cx="2406395" cy="1927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3724" y="1821179"/>
              <a:ext cx="2718816" cy="163220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688073" y="1867661"/>
            <a:ext cx="1694180" cy="14566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-1905" algn="ctr">
              <a:lnSpc>
                <a:spcPct val="88100"/>
              </a:lnSpc>
              <a:spcBef>
                <a:spcPts val="580"/>
              </a:spcBef>
            </a:pPr>
            <a:r>
              <a:rPr sz="3400" spc="110" dirty="0">
                <a:solidFill>
                  <a:srgbClr val="330E42"/>
                </a:solidFill>
                <a:latin typeface="Cambria"/>
                <a:cs typeface="Cambria"/>
              </a:rPr>
              <a:t>Register  </a:t>
            </a:r>
            <a:r>
              <a:rPr sz="3400" spc="90" dirty="0">
                <a:solidFill>
                  <a:srgbClr val="330E42"/>
                </a:solidFill>
                <a:latin typeface="Cambria"/>
                <a:cs typeface="Cambria"/>
              </a:rPr>
              <a:t>versus </a:t>
            </a:r>
            <a:r>
              <a:rPr sz="3400" spc="9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330E42"/>
                </a:solidFill>
                <a:latin typeface="Cambria"/>
                <a:cs typeface="Cambria"/>
              </a:rPr>
              <a:t>memo</a:t>
            </a:r>
            <a:r>
              <a:rPr sz="3400" spc="125" dirty="0">
                <a:solidFill>
                  <a:srgbClr val="330E42"/>
                </a:solidFill>
                <a:latin typeface="Cambria"/>
                <a:cs typeface="Cambria"/>
              </a:rPr>
              <a:t>r</a:t>
            </a:r>
            <a:r>
              <a:rPr sz="3400" spc="195" dirty="0">
                <a:solidFill>
                  <a:srgbClr val="330E42"/>
                </a:solidFill>
                <a:latin typeface="Cambria"/>
                <a:cs typeface="Cambria"/>
              </a:rPr>
              <a:t>y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764" y="3694136"/>
            <a:ext cx="3072765" cy="1739264"/>
            <a:chOff x="16764" y="3694136"/>
            <a:chExt cx="3072765" cy="1739264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02" y="3694136"/>
              <a:ext cx="2825554" cy="173896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64" y="3866388"/>
              <a:ext cx="3072384" cy="14691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595" y="3723132"/>
              <a:ext cx="2718816" cy="163220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23799" y="3998214"/>
            <a:ext cx="2462530" cy="9988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indent="161290">
              <a:lnSpc>
                <a:spcPts val="3590"/>
              </a:lnSpc>
              <a:spcBef>
                <a:spcPts val="625"/>
              </a:spcBef>
            </a:pPr>
            <a:r>
              <a:rPr sz="3400" spc="145" dirty="0">
                <a:solidFill>
                  <a:srgbClr val="330E42"/>
                </a:solidFill>
                <a:latin typeface="Cambria"/>
                <a:cs typeface="Cambria"/>
              </a:rPr>
              <a:t>Number </a:t>
            </a:r>
            <a:r>
              <a:rPr sz="3400" spc="45" dirty="0">
                <a:solidFill>
                  <a:srgbClr val="330E42"/>
                </a:solidFill>
                <a:latin typeface="Cambria"/>
                <a:cs typeface="Cambria"/>
              </a:rPr>
              <a:t>of </a:t>
            </a:r>
            <a:r>
              <a:rPr sz="34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3400" spc="105" dirty="0">
                <a:solidFill>
                  <a:srgbClr val="330E42"/>
                </a:solidFill>
                <a:latin typeface="Cambria"/>
                <a:cs typeface="Cambria"/>
              </a:rPr>
              <a:t>register</a:t>
            </a:r>
            <a:r>
              <a:rPr sz="3400" spc="2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3400" spc="85" dirty="0">
                <a:solidFill>
                  <a:srgbClr val="330E42"/>
                </a:solidFill>
                <a:latin typeface="Cambria"/>
                <a:cs typeface="Cambria"/>
              </a:rPr>
              <a:t>sets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30266" y="3694136"/>
            <a:ext cx="2825750" cy="1739264"/>
            <a:chOff x="3130266" y="3694136"/>
            <a:chExt cx="2825750" cy="1739264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0266" y="3694136"/>
              <a:ext cx="2825554" cy="173896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03091" y="3866388"/>
              <a:ext cx="2385060" cy="14691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85159" y="3723132"/>
              <a:ext cx="2718816" cy="163220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710685" y="3998214"/>
            <a:ext cx="1668145" cy="9988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7810" marR="5080" indent="-245745">
              <a:lnSpc>
                <a:spcPts val="3590"/>
              </a:lnSpc>
              <a:spcBef>
                <a:spcPts val="625"/>
              </a:spcBef>
            </a:pPr>
            <a:r>
              <a:rPr sz="3400" spc="250" dirty="0">
                <a:solidFill>
                  <a:srgbClr val="330E42"/>
                </a:solidFill>
                <a:latin typeface="Cambria"/>
                <a:cs typeface="Cambria"/>
              </a:rPr>
              <a:t>A</a:t>
            </a:r>
            <a:r>
              <a:rPr sz="3400" spc="235" dirty="0">
                <a:solidFill>
                  <a:srgbClr val="330E42"/>
                </a:solidFill>
                <a:latin typeface="Cambria"/>
                <a:cs typeface="Cambria"/>
              </a:rPr>
              <a:t>dd</a:t>
            </a:r>
            <a:r>
              <a:rPr sz="3400" spc="-155" dirty="0">
                <a:solidFill>
                  <a:srgbClr val="330E42"/>
                </a:solidFill>
                <a:latin typeface="Cambria"/>
                <a:cs typeface="Cambria"/>
              </a:rPr>
              <a:t>r</a:t>
            </a:r>
            <a:r>
              <a:rPr sz="3400" spc="120" dirty="0">
                <a:solidFill>
                  <a:srgbClr val="330E42"/>
                </a:solidFill>
                <a:latin typeface="Cambria"/>
                <a:cs typeface="Cambria"/>
              </a:rPr>
              <a:t>ess  </a:t>
            </a:r>
            <a:r>
              <a:rPr sz="3400" spc="150" dirty="0">
                <a:solidFill>
                  <a:srgbClr val="330E42"/>
                </a:solidFill>
                <a:latin typeface="Cambria"/>
                <a:cs typeface="Cambria"/>
              </a:rPr>
              <a:t>range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17335" y="3694136"/>
            <a:ext cx="2828925" cy="1739264"/>
            <a:chOff x="6117335" y="3694136"/>
            <a:chExt cx="2828925" cy="1739264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8830" y="3694136"/>
              <a:ext cx="2825554" cy="173896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7335" y="3866388"/>
              <a:ext cx="2828543" cy="146913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73723" y="3723132"/>
              <a:ext cx="2718816" cy="163220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424421" y="3998214"/>
            <a:ext cx="2220595" cy="9988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indent="275590">
              <a:lnSpc>
                <a:spcPts val="3590"/>
              </a:lnSpc>
              <a:spcBef>
                <a:spcPts val="625"/>
              </a:spcBef>
            </a:pPr>
            <a:r>
              <a:rPr sz="3400" spc="145" dirty="0">
                <a:solidFill>
                  <a:srgbClr val="330E42"/>
                </a:solidFill>
                <a:latin typeface="Cambria"/>
                <a:cs typeface="Cambria"/>
              </a:rPr>
              <a:t>Address </a:t>
            </a:r>
            <a:r>
              <a:rPr sz="3400" spc="1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3400" spc="245" dirty="0">
                <a:solidFill>
                  <a:srgbClr val="330E42"/>
                </a:solidFill>
                <a:latin typeface="Cambria"/>
                <a:cs typeface="Cambria"/>
              </a:rPr>
              <a:t>g</a:t>
            </a:r>
            <a:r>
              <a:rPr sz="3400" spc="120" dirty="0">
                <a:solidFill>
                  <a:srgbClr val="330E42"/>
                </a:solidFill>
                <a:latin typeface="Cambria"/>
                <a:cs typeface="Cambria"/>
              </a:rPr>
              <a:t>r</a:t>
            </a:r>
            <a:r>
              <a:rPr sz="3400" spc="90" dirty="0">
                <a:solidFill>
                  <a:srgbClr val="330E42"/>
                </a:solidFill>
                <a:latin typeface="Cambria"/>
                <a:cs typeface="Cambria"/>
              </a:rPr>
              <a:t>a</a:t>
            </a:r>
            <a:r>
              <a:rPr sz="3400" spc="55" dirty="0">
                <a:solidFill>
                  <a:srgbClr val="330E42"/>
                </a:solidFill>
                <a:latin typeface="Cambria"/>
                <a:cs typeface="Cambria"/>
              </a:rPr>
              <a:t>n</a:t>
            </a:r>
            <a:r>
              <a:rPr sz="3400" spc="65" dirty="0">
                <a:solidFill>
                  <a:srgbClr val="330E42"/>
                </a:solidFill>
                <a:latin typeface="Cambria"/>
                <a:cs typeface="Cambria"/>
              </a:rPr>
              <a:t>ula</a:t>
            </a:r>
            <a:r>
              <a:rPr sz="3400" spc="120" dirty="0">
                <a:solidFill>
                  <a:srgbClr val="330E42"/>
                </a:solidFill>
                <a:latin typeface="Cambria"/>
                <a:cs typeface="Cambria"/>
              </a:rPr>
              <a:t>r</a:t>
            </a:r>
            <a:r>
              <a:rPr sz="3400" spc="40" dirty="0">
                <a:solidFill>
                  <a:srgbClr val="330E42"/>
                </a:solidFill>
                <a:latin typeface="Cambria"/>
                <a:cs typeface="Cambria"/>
              </a:rPr>
              <a:t>ity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9530" y="519683"/>
            <a:ext cx="6269355" cy="1009650"/>
            <a:chOff x="769530" y="519683"/>
            <a:chExt cx="6269355" cy="1009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530" y="789228"/>
              <a:ext cx="1796218" cy="3609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4663" y="519683"/>
              <a:ext cx="759713" cy="10096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6208" y="519683"/>
              <a:ext cx="4612386" cy="10096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406" y="638683"/>
            <a:ext cx="5975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5" dirty="0"/>
              <a:t>Variable-Length</a:t>
            </a:r>
            <a:r>
              <a:rPr sz="3600" spc="25" dirty="0"/>
              <a:t> </a:t>
            </a:r>
            <a:r>
              <a:rPr sz="3600" spc="50" dirty="0"/>
              <a:t>Instructions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406" y="2085213"/>
            <a:ext cx="7285355" cy="300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Variations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provided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efficiently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compactly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Increases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complexity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endParaRPr sz="2000">
              <a:latin typeface="Cambria"/>
              <a:cs typeface="Cambria"/>
            </a:endParaRPr>
          </a:p>
          <a:p>
            <a:pPr marL="241300" marR="952500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Does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not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remove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desirability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making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all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lengths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integrally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related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word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length</a:t>
            </a:r>
            <a:endParaRPr sz="2000">
              <a:latin typeface="Cambria"/>
              <a:cs typeface="Cambria"/>
            </a:endParaRPr>
          </a:p>
          <a:p>
            <a:pPr marL="469900" marR="508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Because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processor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does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not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know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length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next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fetched a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typical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strategy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fetch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bytes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words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equal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at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least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longest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possible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Sometimes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multiple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fetched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216909"/>
            <a:ext cx="82956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Georgia"/>
                <a:cs typeface="Georgia"/>
              </a:rPr>
              <a:t>Instruction</a:t>
            </a:r>
            <a:r>
              <a:rPr sz="4000" b="1" spc="-20" dirty="0">
                <a:latin typeface="Georgia"/>
                <a:cs typeface="Georgia"/>
              </a:rPr>
              <a:t> </a:t>
            </a:r>
            <a:r>
              <a:rPr sz="4000" b="1" spc="-5" dirty="0">
                <a:latin typeface="Georgia"/>
                <a:cs typeface="Georgia"/>
              </a:rPr>
              <a:t>Sets:</a:t>
            </a:r>
            <a:endParaRPr sz="4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4000" b="1" spc="-10" dirty="0">
                <a:latin typeface="Georgia"/>
                <a:cs typeface="Georgia"/>
              </a:rPr>
              <a:t>Addressing</a:t>
            </a:r>
            <a:r>
              <a:rPr sz="4000" b="1" spc="-15" dirty="0">
                <a:latin typeface="Georgia"/>
                <a:cs typeface="Georgia"/>
              </a:rPr>
              <a:t> </a:t>
            </a:r>
            <a:r>
              <a:rPr sz="4000" b="1" spc="-5" dirty="0">
                <a:latin typeface="Georgia"/>
                <a:cs typeface="Georgia"/>
              </a:rPr>
              <a:t>Modes and</a:t>
            </a:r>
            <a:r>
              <a:rPr sz="4000" b="1" spc="-10" dirty="0">
                <a:latin typeface="Georgia"/>
                <a:cs typeface="Georgia"/>
              </a:rPr>
              <a:t> </a:t>
            </a:r>
            <a:r>
              <a:rPr sz="4000" b="1" spc="-5" dirty="0">
                <a:latin typeface="Georgia"/>
                <a:cs typeface="Georgia"/>
              </a:rPr>
              <a:t>Formats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42062"/>
            <a:ext cx="2462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Su</a:t>
            </a:r>
            <a:r>
              <a:rPr spc="165" dirty="0"/>
              <a:t>m</a:t>
            </a:r>
            <a:r>
              <a:rPr spc="130" dirty="0"/>
              <a:t>ma</a:t>
            </a:r>
            <a:r>
              <a:rPr spc="160" dirty="0"/>
              <a:t>r</a:t>
            </a:r>
            <a:r>
              <a:rPr spc="260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478" y="2615920"/>
            <a:ext cx="3397885" cy="27889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663366"/>
              </a:buClr>
              <a:buSzPct val="74285"/>
              <a:buFont typeface="Wingdings"/>
              <a:buChar char=""/>
              <a:tabLst>
                <a:tab pos="241300" algn="l"/>
              </a:tabLst>
            </a:pPr>
            <a:r>
              <a:rPr sz="1750" spc="85" dirty="0">
                <a:solidFill>
                  <a:srgbClr val="006FC0"/>
                </a:solidFill>
                <a:latin typeface="Cambria"/>
                <a:cs typeface="Cambria"/>
              </a:rPr>
              <a:t>Addressing</a:t>
            </a:r>
            <a:r>
              <a:rPr sz="175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50" spc="90" dirty="0">
                <a:solidFill>
                  <a:srgbClr val="006FC0"/>
                </a:solidFill>
                <a:latin typeface="Cambria"/>
                <a:cs typeface="Cambria"/>
              </a:rPr>
              <a:t>modes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65" dirty="0">
                <a:solidFill>
                  <a:srgbClr val="585858"/>
                </a:solidFill>
                <a:latin typeface="Cambria"/>
                <a:cs typeface="Cambria"/>
              </a:rPr>
              <a:t>Immediate</a:t>
            </a:r>
            <a:r>
              <a:rPr sz="175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585858"/>
                </a:solidFill>
                <a:latin typeface="Cambria"/>
                <a:cs typeface="Cambria"/>
              </a:rPr>
              <a:t>addressing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50" dirty="0">
                <a:solidFill>
                  <a:srgbClr val="585858"/>
                </a:solidFill>
                <a:latin typeface="Cambria"/>
                <a:cs typeface="Cambria"/>
              </a:rPr>
              <a:t>Direct</a:t>
            </a:r>
            <a:r>
              <a:rPr sz="175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585858"/>
                </a:solidFill>
                <a:latin typeface="Cambria"/>
                <a:cs typeface="Cambria"/>
              </a:rPr>
              <a:t>addressing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40" dirty="0">
                <a:solidFill>
                  <a:srgbClr val="585858"/>
                </a:solidFill>
                <a:latin typeface="Cambria"/>
                <a:cs typeface="Cambria"/>
              </a:rPr>
              <a:t>Indirect</a:t>
            </a:r>
            <a:r>
              <a:rPr sz="175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585858"/>
                </a:solidFill>
                <a:latin typeface="Cambria"/>
                <a:cs typeface="Cambria"/>
              </a:rPr>
              <a:t>addressing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65" dirty="0">
                <a:solidFill>
                  <a:srgbClr val="585858"/>
                </a:solidFill>
                <a:latin typeface="Cambria"/>
                <a:cs typeface="Cambria"/>
              </a:rPr>
              <a:t>Register</a:t>
            </a:r>
            <a:r>
              <a:rPr sz="175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585858"/>
                </a:solidFill>
                <a:latin typeface="Cambria"/>
                <a:cs typeface="Cambria"/>
              </a:rPr>
              <a:t>addressing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65" dirty="0">
                <a:solidFill>
                  <a:srgbClr val="585858"/>
                </a:solidFill>
                <a:latin typeface="Cambria"/>
                <a:cs typeface="Cambria"/>
              </a:rPr>
              <a:t>Register</a:t>
            </a:r>
            <a:r>
              <a:rPr sz="1750" spc="45" dirty="0">
                <a:solidFill>
                  <a:srgbClr val="585858"/>
                </a:solidFill>
                <a:latin typeface="Cambria"/>
                <a:cs typeface="Cambria"/>
              </a:rPr>
              <a:t> indirect</a:t>
            </a:r>
            <a:r>
              <a:rPr sz="175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585858"/>
                </a:solidFill>
                <a:latin typeface="Cambria"/>
                <a:cs typeface="Cambria"/>
              </a:rPr>
              <a:t>addressing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75" dirty="0">
                <a:solidFill>
                  <a:srgbClr val="585858"/>
                </a:solidFill>
                <a:latin typeface="Cambria"/>
                <a:cs typeface="Cambria"/>
              </a:rPr>
              <a:t>Displacement</a:t>
            </a:r>
            <a:r>
              <a:rPr sz="175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585858"/>
                </a:solidFill>
                <a:latin typeface="Cambria"/>
                <a:cs typeface="Cambria"/>
              </a:rPr>
              <a:t>addressing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65" dirty="0">
                <a:solidFill>
                  <a:srgbClr val="585858"/>
                </a:solidFill>
                <a:latin typeface="Cambria"/>
                <a:cs typeface="Cambria"/>
              </a:rPr>
              <a:t>Stack</a:t>
            </a:r>
            <a:r>
              <a:rPr sz="175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585858"/>
                </a:solidFill>
                <a:latin typeface="Cambria"/>
                <a:cs typeface="Cambria"/>
              </a:rPr>
              <a:t>addressing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975" y="2234920"/>
            <a:ext cx="3342640" cy="14077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20"/>
              </a:spcBef>
              <a:buClr>
                <a:srgbClr val="663366"/>
              </a:buClr>
              <a:buSzPct val="74285"/>
              <a:buFont typeface="Wingdings"/>
              <a:buChar char=""/>
              <a:tabLst>
                <a:tab pos="241935" algn="l"/>
              </a:tabLst>
            </a:pPr>
            <a:r>
              <a:rPr sz="175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175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50" spc="30" dirty="0">
                <a:solidFill>
                  <a:srgbClr val="006FC0"/>
                </a:solidFill>
                <a:latin typeface="Cambria"/>
                <a:cs typeface="Cambria"/>
              </a:rPr>
              <a:t>formats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70534" algn="l"/>
              </a:tabLst>
            </a:pPr>
            <a:r>
              <a:rPr sz="1750" spc="25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75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70" dirty="0">
                <a:solidFill>
                  <a:srgbClr val="585858"/>
                </a:solidFill>
                <a:latin typeface="Cambria"/>
                <a:cs typeface="Cambria"/>
              </a:rPr>
              <a:t>length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70534" algn="l"/>
              </a:tabLst>
            </a:pPr>
            <a:r>
              <a:rPr sz="1750" spc="60" dirty="0">
                <a:solidFill>
                  <a:srgbClr val="585858"/>
                </a:solidFill>
                <a:latin typeface="Cambria"/>
                <a:cs typeface="Cambria"/>
              </a:rPr>
              <a:t>Allocation</a:t>
            </a:r>
            <a:r>
              <a:rPr sz="175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5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50" dirty="0">
                <a:solidFill>
                  <a:srgbClr val="585858"/>
                </a:solidFill>
                <a:latin typeface="Cambria"/>
                <a:cs typeface="Cambria"/>
              </a:rPr>
              <a:t>bits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70534" algn="l"/>
              </a:tabLst>
            </a:pPr>
            <a:r>
              <a:rPr sz="1750" spc="70" dirty="0">
                <a:solidFill>
                  <a:srgbClr val="585858"/>
                </a:solidFill>
                <a:latin typeface="Cambria"/>
                <a:cs typeface="Cambria"/>
              </a:rPr>
              <a:t>Variable-length</a:t>
            </a:r>
            <a:r>
              <a:rPr sz="175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30" dirty="0">
                <a:solidFill>
                  <a:srgbClr val="585858"/>
                </a:solidFill>
                <a:latin typeface="Cambria"/>
                <a:cs typeface="Cambria"/>
              </a:rPr>
              <a:t>instructions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823" y="1295400"/>
            <a:ext cx="3657600" cy="10991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307340" rIns="0" bIns="0" rtlCol="0">
            <a:spAutoFit/>
          </a:bodyPr>
          <a:lstStyle/>
          <a:p>
            <a:pPr marL="787400">
              <a:lnSpc>
                <a:spcPct val="100000"/>
              </a:lnSpc>
              <a:spcBef>
                <a:spcPts val="2420"/>
              </a:spcBef>
            </a:pPr>
            <a:r>
              <a:rPr sz="3200" spc="175" dirty="0">
                <a:solidFill>
                  <a:srgbClr val="FFFFFF"/>
                </a:solidFill>
                <a:latin typeface="Cambria"/>
                <a:cs typeface="Cambria"/>
              </a:rPr>
              <a:t>Chapter</a:t>
            </a:r>
            <a:r>
              <a:rPr sz="32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600" y="304800"/>
            <a:ext cx="3657600" cy="1708785"/>
          </a:xfrm>
          <a:prstGeom prst="rect">
            <a:avLst/>
          </a:prstGeom>
          <a:solidFill>
            <a:srgbClr val="A2A2C2"/>
          </a:solidFill>
        </p:spPr>
        <p:txBody>
          <a:bodyPr vert="horz" wrap="square" lIns="0" tIns="202565" rIns="0" bIns="0" rtlCol="0">
            <a:spAutoFit/>
          </a:bodyPr>
          <a:lstStyle/>
          <a:p>
            <a:pPr marL="290195" marR="282575" indent="29209" algn="ctr">
              <a:lnSpc>
                <a:spcPct val="100000"/>
              </a:lnSpc>
              <a:spcBef>
                <a:spcPts val="1595"/>
              </a:spcBef>
            </a:pPr>
            <a:r>
              <a:rPr sz="2800" spc="30" dirty="0">
                <a:solidFill>
                  <a:srgbClr val="331833"/>
                </a:solidFill>
                <a:latin typeface="Cambria"/>
                <a:cs typeface="Cambria"/>
              </a:rPr>
              <a:t>Instruction</a:t>
            </a:r>
            <a:r>
              <a:rPr sz="2800" spc="75" dirty="0">
                <a:solidFill>
                  <a:srgbClr val="331833"/>
                </a:solidFill>
                <a:latin typeface="Cambria"/>
                <a:cs typeface="Cambria"/>
              </a:rPr>
              <a:t> Sets: </a:t>
            </a:r>
            <a:r>
              <a:rPr sz="2800" spc="80" dirty="0">
                <a:solidFill>
                  <a:srgbClr val="3318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1833"/>
                </a:solidFill>
                <a:latin typeface="Cambria"/>
                <a:cs typeface="Cambria"/>
              </a:rPr>
              <a:t>Addressing</a:t>
            </a:r>
            <a:r>
              <a:rPr sz="2800" spc="-15" dirty="0">
                <a:solidFill>
                  <a:srgbClr val="3318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1833"/>
                </a:solidFill>
                <a:latin typeface="Cambria"/>
                <a:cs typeface="Cambria"/>
              </a:rPr>
              <a:t>Modes </a:t>
            </a:r>
            <a:r>
              <a:rPr sz="2800" spc="-600" dirty="0">
                <a:solidFill>
                  <a:srgbClr val="3318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1833"/>
                </a:solidFill>
                <a:latin typeface="Cambria"/>
                <a:cs typeface="Cambria"/>
              </a:rPr>
              <a:t>and</a:t>
            </a:r>
            <a:r>
              <a:rPr sz="2800" spc="60" dirty="0">
                <a:solidFill>
                  <a:srgbClr val="3318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1833"/>
                </a:solidFill>
                <a:latin typeface="Cambria"/>
                <a:cs typeface="Cambria"/>
              </a:rPr>
              <a:t>Formats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998" y="357936"/>
            <a:ext cx="3977542" cy="456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534" y="206451"/>
            <a:ext cx="3980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5" dirty="0"/>
              <a:t>Addressing</a:t>
            </a:r>
            <a:r>
              <a:rPr sz="3600" spc="40" dirty="0"/>
              <a:t> </a:t>
            </a:r>
            <a:r>
              <a:rPr sz="3600" spc="204" dirty="0"/>
              <a:t>Modes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0" y="1099629"/>
            <a:ext cx="6517640" cy="5166360"/>
            <a:chOff x="0" y="1099629"/>
            <a:chExt cx="6517640" cy="5166360"/>
          </a:xfrm>
        </p:grpSpPr>
        <p:sp>
          <p:nvSpPr>
            <p:cNvPr id="5" name="object 5"/>
            <p:cNvSpPr/>
            <p:nvPr/>
          </p:nvSpPr>
          <p:spPr>
            <a:xfrm>
              <a:off x="88289" y="1112646"/>
              <a:ext cx="1080135" cy="5140325"/>
            </a:xfrm>
            <a:custGeom>
              <a:avLst/>
              <a:gdLst/>
              <a:ahLst/>
              <a:cxnLst/>
              <a:rect l="l" t="t" r="r" b="b"/>
              <a:pathLst>
                <a:path w="1080135" h="5140325">
                  <a:moveTo>
                    <a:pt x="15264" y="0"/>
                  </a:moveTo>
                  <a:lnTo>
                    <a:pt x="49328" y="34510"/>
                  </a:lnTo>
                  <a:lnTo>
                    <a:pt x="82838" y="69359"/>
                  </a:lnTo>
                  <a:lnTo>
                    <a:pt x="115794" y="104541"/>
                  </a:lnTo>
                  <a:lnTo>
                    <a:pt x="148197" y="140051"/>
                  </a:lnTo>
                  <a:lnTo>
                    <a:pt x="180045" y="175882"/>
                  </a:lnTo>
                  <a:lnTo>
                    <a:pt x="211340" y="212031"/>
                  </a:lnTo>
                  <a:lnTo>
                    <a:pt x="242081" y="248490"/>
                  </a:lnTo>
                  <a:lnTo>
                    <a:pt x="272268" y="285254"/>
                  </a:lnTo>
                  <a:lnTo>
                    <a:pt x="301901" y="322319"/>
                  </a:lnTo>
                  <a:lnTo>
                    <a:pt x="330980" y="359677"/>
                  </a:lnTo>
                  <a:lnTo>
                    <a:pt x="359505" y="397324"/>
                  </a:lnTo>
                  <a:lnTo>
                    <a:pt x="387476" y="435255"/>
                  </a:lnTo>
                  <a:lnTo>
                    <a:pt x="414894" y="473463"/>
                  </a:lnTo>
                  <a:lnTo>
                    <a:pt x="441758" y="511943"/>
                  </a:lnTo>
                  <a:lnTo>
                    <a:pt x="468067" y="550690"/>
                  </a:lnTo>
                  <a:lnTo>
                    <a:pt x="493823" y="589697"/>
                  </a:lnTo>
                  <a:lnTo>
                    <a:pt x="519025" y="628960"/>
                  </a:lnTo>
                  <a:lnTo>
                    <a:pt x="543673" y="668473"/>
                  </a:lnTo>
                  <a:lnTo>
                    <a:pt x="567767" y="708230"/>
                  </a:lnTo>
                  <a:lnTo>
                    <a:pt x="591307" y="748226"/>
                  </a:lnTo>
                  <a:lnTo>
                    <a:pt x="614294" y="788455"/>
                  </a:lnTo>
                  <a:lnTo>
                    <a:pt x="636726" y="828911"/>
                  </a:lnTo>
                  <a:lnTo>
                    <a:pt x="658605" y="869590"/>
                  </a:lnTo>
                  <a:lnTo>
                    <a:pt x="679929" y="910485"/>
                  </a:lnTo>
                  <a:lnTo>
                    <a:pt x="700700" y="951592"/>
                  </a:lnTo>
                  <a:lnTo>
                    <a:pt x="720917" y="992903"/>
                  </a:lnTo>
                  <a:lnTo>
                    <a:pt x="740580" y="1034415"/>
                  </a:lnTo>
                  <a:lnTo>
                    <a:pt x="759689" y="1076121"/>
                  </a:lnTo>
                  <a:lnTo>
                    <a:pt x="778245" y="1118016"/>
                  </a:lnTo>
                  <a:lnTo>
                    <a:pt x="796246" y="1160093"/>
                  </a:lnTo>
                  <a:lnTo>
                    <a:pt x="813693" y="1202349"/>
                  </a:lnTo>
                  <a:lnTo>
                    <a:pt x="830587" y="1244777"/>
                  </a:lnTo>
                  <a:lnTo>
                    <a:pt x="846927" y="1287371"/>
                  </a:lnTo>
                  <a:lnTo>
                    <a:pt x="862713" y="1330126"/>
                  </a:lnTo>
                  <a:lnTo>
                    <a:pt x="877944" y="1373037"/>
                  </a:lnTo>
                  <a:lnTo>
                    <a:pt x="892622" y="1416098"/>
                  </a:lnTo>
                  <a:lnTo>
                    <a:pt x="906747" y="1459303"/>
                  </a:lnTo>
                  <a:lnTo>
                    <a:pt x="920317" y="1502646"/>
                  </a:lnTo>
                  <a:lnTo>
                    <a:pt x="933333" y="1546123"/>
                  </a:lnTo>
                  <a:lnTo>
                    <a:pt x="945796" y="1589728"/>
                  </a:lnTo>
                  <a:lnTo>
                    <a:pt x="957704" y="1633455"/>
                  </a:lnTo>
                  <a:lnTo>
                    <a:pt x="969059" y="1677299"/>
                  </a:lnTo>
                  <a:lnTo>
                    <a:pt x="979860" y="1721253"/>
                  </a:lnTo>
                  <a:lnTo>
                    <a:pt x="990107" y="1765313"/>
                  </a:lnTo>
                  <a:lnTo>
                    <a:pt x="999800" y="1809473"/>
                  </a:lnTo>
                  <a:lnTo>
                    <a:pt x="1008939" y="1853728"/>
                  </a:lnTo>
                  <a:lnTo>
                    <a:pt x="1017524" y="1898071"/>
                  </a:lnTo>
                  <a:lnTo>
                    <a:pt x="1025556" y="1942497"/>
                  </a:lnTo>
                  <a:lnTo>
                    <a:pt x="1033033" y="1987002"/>
                  </a:lnTo>
                  <a:lnTo>
                    <a:pt x="1039957" y="2031578"/>
                  </a:lnTo>
                  <a:lnTo>
                    <a:pt x="1046326" y="2076221"/>
                  </a:lnTo>
                  <a:lnTo>
                    <a:pt x="1052142" y="2120925"/>
                  </a:lnTo>
                  <a:lnTo>
                    <a:pt x="1057404" y="2165685"/>
                  </a:lnTo>
                  <a:lnTo>
                    <a:pt x="1062112" y="2210495"/>
                  </a:lnTo>
                  <a:lnTo>
                    <a:pt x="1066266" y="2255349"/>
                  </a:lnTo>
                  <a:lnTo>
                    <a:pt x="1069867" y="2300242"/>
                  </a:lnTo>
                  <a:lnTo>
                    <a:pt x="1072913" y="2345168"/>
                  </a:lnTo>
                  <a:lnTo>
                    <a:pt x="1075406" y="2390122"/>
                  </a:lnTo>
                  <a:lnTo>
                    <a:pt x="1077344" y="2435098"/>
                  </a:lnTo>
                  <a:lnTo>
                    <a:pt x="1078729" y="2480091"/>
                  </a:lnTo>
                  <a:lnTo>
                    <a:pt x="1079560" y="2525095"/>
                  </a:lnTo>
                  <a:lnTo>
                    <a:pt x="1079837" y="2570105"/>
                  </a:lnTo>
                  <a:lnTo>
                    <a:pt x="1079560" y="2615114"/>
                  </a:lnTo>
                  <a:lnTo>
                    <a:pt x="1078729" y="2660119"/>
                  </a:lnTo>
                  <a:lnTo>
                    <a:pt x="1077344" y="2705112"/>
                  </a:lnTo>
                  <a:lnTo>
                    <a:pt x="1075406" y="2750088"/>
                  </a:lnTo>
                  <a:lnTo>
                    <a:pt x="1072913" y="2795042"/>
                  </a:lnTo>
                  <a:lnTo>
                    <a:pt x="1069867" y="2839968"/>
                  </a:lnTo>
                  <a:lnTo>
                    <a:pt x="1066266" y="2884861"/>
                  </a:lnTo>
                  <a:lnTo>
                    <a:pt x="1062112" y="2929716"/>
                  </a:lnTo>
                  <a:lnTo>
                    <a:pt x="1057404" y="2974526"/>
                  </a:lnTo>
                  <a:lnTo>
                    <a:pt x="1052142" y="3019285"/>
                  </a:lnTo>
                  <a:lnTo>
                    <a:pt x="1046326" y="3063990"/>
                  </a:lnTo>
                  <a:lnTo>
                    <a:pt x="1039957" y="3108633"/>
                  </a:lnTo>
                  <a:lnTo>
                    <a:pt x="1033033" y="3153210"/>
                  </a:lnTo>
                  <a:lnTo>
                    <a:pt x="1025556" y="3197714"/>
                  </a:lnTo>
                  <a:lnTo>
                    <a:pt x="1017524" y="3242141"/>
                  </a:lnTo>
                  <a:lnTo>
                    <a:pt x="1008939" y="3286485"/>
                  </a:lnTo>
                  <a:lnTo>
                    <a:pt x="999800" y="3330739"/>
                  </a:lnTo>
                  <a:lnTo>
                    <a:pt x="990107" y="3374900"/>
                  </a:lnTo>
                  <a:lnTo>
                    <a:pt x="979860" y="3418960"/>
                  </a:lnTo>
                  <a:lnTo>
                    <a:pt x="969059" y="3462915"/>
                  </a:lnTo>
                  <a:lnTo>
                    <a:pt x="957704" y="3506759"/>
                  </a:lnTo>
                  <a:lnTo>
                    <a:pt x="945796" y="3550486"/>
                  </a:lnTo>
                  <a:lnTo>
                    <a:pt x="933333" y="3594092"/>
                  </a:lnTo>
                  <a:lnTo>
                    <a:pt x="920317" y="3637569"/>
                  </a:lnTo>
                  <a:lnTo>
                    <a:pt x="906747" y="3680913"/>
                  </a:lnTo>
                  <a:lnTo>
                    <a:pt x="892622" y="3724119"/>
                  </a:lnTo>
                  <a:lnTo>
                    <a:pt x="877944" y="3767180"/>
                  </a:lnTo>
                  <a:lnTo>
                    <a:pt x="862713" y="3810091"/>
                  </a:lnTo>
                  <a:lnTo>
                    <a:pt x="846927" y="3852847"/>
                  </a:lnTo>
                  <a:lnTo>
                    <a:pt x="830587" y="3895442"/>
                  </a:lnTo>
                  <a:lnTo>
                    <a:pt x="813693" y="3937870"/>
                  </a:lnTo>
                  <a:lnTo>
                    <a:pt x="796246" y="3980126"/>
                  </a:lnTo>
                  <a:lnTo>
                    <a:pt x="778245" y="4022205"/>
                  </a:lnTo>
                  <a:lnTo>
                    <a:pt x="759689" y="4064100"/>
                  </a:lnTo>
                  <a:lnTo>
                    <a:pt x="740580" y="4105807"/>
                  </a:lnTo>
                  <a:lnTo>
                    <a:pt x="720917" y="4147319"/>
                  </a:lnTo>
                  <a:lnTo>
                    <a:pt x="700700" y="4188632"/>
                  </a:lnTo>
                  <a:lnTo>
                    <a:pt x="679929" y="4229739"/>
                  </a:lnTo>
                  <a:lnTo>
                    <a:pt x="658605" y="4270635"/>
                  </a:lnTo>
                  <a:lnTo>
                    <a:pt x="636726" y="4311314"/>
                  </a:lnTo>
                  <a:lnTo>
                    <a:pt x="614294" y="4351772"/>
                  </a:lnTo>
                  <a:lnTo>
                    <a:pt x="591307" y="4392001"/>
                  </a:lnTo>
                  <a:lnTo>
                    <a:pt x="567767" y="4431998"/>
                  </a:lnTo>
                  <a:lnTo>
                    <a:pt x="543673" y="4471756"/>
                  </a:lnTo>
                  <a:lnTo>
                    <a:pt x="519025" y="4511270"/>
                  </a:lnTo>
                  <a:lnTo>
                    <a:pt x="493823" y="4550533"/>
                  </a:lnTo>
                  <a:lnTo>
                    <a:pt x="468067" y="4589542"/>
                  </a:lnTo>
                  <a:lnTo>
                    <a:pt x="441758" y="4628289"/>
                  </a:lnTo>
                  <a:lnTo>
                    <a:pt x="414894" y="4666771"/>
                  </a:lnTo>
                  <a:lnTo>
                    <a:pt x="387476" y="4704980"/>
                  </a:lnTo>
                  <a:lnTo>
                    <a:pt x="359505" y="4742911"/>
                  </a:lnTo>
                  <a:lnTo>
                    <a:pt x="330980" y="4780559"/>
                  </a:lnTo>
                  <a:lnTo>
                    <a:pt x="301901" y="4817919"/>
                  </a:lnTo>
                  <a:lnTo>
                    <a:pt x="272268" y="4854984"/>
                  </a:lnTo>
                  <a:lnTo>
                    <a:pt x="242081" y="4891750"/>
                  </a:lnTo>
                  <a:lnTo>
                    <a:pt x="211340" y="4928210"/>
                  </a:lnTo>
                  <a:lnTo>
                    <a:pt x="180045" y="4964359"/>
                  </a:lnTo>
                  <a:lnTo>
                    <a:pt x="148197" y="5000192"/>
                  </a:lnTo>
                  <a:lnTo>
                    <a:pt x="115794" y="5035703"/>
                  </a:lnTo>
                  <a:lnTo>
                    <a:pt x="82838" y="5070887"/>
                  </a:lnTo>
                  <a:lnTo>
                    <a:pt x="49328" y="5105737"/>
                  </a:lnTo>
                  <a:lnTo>
                    <a:pt x="15264" y="5140248"/>
                  </a:lnTo>
                  <a:lnTo>
                    <a:pt x="0" y="5124983"/>
                  </a:lnTo>
                  <a:lnTo>
                    <a:pt x="33863" y="5090676"/>
                  </a:lnTo>
                  <a:lnTo>
                    <a:pt x="67176" y="5056032"/>
                  </a:lnTo>
                  <a:lnTo>
                    <a:pt x="99938" y="5021057"/>
                  </a:lnTo>
                  <a:lnTo>
                    <a:pt x="132150" y="4985757"/>
                  </a:lnTo>
                  <a:lnTo>
                    <a:pt x="163811" y="4950136"/>
                  </a:lnTo>
                  <a:lnTo>
                    <a:pt x="194921" y="4914201"/>
                  </a:lnTo>
                  <a:lnTo>
                    <a:pt x="225481" y="4877957"/>
                  </a:lnTo>
                  <a:lnTo>
                    <a:pt x="255490" y="4841410"/>
                  </a:lnTo>
                  <a:lnTo>
                    <a:pt x="284949" y="4804564"/>
                  </a:lnTo>
                  <a:lnTo>
                    <a:pt x="313857" y="4767426"/>
                  </a:lnTo>
                  <a:lnTo>
                    <a:pt x="342214" y="4730001"/>
                  </a:lnTo>
                  <a:lnTo>
                    <a:pt x="370021" y="4692295"/>
                  </a:lnTo>
                  <a:lnTo>
                    <a:pt x="397277" y="4654312"/>
                  </a:lnTo>
                  <a:lnTo>
                    <a:pt x="423982" y="4616059"/>
                  </a:lnTo>
                  <a:lnTo>
                    <a:pt x="450137" y="4577542"/>
                  </a:lnTo>
                  <a:lnTo>
                    <a:pt x="475741" y="4538765"/>
                  </a:lnTo>
                  <a:lnTo>
                    <a:pt x="500795" y="4499734"/>
                  </a:lnTo>
                  <a:lnTo>
                    <a:pt x="525297" y="4460455"/>
                  </a:lnTo>
                  <a:lnTo>
                    <a:pt x="549250" y="4420933"/>
                  </a:lnTo>
                  <a:lnTo>
                    <a:pt x="572651" y="4381174"/>
                  </a:lnTo>
                  <a:lnTo>
                    <a:pt x="595502" y="4341183"/>
                  </a:lnTo>
                  <a:lnTo>
                    <a:pt x="617803" y="4300965"/>
                  </a:lnTo>
                  <a:lnTo>
                    <a:pt x="639552" y="4260527"/>
                  </a:lnTo>
                  <a:lnTo>
                    <a:pt x="660752" y="4219874"/>
                  </a:lnTo>
                  <a:lnTo>
                    <a:pt x="681400" y="4179011"/>
                  </a:lnTo>
                  <a:lnTo>
                    <a:pt x="701498" y="4137944"/>
                  </a:lnTo>
                  <a:lnTo>
                    <a:pt x="721045" y="4096679"/>
                  </a:lnTo>
                  <a:lnTo>
                    <a:pt x="740042" y="4055220"/>
                  </a:lnTo>
                  <a:lnTo>
                    <a:pt x="758488" y="4013573"/>
                  </a:lnTo>
                  <a:lnTo>
                    <a:pt x="776383" y="3971745"/>
                  </a:lnTo>
                  <a:lnTo>
                    <a:pt x="793728" y="3929739"/>
                  </a:lnTo>
                  <a:lnTo>
                    <a:pt x="810522" y="3887563"/>
                  </a:lnTo>
                  <a:lnTo>
                    <a:pt x="826766" y="3845221"/>
                  </a:lnTo>
                  <a:lnTo>
                    <a:pt x="842458" y="3802720"/>
                  </a:lnTo>
                  <a:lnTo>
                    <a:pt x="857601" y="3760063"/>
                  </a:lnTo>
                  <a:lnTo>
                    <a:pt x="872192" y="3717258"/>
                  </a:lnTo>
                  <a:lnTo>
                    <a:pt x="886233" y="3674309"/>
                  </a:lnTo>
                  <a:lnTo>
                    <a:pt x="899724" y="3631222"/>
                  </a:lnTo>
                  <a:lnTo>
                    <a:pt x="912663" y="3588003"/>
                  </a:lnTo>
                  <a:lnTo>
                    <a:pt x="925052" y="3544657"/>
                  </a:lnTo>
                  <a:lnTo>
                    <a:pt x="936891" y="3501190"/>
                  </a:lnTo>
                  <a:lnTo>
                    <a:pt x="948179" y="3457606"/>
                  </a:lnTo>
                  <a:lnTo>
                    <a:pt x="958916" y="3413912"/>
                  </a:lnTo>
                  <a:lnTo>
                    <a:pt x="969103" y="3370114"/>
                  </a:lnTo>
                  <a:lnTo>
                    <a:pt x="978739" y="3326216"/>
                  </a:lnTo>
                  <a:lnTo>
                    <a:pt x="987824" y="3282224"/>
                  </a:lnTo>
                  <a:lnTo>
                    <a:pt x="996359" y="3238144"/>
                  </a:lnTo>
                  <a:lnTo>
                    <a:pt x="1004343" y="3193981"/>
                  </a:lnTo>
                  <a:lnTo>
                    <a:pt x="1011776" y="3149741"/>
                  </a:lnTo>
                  <a:lnTo>
                    <a:pt x="1018659" y="3105430"/>
                  </a:lnTo>
                  <a:lnTo>
                    <a:pt x="1024991" y="3061052"/>
                  </a:lnTo>
                  <a:lnTo>
                    <a:pt x="1030773" y="3016613"/>
                  </a:lnTo>
                  <a:lnTo>
                    <a:pt x="1036004" y="2972119"/>
                  </a:lnTo>
                  <a:lnTo>
                    <a:pt x="1040684" y="2927576"/>
                  </a:lnTo>
                  <a:lnTo>
                    <a:pt x="1044814" y="2882988"/>
                  </a:lnTo>
                  <a:lnTo>
                    <a:pt x="1048393" y="2838362"/>
                  </a:lnTo>
                  <a:lnTo>
                    <a:pt x="1051421" y="2793702"/>
                  </a:lnTo>
                  <a:lnTo>
                    <a:pt x="1053899" y="2749015"/>
                  </a:lnTo>
                  <a:lnTo>
                    <a:pt x="1055826" y="2704306"/>
                  </a:lnTo>
                  <a:lnTo>
                    <a:pt x="1057203" y="2659580"/>
                  </a:lnTo>
                  <a:lnTo>
                    <a:pt x="1058029" y="2614844"/>
                  </a:lnTo>
                  <a:lnTo>
                    <a:pt x="1058304" y="2570102"/>
                  </a:lnTo>
                  <a:lnTo>
                    <a:pt x="1058029" y="2525360"/>
                  </a:lnTo>
                  <a:lnTo>
                    <a:pt x="1057203" y="2480623"/>
                  </a:lnTo>
                  <a:lnTo>
                    <a:pt x="1055826" y="2435897"/>
                  </a:lnTo>
                  <a:lnTo>
                    <a:pt x="1053899" y="2391188"/>
                  </a:lnTo>
                  <a:lnTo>
                    <a:pt x="1051421" y="2346501"/>
                  </a:lnTo>
                  <a:lnTo>
                    <a:pt x="1048393" y="2301842"/>
                  </a:lnTo>
                  <a:lnTo>
                    <a:pt x="1044814" y="2257216"/>
                  </a:lnTo>
                  <a:lnTo>
                    <a:pt x="1040684" y="2212628"/>
                  </a:lnTo>
                  <a:lnTo>
                    <a:pt x="1036004" y="2168085"/>
                  </a:lnTo>
                  <a:lnTo>
                    <a:pt x="1030773" y="2123591"/>
                  </a:lnTo>
                  <a:lnTo>
                    <a:pt x="1024991" y="2079152"/>
                  </a:lnTo>
                  <a:lnTo>
                    <a:pt x="1018659" y="2034774"/>
                  </a:lnTo>
                  <a:lnTo>
                    <a:pt x="1011776" y="1990463"/>
                  </a:lnTo>
                  <a:lnTo>
                    <a:pt x="1004343" y="1946223"/>
                  </a:lnTo>
                  <a:lnTo>
                    <a:pt x="996359" y="1902060"/>
                  </a:lnTo>
                  <a:lnTo>
                    <a:pt x="987824" y="1857980"/>
                  </a:lnTo>
                  <a:lnTo>
                    <a:pt x="978739" y="1813989"/>
                  </a:lnTo>
                  <a:lnTo>
                    <a:pt x="969103" y="1770091"/>
                  </a:lnTo>
                  <a:lnTo>
                    <a:pt x="958916" y="1726293"/>
                  </a:lnTo>
                  <a:lnTo>
                    <a:pt x="948179" y="1682599"/>
                  </a:lnTo>
                  <a:lnTo>
                    <a:pt x="936891" y="1639016"/>
                  </a:lnTo>
                  <a:lnTo>
                    <a:pt x="925052" y="1595549"/>
                  </a:lnTo>
                  <a:lnTo>
                    <a:pt x="912663" y="1552203"/>
                  </a:lnTo>
                  <a:lnTo>
                    <a:pt x="899724" y="1508984"/>
                  </a:lnTo>
                  <a:lnTo>
                    <a:pt x="886233" y="1465897"/>
                  </a:lnTo>
                  <a:lnTo>
                    <a:pt x="872192" y="1422949"/>
                  </a:lnTo>
                  <a:lnTo>
                    <a:pt x="857601" y="1380144"/>
                  </a:lnTo>
                  <a:lnTo>
                    <a:pt x="842458" y="1337488"/>
                  </a:lnTo>
                  <a:lnTo>
                    <a:pt x="826766" y="1294986"/>
                  </a:lnTo>
                  <a:lnTo>
                    <a:pt x="810522" y="1252645"/>
                  </a:lnTo>
                  <a:lnTo>
                    <a:pt x="793728" y="1210469"/>
                  </a:lnTo>
                  <a:lnTo>
                    <a:pt x="776383" y="1168464"/>
                  </a:lnTo>
                  <a:lnTo>
                    <a:pt x="758488" y="1126636"/>
                  </a:lnTo>
                  <a:lnTo>
                    <a:pt x="740042" y="1084989"/>
                  </a:lnTo>
                  <a:lnTo>
                    <a:pt x="721045" y="1043531"/>
                  </a:lnTo>
                  <a:lnTo>
                    <a:pt x="701498" y="1002265"/>
                  </a:lnTo>
                  <a:lnTo>
                    <a:pt x="681400" y="961199"/>
                  </a:lnTo>
                  <a:lnTo>
                    <a:pt x="660752" y="920336"/>
                  </a:lnTo>
                  <a:lnTo>
                    <a:pt x="639552" y="879683"/>
                  </a:lnTo>
                  <a:lnTo>
                    <a:pt x="617803" y="839246"/>
                  </a:lnTo>
                  <a:lnTo>
                    <a:pt x="595502" y="799029"/>
                  </a:lnTo>
                  <a:lnTo>
                    <a:pt x="572651" y="759038"/>
                  </a:lnTo>
                  <a:lnTo>
                    <a:pt x="549250" y="719280"/>
                  </a:lnTo>
                  <a:lnTo>
                    <a:pt x="525297" y="679758"/>
                  </a:lnTo>
                  <a:lnTo>
                    <a:pt x="500795" y="640479"/>
                  </a:lnTo>
                  <a:lnTo>
                    <a:pt x="475741" y="601449"/>
                  </a:lnTo>
                  <a:lnTo>
                    <a:pt x="450137" y="562672"/>
                  </a:lnTo>
                  <a:lnTo>
                    <a:pt x="423982" y="524155"/>
                  </a:lnTo>
                  <a:lnTo>
                    <a:pt x="397277" y="485903"/>
                  </a:lnTo>
                  <a:lnTo>
                    <a:pt x="370021" y="447921"/>
                  </a:lnTo>
                  <a:lnTo>
                    <a:pt x="342214" y="410215"/>
                  </a:lnTo>
                  <a:lnTo>
                    <a:pt x="313857" y="372791"/>
                  </a:lnTo>
                  <a:lnTo>
                    <a:pt x="284949" y="335653"/>
                  </a:lnTo>
                  <a:lnTo>
                    <a:pt x="255490" y="298808"/>
                  </a:lnTo>
                  <a:lnTo>
                    <a:pt x="225481" y="262261"/>
                  </a:lnTo>
                  <a:lnTo>
                    <a:pt x="194921" y="226018"/>
                  </a:lnTo>
                  <a:lnTo>
                    <a:pt x="163811" y="190083"/>
                  </a:lnTo>
                  <a:lnTo>
                    <a:pt x="132150" y="154463"/>
                  </a:lnTo>
                  <a:lnTo>
                    <a:pt x="99938" y="119163"/>
                  </a:lnTo>
                  <a:lnTo>
                    <a:pt x="67176" y="84189"/>
                  </a:lnTo>
                  <a:lnTo>
                    <a:pt x="33863" y="49546"/>
                  </a:lnTo>
                  <a:lnTo>
                    <a:pt x="0" y="15239"/>
                  </a:lnTo>
                  <a:lnTo>
                    <a:pt x="15264" y="0"/>
                  </a:lnTo>
                  <a:close/>
                </a:path>
              </a:pathLst>
            </a:custGeom>
            <a:ln w="25908">
              <a:solidFill>
                <a:srgbClr val="270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904" y="1222222"/>
              <a:ext cx="6142482" cy="496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120127"/>
              <a:ext cx="752868" cy="7513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03" y="1164335"/>
              <a:ext cx="615696" cy="6141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627" y="1165859"/>
              <a:ext cx="614680" cy="612775"/>
            </a:xfrm>
            <a:custGeom>
              <a:avLst/>
              <a:gdLst/>
              <a:ahLst/>
              <a:cxnLst/>
              <a:rect l="l" t="t" r="r" b="b"/>
              <a:pathLst>
                <a:path w="614680" h="612775">
                  <a:moveTo>
                    <a:pt x="0" y="306324"/>
                  </a:moveTo>
                  <a:lnTo>
                    <a:pt x="4019" y="256640"/>
                  </a:lnTo>
                  <a:lnTo>
                    <a:pt x="15655" y="209507"/>
                  </a:lnTo>
                  <a:lnTo>
                    <a:pt x="34276" y="165556"/>
                  </a:lnTo>
                  <a:lnTo>
                    <a:pt x="59250" y="125419"/>
                  </a:lnTo>
                  <a:lnTo>
                    <a:pt x="89944" y="89725"/>
                  </a:lnTo>
                  <a:lnTo>
                    <a:pt x="125726" y="59106"/>
                  </a:lnTo>
                  <a:lnTo>
                    <a:pt x="165963" y="34193"/>
                  </a:lnTo>
                  <a:lnTo>
                    <a:pt x="210024" y="15617"/>
                  </a:lnTo>
                  <a:lnTo>
                    <a:pt x="257275" y="4009"/>
                  </a:lnTo>
                  <a:lnTo>
                    <a:pt x="307086" y="0"/>
                  </a:lnTo>
                  <a:lnTo>
                    <a:pt x="356896" y="4009"/>
                  </a:lnTo>
                  <a:lnTo>
                    <a:pt x="404147" y="15617"/>
                  </a:lnTo>
                  <a:lnTo>
                    <a:pt x="448208" y="34193"/>
                  </a:lnTo>
                  <a:lnTo>
                    <a:pt x="488445" y="59106"/>
                  </a:lnTo>
                  <a:lnTo>
                    <a:pt x="524227" y="89725"/>
                  </a:lnTo>
                  <a:lnTo>
                    <a:pt x="554921" y="125419"/>
                  </a:lnTo>
                  <a:lnTo>
                    <a:pt x="579895" y="165556"/>
                  </a:lnTo>
                  <a:lnTo>
                    <a:pt x="598516" y="209507"/>
                  </a:lnTo>
                  <a:lnTo>
                    <a:pt x="610152" y="256640"/>
                  </a:lnTo>
                  <a:lnTo>
                    <a:pt x="614172" y="306324"/>
                  </a:lnTo>
                  <a:lnTo>
                    <a:pt x="610152" y="356007"/>
                  </a:lnTo>
                  <a:lnTo>
                    <a:pt x="598516" y="403140"/>
                  </a:lnTo>
                  <a:lnTo>
                    <a:pt x="579895" y="447091"/>
                  </a:lnTo>
                  <a:lnTo>
                    <a:pt x="554921" y="487228"/>
                  </a:lnTo>
                  <a:lnTo>
                    <a:pt x="524227" y="522922"/>
                  </a:lnTo>
                  <a:lnTo>
                    <a:pt x="488445" y="553541"/>
                  </a:lnTo>
                  <a:lnTo>
                    <a:pt x="448208" y="578454"/>
                  </a:lnTo>
                  <a:lnTo>
                    <a:pt x="404147" y="597030"/>
                  </a:lnTo>
                  <a:lnTo>
                    <a:pt x="356896" y="608638"/>
                  </a:lnTo>
                  <a:lnTo>
                    <a:pt x="307086" y="612648"/>
                  </a:lnTo>
                  <a:lnTo>
                    <a:pt x="257275" y="608638"/>
                  </a:lnTo>
                  <a:lnTo>
                    <a:pt x="210024" y="597030"/>
                  </a:lnTo>
                  <a:lnTo>
                    <a:pt x="165963" y="578454"/>
                  </a:lnTo>
                  <a:lnTo>
                    <a:pt x="125726" y="553541"/>
                  </a:lnTo>
                  <a:lnTo>
                    <a:pt x="89944" y="522922"/>
                  </a:lnTo>
                  <a:lnTo>
                    <a:pt x="59250" y="487228"/>
                  </a:lnTo>
                  <a:lnTo>
                    <a:pt x="34276" y="447091"/>
                  </a:lnTo>
                  <a:lnTo>
                    <a:pt x="15655" y="403140"/>
                  </a:lnTo>
                  <a:lnTo>
                    <a:pt x="4019" y="356007"/>
                  </a:lnTo>
                  <a:lnTo>
                    <a:pt x="0" y="306324"/>
                  </a:lnTo>
                  <a:close/>
                </a:path>
              </a:pathLst>
            </a:custGeom>
            <a:ln w="12192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912" y="1959838"/>
              <a:ext cx="5697474" cy="496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007" y="1856219"/>
              <a:ext cx="752868" cy="7528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111" y="1900427"/>
              <a:ext cx="615696" cy="6156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16635" y="1901951"/>
              <a:ext cx="614680" cy="614680"/>
            </a:xfrm>
            <a:custGeom>
              <a:avLst/>
              <a:gdLst/>
              <a:ahLst/>
              <a:cxnLst/>
              <a:rect l="l" t="t" r="r" b="b"/>
              <a:pathLst>
                <a:path w="614680" h="614680">
                  <a:moveTo>
                    <a:pt x="0" y="307086"/>
                  </a:moveTo>
                  <a:lnTo>
                    <a:pt x="3329" y="261719"/>
                  </a:lnTo>
                  <a:lnTo>
                    <a:pt x="13001" y="218415"/>
                  </a:lnTo>
                  <a:lnTo>
                    <a:pt x="28541" y="177649"/>
                  </a:lnTo>
                  <a:lnTo>
                    <a:pt x="49474" y="139898"/>
                  </a:lnTo>
                  <a:lnTo>
                    <a:pt x="75324" y="105636"/>
                  </a:lnTo>
                  <a:lnTo>
                    <a:pt x="105616" y="75341"/>
                  </a:lnTo>
                  <a:lnTo>
                    <a:pt x="139875" y="49487"/>
                  </a:lnTo>
                  <a:lnTo>
                    <a:pt x="177627" y="28550"/>
                  </a:lnTo>
                  <a:lnTo>
                    <a:pt x="218396" y="13006"/>
                  </a:lnTo>
                  <a:lnTo>
                    <a:pt x="261707" y="3330"/>
                  </a:lnTo>
                  <a:lnTo>
                    <a:pt x="307086" y="0"/>
                  </a:lnTo>
                  <a:lnTo>
                    <a:pt x="352464" y="3330"/>
                  </a:lnTo>
                  <a:lnTo>
                    <a:pt x="395775" y="13006"/>
                  </a:lnTo>
                  <a:lnTo>
                    <a:pt x="436544" y="28550"/>
                  </a:lnTo>
                  <a:lnTo>
                    <a:pt x="474296" y="49487"/>
                  </a:lnTo>
                  <a:lnTo>
                    <a:pt x="508555" y="75341"/>
                  </a:lnTo>
                  <a:lnTo>
                    <a:pt x="538847" y="105636"/>
                  </a:lnTo>
                  <a:lnTo>
                    <a:pt x="564697" y="139898"/>
                  </a:lnTo>
                  <a:lnTo>
                    <a:pt x="585630" y="177649"/>
                  </a:lnTo>
                  <a:lnTo>
                    <a:pt x="601170" y="218415"/>
                  </a:lnTo>
                  <a:lnTo>
                    <a:pt x="610842" y="261719"/>
                  </a:lnTo>
                  <a:lnTo>
                    <a:pt x="614172" y="307086"/>
                  </a:lnTo>
                  <a:lnTo>
                    <a:pt x="610842" y="352452"/>
                  </a:lnTo>
                  <a:lnTo>
                    <a:pt x="601170" y="395756"/>
                  </a:lnTo>
                  <a:lnTo>
                    <a:pt x="585630" y="436522"/>
                  </a:lnTo>
                  <a:lnTo>
                    <a:pt x="564697" y="474273"/>
                  </a:lnTo>
                  <a:lnTo>
                    <a:pt x="538847" y="508535"/>
                  </a:lnTo>
                  <a:lnTo>
                    <a:pt x="508555" y="538830"/>
                  </a:lnTo>
                  <a:lnTo>
                    <a:pt x="474296" y="564684"/>
                  </a:lnTo>
                  <a:lnTo>
                    <a:pt x="436544" y="585621"/>
                  </a:lnTo>
                  <a:lnTo>
                    <a:pt x="395775" y="601165"/>
                  </a:lnTo>
                  <a:lnTo>
                    <a:pt x="352464" y="610841"/>
                  </a:lnTo>
                  <a:lnTo>
                    <a:pt x="307086" y="614172"/>
                  </a:lnTo>
                  <a:lnTo>
                    <a:pt x="261707" y="610841"/>
                  </a:lnTo>
                  <a:lnTo>
                    <a:pt x="218396" y="601165"/>
                  </a:lnTo>
                  <a:lnTo>
                    <a:pt x="177627" y="585621"/>
                  </a:lnTo>
                  <a:lnTo>
                    <a:pt x="139875" y="564684"/>
                  </a:lnTo>
                  <a:lnTo>
                    <a:pt x="105616" y="538830"/>
                  </a:lnTo>
                  <a:lnTo>
                    <a:pt x="75324" y="508535"/>
                  </a:lnTo>
                  <a:lnTo>
                    <a:pt x="49474" y="474273"/>
                  </a:lnTo>
                  <a:lnTo>
                    <a:pt x="28541" y="436522"/>
                  </a:lnTo>
                  <a:lnTo>
                    <a:pt x="13001" y="395756"/>
                  </a:lnTo>
                  <a:lnTo>
                    <a:pt x="3329" y="352452"/>
                  </a:lnTo>
                  <a:lnTo>
                    <a:pt x="0" y="307086"/>
                  </a:lnTo>
                  <a:close/>
                </a:path>
              </a:pathLst>
            </a:custGeom>
            <a:ln w="12192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3752" y="2695930"/>
              <a:ext cx="5453634" cy="4960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8848" y="2592311"/>
              <a:ext cx="751344" cy="7528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8952" y="2636519"/>
              <a:ext cx="614172" cy="6156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0475" y="2638044"/>
              <a:ext cx="612775" cy="614680"/>
            </a:xfrm>
            <a:custGeom>
              <a:avLst/>
              <a:gdLst/>
              <a:ahLst/>
              <a:cxnLst/>
              <a:rect l="l" t="t" r="r" b="b"/>
              <a:pathLst>
                <a:path w="612775" h="614679">
                  <a:moveTo>
                    <a:pt x="0" y="307085"/>
                  </a:moveTo>
                  <a:lnTo>
                    <a:pt x="4009" y="257288"/>
                  </a:lnTo>
                  <a:lnTo>
                    <a:pt x="15616" y="210043"/>
                  </a:lnTo>
                  <a:lnTo>
                    <a:pt x="34191" y="165986"/>
                  </a:lnTo>
                  <a:lnTo>
                    <a:pt x="59103" y="125748"/>
                  </a:lnTo>
                  <a:lnTo>
                    <a:pt x="89720" y="89963"/>
                  </a:lnTo>
                  <a:lnTo>
                    <a:pt x="125413" y="59265"/>
                  </a:lnTo>
                  <a:lnTo>
                    <a:pt x="165551" y="34286"/>
                  </a:lnTo>
                  <a:lnTo>
                    <a:pt x="209502" y="15660"/>
                  </a:lnTo>
                  <a:lnTo>
                    <a:pt x="256636" y="4020"/>
                  </a:lnTo>
                  <a:lnTo>
                    <a:pt x="306323" y="0"/>
                  </a:lnTo>
                  <a:lnTo>
                    <a:pt x="356011" y="4020"/>
                  </a:lnTo>
                  <a:lnTo>
                    <a:pt x="403145" y="15660"/>
                  </a:lnTo>
                  <a:lnTo>
                    <a:pt x="447096" y="34286"/>
                  </a:lnTo>
                  <a:lnTo>
                    <a:pt x="487234" y="59265"/>
                  </a:lnTo>
                  <a:lnTo>
                    <a:pt x="522927" y="89963"/>
                  </a:lnTo>
                  <a:lnTo>
                    <a:pt x="553544" y="125748"/>
                  </a:lnTo>
                  <a:lnTo>
                    <a:pt x="578456" y="165986"/>
                  </a:lnTo>
                  <a:lnTo>
                    <a:pt x="597031" y="210043"/>
                  </a:lnTo>
                  <a:lnTo>
                    <a:pt x="608638" y="257288"/>
                  </a:lnTo>
                  <a:lnTo>
                    <a:pt x="612648" y="307085"/>
                  </a:lnTo>
                  <a:lnTo>
                    <a:pt x="608638" y="356883"/>
                  </a:lnTo>
                  <a:lnTo>
                    <a:pt x="597031" y="404128"/>
                  </a:lnTo>
                  <a:lnTo>
                    <a:pt x="578456" y="448185"/>
                  </a:lnTo>
                  <a:lnTo>
                    <a:pt x="553544" y="488423"/>
                  </a:lnTo>
                  <a:lnTo>
                    <a:pt x="522927" y="524208"/>
                  </a:lnTo>
                  <a:lnTo>
                    <a:pt x="487234" y="554906"/>
                  </a:lnTo>
                  <a:lnTo>
                    <a:pt x="447096" y="579885"/>
                  </a:lnTo>
                  <a:lnTo>
                    <a:pt x="403145" y="598511"/>
                  </a:lnTo>
                  <a:lnTo>
                    <a:pt x="356011" y="610151"/>
                  </a:lnTo>
                  <a:lnTo>
                    <a:pt x="306323" y="614171"/>
                  </a:lnTo>
                  <a:lnTo>
                    <a:pt x="256636" y="610151"/>
                  </a:lnTo>
                  <a:lnTo>
                    <a:pt x="209502" y="598511"/>
                  </a:lnTo>
                  <a:lnTo>
                    <a:pt x="165551" y="579885"/>
                  </a:lnTo>
                  <a:lnTo>
                    <a:pt x="125413" y="554906"/>
                  </a:lnTo>
                  <a:lnTo>
                    <a:pt x="89720" y="524208"/>
                  </a:lnTo>
                  <a:lnTo>
                    <a:pt x="59103" y="488423"/>
                  </a:lnTo>
                  <a:lnTo>
                    <a:pt x="34191" y="448185"/>
                  </a:lnTo>
                  <a:lnTo>
                    <a:pt x="15616" y="404128"/>
                  </a:lnTo>
                  <a:lnTo>
                    <a:pt x="4009" y="356883"/>
                  </a:lnTo>
                  <a:lnTo>
                    <a:pt x="0" y="307085"/>
                  </a:lnTo>
                  <a:close/>
                </a:path>
              </a:pathLst>
            </a:custGeom>
            <a:ln w="12192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1476" y="3432022"/>
              <a:ext cx="5375910" cy="4960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6571" y="3328403"/>
              <a:ext cx="751344" cy="7528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676" y="3372612"/>
              <a:ext cx="614172" cy="61569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38199" y="3374136"/>
              <a:ext cx="612775" cy="614680"/>
            </a:xfrm>
            <a:custGeom>
              <a:avLst/>
              <a:gdLst/>
              <a:ahLst/>
              <a:cxnLst/>
              <a:rect l="l" t="t" r="r" b="b"/>
              <a:pathLst>
                <a:path w="612775" h="614679">
                  <a:moveTo>
                    <a:pt x="0" y="307086"/>
                  </a:moveTo>
                  <a:lnTo>
                    <a:pt x="4009" y="257288"/>
                  </a:lnTo>
                  <a:lnTo>
                    <a:pt x="15616" y="210043"/>
                  </a:lnTo>
                  <a:lnTo>
                    <a:pt x="34191" y="165986"/>
                  </a:lnTo>
                  <a:lnTo>
                    <a:pt x="59103" y="125748"/>
                  </a:lnTo>
                  <a:lnTo>
                    <a:pt x="89720" y="89963"/>
                  </a:lnTo>
                  <a:lnTo>
                    <a:pt x="125413" y="59265"/>
                  </a:lnTo>
                  <a:lnTo>
                    <a:pt x="165551" y="34286"/>
                  </a:lnTo>
                  <a:lnTo>
                    <a:pt x="209502" y="15660"/>
                  </a:lnTo>
                  <a:lnTo>
                    <a:pt x="256636" y="4020"/>
                  </a:lnTo>
                  <a:lnTo>
                    <a:pt x="306324" y="0"/>
                  </a:lnTo>
                  <a:lnTo>
                    <a:pt x="356007" y="4020"/>
                  </a:lnTo>
                  <a:lnTo>
                    <a:pt x="403140" y="15660"/>
                  </a:lnTo>
                  <a:lnTo>
                    <a:pt x="447091" y="34286"/>
                  </a:lnTo>
                  <a:lnTo>
                    <a:pt x="487228" y="59265"/>
                  </a:lnTo>
                  <a:lnTo>
                    <a:pt x="522922" y="89963"/>
                  </a:lnTo>
                  <a:lnTo>
                    <a:pt x="553541" y="125748"/>
                  </a:lnTo>
                  <a:lnTo>
                    <a:pt x="578454" y="165986"/>
                  </a:lnTo>
                  <a:lnTo>
                    <a:pt x="597030" y="210043"/>
                  </a:lnTo>
                  <a:lnTo>
                    <a:pt x="608638" y="257288"/>
                  </a:lnTo>
                  <a:lnTo>
                    <a:pt x="612647" y="307086"/>
                  </a:lnTo>
                  <a:lnTo>
                    <a:pt x="608638" y="356883"/>
                  </a:lnTo>
                  <a:lnTo>
                    <a:pt x="597030" y="404128"/>
                  </a:lnTo>
                  <a:lnTo>
                    <a:pt x="578454" y="448185"/>
                  </a:lnTo>
                  <a:lnTo>
                    <a:pt x="553541" y="488423"/>
                  </a:lnTo>
                  <a:lnTo>
                    <a:pt x="522922" y="524208"/>
                  </a:lnTo>
                  <a:lnTo>
                    <a:pt x="487228" y="554906"/>
                  </a:lnTo>
                  <a:lnTo>
                    <a:pt x="447091" y="579885"/>
                  </a:lnTo>
                  <a:lnTo>
                    <a:pt x="403140" y="598511"/>
                  </a:lnTo>
                  <a:lnTo>
                    <a:pt x="356007" y="610151"/>
                  </a:lnTo>
                  <a:lnTo>
                    <a:pt x="306324" y="614171"/>
                  </a:lnTo>
                  <a:lnTo>
                    <a:pt x="256636" y="610151"/>
                  </a:lnTo>
                  <a:lnTo>
                    <a:pt x="209502" y="598511"/>
                  </a:lnTo>
                  <a:lnTo>
                    <a:pt x="165551" y="579885"/>
                  </a:lnTo>
                  <a:lnTo>
                    <a:pt x="125413" y="554906"/>
                  </a:lnTo>
                  <a:lnTo>
                    <a:pt x="89720" y="524208"/>
                  </a:lnTo>
                  <a:lnTo>
                    <a:pt x="59103" y="488423"/>
                  </a:lnTo>
                  <a:lnTo>
                    <a:pt x="34191" y="448185"/>
                  </a:lnTo>
                  <a:lnTo>
                    <a:pt x="15616" y="404128"/>
                  </a:lnTo>
                  <a:lnTo>
                    <a:pt x="4009" y="356883"/>
                  </a:lnTo>
                  <a:lnTo>
                    <a:pt x="0" y="307086"/>
                  </a:lnTo>
                  <a:close/>
                </a:path>
              </a:pathLst>
            </a:custGeom>
            <a:ln w="12191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3752" y="4168127"/>
              <a:ext cx="5453634" cy="49759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8848" y="4066019"/>
              <a:ext cx="751344" cy="7513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8952" y="4110227"/>
              <a:ext cx="614172" cy="6141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0475" y="4111752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0" y="306324"/>
                  </a:moveTo>
                  <a:lnTo>
                    <a:pt x="4009" y="256640"/>
                  </a:lnTo>
                  <a:lnTo>
                    <a:pt x="15616" y="209507"/>
                  </a:lnTo>
                  <a:lnTo>
                    <a:pt x="34191" y="165556"/>
                  </a:lnTo>
                  <a:lnTo>
                    <a:pt x="59103" y="125419"/>
                  </a:lnTo>
                  <a:lnTo>
                    <a:pt x="89720" y="89725"/>
                  </a:lnTo>
                  <a:lnTo>
                    <a:pt x="125413" y="59106"/>
                  </a:lnTo>
                  <a:lnTo>
                    <a:pt x="165551" y="34193"/>
                  </a:lnTo>
                  <a:lnTo>
                    <a:pt x="209502" y="15617"/>
                  </a:lnTo>
                  <a:lnTo>
                    <a:pt x="256636" y="4009"/>
                  </a:lnTo>
                  <a:lnTo>
                    <a:pt x="306323" y="0"/>
                  </a:lnTo>
                  <a:lnTo>
                    <a:pt x="356011" y="4009"/>
                  </a:lnTo>
                  <a:lnTo>
                    <a:pt x="403145" y="15617"/>
                  </a:lnTo>
                  <a:lnTo>
                    <a:pt x="447096" y="34193"/>
                  </a:lnTo>
                  <a:lnTo>
                    <a:pt x="487234" y="59106"/>
                  </a:lnTo>
                  <a:lnTo>
                    <a:pt x="522927" y="89725"/>
                  </a:lnTo>
                  <a:lnTo>
                    <a:pt x="553544" y="125419"/>
                  </a:lnTo>
                  <a:lnTo>
                    <a:pt x="578456" y="165556"/>
                  </a:lnTo>
                  <a:lnTo>
                    <a:pt x="597031" y="209507"/>
                  </a:lnTo>
                  <a:lnTo>
                    <a:pt x="608638" y="256640"/>
                  </a:lnTo>
                  <a:lnTo>
                    <a:pt x="612648" y="306324"/>
                  </a:lnTo>
                  <a:lnTo>
                    <a:pt x="608638" y="356007"/>
                  </a:lnTo>
                  <a:lnTo>
                    <a:pt x="597031" y="403140"/>
                  </a:lnTo>
                  <a:lnTo>
                    <a:pt x="578456" y="447091"/>
                  </a:lnTo>
                  <a:lnTo>
                    <a:pt x="553544" y="487228"/>
                  </a:lnTo>
                  <a:lnTo>
                    <a:pt x="522927" y="522922"/>
                  </a:lnTo>
                  <a:lnTo>
                    <a:pt x="487234" y="553541"/>
                  </a:lnTo>
                  <a:lnTo>
                    <a:pt x="447096" y="578454"/>
                  </a:lnTo>
                  <a:lnTo>
                    <a:pt x="403145" y="597030"/>
                  </a:lnTo>
                  <a:lnTo>
                    <a:pt x="356011" y="608638"/>
                  </a:lnTo>
                  <a:lnTo>
                    <a:pt x="306323" y="612648"/>
                  </a:lnTo>
                  <a:lnTo>
                    <a:pt x="256636" y="608638"/>
                  </a:lnTo>
                  <a:lnTo>
                    <a:pt x="209502" y="597030"/>
                  </a:lnTo>
                  <a:lnTo>
                    <a:pt x="165551" y="578454"/>
                  </a:lnTo>
                  <a:lnTo>
                    <a:pt x="125413" y="553541"/>
                  </a:lnTo>
                  <a:lnTo>
                    <a:pt x="89720" y="522922"/>
                  </a:lnTo>
                  <a:lnTo>
                    <a:pt x="59103" y="487228"/>
                  </a:lnTo>
                  <a:lnTo>
                    <a:pt x="34191" y="447091"/>
                  </a:lnTo>
                  <a:lnTo>
                    <a:pt x="15616" y="403140"/>
                  </a:lnTo>
                  <a:lnTo>
                    <a:pt x="4009" y="356007"/>
                  </a:lnTo>
                  <a:lnTo>
                    <a:pt x="0" y="306324"/>
                  </a:lnTo>
                  <a:close/>
                </a:path>
              </a:pathLst>
            </a:custGeom>
            <a:ln w="12192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912" y="4904219"/>
              <a:ext cx="5697474" cy="49759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5007" y="4802111"/>
              <a:ext cx="752868" cy="7513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111" y="4846320"/>
              <a:ext cx="615696" cy="61417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6635" y="4847844"/>
              <a:ext cx="614680" cy="612775"/>
            </a:xfrm>
            <a:custGeom>
              <a:avLst/>
              <a:gdLst/>
              <a:ahLst/>
              <a:cxnLst/>
              <a:rect l="l" t="t" r="r" b="b"/>
              <a:pathLst>
                <a:path w="614680" h="612775">
                  <a:moveTo>
                    <a:pt x="0" y="306323"/>
                  </a:moveTo>
                  <a:lnTo>
                    <a:pt x="4019" y="256640"/>
                  </a:lnTo>
                  <a:lnTo>
                    <a:pt x="15655" y="209507"/>
                  </a:lnTo>
                  <a:lnTo>
                    <a:pt x="34276" y="165556"/>
                  </a:lnTo>
                  <a:lnTo>
                    <a:pt x="59250" y="125419"/>
                  </a:lnTo>
                  <a:lnTo>
                    <a:pt x="89944" y="89725"/>
                  </a:lnTo>
                  <a:lnTo>
                    <a:pt x="125726" y="59106"/>
                  </a:lnTo>
                  <a:lnTo>
                    <a:pt x="165963" y="34193"/>
                  </a:lnTo>
                  <a:lnTo>
                    <a:pt x="210024" y="15617"/>
                  </a:lnTo>
                  <a:lnTo>
                    <a:pt x="257275" y="4009"/>
                  </a:lnTo>
                  <a:lnTo>
                    <a:pt x="307086" y="0"/>
                  </a:lnTo>
                  <a:lnTo>
                    <a:pt x="356896" y="4009"/>
                  </a:lnTo>
                  <a:lnTo>
                    <a:pt x="404147" y="15617"/>
                  </a:lnTo>
                  <a:lnTo>
                    <a:pt x="448208" y="34193"/>
                  </a:lnTo>
                  <a:lnTo>
                    <a:pt x="488445" y="59106"/>
                  </a:lnTo>
                  <a:lnTo>
                    <a:pt x="524227" y="89725"/>
                  </a:lnTo>
                  <a:lnTo>
                    <a:pt x="554921" y="125419"/>
                  </a:lnTo>
                  <a:lnTo>
                    <a:pt x="579895" y="165556"/>
                  </a:lnTo>
                  <a:lnTo>
                    <a:pt x="598516" y="209507"/>
                  </a:lnTo>
                  <a:lnTo>
                    <a:pt x="610152" y="256640"/>
                  </a:lnTo>
                  <a:lnTo>
                    <a:pt x="614172" y="306323"/>
                  </a:lnTo>
                  <a:lnTo>
                    <a:pt x="610152" y="356007"/>
                  </a:lnTo>
                  <a:lnTo>
                    <a:pt x="598516" y="403140"/>
                  </a:lnTo>
                  <a:lnTo>
                    <a:pt x="579895" y="447091"/>
                  </a:lnTo>
                  <a:lnTo>
                    <a:pt x="554921" y="487228"/>
                  </a:lnTo>
                  <a:lnTo>
                    <a:pt x="524227" y="522922"/>
                  </a:lnTo>
                  <a:lnTo>
                    <a:pt x="488445" y="553541"/>
                  </a:lnTo>
                  <a:lnTo>
                    <a:pt x="448208" y="578454"/>
                  </a:lnTo>
                  <a:lnTo>
                    <a:pt x="404147" y="597030"/>
                  </a:lnTo>
                  <a:lnTo>
                    <a:pt x="356896" y="608638"/>
                  </a:lnTo>
                  <a:lnTo>
                    <a:pt x="307086" y="612647"/>
                  </a:lnTo>
                  <a:lnTo>
                    <a:pt x="257275" y="608638"/>
                  </a:lnTo>
                  <a:lnTo>
                    <a:pt x="210024" y="597030"/>
                  </a:lnTo>
                  <a:lnTo>
                    <a:pt x="165963" y="578454"/>
                  </a:lnTo>
                  <a:lnTo>
                    <a:pt x="125726" y="553541"/>
                  </a:lnTo>
                  <a:lnTo>
                    <a:pt x="89944" y="522922"/>
                  </a:lnTo>
                  <a:lnTo>
                    <a:pt x="59250" y="487228"/>
                  </a:lnTo>
                  <a:lnTo>
                    <a:pt x="34276" y="447091"/>
                  </a:lnTo>
                  <a:lnTo>
                    <a:pt x="15655" y="403140"/>
                  </a:lnTo>
                  <a:lnTo>
                    <a:pt x="4019" y="356007"/>
                  </a:lnTo>
                  <a:lnTo>
                    <a:pt x="0" y="306323"/>
                  </a:lnTo>
                  <a:close/>
                </a:path>
              </a:pathLst>
            </a:custGeom>
            <a:ln w="12192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4904" y="5641847"/>
              <a:ext cx="6142482" cy="49606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56005" y="1227201"/>
            <a:ext cx="3235325" cy="484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90" dirty="0">
                <a:solidFill>
                  <a:srgbClr val="FFFFFF"/>
                </a:solidFill>
                <a:latin typeface="Cambria"/>
                <a:cs typeface="Cambria"/>
              </a:rPr>
              <a:t>Immediate</a:t>
            </a:r>
            <a:endParaRPr sz="2600">
              <a:latin typeface="Cambria"/>
              <a:cs typeface="Cambria"/>
            </a:endParaRPr>
          </a:p>
          <a:p>
            <a:pPr marL="700405" marR="1179195" indent="-243840">
              <a:lnSpc>
                <a:spcPct val="185900"/>
              </a:lnSpc>
            </a:pPr>
            <a:r>
              <a:rPr sz="2600" spc="65" dirty="0">
                <a:solidFill>
                  <a:srgbClr val="FFFFFF"/>
                </a:solidFill>
                <a:latin typeface="Cambria"/>
                <a:cs typeface="Cambria"/>
              </a:rPr>
              <a:t>Direct </a:t>
            </a:r>
            <a:r>
              <a:rPr sz="26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Cambria"/>
                <a:cs typeface="Cambria"/>
              </a:rPr>
              <a:t>Indirect </a:t>
            </a:r>
            <a:r>
              <a:rPr sz="26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Cambria"/>
                <a:cs typeface="Cambria"/>
              </a:rPr>
              <a:t>Register</a:t>
            </a:r>
            <a:endParaRPr sz="2600">
              <a:latin typeface="Cambria"/>
              <a:cs typeface="Cambria"/>
            </a:endParaRPr>
          </a:p>
          <a:p>
            <a:pPr marL="456565" marR="5080" indent="243204">
              <a:lnSpc>
                <a:spcPct val="185800"/>
              </a:lnSpc>
            </a:pPr>
            <a:r>
              <a:rPr sz="2600" spc="90" dirty="0">
                <a:solidFill>
                  <a:srgbClr val="FFFFFF"/>
                </a:solidFill>
                <a:latin typeface="Cambria"/>
                <a:cs typeface="Cambria"/>
              </a:rPr>
              <a:t>Register</a:t>
            </a:r>
            <a:r>
              <a:rPr sz="26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Cambria"/>
                <a:cs typeface="Cambria"/>
              </a:rPr>
              <a:t>indirect </a:t>
            </a:r>
            <a:r>
              <a:rPr sz="2600" spc="-5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Cambria"/>
                <a:cs typeface="Cambria"/>
              </a:rPr>
              <a:t>Displacement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2600" spc="85" dirty="0">
                <a:solidFill>
                  <a:srgbClr val="FFFFFF"/>
                </a:solidFill>
                <a:latin typeface="Cambria"/>
                <a:cs typeface="Cambria"/>
              </a:rPr>
              <a:t>Stack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5538215"/>
            <a:ext cx="753110" cy="753110"/>
            <a:chOff x="0" y="5538215"/>
            <a:chExt cx="753110" cy="753110"/>
          </a:xfrm>
        </p:grpSpPr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5538215"/>
              <a:ext cx="752868" cy="7528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103" y="5582411"/>
              <a:ext cx="615696" cy="6156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1627" y="5583935"/>
              <a:ext cx="614680" cy="614680"/>
            </a:xfrm>
            <a:custGeom>
              <a:avLst/>
              <a:gdLst/>
              <a:ahLst/>
              <a:cxnLst/>
              <a:rect l="l" t="t" r="r" b="b"/>
              <a:pathLst>
                <a:path w="614680" h="614679">
                  <a:moveTo>
                    <a:pt x="0" y="307085"/>
                  </a:moveTo>
                  <a:lnTo>
                    <a:pt x="3329" y="261707"/>
                  </a:lnTo>
                  <a:lnTo>
                    <a:pt x="13001" y="218396"/>
                  </a:lnTo>
                  <a:lnTo>
                    <a:pt x="28541" y="177627"/>
                  </a:lnTo>
                  <a:lnTo>
                    <a:pt x="49474" y="139875"/>
                  </a:lnTo>
                  <a:lnTo>
                    <a:pt x="75324" y="105616"/>
                  </a:lnTo>
                  <a:lnTo>
                    <a:pt x="105616" y="75324"/>
                  </a:lnTo>
                  <a:lnTo>
                    <a:pt x="139875" y="49474"/>
                  </a:lnTo>
                  <a:lnTo>
                    <a:pt x="177627" y="28541"/>
                  </a:lnTo>
                  <a:lnTo>
                    <a:pt x="218396" y="13001"/>
                  </a:lnTo>
                  <a:lnTo>
                    <a:pt x="261707" y="3329"/>
                  </a:lnTo>
                  <a:lnTo>
                    <a:pt x="307086" y="0"/>
                  </a:lnTo>
                  <a:lnTo>
                    <a:pt x="352464" y="3329"/>
                  </a:lnTo>
                  <a:lnTo>
                    <a:pt x="395775" y="13001"/>
                  </a:lnTo>
                  <a:lnTo>
                    <a:pt x="436544" y="28541"/>
                  </a:lnTo>
                  <a:lnTo>
                    <a:pt x="474296" y="49474"/>
                  </a:lnTo>
                  <a:lnTo>
                    <a:pt x="508555" y="75324"/>
                  </a:lnTo>
                  <a:lnTo>
                    <a:pt x="538847" y="105616"/>
                  </a:lnTo>
                  <a:lnTo>
                    <a:pt x="564697" y="139875"/>
                  </a:lnTo>
                  <a:lnTo>
                    <a:pt x="585630" y="177627"/>
                  </a:lnTo>
                  <a:lnTo>
                    <a:pt x="601170" y="218396"/>
                  </a:lnTo>
                  <a:lnTo>
                    <a:pt x="610842" y="261707"/>
                  </a:lnTo>
                  <a:lnTo>
                    <a:pt x="614172" y="307085"/>
                  </a:lnTo>
                  <a:lnTo>
                    <a:pt x="610842" y="352464"/>
                  </a:lnTo>
                  <a:lnTo>
                    <a:pt x="601170" y="395775"/>
                  </a:lnTo>
                  <a:lnTo>
                    <a:pt x="585630" y="436544"/>
                  </a:lnTo>
                  <a:lnTo>
                    <a:pt x="564697" y="474296"/>
                  </a:lnTo>
                  <a:lnTo>
                    <a:pt x="538847" y="508555"/>
                  </a:lnTo>
                  <a:lnTo>
                    <a:pt x="508555" y="538847"/>
                  </a:lnTo>
                  <a:lnTo>
                    <a:pt x="474296" y="564697"/>
                  </a:lnTo>
                  <a:lnTo>
                    <a:pt x="436544" y="585630"/>
                  </a:lnTo>
                  <a:lnTo>
                    <a:pt x="395775" y="601170"/>
                  </a:lnTo>
                  <a:lnTo>
                    <a:pt x="352464" y="610842"/>
                  </a:lnTo>
                  <a:lnTo>
                    <a:pt x="307086" y="614171"/>
                  </a:lnTo>
                  <a:lnTo>
                    <a:pt x="261707" y="610842"/>
                  </a:lnTo>
                  <a:lnTo>
                    <a:pt x="218396" y="601170"/>
                  </a:lnTo>
                  <a:lnTo>
                    <a:pt x="177627" y="585630"/>
                  </a:lnTo>
                  <a:lnTo>
                    <a:pt x="139875" y="564697"/>
                  </a:lnTo>
                  <a:lnTo>
                    <a:pt x="105616" y="538847"/>
                  </a:lnTo>
                  <a:lnTo>
                    <a:pt x="75324" y="508555"/>
                  </a:lnTo>
                  <a:lnTo>
                    <a:pt x="49474" y="474296"/>
                  </a:lnTo>
                  <a:lnTo>
                    <a:pt x="28541" y="436544"/>
                  </a:lnTo>
                  <a:lnTo>
                    <a:pt x="13001" y="395775"/>
                  </a:lnTo>
                  <a:lnTo>
                    <a:pt x="3329" y="352464"/>
                  </a:lnTo>
                  <a:lnTo>
                    <a:pt x="0" y="307085"/>
                  </a:lnTo>
                  <a:close/>
                </a:path>
              </a:pathLst>
            </a:custGeom>
            <a:ln w="12192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308" y="46446"/>
            <a:ext cx="6153748" cy="64406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560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2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90" dirty="0"/>
              <a:t>Basic </a:t>
            </a:r>
            <a:r>
              <a:rPr sz="3600" spc="165" dirty="0"/>
              <a:t>Addressing</a:t>
            </a:r>
            <a:r>
              <a:rPr sz="3600" spc="90" dirty="0"/>
              <a:t> </a:t>
            </a:r>
            <a:r>
              <a:rPr sz="3600" spc="204" dirty="0"/>
              <a:t>Modes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24" y="2445657"/>
            <a:ext cx="8850069" cy="27597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98" y="577389"/>
            <a:ext cx="4806347" cy="4522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422224"/>
            <a:ext cx="5394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77215" algn="l"/>
              </a:tabLst>
            </a:pPr>
            <a:r>
              <a:rPr sz="5400" b="1" baseline="27006" dirty="0">
                <a:solidFill>
                  <a:srgbClr val="B86FB8"/>
                </a:solidFill>
                <a:latin typeface="Times New Roman"/>
                <a:cs typeface="Times New Roman"/>
              </a:rPr>
              <a:t>+	</a:t>
            </a:r>
            <a:r>
              <a:rPr sz="3600" spc="125" dirty="0"/>
              <a:t>Immediate</a:t>
            </a:r>
            <a:r>
              <a:rPr sz="3600" spc="35" dirty="0"/>
              <a:t> </a:t>
            </a:r>
            <a:r>
              <a:rPr sz="3600" spc="165" dirty="0"/>
              <a:t>Addressing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1524761"/>
            <a:ext cx="7268209" cy="447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Simplest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form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addressing</a:t>
            </a:r>
            <a:endParaRPr sz="19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4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105" dirty="0">
                <a:solidFill>
                  <a:srgbClr val="006FC0"/>
                </a:solidFill>
                <a:latin typeface="Cambria"/>
                <a:cs typeface="Cambria"/>
              </a:rPr>
              <a:t>Operand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part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endParaRPr sz="19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110" dirty="0">
                <a:solidFill>
                  <a:srgbClr val="006FC0"/>
                </a:solidFill>
                <a:latin typeface="Cambria"/>
                <a:cs typeface="Cambria"/>
              </a:rPr>
              <a:t>Operand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10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19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field</a:t>
            </a:r>
            <a:endParaRPr sz="19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12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120" dirty="0">
                <a:solidFill>
                  <a:srgbClr val="006FC0"/>
                </a:solidFill>
                <a:latin typeface="Cambria"/>
                <a:cs typeface="Cambria"/>
              </a:rPr>
              <a:t>.</a:t>
            </a:r>
            <a:r>
              <a:rPr sz="1900" spc="210" dirty="0">
                <a:solidFill>
                  <a:srgbClr val="006FC0"/>
                </a:solidFill>
                <a:latin typeface="Cambria"/>
                <a:cs typeface="Cambria"/>
              </a:rPr>
              <a:t>g</a:t>
            </a:r>
            <a:r>
              <a:rPr sz="1900" spc="160" dirty="0">
                <a:solidFill>
                  <a:srgbClr val="006FC0"/>
                </a:solidFill>
                <a:latin typeface="Cambria"/>
                <a:cs typeface="Cambria"/>
              </a:rPr>
              <a:t>.</a:t>
            </a:r>
            <a:r>
              <a:rPr sz="19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006FC0"/>
                </a:solidFill>
                <a:latin typeface="Cambria"/>
                <a:cs typeface="Cambria"/>
              </a:rPr>
              <a:t>AD</a:t>
            </a:r>
            <a:r>
              <a:rPr sz="1900" spc="130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25" dirty="0">
                <a:solidFill>
                  <a:srgbClr val="006FC0"/>
                </a:solidFill>
                <a:latin typeface="Cambria"/>
                <a:cs typeface="Cambria"/>
              </a:rPr>
              <a:t>5</a:t>
            </a:r>
            <a:endParaRPr sz="19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0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120" dirty="0">
                <a:solidFill>
                  <a:srgbClr val="585858"/>
                </a:solidFill>
                <a:latin typeface="Cambria"/>
                <a:cs typeface="Cambria"/>
              </a:rPr>
              <a:t>Add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5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contents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accumulator</a:t>
            </a:r>
            <a:endParaRPr sz="17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19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5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operand</a:t>
            </a: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Advantage:</a:t>
            </a:r>
            <a:endParaRPr sz="1900">
              <a:latin typeface="Cambria"/>
              <a:cs typeface="Cambria"/>
            </a:endParaRPr>
          </a:p>
          <a:p>
            <a:pPr marL="469265" marR="146050" lvl="1" indent="-228600">
              <a:lnSpc>
                <a:spcPct val="80000"/>
              </a:lnSpc>
              <a:spcBef>
                <a:spcPts val="61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No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reference</a:t>
            </a:r>
            <a:r>
              <a:rPr sz="1700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other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585858"/>
                </a:solidFill>
                <a:latin typeface="Cambria"/>
                <a:cs typeface="Cambria"/>
              </a:rPr>
              <a:t>than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fetch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required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obtain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operand,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thus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saving </a:t>
            </a:r>
            <a:r>
              <a:rPr sz="1700" spc="80" dirty="0">
                <a:solidFill>
                  <a:srgbClr val="585858"/>
                </a:solidFill>
                <a:latin typeface="Cambria"/>
                <a:cs typeface="Cambria"/>
              </a:rPr>
              <a:t>one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memory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or </a:t>
            </a:r>
            <a:r>
              <a:rPr sz="1700" spc="105" dirty="0">
                <a:solidFill>
                  <a:srgbClr val="585858"/>
                </a:solidFill>
                <a:latin typeface="Cambria"/>
                <a:cs typeface="Cambria"/>
              </a:rPr>
              <a:t>cache </a:t>
            </a:r>
            <a:r>
              <a:rPr sz="1700" spc="110" dirty="0">
                <a:solidFill>
                  <a:srgbClr val="585858"/>
                </a:solidFill>
                <a:latin typeface="Cambria"/>
                <a:cs typeface="Cambria"/>
              </a:rPr>
              <a:t>cycle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in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10" dirty="0">
                <a:solidFill>
                  <a:srgbClr val="585858"/>
                </a:solidFill>
                <a:latin typeface="Cambria"/>
                <a:cs typeface="Cambria"/>
              </a:rPr>
              <a:t>cycle</a:t>
            </a: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30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Disadvantage:</a:t>
            </a:r>
            <a:endParaRPr sz="1900">
              <a:latin typeface="Cambria"/>
              <a:cs typeface="Cambria"/>
            </a:endParaRPr>
          </a:p>
          <a:p>
            <a:pPr marL="469900" lvl="1" indent="-229235">
              <a:lnSpc>
                <a:spcPts val="1730"/>
              </a:lnSpc>
              <a:spcBef>
                <a:spcPts val="22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size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restricted</a:t>
            </a:r>
            <a:r>
              <a:rPr sz="16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size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6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mbria"/>
                <a:cs typeface="Cambria"/>
              </a:rPr>
              <a:t>field,</a:t>
            </a:r>
            <a:r>
              <a:rPr sz="16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which,</a:t>
            </a:r>
            <a:endParaRPr sz="1600">
              <a:latin typeface="Cambria"/>
              <a:cs typeface="Cambria"/>
            </a:endParaRPr>
          </a:p>
          <a:p>
            <a:pPr marL="469265">
              <a:lnSpc>
                <a:spcPts val="1730"/>
              </a:lnSpc>
            </a:pP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most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sets,</a:t>
            </a:r>
            <a:r>
              <a:rPr sz="1600" spc="-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small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compared</a:t>
            </a:r>
            <a:r>
              <a:rPr sz="16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Cambria"/>
                <a:cs typeface="Cambria"/>
              </a:rPr>
              <a:t>word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length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5435" y="1886058"/>
            <a:ext cx="3547702" cy="9100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994" y="397560"/>
            <a:ext cx="3830673" cy="456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772" y="246075"/>
            <a:ext cx="3832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/>
              <a:t>Direct</a:t>
            </a:r>
            <a:r>
              <a:rPr sz="3600" spc="30" dirty="0"/>
              <a:t> </a:t>
            </a:r>
            <a:r>
              <a:rPr sz="3600" spc="165" dirty="0"/>
              <a:t>Addressing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345930" y="1185605"/>
            <a:ext cx="1655445" cy="1097915"/>
            <a:chOff x="345930" y="1185605"/>
            <a:chExt cx="1655445" cy="10979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930" y="1185605"/>
              <a:ext cx="1542323" cy="10181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811" y="1214627"/>
              <a:ext cx="1435608" cy="9113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0831" y="1367027"/>
              <a:ext cx="1434465" cy="909955"/>
            </a:xfrm>
            <a:custGeom>
              <a:avLst/>
              <a:gdLst/>
              <a:ahLst/>
              <a:cxnLst/>
              <a:rect l="l" t="t" r="r" b="b"/>
              <a:pathLst>
                <a:path w="1434464" h="909955">
                  <a:moveTo>
                    <a:pt x="1343152" y="0"/>
                  </a:moveTo>
                  <a:lnTo>
                    <a:pt x="90982" y="0"/>
                  </a:lnTo>
                  <a:lnTo>
                    <a:pt x="55565" y="7153"/>
                  </a:lnTo>
                  <a:lnTo>
                    <a:pt x="26646" y="26654"/>
                  </a:lnTo>
                  <a:lnTo>
                    <a:pt x="7149" y="55560"/>
                  </a:lnTo>
                  <a:lnTo>
                    <a:pt x="0" y="90932"/>
                  </a:lnTo>
                  <a:lnTo>
                    <a:pt x="0" y="818896"/>
                  </a:lnTo>
                  <a:lnTo>
                    <a:pt x="7149" y="854267"/>
                  </a:lnTo>
                  <a:lnTo>
                    <a:pt x="26646" y="883173"/>
                  </a:lnTo>
                  <a:lnTo>
                    <a:pt x="55565" y="902674"/>
                  </a:lnTo>
                  <a:lnTo>
                    <a:pt x="90982" y="909827"/>
                  </a:lnTo>
                  <a:lnTo>
                    <a:pt x="1343152" y="909827"/>
                  </a:lnTo>
                  <a:lnTo>
                    <a:pt x="1378523" y="902674"/>
                  </a:lnTo>
                  <a:lnTo>
                    <a:pt x="1407429" y="883173"/>
                  </a:lnTo>
                  <a:lnTo>
                    <a:pt x="1426930" y="854267"/>
                  </a:lnTo>
                  <a:lnTo>
                    <a:pt x="1434084" y="818896"/>
                  </a:lnTo>
                  <a:lnTo>
                    <a:pt x="1434084" y="90932"/>
                  </a:lnTo>
                  <a:lnTo>
                    <a:pt x="1426930" y="55560"/>
                  </a:lnTo>
                  <a:lnTo>
                    <a:pt x="1407429" y="26654"/>
                  </a:lnTo>
                  <a:lnTo>
                    <a:pt x="1378523" y="7153"/>
                  </a:lnTo>
                  <a:lnTo>
                    <a:pt x="1343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0831" y="1367027"/>
              <a:ext cx="1434465" cy="909955"/>
            </a:xfrm>
            <a:custGeom>
              <a:avLst/>
              <a:gdLst/>
              <a:ahLst/>
              <a:cxnLst/>
              <a:rect l="l" t="t" r="r" b="b"/>
              <a:pathLst>
                <a:path w="1434464" h="909955">
                  <a:moveTo>
                    <a:pt x="0" y="90932"/>
                  </a:moveTo>
                  <a:lnTo>
                    <a:pt x="7149" y="55560"/>
                  </a:lnTo>
                  <a:lnTo>
                    <a:pt x="26646" y="26654"/>
                  </a:lnTo>
                  <a:lnTo>
                    <a:pt x="55565" y="7153"/>
                  </a:lnTo>
                  <a:lnTo>
                    <a:pt x="90982" y="0"/>
                  </a:lnTo>
                  <a:lnTo>
                    <a:pt x="1343152" y="0"/>
                  </a:lnTo>
                  <a:lnTo>
                    <a:pt x="1378523" y="7153"/>
                  </a:lnTo>
                  <a:lnTo>
                    <a:pt x="1407429" y="26654"/>
                  </a:lnTo>
                  <a:lnTo>
                    <a:pt x="1426930" y="55560"/>
                  </a:lnTo>
                  <a:lnTo>
                    <a:pt x="1434084" y="90932"/>
                  </a:lnTo>
                  <a:lnTo>
                    <a:pt x="1434084" y="818896"/>
                  </a:lnTo>
                  <a:lnTo>
                    <a:pt x="1426930" y="854267"/>
                  </a:lnTo>
                  <a:lnTo>
                    <a:pt x="1407429" y="883173"/>
                  </a:lnTo>
                  <a:lnTo>
                    <a:pt x="1378523" y="902674"/>
                  </a:lnTo>
                  <a:lnTo>
                    <a:pt x="1343152" y="909827"/>
                  </a:lnTo>
                  <a:lnTo>
                    <a:pt x="90982" y="909827"/>
                  </a:lnTo>
                  <a:lnTo>
                    <a:pt x="55565" y="902674"/>
                  </a:lnTo>
                  <a:lnTo>
                    <a:pt x="26646" y="883173"/>
                  </a:lnTo>
                  <a:lnTo>
                    <a:pt x="7149" y="854267"/>
                  </a:lnTo>
                  <a:lnTo>
                    <a:pt x="0" y="818896"/>
                  </a:lnTo>
                  <a:lnTo>
                    <a:pt x="0" y="90932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68050" y="1967443"/>
            <a:ext cx="1655445" cy="1099185"/>
            <a:chOff x="2068050" y="1967443"/>
            <a:chExt cx="1655445" cy="109918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8050" y="1967443"/>
              <a:ext cx="1542323" cy="10196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2931" y="1996439"/>
              <a:ext cx="1435608" cy="9128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82951" y="2150363"/>
              <a:ext cx="1434465" cy="909955"/>
            </a:xfrm>
            <a:custGeom>
              <a:avLst/>
              <a:gdLst/>
              <a:ahLst/>
              <a:cxnLst/>
              <a:rect l="l" t="t" r="r" b="b"/>
              <a:pathLst>
                <a:path w="1434464" h="909955">
                  <a:moveTo>
                    <a:pt x="1343152" y="0"/>
                  </a:moveTo>
                  <a:lnTo>
                    <a:pt x="90931" y="0"/>
                  </a:lnTo>
                  <a:lnTo>
                    <a:pt x="55560" y="7153"/>
                  </a:lnTo>
                  <a:lnTo>
                    <a:pt x="26654" y="26654"/>
                  </a:lnTo>
                  <a:lnTo>
                    <a:pt x="7153" y="55560"/>
                  </a:lnTo>
                  <a:lnTo>
                    <a:pt x="0" y="90932"/>
                  </a:lnTo>
                  <a:lnTo>
                    <a:pt x="0" y="818896"/>
                  </a:lnTo>
                  <a:lnTo>
                    <a:pt x="7153" y="854267"/>
                  </a:lnTo>
                  <a:lnTo>
                    <a:pt x="26654" y="883173"/>
                  </a:lnTo>
                  <a:lnTo>
                    <a:pt x="55560" y="902674"/>
                  </a:lnTo>
                  <a:lnTo>
                    <a:pt x="90931" y="909827"/>
                  </a:lnTo>
                  <a:lnTo>
                    <a:pt x="1343152" y="909827"/>
                  </a:lnTo>
                  <a:lnTo>
                    <a:pt x="1378523" y="902674"/>
                  </a:lnTo>
                  <a:lnTo>
                    <a:pt x="1407429" y="883173"/>
                  </a:lnTo>
                  <a:lnTo>
                    <a:pt x="1426930" y="854267"/>
                  </a:lnTo>
                  <a:lnTo>
                    <a:pt x="1434084" y="818896"/>
                  </a:lnTo>
                  <a:lnTo>
                    <a:pt x="1434084" y="90932"/>
                  </a:lnTo>
                  <a:lnTo>
                    <a:pt x="1426930" y="55560"/>
                  </a:lnTo>
                  <a:lnTo>
                    <a:pt x="1407429" y="26654"/>
                  </a:lnTo>
                  <a:lnTo>
                    <a:pt x="1378523" y="7153"/>
                  </a:lnTo>
                  <a:lnTo>
                    <a:pt x="1343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2951" y="2150363"/>
              <a:ext cx="1434465" cy="909955"/>
            </a:xfrm>
            <a:custGeom>
              <a:avLst/>
              <a:gdLst/>
              <a:ahLst/>
              <a:cxnLst/>
              <a:rect l="l" t="t" r="r" b="b"/>
              <a:pathLst>
                <a:path w="1434464" h="909955">
                  <a:moveTo>
                    <a:pt x="0" y="90932"/>
                  </a:moveTo>
                  <a:lnTo>
                    <a:pt x="7153" y="55560"/>
                  </a:lnTo>
                  <a:lnTo>
                    <a:pt x="26654" y="26654"/>
                  </a:lnTo>
                  <a:lnTo>
                    <a:pt x="55560" y="7153"/>
                  </a:lnTo>
                  <a:lnTo>
                    <a:pt x="90931" y="0"/>
                  </a:lnTo>
                  <a:lnTo>
                    <a:pt x="1343152" y="0"/>
                  </a:lnTo>
                  <a:lnTo>
                    <a:pt x="1378523" y="7153"/>
                  </a:lnTo>
                  <a:lnTo>
                    <a:pt x="1407429" y="26654"/>
                  </a:lnTo>
                  <a:lnTo>
                    <a:pt x="1426930" y="55560"/>
                  </a:lnTo>
                  <a:lnTo>
                    <a:pt x="1434084" y="90932"/>
                  </a:lnTo>
                  <a:lnTo>
                    <a:pt x="1434084" y="818896"/>
                  </a:lnTo>
                  <a:lnTo>
                    <a:pt x="1426930" y="854267"/>
                  </a:lnTo>
                  <a:lnTo>
                    <a:pt x="1407429" y="883173"/>
                  </a:lnTo>
                  <a:lnTo>
                    <a:pt x="1378523" y="902674"/>
                  </a:lnTo>
                  <a:lnTo>
                    <a:pt x="1343152" y="909827"/>
                  </a:lnTo>
                  <a:lnTo>
                    <a:pt x="90931" y="909827"/>
                  </a:lnTo>
                  <a:lnTo>
                    <a:pt x="55560" y="902674"/>
                  </a:lnTo>
                  <a:lnTo>
                    <a:pt x="26654" y="883173"/>
                  </a:lnTo>
                  <a:lnTo>
                    <a:pt x="7153" y="854267"/>
                  </a:lnTo>
                  <a:lnTo>
                    <a:pt x="0" y="818896"/>
                  </a:lnTo>
                  <a:lnTo>
                    <a:pt x="0" y="90932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5304" y="1489963"/>
            <a:ext cx="3023235" cy="13462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1740535" indent="-4445" algn="ctr">
              <a:lnSpc>
                <a:spcPct val="88200"/>
              </a:lnSpc>
              <a:spcBef>
                <a:spcPts val="259"/>
              </a:spcBef>
            </a:pPr>
            <a:r>
              <a:rPr sz="1100" spc="55" dirty="0">
                <a:latin typeface="Cambria"/>
                <a:cs typeface="Cambria"/>
              </a:rPr>
              <a:t>Address </a:t>
            </a:r>
            <a:r>
              <a:rPr sz="1100" spc="40" dirty="0">
                <a:latin typeface="Cambria"/>
                <a:cs typeface="Cambria"/>
              </a:rPr>
              <a:t>field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contains the 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effective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address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of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operand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mbria"/>
              <a:cs typeface="Cambria"/>
            </a:endParaRPr>
          </a:p>
          <a:p>
            <a:pPr marL="1716405" marR="5080" indent="2540" algn="ctr">
              <a:lnSpc>
                <a:spcPts val="1160"/>
              </a:lnSpc>
            </a:pPr>
            <a:r>
              <a:rPr sz="1100" spc="35" dirty="0">
                <a:latin typeface="Cambria"/>
                <a:cs typeface="Cambria"/>
              </a:rPr>
              <a:t>Effective </a:t>
            </a:r>
            <a:r>
              <a:rPr sz="1100" spc="50" dirty="0">
                <a:latin typeface="Cambria"/>
                <a:cs typeface="Cambria"/>
              </a:rPr>
              <a:t>address 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(EA)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125" dirty="0">
                <a:latin typeface="Cambria"/>
                <a:cs typeface="Cambria"/>
              </a:rPr>
              <a:t>=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address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field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(A)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74938" y="3096714"/>
            <a:ext cx="1656714" cy="1097915"/>
            <a:chOff x="3774938" y="3096714"/>
            <a:chExt cx="1656714" cy="109791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4938" y="3096714"/>
              <a:ext cx="1543829" cy="101813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9811" y="3125723"/>
              <a:ext cx="1437132" cy="9113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91355" y="3278123"/>
              <a:ext cx="1434465" cy="909955"/>
            </a:xfrm>
            <a:custGeom>
              <a:avLst/>
              <a:gdLst/>
              <a:ahLst/>
              <a:cxnLst/>
              <a:rect l="l" t="t" r="r" b="b"/>
              <a:pathLst>
                <a:path w="1434464" h="909954">
                  <a:moveTo>
                    <a:pt x="1343152" y="0"/>
                  </a:moveTo>
                  <a:lnTo>
                    <a:pt x="90932" y="0"/>
                  </a:lnTo>
                  <a:lnTo>
                    <a:pt x="55560" y="7153"/>
                  </a:lnTo>
                  <a:lnTo>
                    <a:pt x="26654" y="26654"/>
                  </a:lnTo>
                  <a:lnTo>
                    <a:pt x="7153" y="55560"/>
                  </a:lnTo>
                  <a:lnTo>
                    <a:pt x="0" y="90931"/>
                  </a:lnTo>
                  <a:lnTo>
                    <a:pt x="0" y="818895"/>
                  </a:lnTo>
                  <a:lnTo>
                    <a:pt x="7153" y="854267"/>
                  </a:lnTo>
                  <a:lnTo>
                    <a:pt x="26654" y="883173"/>
                  </a:lnTo>
                  <a:lnTo>
                    <a:pt x="55560" y="902674"/>
                  </a:lnTo>
                  <a:lnTo>
                    <a:pt x="90932" y="909827"/>
                  </a:lnTo>
                  <a:lnTo>
                    <a:pt x="1343152" y="909827"/>
                  </a:lnTo>
                  <a:lnTo>
                    <a:pt x="1378523" y="902674"/>
                  </a:lnTo>
                  <a:lnTo>
                    <a:pt x="1407429" y="883173"/>
                  </a:lnTo>
                  <a:lnTo>
                    <a:pt x="1426930" y="854267"/>
                  </a:lnTo>
                  <a:lnTo>
                    <a:pt x="1434084" y="818895"/>
                  </a:lnTo>
                  <a:lnTo>
                    <a:pt x="1434084" y="90931"/>
                  </a:lnTo>
                  <a:lnTo>
                    <a:pt x="1426930" y="55560"/>
                  </a:lnTo>
                  <a:lnTo>
                    <a:pt x="1407429" y="26654"/>
                  </a:lnTo>
                  <a:lnTo>
                    <a:pt x="1378523" y="7153"/>
                  </a:lnTo>
                  <a:lnTo>
                    <a:pt x="1343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91355" y="3278123"/>
              <a:ext cx="1434465" cy="909955"/>
            </a:xfrm>
            <a:custGeom>
              <a:avLst/>
              <a:gdLst/>
              <a:ahLst/>
              <a:cxnLst/>
              <a:rect l="l" t="t" r="r" b="b"/>
              <a:pathLst>
                <a:path w="1434464" h="909954">
                  <a:moveTo>
                    <a:pt x="0" y="90931"/>
                  </a:moveTo>
                  <a:lnTo>
                    <a:pt x="7153" y="55560"/>
                  </a:lnTo>
                  <a:lnTo>
                    <a:pt x="26654" y="26654"/>
                  </a:lnTo>
                  <a:lnTo>
                    <a:pt x="55560" y="7153"/>
                  </a:lnTo>
                  <a:lnTo>
                    <a:pt x="90932" y="0"/>
                  </a:lnTo>
                  <a:lnTo>
                    <a:pt x="1343152" y="0"/>
                  </a:lnTo>
                  <a:lnTo>
                    <a:pt x="1378523" y="7153"/>
                  </a:lnTo>
                  <a:lnTo>
                    <a:pt x="1407429" y="26654"/>
                  </a:lnTo>
                  <a:lnTo>
                    <a:pt x="1426930" y="55560"/>
                  </a:lnTo>
                  <a:lnTo>
                    <a:pt x="1434084" y="90931"/>
                  </a:lnTo>
                  <a:lnTo>
                    <a:pt x="1434084" y="818895"/>
                  </a:lnTo>
                  <a:lnTo>
                    <a:pt x="1426930" y="854267"/>
                  </a:lnTo>
                  <a:lnTo>
                    <a:pt x="1407429" y="883173"/>
                  </a:lnTo>
                  <a:lnTo>
                    <a:pt x="1378523" y="902674"/>
                  </a:lnTo>
                  <a:lnTo>
                    <a:pt x="1343152" y="909827"/>
                  </a:lnTo>
                  <a:lnTo>
                    <a:pt x="90932" y="909827"/>
                  </a:lnTo>
                  <a:lnTo>
                    <a:pt x="55560" y="902674"/>
                  </a:lnTo>
                  <a:lnTo>
                    <a:pt x="26654" y="883173"/>
                  </a:lnTo>
                  <a:lnTo>
                    <a:pt x="7153" y="854267"/>
                  </a:lnTo>
                  <a:lnTo>
                    <a:pt x="0" y="818895"/>
                  </a:lnTo>
                  <a:lnTo>
                    <a:pt x="0" y="90931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76827" y="3475482"/>
            <a:ext cx="1266190" cy="48958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indent="-4445" algn="ctr">
              <a:lnSpc>
                <a:spcPts val="1160"/>
              </a:lnSpc>
              <a:spcBef>
                <a:spcPts val="275"/>
              </a:spcBef>
            </a:pPr>
            <a:r>
              <a:rPr sz="1100" spc="55" dirty="0">
                <a:latin typeface="Cambria"/>
                <a:cs typeface="Cambria"/>
              </a:rPr>
              <a:t>Was </a:t>
            </a:r>
            <a:r>
              <a:rPr sz="1100" spc="45" dirty="0">
                <a:latin typeface="Cambria"/>
                <a:cs typeface="Cambria"/>
              </a:rPr>
              <a:t>common </a:t>
            </a:r>
            <a:r>
              <a:rPr sz="1100" spc="15" dirty="0">
                <a:latin typeface="Cambria"/>
                <a:cs typeface="Cambria"/>
              </a:rPr>
              <a:t>in 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earlier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generations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of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computers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12290" y="4238178"/>
            <a:ext cx="1655445" cy="1099185"/>
            <a:chOff x="5512290" y="4238178"/>
            <a:chExt cx="1655445" cy="109918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2290" y="4238178"/>
              <a:ext cx="1542323" cy="10181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7172" y="4267200"/>
              <a:ext cx="1435607" cy="9113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727192" y="4419600"/>
              <a:ext cx="1434465" cy="911860"/>
            </a:xfrm>
            <a:custGeom>
              <a:avLst/>
              <a:gdLst/>
              <a:ahLst/>
              <a:cxnLst/>
              <a:rect l="l" t="t" r="r" b="b"/>
              <a:pathLst>
                <a:path w="1434465" h="911860">
                  <a:moveTo>
                    <a:pt x="1342898" y="0"/>
                  </a:moveTo>
                  <a:lnTo>
                    <a:pt x="91186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6"/>
                  </a:lnTo>
                  <a:lnTo>
                    <a:pt x="0" y="820166"/>
                  </a:lnTo>
                  <a:lnTo>
                    <a:pt x="7157" y="855684"/>
                  </a:lnTo>
                  <a:lnTo>
                    <a:pt x="26685" y="884666"/>
                  </a:lnTo>
                  <a:lnTo>
                    <a:pt x="55667" y="904194"/>
                  </a:lnTo>
                  <a:lnTo>
                    <a:pt x="91186" y="911352"/>
                  </a:lnTo>
                  <a:lnTo>
                    <a:pt x="1342898" y="911352"/>
                  </a:lnTo>
                  <a:lnTo>
                    <a:pt x="1378416" y="904194"/>
                  </a:lnTo>
                  <a:lnTo>
                    <a:pt x="1407398" y="884666"/>
                  </a:lnTo>
                  <a:lnTo>
                    <a:pt x="1426926" y="855684"/>
                  </a:lnTo>
                  <a:lnTo>
                    <a:pt x="1434084" y="820166"/>
                  </a:lnTo>
                  <a:lnTo>
                    <a:pt x="1434084" y="91186"/>
                  </a:lnTo>
                  <a:lnTo>
                    <a:pt x="1426926" y="55667"/>
                  </a:lnTo>
                  <a:lnTo>
                    <a:pt x="1407398" y="26685"/>
                  </a:lnTo>
                  <a:lnTo>
                    <a:pt x="1378416" y="7157"/>
                  </a:lnTo>
                  <a:lnTo>
                    <a:pt x="13428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27192" y="4419600"/>
              <a:ext cx="1434465" cy="911860"/>
            </a:xfrm>
            <a:custGeom>
              <a:avLst/>
              <a:gdLst/>
              <a:ahLst/>
              <a:cxnLst/>
              <a:rect l="l" t="t" r="r" b="b"/>
              <a:pathLst>
                <a:path w="1434465" h="911860">
                  <a:moveTo>
                    <a:pt x="0" y="91186"/>
                  </a:moveTo>
                  <a:lnTo>
                    <a:pt x="7157" y="55667"/>
                  </a:lnTo>
                  <a:lnTo>
                    <a:pt x="26685" y="26685"/>
                  </a:lnTo>
                  <a:lnTo>
                    <a:pt x="55667" y="7157"/>
                  </a:lnTo>
                  <a:lnTo>
                    <a:pt x="91186" y="0"/>
                  </a:lnTo>
                  <a:lnTo>
                    <a:pt x="1342898" y="0"/>
                  </a:lnTo>
                  <a:lnTo>
                    <a:pt x="1378416" y="7157"/>
                  </a:lnTo>
                  <a:lnTo>
                    <a:pt x="1407398" y="26685"/>
                  </a:lnTo>
                  <a:lnTo>
                    <a:pt x="1426926" y="55667"/>
                  </a:lnTo>
                  <a:lnTo>
                    <a:pt x="1434084" y="91186"/>
                  </a:lnTo>
                  <a:lnTo>
                    <a:pt x="1434084" y="820166"/>
                  </a:lnTo>
                  <a:lnTo>
                    <a:pt x="1426926" y="855684"/>
                  </a:lnTo>
                  <a:lnTo>
                    <a:pt x="1407398" y="884666"/>
                  </a:lnTo>
                  <a:lnTo>
                    <a:pt x="1378416" y="904194"/>
                  </a:lnTo>
                  <a:lnTo>
                    <a:pt x="1342898" y="911352"/>
                  </a:lnTo>
                  <a:lnTo>
                    <a:pt x="91186" y="911352"/>
                  </a:lnTo>
                  <a:lnTo>
                    <a:pt x="55667" y="904194"/>
                  </a:lnTo>
                  <a:lnTo>
                    <a:pt x="26685" y="884666"/>
                  </a:lnTo>
                  <a:lnTo>
                    <a:pt x="7157" y="855684"/>
                  </a:lnTo>
                  <a:lnTo>
                    <a:pt x="0" y="820166"/>
                  </a:lnTo>
                  <a:lnTo>
                    <a:pt x="0" y="91186"/>
                  </a:lnTo>
                  <a:close/>
                </a:path>
              </a:pathLst>
            </a:custGeom>
            <a:ln w="12191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284701" y="5155651"/>
            <a:ext cx="1655445" cy="1099185"/>
            <a:chOff x="7284701" y="5155651"/>
            <a:chExt cx="1655445" cy="109918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4701" y="5155651"/>
              <a:ext cx="1542323" cy="10196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39583" y="5184648"/>
              <a:ext cx="1435608" cy="9128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499603" y="5337048"/>
              <a:ext cx="1434465" cy="911860"/>
            </a:xfrm>
            <a:custGeom>
              <a:avLst/>
              <a:gdLst/>
              <a:ahLst/>
              <a:cxnLst/>
              <a:rect l="l" t="t" r="r" b="b"/>
              <a:pathLst>
                <a:path w="1434465" h="911860">
                  <a:moveTo>
                    <a:pt x="1342898" y="0"/>
                  </a:moveTo>
                  <a:lnTo>
                    <a:pt x="91186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5"/>
                  </a:lnTo>
                  <a:lnTo>
                    <a:pt x="0" y="820216"/>
                  </a:lnTo>
                  <a:lnTo>
                    <a:pt x="7157" y="855689"/>
                  </a:lnTo>
                  <a:lnTo>
                    <a:pt x="26685" y="884658"/>
                  </a:lnTo>
                  <a:lnTo>
                    <a:pt x="55667" y="904189"/>
                  </a:lnTo>
                  <a:lnTo>
                    <a:pt x="91186" y="911351"/>
                  </a:lnTo>
                  <a:lnTo>
                    <a:pt x="1342898" y="911351"/>
                  </a:lnTo>
                  <a:lnTo>
                    <a:pt x="1378416" y="904189"/>
                  </a:lnTo>
                  <a:lnTo>
                    <a:pt x="1407398" y="884658"/>
                  </a:lnTo>
                  <a:lnTo>
                    <a:pt x="1426926" y="855689"/>
                  </a:lnTo>
                  <a:lnTo>
                    <a:pt x="1434084" y="820216"/>
                  </a:lnTo>
                  <a:lnTo>
                    <a:pt x="1434084" y="91185"/>
                  </a:lnTo>
                  <a:lnTo>
                    <a:pt x="1426926" y="55667"/>
                  </a:lnTo>
                  <a:lnTo>
                    <a:pt x="1407398" y="26685"/>
                  </a:lnTo>
                  <a:lnTo>
                    <a:pt x="1378416" y="7157"/>
                  </a:lnTo>
                  <a:lnTo>
                    <a:pt x="13428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99603" y="5337048"/>
              <a:ext cx="1434465" cy="911860"/>
            </a:xfrm>
            <a:custGeom>
              <a:avLst/>
              <a:gdLst/>
              <a:ahLst/>
              <a:cxnLst/>
              <a:rect l="l" t="t" r="r" b="b"/>
              <a:pathLst>
                <a:path w="1434465" h="911860">
                  <a:moveTo>
                    <a:pt x="0" y="91185"/>
                  </a:moveTo>
                  <a:lnTo>
                    <a:pt x="7157" y="55667"/>
                  </a:lnTo>
                  <a:lnTo>
                    <a:pt x="26685" y="26685"/>
                  </a:lnTo>
                  <a:lnTo>
                    <a:pt x="55667" y="7157"/>
                  </a:lnTo>
                  <a:lnTo>
                    <a:pt x="91186" y="0"/>
                  </a:lnTo>
                  <a:lnTo>
                    <a:pt x="1342898" y="0"/>
                  </a:lnTo>
                  <a:lnTo>
                    <a:pt x="1378416" y="7157"/>
                  </a:lnTo>
                  <a:lnTo>
                    <a:pt x="1407398" y="26685"/>
                  </a:lnTo>
                  <a:lnTo>
                    <a:pt x="1426926" y="55667"/>
                  </a:lnTo>
                  <a:lnTo>
                    <a:pt x="1434084" y="91185"/>
                  </a:lnTo>
                  <a:lnTo>
                    <a:pt x="1434084" y="820216"/>
                  </a:lnTo>
                  <a:lnTo>
                    <a:pt x="1426926" y="855689"/>
                  </a:lnTo>
                  <a:lnTo>
                    <a:pt x="1407398" y="884658"/>
                  </a:lnTo>
                  <a:lnTo>
                    <a:pt x="1378416" y="904189"/>
                  </a:lnTo>
                  <a:lnTo>
                    <a:pt x="1342898" y="911351"/>
                  </a:lnTo>
                  <a:lnTo>
                    <a:pt x="91186" y="911351"/>
                  </a:lnTo>
                  <a:lnTo>
                    <a:pt x="55667" y="904189"/>
                  </a:lnTo>
                  <a:lnTo>
                    <a:pt x="26685" y="884658"/>
                  </a:lnTo>
                  <a:lnTo>
                    <a:pt x="7157" y="855689"/>
                  </a:lnTo>
                  <a:lnTo>
                    <a:pt x="0" y="820216"/>
                  </a:lnTo>
                  <a:lnTo>
                    <a:pt x="0" y="91185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28538" y="4543425"/>
            <a:ext cx="2984500" cy="15557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1757680" indent="-635" algn="ctr">
              <a:lnSpc>
                <a:spcPts val="1160"/>
              </a:lnSpc>
              <a:spcBef>
                <a:spcPts val="275"/>
              </a:spcBef>
            </a:pPr>
            <a:r>
              <a:rPr sz="1100" spc="35" dirty="0">
                <a:latin typeface="Cambria"/>
                <a:cs typeface="Cambria"/>
              </a:rPr>
              <a:t>Requires only </a:t>
            </a:r>
            <a:r>
              <a:rPr sz="1100" spc="50" dirty="0">
                <a:latin typeface="Cambria"/>
                <a:cs typeface="Cambria"/>
              </a:rPr>
              <a:t>one 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memory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reference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no </a:t>
            </a:r>
            <a:r>
              <a:rPr sz="1100" spc="55" dirty="0">
                <a:latin typeface="Cambria"/>
                <a:cs typeface="Cambria"/>
              </a:rPr>
              <a:t>special 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calculation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 marL="1806575" marR="5080" algn="ctr">
              <a:lnSpc>
                <a:spcPts val="1160"/>
              </a:lnSpc>
              <a:spcBef>
                <a:spcPts val="1065"/>
              </a:spcBef>
            </a:pPr>
            <a:r>
              <a:rPr sz="1100" spc="10" dirty="0">
                <a:latin typeface="Cambria"/>
                <a:cs typeface="Cambria"/>
              </a:rPr>
              <a:t>Limitation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is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that </a:t>
            </a:r>
            <a:r>
              <a:rPr sz="1100" spc="-15" dirty="0">
                <a:latin typeface="Cambria"/>
                <a:cs typeface="Cambria"/>
              </a:rPr>
              <a:t>it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provides </a:t>
            </a:r>
            <a:r>
              <a:rPr sz="1100" spc="35" dirty="0">
                <a:latin typeface="Cambria"/>
                <a:cs typeface="Cambria"/>
              </a:rPr>
              <a:t>only </a:t>
            </a:r>
            <a:r>
              <a:rPr sz="1100" spc="45" dirty="0">
                <a:latin typeface="Cambria"/>
                <a:cs typeface="Cambria"/>
              </a:rPr>
              <a:t>a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limited </a:t>
            </a:r>
            <a:r>
              <a:rPr sz="1100" spc="50" dirty="0">
                <a:latin typeface="Cambria"/>
                <a:cs typeface="Cambria"/>
              </a:rPr>
              <a:t>address 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space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39367" y="4073652"/>
            <a:ext cx="1733550" cy="199567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72000" y="1121663"/>
            <a:ext cx="3939540" cy="1842516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" y="382523"/>
            <a:ext cx="4763261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606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5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75" dirty="0"/>
              <a:t>Indirect</a:t>
            </a:r>
            <a:r>
              <a:rPr sz="3600" spc="50" dirty="0"/>
              <a:t> </a:t>
            </a:r>
            <a:r>
              <a:rPr sz="3600" spc="165" dirty="0"/>
              <a:t>Addressing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700" y="2567939"/>
            <a:ext cx="5734811" cy="2971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382523"/>
            <a:ext cx="4763770" cy="1009650"/>
            <a:chOff x="304800" y="382523"/>
            <a:chExt cx="4763770" cy="100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82523"/>
              <a:ext cx="2341626" cy="1009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8255" y="382523"/>
              <a:ext cx="3019805" cy="10096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013" y="500583"/>
            <a:ext cx="4606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5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75" dirty="0"/>
              <a:t>Indirect</a:t>
            </a:r>
            <a:r>
              <a:rPr sz="3600" spc="55" dirty="0"/>
              <a:t> </a:t>
            </a:r>
            <a:r>
              <a:rPr sz="3600" spc="165" dirty="0"/>
              <a:t>Addressing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888" y="1673479"/>
            <a:ext cx="7353300" cy="43205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4800" marR="796925" indent="-228600">
              <a:lnSpc>
                <a:spcPts val="1630"/>
              </a:lnSpc>
              <a:spcBef>
                <a:spcPts val="500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304800" algn="l"/>
              </a:tabLst>
            </a:pP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Reference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006FC0"/>
                </a:solidFill>
                <a:latin typeface="Cambria"/>
                <a:cs typeface="Cambria"/>
              </a:rPr>
              <a:t>word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which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contains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1700" spc="-3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full-length</a:t>
            </a:r>
            <a:r>
              <a:rPr sz="17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operand</a:t>
            </a:r>
            <a:endParaRPr sz="1700">
              <a:latin typeface="Cambria"/>
              <a:cs typeface="Cambria"/>
            </a:endParaRPr>
          </a:p>
          <a:p>
            <a:pPr marL="304800" indent="-228600">
              <a:lnSpc>
                <a:spcPct val="100000"/>
              </a:lnSpc>
              <a:spcBef>
                <a:spcPts val="1615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304800" algn="l"/>
              </a:tabLst>
            </a:pPr>
            <a:r>
              <a:rPr sz="1700" spc="105" dirty="0">
                <a:solidFill>
                  <a:srgbClr val="006FC0"/>
                </a:solidFill>
                <a:latin typeface="Cambria"/>
                <a:cs typeface="Cambria"/>
              </a:rPr>
              <a:t>EA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9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17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(A)</a:t>
            </a:r>
            <a:endParaRPr sz="1700">
              <a:latin typeface="Cambria"/>
              <a:cs typeface="Cambria"/>
            </a:endParaRPr>
          </a:p>
          <a:p>
            <a:pPr marL="533400" lvl="1" indent="-228600">
              <a:lnSpc>
                <a:spcPct val="100000"/>
              </a:lnSpc>
              <a:spcBef>
                <a:spcPts val="234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533400" algn="l"/>
              </a:tabLst>
            </a:pP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Parentheses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13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interpreted 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as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5" dirty="0">
                <a:solidFill>
                  <a:srgbClr val="585858"/>
                </a:solidFill>
                <a:latin typeface="Cambria"/>
                <a:cs typeface="Cambria"/>
              </a:rPr>
              <a:t>meaning</a:t>
            </a:r>
            <a:r>
              <a:rPr sz="15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i="1" spc="30" dirty="0">
                <a:solidFill>
                  <a:srgbClr val="585858"/>
                </a:solidFill>
                <a:latin typeface="Cambria"/>
                <a:cs typeface="Cambria"/>
              </a:rPr>
              <a:t>contents</a:t>
            </a:r>
            <a:r>
              <a:rPr sz="15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i="1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endParaRPr sz="15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"/>
            </a:pPr>
            <a:endParaRPr sz="1350">
              <a:latin typeface="Cambria"/>
              <a:cs typeface="Cambria"/>
            </a:endParaRPr>
          </a:p>
          <a:p>
            <a:pPr marL="304800" indent="-228600">
              <a:lnSpc>
                <a:spcPct val="10000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304800" algn="l"/>
              </a:tabLst>
            </a:pP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Advantage:</a:t>
            </a:r>
            <a:endParaRPr sz="1700">
              <a:latin typeface="Cambria"/>
              <a:cs typeface="Cambria"/>
            </a:endParaRPr>
          </a:p>
          <a:p>
            <a:pPr marL="533400" lvl="1" indent="-228600">
              <a:lnSpc>
                <a:spcPct val="100000"/>
              </a:lnSpc>
              <a:spcBef>
                <a:spcPts val="245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533400" algn="l"/>
              </a:tabLst>
            </a:pPr>
            <a:r>
              <a:rPr sz="1500" spc="-15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Cambria"/>
                <a:cs typeface="Cambria"/>
              </a:rPr>
              <a:t>word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length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i="1" spc="4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5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85" dirty="0">
                <a:solidFill>
                  <a:srgbClr val="585858"/>
                </a:solidFill>
                <a:latin typeface="Cambria"/>
                <a:cs typeface="Cambria"/>
              </a:rPr>
              <a:t>space</a:t>
            </a: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500" spc="15" baseline="2500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500" spc="52" baseline="250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585858"/>
                </a:solidFill>
                <a:latin typeface="Cambria"/>
                <a:cs typeface="Cambria"/>
              </a:rPr>
              <a:t>now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available</a:t>
            </a:r>
            <a:endParaRPr sz="15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"/>
            </a:pPr>
            <a:endParaRPr sz="1350">
              <a:latin typeface="Cambria"/>
              <a:cs typeface="Cambria"/>
            </a:endParaRPr>
          </a:p>
          <a:p>
            <a:pPr marL="304800" indent="-228600">
              <a:lnSpc>
                <a:spcPct val="10000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304800" algn="l"/>
              </a:tabLst>
            </a:pP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Disadvantage:</a:t>
            </a:r>
            <a:endParaRPr sz="1700">
              <a:latin typeface="Cambria"/>
              <a:cs typeface="Cambria"/>
            </a:endParaRPr>
          </a:p>
          <a:p>
            <a:pPr marL="533400" lvl="1" indent="-228600">
              <a:lnSpc>
                <a:spcPct val="100000"/>
              </a:lnSpc>
              <a:spcBef>
                <a:spcPts val="250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533400" algn="l"/>
              </a:tabLst>
            </a:pPr>
            <a:r>
              <a:rPr sz="1500" spc="15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5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execution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requires</a:t>
            </a: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-2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references </a:t>
            </a:r>
            <a:r>
              <a:rPr sz="15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fetch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operand</a:t>
            </a:r>
            <a:endParaRPr sz="1500">
              <a:latin typeface="Cambria"/>
              <a:cs typeface="Cambria"/>
            </a:endParaRPr>
          </a:p>
          <a:p>
            <a:pPr marL="762000" lvl="2" indent="-228600">
              <a:lnSpc>
                <a:spcPct val="100000"/>
              </a:lnSpc>
              <a:spcBef>
                <a:spcPts val="240"/>
              </a:spcBef>
              <a:buClr>
                <a:srgbClr val="663366"/>
              </a:buClr>
              <a:buSzPct val="73333"/>
              <a:buFont typeface="Wingdings"/>
              <a:buChar char=""/>
              <a:tabLst>
                <a:tab pos="762000" algn="l"/>
              </a:tabLst>
            </a:pPr>
            <a:r>
              <a:rPr sz="1500" spc="120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80" dirty="0">
                <a:solidFill>
                  <a:srgbClr val="585858"/>
                </a:solidFill>
                <a:latin typeface="Cambria"/>
                <a:cs typeface="Cambria"/>
              </a:rPr>
              <a:t>get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mbria"/>
                <a:cs typeface="Cambria"/>
              </a:rPr>
              <a:t>its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address and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80" dirty="0">
                <a:solidFill>
                  <a:srgbClr val="585858"/>
                </a:solidFill>
                <a:latin typeface="Cambria"/>
                <a:cs typeface="Cambria"/>
              </a:rPr>
              <a:t>second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80" dirty="0">
                <a:solidFill>
                  <a:srgbClr val="585858"/>
                </a:solidFill>
                <a:latin typeface="Cambria"/>
                <a:cs typeface="Cambria"/>
              </a:rPr>
              <a:t>get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mbria"/>
                <a:cs typeface="Cambria"/>
              </a:rPr>
              <a:t>its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value</a:t>
            </a:r>
            <a:endParaRPr sz="15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304800" marR="231775" indent="-228600">
              <a:lnSpc>
                <a:spcPct val="8000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304800" algn="l"/>
              </a:tabLst>
            </a:pPr>
            <a:r>
              <a:rPr sz="1700" spc="13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rarely</a:t>
            </a:r>
            <a:r>
              <a:rPr sz="17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85" dirty="0">
                <a:solidFill>
                  <a:srgbClr val="585858"/>
                </a:solidFill>
                <a:latin typeface="Cambria"/>
                <a:cs typeface="Cambria"/>
              </a:rPr>
              <a:t>used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variant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indirect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addressing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 is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multilevel</a:t>
            </a:r>
            <a:r>
              <a:rPr sz="17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5" dirty="0">
                <a:solidFill>
                  <a:srgbClr val="585858"/>
                </a:solidFill>
                <a:latin typeface="Cambria"/>
                <a:cs typeface="Cambria"/>
              </a:rPr>
              <a:t>cascaded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indirect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addressing</a:t>
            </a:r>
            <a:endParaRPr sz="1700">
              <a:latin typeface="Cambria"/>
              <a:cs typeface="Cambria"/>
            </a:endParaRPr>
          </a:p>
          <a:p>
            <a:pPr marL="533400" lvl="1" indent="-228600">
              <a:lnSpc>
                <a:spcPct val="100000"/>
              </a:lnSpc>
              <a:spcBef>
                <a:spcPts val="22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33400" algn="l"/>
              </a:tabLst>
            </a:pPr>
            <a:r>
              <a:rPr sz="1600" spc="95" dirty="0">
                <a:solidFill>
                  <a:srgbClr val="585858"/>
                </a:solidFill>
                <a:latin typeface="Cambria"/>
                <a:cs typeface="Cambria"/>
              </a:rPr>
              <a:t>EA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18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r>
              <a:rPr sz="16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r>
              <a:rPr sz="16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r>
              <a:rPr sz="16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(A)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r>
              <a:rPr sz="16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r>
              <a:rPr sz="16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r>
              <a:rPr sz="16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endParaRPr sz="1600">
              <a:latin typeface="Cambria"/>
              <a:cs typeface="Cambria"/>
            </a:endParaRPr>
          </a:p>
          <a:p>
            <a:pPr marL="533400" marR="17780" lvl="1" indent="-228600">
              <a:lnSpc>
                <a:spcPts val="1540"/>
              </a:lnSpc>
              <a:spcBef>
                <a:spcPts val="5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33400" algn="l"/>
              </a:tabLst>
            </a:pP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Disadvantage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6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85858"/>
                </a:solidFill>
                <a:latin typeface="Cambria"/>
                <a:cs typeface="Cambria"/>
              </a:rPr>
              <a:t>three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more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6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references</a:t>
            </a:r>
            <a:r>
              <a:rPr sz="16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could </a:t>
            </a:r>
            <a:r>
              <a:rPr sz="1600" spc="140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required </a:t>
            </a:r>
            <a:r>
              <a:rPr sz="1600" spc="-3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fetch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operand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1093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</vt:lpstr>
      <vt:lpstr>Georgia</vt:lpstr>
      <vt:lpstr>Times New Roman</vt:lpstr>
      <vt:lpstr>Trebuchet MS</vt:lpstr>
      <vt:lpstr>Wingdings</vt:lpstr>
      <vt:lpstr>Office Theme</vt:lpstr>
      <vt:lpstr>Computer Architecture and  Logic Design (CALD) Lecture 07</vt:lpstr>
      <vt:lpstr>Instruction Sets: Addressing Modes and Formats</vt:lpstr>
      <vt:lpstr>Addressing Modes</vt:lpstr>
      <vt:lpstr>PowerPoint Presentation</vt:lpstr>
      <vt:lpstr>+ Basic Addressing Modes</vt:lpstr>
      <vt:lpstr>+ Immediate Addressing</vt:lpstr>
      <vt:lpstr>Direct Addressing</vt:lpstr>
      <vt:lpstr>+ Indirect Addressing</vt:lpstr>
      <vt:lpstr>+ Indirect Addressing</vt:lpstr>
      <vt:lpstr>Register Addressing</vt:lpstr>
      <vt:lpstr>+ Register Indirect Addressing</vt:lpstr>
      <vt:lpstr>+ Register Indirect Addressing</vt:lpstr>
      <vt:lpstr>+ Displacement Addressing</vt:lpstr>
      <vt:lpstr>+ Displacement Addressing</vt:lpstr>
      <vt:lpstr>+ Stack Addressing</vt:lpstr>
      <vt:lpstr>Instruction Formats</vt:lpstr>
      <vt:lpstr>Instruction Length</vt:lpstr>
      <vt:lpstr>Allocation of Bits</vt:lpstr>
      <vt:lpstr>Variable-Length Instructions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02-131212-009</cp:lastModifiedBy>
  <cp:revision>1</cp:revision>
  <dcterms:created xsi:type="dcterms:W3CDTF">2023-02-15T03:13:12Z</dcterms:created>
  <dcterms:modified xsi:type="dcterms:W3CDTF">2023-02-15T03:13:29Z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2023-02-15T00:00:00Z</vt:filetime>
  </property>
</Properties>
</file>