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7392" y="501853"/>
            <a:ext cx="298259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3422" y="3343585"/>
            <a:ext cx="5972809" cy="2264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200355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582" y="1864614"/>
            <a:ext cx="649668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Georgia"/>
                <a:cs typeface="Georgia"/>
              </a:rPr>
              <a:t>Computer </a:t>
            </a:r>
            <a:r>
              <a:rPr b="1" spc="-10" dirty="0">
                <a:latin typeface="Georgia"/>
                <a:cs typeface="Georgia"/>
              </a:rPr>
              <a:t>Architecture </a:t>
            </a:r>
            <a:r>
              <a:rPr b="1" dirty="0">
                <a:latin typeface="Georgia"/>
                <a:cs typeface="Georgia"/>
              </a:rPr>
              <a:t>and </a:t>
            </a:r>
            <a:r>
              <a:rPr b="1" spc="-900" dirty="0">
                <a:latin typeface="Georgia"/>
                <a:cs typeface="Georgia"/>
              </a:rPr>
              <a:t> </a:t>
            </a:r>
            <a:r>
              <a:rPr b="1" dirty="0">
                <a:latin typeface="Georgia"/>
                <a:cs typeface="Georgia"/>
              </a:rPr>
              <a:t>Logic</a:t>
            </a:r>
            <a:r>
              <a:rPr b="1" spc="-25" dirty="0">
                <a:latin typeface="Georgia"/>
                <a:cs typeface="Georgia"/>
              </a:rPr>
              <a:t> </a:t>
            </a:r>
            <a:r>
              <a:rPr b="1" dirty="0">
                <a:latin typeface="Georgia"/>
                <a:cs typeface="Georgia"/>
              </a:rPr>
              <a:t>Design (CALD)</a:t>
            </a:r>
          </a:p>
          <a:p>
            <a:pPr marL="5080" algn="ctr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Georgia"/>
                <a:cs typeface="Georgia"/>
              </a:rPr>
              <a:t>Lecture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09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856" y="95217"/>
            <a:ext cx="3734494" cy="9236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6256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Hexadecimal</a:t>
            </a:r>
            <a:r>
              <a:rPr spc="85" dirty="0"/>
              <a:t> </a:t>
            </a:r>
            <a:r>
              <a:rPr spc="155" dirty="0"/>
              <a:t>Number</a:t>
            </a:r>
            <a:r>
              <a:rPr spc="55" dirty="0"/>
              <a:t> </a:t>
            </a:r>
            <a:r>
              <a:rPr spc="12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641" y="1027428"/>
            <a:ext cx="5396865" cy="7683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4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Base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25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Cambria"/>
                <a:cs typeface="Cambria"/>
              </a:rPr>
              <a:t>16</a:t>
            </a:r>
            <a:endParaRPr sz="20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16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digits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{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0,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1,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2,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3,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4,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5,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6,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7,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8,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9,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40" dirty="0">
                <a:solidFill>
                  <a:srgbClr val="585858"/>
                </a:solidFill>
                <a:latin typeface="Cambria"/>
                <a:cs typeface="Cambria"/>
              </a:rPr>
              <a:t>A,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B,</a:t>
            </a:r>
            <a:r>
              <a:rPr sz="18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15" dirty="0">
                <a:solidFill>
                  <a:srgbClr val="585858"/>
                </a:solidFill>
                <a:latin typeface="Cambria"/>
                <a:cs typeface="Cambria"/>
              </a:rPr>
              <a:t>C,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D,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585858"/>
                </a:solidFill>
                <a:latin typeface="Cambria"/>
                <a:cs typeface="Cambria"/>
              </a:rPr>
              <a:t>E,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241" y="1936632"/>
            <a:ext cx="2969260" cy="167767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85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Weights</a:t>
            </a:r>
            <a:endParaRPr sz="2000">
              <a:latin typeface="Cambria"/>
              <a:cs typeface="Cambria"/>
            </a:endParaRPr>
          </a:p>
          <a:p>
            <a:pPr marL="495300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95300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Weight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i="1" spc="30" dirty="0">
                <a:solidFill>
                  <a:srgbClr val="585858"/>
                </a:solidFill>
                <a:latin typeface="Cambria"/>
                <a:cs typeface="Cambria"/>
              </a:rPr>
              <a:t>Base)</a:t>
            </a:r>
            <a:r>
              <a:rPr sz="1800" i="1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15" baseline="41666" dirty="0">
                <a:solidFill>
                  <a:srgbClr val="585858"/>
                </a:solidFill>
                <a:latin typeface="Cambria"/>
                <a:cs typeface="Cambria"/>
              </a:rPr>
              <a:t>Position</a:t>
            </a:r>
            <a:endParaRPr sz="1800" baseline="41666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98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Magnitude</a:t>
            </a:r>
            <a:endParaRPr sz="2000">
              <a:latin typeface="Cambria"/>
              <a:cs typeface="Cambria"/>
            </a:endParaRPr>
          </a:p>
          <a:p>
            <a:pPr marL="495300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95300" algn="l"/>
              </a:tabLst>
            </a:pP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Sum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4" dirty="0">
                <a:solidFill>
                  <a:srgbClr val="585858"/>
                </a:solidFill>
                <a:latin typeface="Cambria"/>
                <a:cs typeface="Cambria"/>
              </a:rPr>
              <a:t>“</a:t>
            </a:r>
            <a:r>
              <a:rPr sz="1800" i="1" spc="35" dirty="0">
                <a:solidFill>
                  <a:srgbClr val="585858"/>
                </a:solidFill>
                <a:latin typeface="Cambria"/>
                <a:cs typeface="Cambria"/>
              </a:rPr>
              <a:t>Digit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585858"/>
                </a:solidFill>
                <a:latin typeface="Cambria"/>
                <a:cs typeface="Cambria"/>
              </a:rPr>
              <a:t>x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50" dirty="0">
                <a:solidFill>
                  <a:srgbClr val="585858"/>
                </a:solidFill>
                <a:latin typeface="Cambria"/>
                <a:cs typeface="Cambria"/>
              </a:rPr>
              <a:t>W</a:t>
            </a:r>
            <a:r>
              <a:rPr sz="1800" i="1" spc="110" dirty="0">
                <a:solidFill>
                  <a:srgbClr val="585858"/>
                </a:solidFill>
                <a:latin typeface="Cambria"/>
                <a:cs typeface="Cambria"/>
              </a:rPr>
              <a:t>eig</a:t>
            </a:r>
            <a:r>
              <a:rPr sz="1800" i="1" spc="-3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1800" i="1" spc="-20" dirty="0">
                <a:solidFill>
                  <a:srgbClr val="585858"/>
                </a:solidFill>
                <a:latin typeface="Cambria"/>
                <a:cs typeface="Cambria"/>
              </a:rPr>
              <a:t>t</a:t>
            </a:r>
            <a:r>
              <a:rPr sz="1800" spc="260" dirty="0">
                <a:solidFill>
                  <a:srgbClr val="585858"/>
                </a:solidFill>
                <a:latin typeface="Cambria"/>
                <a:cs typeface="Cambria"/>
              </a:rPr>
              <a:t>”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641" y="3841750"/>
            <a:ext cx="2101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3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Formal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Notation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2876" y="6704076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296" y="44448"/>
                </a:moveTo>
                <a:lnTo>
                  <a:pt x="463296" y="76197"/>
                </a:lnTo>
                <a:lnTo>
                  <a:pt x="526795" y="44448"/>
                </a:lnTo>
                <a:lnTo>
                  <a:pt x="463296" y="44448"/>
                </a:lnTo>
                <a:close/>
              </a:path>
              <a:path w="539750" h="76200">
                <a:moveTo>
                  <a:pt x="463296" y="31748"/>
                </a:moveTo>
                <a:lnTo>
                  <a:pt x="463296" y="44448"/>
                </a:lnTo>
                <a:lnTo>
                  <a:pt x="475996" y="44448"/>
                </a:lnTo>
                <a:lnTo>
                  <a:pt x="475996" y="31748"/>
                </a:lnTo>
                <a:lnTo>
                  <a:pt x="463296" y="31748"/>
                </a:lnTo>
                <a:close/>
              </a:path>
              <a:path w="539750" h="76200">
                <a:moveTo>
                  <a:pt x="463296" y="0"/>
                </a:moveTo>
                <a:lnTo>
                  <a:pt x="463296" y="31748"/>
                </a:lnTo>
                <a:lnTo>
                  <a:pt x="475996" y="31748"/>
                </a:lnTo>
                <a:lnTo>
                  <a:pt x="475996" y="44448"/>
                </a:lnTo>
                <a:lnTo>
                  <a:pt x="526798" y="44447"/>
                </a:lnTo>
                <a:lnTo>
                  <a:pt x="539496" y="38098"/>
                </a:lnTo>
                <a:lnTo>
                  <a:pt x="463296" y="0"/>
                </a:lnTo>
                <a:close/>
              </a:path>
              <a:path w="539750" h="76200">
                <a:moveTo>
                  <a:pt x="0" y="31747"/>
                </a:moveTo>
                <a:lnTo>
                  <a:pt x="0" y="44447"/>
                </a:lnTo>
                <a:lnTo>
                  <a:pt x="463296" y="44448"/>
                </a:lnTo>
                <a:lnTo>
                  <a:pt x="463296" y="31748"/>
                </a:lnTo>
                <a:lnTo>
                  <a:pt x="0" y="31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3883" y="3072383"/>
            <a:ext cx="178308" cy="1798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796788" y="2329053"/>
            <a:ext cx="1374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650" algn="l"/>
                <a:tab pos="1233805" algn="l"/>
              </a:tabLst>
            </a:pPr>
            <a:r>
              <a:rPr sz="1800" b="1" i="1" spc="-10" dirty="0">
                <a:solidFill>
                  <a:srgbClr val="0066CC"/>
                </a:solidFill>
                <a:latin typeface="Arial"/>
                <a:cs typeface="Arial"/>
              </a:rPr>
              <a:t>25</a:t>
            </a:r>
            <a:r>
              <a:rPr sz="1800" b="1" i="1" spc="-5" dirty="0">
                <a:solidFill>
                  <a:srgbClr val="0066CC"/>
                </a:solidFill>
                <a:latin typeface="Arial"/>
                <a:cs typeface="Arial"/>
              </a:rPr>
              <a:t>6</a:t>
            </a:r>
            <a:r>
              <a:rPr sz="1800" b="1" i="1" dirty="0">
                <a:solidFill>
                  <a:srgbClr val="0066CC"/>
                </a:solidFill>
                <a:latin typeface="Arial"/>
                <a:cs typeface="Arial"/>
              </a:rPr>
              <a:t>	</a:t>
            </a:r>
            <a:r>
              <a:rPr sz="1800" b="1" i="1" spc="-10" dirty="0">
                <a:solidFill>
                  <a:srgbClr val="0066CC"/>
                </a:solidFill>
                <a:latin typeface="Arial"/>
                <a:cs typeface="Arial"/>
              </a:rPr>
              <a:t>1</a:t>
            </a:r>
            <a:r>
              <a:rPr sz="1800" b="1" i="1" spc="-5" dirty="0">
                <a:solidFill>
                  <a:srgbClr val="0066CC"/>
                </a:solidFill>
                <a:latin typeface="Arial"/>
                <a:cs typeface="Arial"/>
              </a:rPr>
              <a:t>6</a:t>
            </a:r>
            <a:r>
              <a:rPr sz="1800" b="1" i="1" dirty="0">
                <a:solidFill>
                  <a:srgbClr val="0066CC"/>
                </a:solidFill>
                <a:latin typeface="Arial"/>
                <a:cs typeface="Arial"/>
              </a:rPr>
              <a:t>	</a:t>
            </a:r>
            <a:r>
              <a:rPr sz="1800" b="1" i="1" spc="-5" dirty="0">
                <a:solidFill>
                  <a:srgbClr val="0066CC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7579" y="2335149"/>
            <a:ext cx="949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0220" algn="l"/>
              </a:tabLst>
            </a:pPr>
            <a:r>
              <a:rPr sz="1400" b="1" i="1" dirty="0">
                <a:solidFill>
                  <a:srgbClr val="0066CC"/>
                </a:solidFill>
                <a:latin typeface="Arial"/>
                <a:cs typeface="Arial"/>
              </a:rPr>
              <a:t>1/16	1</a:t>
            </a:r>
            <a:r>
              <a:rPr sz="1400" b="1" i="1" spc="5" dirty="0">
                <a:solidFill>
                  <a:srgbClr val="0066CC"/>
                </a:solidFill>
                <a:latin typeface="Arial"/>
                <a:cs typeface="Arial"/>
              </a:rPr>
              <a:t>/</a:t>
            </a:r>
            <a:r>
              <a:rPr sz="1400" b="1" i="1" dirty="0">
                <a:solidFill>
                  <a:srgbClr val="0066CC"/>
                </a:solidFill>
                <a:latin typeface="Arial"/>
                <a:cs typeface="Arial"/>
              </a:rPr>
              <a:t>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3109" y="2708910"/>
            <a:ext cx="361315" cy="53975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0"/>
              </a:spcBef>
            </a:pPr>
            <a:r>
              <a:rPr sz="2800" b="1" spc="-5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2605" y="2713482"/>
            <a:ext cx="361315" cy="53975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663366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3626" y="2713482"/>
            <a:ext cx="361315" cy="53975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663366"/>
                </a:solidFill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14309" y="2713482"/>
            <a:ext cx="361315" cy="53975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663366"/>
                </a:solidFill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52281" y="2713482"/>
            <a:ext cx="361315" cy="53975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663366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21834" y="3180362"/>
            <a:ext cx="4519930" cy="202374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427480">
              <a:lnSpc>
                <a:spcPct val="100000"/>
              </a:lnSpc>
              <a:spcBef>
                <a:spcPts val="1160"/>
              </a:spcBef>
              <a:tabLst>
                <a:tab pos="1967864" algn="l"/>
                <a:tab pos="2508885" algn="l"/>
                <a:tab pos="3371215" algn="l"/>
                <a:tab pos="3909695" algn="l"/>
              </a:tabLst>
            </a:pPr>
            <a:r>
              <a:rPr sz="1800" b="1" i="1" spc="-5" dirty="0">
                <a:latin typeface="Arial"/>
                <a:cs typeface="Arial"/>
              </a:rPr>
              <a:t>2	1	0	-1	-2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5"/>
              </a:spcBef>
            </a:pPr>
            <a:r>
              <a:rPr sz="2000" b="1" i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r>
              <a:rPr sz="2000" b="1" i="1" spc="-15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*</a:t>
            </a:r>
            <a:r>
              <a:rPr sz="2000" b="1" i="1" dirty="0">
                <a:latin typeface="Arial"/>
                <a:cs typeface="Arial"/>
              </a:rPr>
              <a:t>16</a:t>
            </a:r>
            <a:r>
              <a:rPr sz="1950" b="1" baseline="42735" dirty="0">
                <a:solidFill>
                  <a:srgbClr val="330E42"/>
                </a:solidFill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i="1" dirty="0">
                <a:solidFill>
                  <a:srgbClr val="663366"/>
                </a:solidFill>
                <a:latin typeface="Arial"/>
                <a:cs typeface="Arial"/>
              </a:rPr>
              <a:t>14</a:t>
            </a:r>
            <a:r>
              <a:rPr sz="2000" b="1" i="1" spc="-60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*</a:t>
            </a:r>
            <a:r>
              <a:rPr sz="2000" b="1" i="1" spc="5" dirty="0">
                <a:latin typeface="Arial"/>
                <a:cs typeface="Arial"/>
              </a:rPr>
              <a:t>16</a:t>
            </a:r>
            <a:r>
              <a:rPr sz="1950" b="1" spc="7" baseline="42735" dirty="0">
                <a:solidFill>
                  <a:srgbClr val="330E42"/>
                </a:solidFill>
                <a:latin typeface="Arial"/>
                <a:cs typeface="Arial"/>
              </a:rPr>
              <a:t>1</a:t>
            </a:r>
            <a:r>
              <a:rPr sz="2000" b="1" spc="5" dirty="0">
                <a:latin typeface="Arial"/>
                <a:cs typeface="Arial"/>
              </a:rPr>
              <a:t>+</a:t>
            </a:r>
            <a:r>
              <a:rPr sz="2000" b="1" i="1" spc="5" dirty="0">
                <a:solidFill>
                  <a:srgbClr val="663366"/>
                </a:solidFill>
                <a:latin typeface="Arial"/>
                <a:cs typeface="Arial"/>
              </a:rPr>
              <a:t>5</a:t>
            </a:r>
            <a:r>
              <a:rPr sz="2000" b="1" i="1" spc="-45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*</a:t>
            </a:r>
            <a:r>
              <a:rPr sz="2000" b="1" i="1" spc="5" dirty="0">
                <a:latin typeface="Arial"/>
                <a:cs typeface="Arial"/>
              </a:rPr>
              <a:t>16</a:t>
            </a:r>
            <a:r>
              <a:rPr sz="1950" b="1" spc="7" baseline="42735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r>
              <a:rPr sz="2000" b="1" spc="5" dirty="0">
                <a:latin typeface="Arial"/>
                <a:cs typeface="Arial"/>
              </a:rPr>
              <a:t>+</a:t>
            </a:r>
            <a:r>
              <a:rPr sz="2000" b="1" i="1" spc="5" dirty="0">
                <a:solidFill>
                  <a:srgbClr val="663366"/>
                </a:solidFill>
                <a:latin typeface="Arial"/>
                <a:cs typeface="Arial"/>
              </a:rPr>
              <a:t>7</a:t>
            </a:r>
            <a:r>
              <a:rPr sz="2000" b="1" i="1" spc="-50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*</a:t>
            </a:r>
            <a:r>
              <a:rPr sz="2000" b="1" i="1" spc="5" dirty="0">
                <a:latin typeface="Arial"/>
                <a:cs typeface="Arial"/>
              </a:rPr>
              <a:t>16</a:t>
            </a:r>
            <a:r>
              <a:rPr sz="1950" b="1" spc="7" baseline="42735" dirty="0">
                <a:solidFill>
                  <a:srgbClr val="330E42"/>
                </a:solidFill>
                <a:latin typeface="Arial"/>
                <a:cs typeface="Arial"/>
              </a:rPr>
              <a:t>-1</a:t>
            </a:r>
            <a:r>
              <a:rPr sz="2000" b="1" spc="5" dirty="0">
                <a:latin typeface="Arial"/>
                <a:cs typeface="Arial"/>
              </a:rPr>
              <a:t>+</a:t>
            </a:r>
            <a:r>
              <a:rPr sz="2000" b="1" i="1" spc="5" dirty="0">
                <a:solidFill>
                  <a:srgbClr val="663366"/>
                </a:solidFill>
                <a:latin typeface="Arial"/>
                <a:cs typeface="Arial"/>
              </a:rPr>
              <a:t>10</a:t>
            </a:r>
            <a:r>
              <a:rPr sz="2000" b="1" i="1" spc="-45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*</a:t>
            </a:r>
            <a:r>
              <a:rPr sz="2000" b="1" i="1" spc="5" dirty="0">
                <a:latin typeface="Arial"/>
                <a:cs typeface="Arial"/>
              </a:rPr>
              <a:t>16</a:t>
            </a:r>
            <a:r>
              <a:rPr sz="1950" b="1" spc="7" baseline="42735" dirty="0">
                <a:solidFill>
                  <a:srgbClr val="330E42"/>
                </a:solidFill>
                <a:latin typeface="Arial"/>
                <a:cs typeface="Arial"/>
              </a:rPr>
              <a:t>-2</a:t>
            </a:r>
            <a:endParaRPr sz="1950" baseline="42735">
              <a:latin typeface="Arial"/>
              <a:cs typeface="Arial"/>
            </a:endParaRPr>
          </a:p>
          <a:p>
            <a:pPr marL="1312545">
              <a:lnSpc>
                <a:spcPct val="100000"/>
              </a:lnSpc>
              <a:spcBef>
                <a:spcPts val="1145"/>
              </a:spcBef>
            </a:pPr>
            <a:r>
              <a:rPr sz="2400" b="1" spc="-5" dirty="0">
                <a:latin typeface="Arial"/>
                <a:cs typeface="Arial"/>
              </a:rPr>
              <a:t>=(485.4765625)</a:t>
            </a:r>
            <a:r>
              <a:rPr sz="2400" b="1" spc="-7" baseline="-20833" dirty="0">
                <a:solidFill>
                  <a:srgbClr val="330E42"/>
                </a:solidFill>
                <a:latin typeface="Arial"/>
                <a:cs typeface="Arial"/>
              </a:rPr>
              <a:t>10</a:t>
            </a:r>
            <a:endParaRPr sz="2400" baseline="-20833">
              <a:latin typeface="Arial"/>
              <a:cs typeface="Arial"/>
            </a:endParaRPr>
          </a:p>
          <a:p>
            <a:pPr marL="2030730">
              <a:lnSpc>
                <a:spcPct val="100000"/>
              </a:lnSpc>
              <a:spcBef>
                <a:spcPts val="2025"/>
              </a:spcBef>
            </a:pPr>
            <a:r>
              <a:rPr sz="2400" b="1" spc="-5" dirty="0"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1E5</a:t>
            </a:r>
            <a:r>
              <a:rPr sz="2400" b="1" spc="-5" dirty="0">
                <a:latin typeface="Arial"/>
                <a:cs typeface="Arial"/>
              </a:rPr>
              <a:t>.</a:t>
            </a: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7A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spc="-7" baseline="-20833" dirty="0">
                <a:solidFill>
                  <a:srgbClr val="330E42"/>
                </a:solidFill>
                <a:latin typeface="Arial"/>
                <a:cs typeface="Arial"/>
              </a:rPr>
              <a:t>16</a:t>
            </a:r>
            <a:endParaRPr sz="2400" baseline="-2083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2571" y="5905500"/>
            <a:ext cx="539750" cy="360045"/>
          </a:xfrm>
          <a:custGeom>
            <a:avLst/>
            <a:gdLst/>
            <a:ahLst/>
            <a:cxnLst/>
            <a:rect l="l" t="t" r="r" b="b"/>
            <a:pathLst>
              <a:path w="539750" h="360045">
                <a:moveTo>
                  <a:pt x="539496" y="0"/>
                </a:moveTo>
                <a:lnTo>
                  <a:pt x="0" y="0"/>
                </a:lnTo>
                <a:lnTo>
                  <a:pt x="0" y="359664"/>
                </a:lnTo>
                <a:lnTo>
                  <a:pt x="539496" y="359664"/>
                </a:lnTo>
                <a:lnTo>
                  <a:pt x="53949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4952" y="5343144"/>
            <a:ext cx="539750" cy="361315"/>
          </a:xfrm>
          <a:custGeom>
            <a:avLst/>
            <a:gdLst/>
            <a:ahLst/>
            <a:cxnLst/>
            <a:rect l="l" t="t" r="r" b="b"/>
            <a:pathLst>
              <a:path w="539750" h="361314">
                <a:moveTo>
                  <a:pt x="539496" y="0"/>
                </a:moveTo>
                <a:lnTo>
                  <a:pt x="0" y="0"/>
                </a:lnTo>
                <a:lnTo>
                  <a:pt x="0" y="361187"/>
                </a:lnTo>
                <a:lnTo>
                  <a:pt x="539496" y="361187"/>
                </a:lnTo>
                <a:lnTo>
                  <a:pt x="53949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5995" y="4768596"/>
            <a:ext cx="539750" cy="361315"/>
          </a:xfrm>
          <a:custGeom>
            <a:avLst/>
            <a:gdLst/>
            <a:ahLst/>
            <a:cxnLst/>
            <a:rect l="l" t="t" r="r" b="b"/>
            <a:pathLst>
              <a:path w="539750" h="361314">
                <a:moveTo>
                  <a:pt x="539496" y="0"/>
                </a:moveTo>
                <a:lnTo>
                  <a:pt x="0" y="0"/>
                </a:lnTo>
                <a:lnTo>
                  <a:pt x="0" y="361187"/>
                </a:lnTo>
                <a:lnTo>
                  <a:pt x="539496" y="361187"/>
                </a:lnTo>
                <a:lnTo>
                  <a:pt x="53949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33031" y="3069335"/>
            <a:ext cx="719455" cy="360045"/>
          </a:xfrm>
          <a:custGeom>
            <a:avLst/>
            <a:gdLst/>
            <a:ahLst/>
            <a:cxnLst/>
            <a:rect l="l" t="t" r="r" b="b"/>
            <a:pathLst>
              <a:path w="719454" h="360045">
                <a:moveTo>
                  <a:pt x="719327" y="0"/>
                </a:moveTo>
                <a:lnTo>
                  <a:pt x="0" y="0"/>
                </a:lnTo>
                <a:lnTo>
                  <a:pt x="0" y="359663"/>
                </a:lnTo>
                <a:lnTo>
                  <a:pt x="719327" y="359663"/>
                </a:lnTo>
                <a:lnTo>
                  <a:pt x="71932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30867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The</a:t>
            </a:r>
            <a:r>
              <a:rPr spc="65" dirty="0"/>
              <a:t> </a:t>
            </a:r>
            <a:r>
              <a:rPr spc="20" dirty="0"/>
              <a:t>Power</a:t>
            </a:r>
            <a:r>
              <a:rPr spc="70" dirty="0"/>
              <a:t> </a:t>
            </a:r>
            <a:r>
              <a:rPr spc="55" dirty="0"/>
              <a:t>of</a:t>
            </a:r>
            <a:r>
              <a:rPr spc="85" dirty="0"/>
              <a:t> </a:t>
            </a:r>
            <a:r>
              <a:rPr spc="-45" dirty="0"/>
              <a:t>2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89163" y="1254188"/>
          <a:ext cx="2405380" cy="5129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674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3600" spc="-7" baseline="-16203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spc="-5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74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801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74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-7" baseline="2430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=4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801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674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=16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801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=64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=128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024437" y="1254188"/>
          <a:ext cx="2564130" cy="5129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67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70"/>
                        </a:lnSpc>
                      </a:pPr>
                      <a:r>
                        <a:rPr sz="3600" spc="-7" baseline="-16203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spc="-5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7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=256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80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=512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7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=1024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80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-15" baseline="24305" dirty="0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=2048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67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=4096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80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=1M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30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=1G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40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=1T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200397" y="2132838"/>
            <a:ext cx="733425" cy="3818254"/>
          </a:xfrm>
          <a:custGeom>
            <a:avLst/>
            <a:gdLst/>
            <a:ahLst/>
            <a:cxnLst/>
            <a:rect l="l" t="t" r="r" b="b"/>
            <a:pathLst>
              <a:path w="733425" h="3818254">
                <a:moveTo>
                  <a:pt x="658208" y="109179"/>
                </a:moveTo>
                <a:lnTo>
                  <a:pt x="0" y="3811231"/>
                </a:lnTo>
                <a:lnTo>
                  <a:pt x="37591" y="3817912"/>
                </a:lnTo>
                <a:lnTo>
                  <a:pt x="695683" y="115854"/>
                </a:lnTo>
                <a:lnTo>
                  <a:pt x="658208" y="109179"/>
                </a:lnTo>
                <a:close/>
              </a:path>
              <a:path w="733425" h="3818254">
                <a:moveTo>
                  <a:pt x="723775" y="90424"/>
                </a:moveTo>
                <a:lnTo>
                  <a:pt x="661542" y="90424"/>
                </a:lnTo>
                <a:lnTo>
                  <a:pt x="699007" y="97154"/>
                </a:lnTo>
                <a:lnTo>
                  <a:pt x="695683" y="115854"/>
                </a:lnTo>
                <a:lnTo>
                  <a:pt x="733298" y="122554"/>
                </a:lnTo>
                <a:lnTo>
                  <a:pt x="723775" y="90424"/>
                </a:lnTo>
                <a:close/>
              </a:path>
              <a:path w="733425" h="3818254">
                <a:moveTo>
                  <a:pt x="661542" y="90424"/>
                </a:moveTo>
                <a:lnTo>
                  <a:pt x="658208" y="109179"/>
                </a:lnTo>
                <a:lnTo>
                  <a:pt x="695683" y="115854"/>
                </a:lnTo>
                <a:lnTo>
                  <a:pt x="699007" y="97154"/>
                </a:lnTo>
                <a:lnTo>
                  <a:pt x="661542" y="90424"/>
                </a:lnTo>
                <a:close/>
              </a:path>
              <a:path w="733425" h="3818254">
                <a:moveTo>
                  <a:pt x="696976" y="0"/>
                </a:moveTo>
                <a:lnTo>
                  <a:pt x="620649" y="102488"/>
                </a:lnTo>
                <a:lnTo>
                  <a:pt x="658208" y="109179"/>
                </a:lnTo>
                <a:lnTo>
                  <a:pt x="661542" y="90424"/>
                </a:lnTo>
                <a:lnTo>
                  <a:pt x="723775" y="90424"/>
                </a:lnTo>
                <a:lnTo>
                  <a:pt x="696976" y="0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55457" y="4752213"/>
            <a:ext cx="610235" cy="152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63366"/>
                </a:solidFill>
                <a:latin typeface="Arial"/>
                <a:cs typeface="Arial"/>
              </a:rPr>
              <a:t>Mega</a:t>
            </a:r>
            <a:endParaRPr sz="1800">
              <a:latin typeface="Arial"/>
              <a:cs typeface="Arial"/>
            </a:endParaRPr>
          </a:p>
          <a:p>
            <a:pPr marL="12700" marR="79375">
              <a:lnSpc>
                <a:spcPct val="210100"/>
              </a:lnSpc>
              <a:spcBef>
                <a:spcPts val="565"/>
              </a:spcBef>
            </a:pPr>
            <a:r>
              <a:rPr sz="1800" b="1" dirty="0">
                <a:solidFill>
                  <a:srgbClr val="663366"/>
                </a:solidFill>
                <a:latin typeface="Arial"/>
                <a:cs typeface="Arial"/>
              </a:rPr>
              <a:t>Giga  </a:t>
            </a:r>
            <a:r>
              <a:rPr sz="1800" b="1" spc="-40" dirty="0">
                <a:solidFill>
                  <a:srgbClr val="663366"/>
                </a:solidFill>
                <a:latin typeface="Arial"/>
                <a:cs typeface="Arial"/>
              </a:rPr>
              <a:t>Tera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27085" y="3096259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63366"/>
                </a:solidFill>
                <a:latin typeface="Arial"/>
                <a:cs typeface="Arial"/>
              </a:rPr>
              <a:t>Kilo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32876" y="6704076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296" y="44448"/>
                </a:moveTo>
                <a:lnTo>
                  <a:pt x="463296" y="76197"/>
                </a:lnTo>
                <a:lnTo>
                  <a:pt x="526795" y="44448"/>
                </a:lnTo>
                <a:lnTo>
                  <a:pt x="463296" y="44448"/>
                </a:lnTo>
                <a:close/>
              </a:path>
              <a:path w="539750" h="76200">
                <a:moveTo>
                  <a:pt x="463296" y="31748"/>
                </a:moveTo>
                <a:lnTo>
                  <a:pt x="463296" y="44448"/>
                </a:lnTo>
                <a:lnTo>
                  <a:pt x="475996" y="44448"/>
                </a:lnTo>
                <a:lnTo>
                  <a:pt x="475996" y="31748"/>
                </a:lnTo>
                <a:lnTo>
                  <a:pt x="463296" y="31748"/>
                </a:lnTo>
                <a:close/>
              </a:path>
              <a:path w="539750" h="76200">
                <a:moveTo>
                  <a:pt x="463296" y="0"/>
                </a:moveTo>
                <a:lnTo>
                  <a:pt x="463296" y="31748"/>
                </a:lnTo>
                <a:lnTo>
                  <a:pt x="475996" y="31748"/>
                </a:lnTo>
                <a:lnTo>
                  <a:pt x="475996" y="44448"/>
                </a:lnTo>
                <a:lnTo>
                  <a:pt x="526798" y="44447"/>
                </a:lnTo>
                <a:lnTo>
                  <a:pt x="539496" y="38098"/>
                </a:lnTo>
                <a:lnTo>
                  <a:pt x="463296" y="0"/>
                </a:lnTo>
                <a:close/>
              </a:path>
              <a:path w="539750" h="76200">
                <a:moveTo>
                  <a:pt x="0" y="31747"/>
                </a:moveTo>
                <a:lnTo>
                  <a:pt x="0" y="44447"/>
                </a:lnTo>
                <a:lnTo>
                  <a:pt x="463296" y="44448"/>
                </a:lnTo>
                <a:lnTo>
                  <a:pt x="463296" y="31748"/>
                </a:lnTo>
                <a:lnTo>
                  <a:pt x="0" y="31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18472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Addition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892" y="1319530"/>
            <a:ext cx="2296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4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Decimal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Addition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4598" y="1987977"/>
            <a:ext cx="1838960" cy="164973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985"/>
              </a:spcBef>
              <a:tabLst>
                <a:tab pos="926465" algn="l"/>
              </a:tabLst>
            </a:pPr>
            <a:r>
              <a:rPr sz="2800" b="1" spc="-5" dirty="0">
                <a:solidFill>
                  <a:srgbClr val="FF6600"/>
                </a:solidFill>
                <a:latin typeface="Times New Roman"/>
                <a:cs typeface="Times New Roman"/>
              </a:rPr>
              <a:t>1	1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895"/>
              </a:spcBef>
              <a:tabLst>
                <a:tab pos="720725" algn="l"/>
              </a:tabLst>
            </a:pPr>
            <a:r>
              <a:rPr sz="2800" b="1" spc="-5" dirty="0">
                <a:solidFill>
                  <a:srgbClr val="C3AECC"/>
                </a:solidFill>
                <a:latin typeface="Times New Roman"/>
                <a:cs typeface="Times New Roman"/>
              </a:rPr>
              <a:t>5	5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925"/>
              </a:spcBef>
              <a:tabLst>
                <a:tab pos="913765" algn="l"/>
                <a:tab pos="1635125" algn="l"/>
              </a:tabLst>
            </a:pPr>
            <a:r>
              <a:rPr sz="2800" b="1" spc="-5" dirty="0">
                <a:latin typeface="Arial"/>
                <a:cs typeface="Arial"/>
              </a:rPr>
              <a:t>+	</a:t>
            </a:r>
            <a:r>
              <a:rPr sz="2800" b="1" spc="-5" dirty="0">
                <a:solidFill>
                  <a:srgbClr val="C3AECC"/>
                </a:solidFill>
                <a:latin typeface="Times New Roman"/>
                <a:cs typeface="Times New Roman"/>
              </a:rPr>
              <a:t>5	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2582" y="3789426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1799844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10560" y="3902202"/>
            <a:ext cx="1642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0885" algn="l"/>
                <a:tab pos="14516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1	1	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32876" y="6704076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296" y="44448"/>
                </a:moveTo>
                <a:lnTo>
                  <a:pt x="463296" y="76197"/>
                </a:lnTo>
                <a:lnTo>
                  <a:pt x="526795" y="44448"/>
                </a:lnTo>
                <a:lnTo>
                  <a:pt x="463296" y="44448"/>
                </a:lnTo>
                <a:close/>
              </a:path>
              <a:path w="539750" h="76200">
                <a:moveTo>
                  <a:pt x="463296" y="31748"/>
                </a:moveTo>
                <a:lnTo>
                  <a:pt x="463296" y="44448"/>
                </a:lnTo>
                <a:lnTo>
                  <a:pt x="475996" y="44448"/>
                </a:lnTo>
                <a:lnTo>
                  <a:pt x="475996" y="31748"/>
                </a:lnTo>
                <a:lnTo>
                  <a:pt x="463296" y="31748"/>
                </a:lnTo>
                <a:close/>
              </a:path>
              <a:path w="539750" h="76200">
                <a:moveTo>
                  <a:pt x="463296" y="0"/>
                </a:moveTo>
                <a:lnTo>
                  <a:pt x="463296" y="31748"/>
                </a:lnTo>
                <a:lnTo>
                  <a:pt x="475996" y="31748"/>
                </a:lnTo>
                <a:lnTo>
                  <a:pt x="475996" y="44448"/>
                </a:lnTo>
                <a:lnTo>
                  <a:pt x="526798" y="44447"/>
                </a:lnTo>
                <a:lnTo>
                  <a:pt x="539496" y="38098"/>
                </a:lnTo>
                <a:lnTo>
                  <a:pt x="463296" y="0"/>
                </a:lnTo>
                <a:close/>
              </a:path>
              <a:path w="539750" h="76200">
                <a:moveTo>
                  <a:pt x="0" y="31747"/>
                </a:moveTo>
                <a:lnTo>
                  <a:pt x="0" y="44447"/>
                </a:lnTo>
                <a:lnTo>
                  <a:pt x="463296" y="44448"/>
                </a:lnTo>
                <a:lnTo>
                  <a:pt x="463296" y="31748"/>
                </a:lnTo>
                <a:lnTo>
                  <a:pt x="0" y="31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2258" y="2255520"/>
            <a:ext cx="721360" cy="190500"/>
          </a:xfrm>
          <a:custGeom>
            <a:avLst/>
            <a:gdLst/>
            <a:ahLst/>
            <a:cxnLst/>
            <a:rect l="l" t="t" r="r" b="b"/>
            <a:pathLst>
              <a:path w="721360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721360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721360" h="190500">
                <a:moveTo>
                  <a:pt x="720851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720851" y="114300"/>
                </a:lnTo>
                <a:lnTo>
                  <a:pt x="720851" y="762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00115" y="2101342"/>
            <a:ext cx="952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Carry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3320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Binary</a:t>
            </a:r>
            <a:r>
              <a:rPr spc="30" dirty="0"/>
              <a:t> </a:t>
            </a:r>
            <a:r>
              <a:rPr spc="114" dirty="0"/>
              <a:t>Addition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892" y="1319530"/>
            <a:ext cx="2252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4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Column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Addition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876" y="6655307"/>
            <a:ext cx="539750" cy="173990"/>
          </a:xfrm>
          <a:custGeom>
            <a:avLst/>
            <a:gdLst/>
            <a:ahLst/>
            <a:cxnLst/>
            <a:rect l="l" t="t" r="r" b="b"/>
            <a:pathLst>
              <a:path w="539750" h="173990">
                <a:moveTo>
                  <a:pt x="365759" y="0"/>
                </a:moveTo>
                <a:lnTo>
                  <a:pt x="365759" y="173733"/>
                </a:lnTo>
                <a:lnTo>
                  <a:pt x="481583" y="115822"/>
                </a:lnTo>
                <a:lnTo>
                  <a:pt x="394716" y="115822"/>
                </a:lnTo>
                <a:lnTo>
                  <a:pt x="394716" y="57912"/>
                </a:lnTo>
                <a:lnTo>
                  <a:pt x="481585" y="57912"/>
                </a:lnTo>
                <a:lnTo>
                  <a:pt x="365759" y="0"/>
                </a:lnTo>
                <a:close/>
              </a:path>
              <a:path w="539750" h="173990">
                <a:moveTo>
                  <a:pt x="365759" y="57912"/>
                </a:moveTo>
                <a:lnTo>
                  <a:pt x="0" y="57912"/>
                </a:lnTo>
                <a:lnTo>
                  <a:pt x="0" y="115822"/>
                </a:lnTo>
                <a:lnTo>
                  <a:pt x="365759" y="115822"/>
                </a:lnTo>
                <a:lnTo>
                  <a:pt x="365759" y="57912"/>
                </a:lnTo>
                <a:close/>
              </a:path>
              <a:path w="539750" h="173990">
                <a:moveTo>
                  <a:pt x="481585" y="57912"/>
                </a:moveTo>
                <a:lnTo>
                  <a:pt x="394716" y="57912"/>
                </a:lnTo>
                <a:lnTo>
                  <a:pt x="394716" y="115822"/>
                </a:lnTo>
                <a:lnTo>
                  <a:pt x="481583" y="115822"/>
                </a:lnTo>
                <a:lnTo>
                  <a:pt x="539496" y="86866"/>
                </a:lnTo>
                <a:lnTo>
                  <a:pt x="481585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11729" y="2333808"/>
          <a:ext cx="5063490" cy="2193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2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7119">
                <a:tc gridSpan="2">
                  <a:txBody>
                    <a:bodyPr/>
                    <a:lstStyle/>
                    <a:p>
                      <a:pPr marL="450215">
                        <a:lnSpc>
                          <a:spcPts val="3050"/>
                        </a:lnSpc>
                        <a:tabLst>
                          <a:tab pos="989965" algn="l"/>
                        </a:tabLst>
                      </a:pPr>
                      <a:r>
                        <a:rPr sz="2800" b="1" spc="-5" dirty="0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0"/>
                        </a:lnSpc>
                      </a:pPr>
                      <a:r>
                        <a:rPr sz="2800" b="1" dirty="0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0"/>
                        </a:lnSpc>
                      </a:pPr>
                      <a:r>
                        <a:rPr sz="2800" b="1" dirty="0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0"/>
                        </a:lnSpc>
                      </a:pPr>
                      <a:r>
                        <a:rPr sz="2800" b="1" dirty="0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0"/>
                        </a:lnSpc>
                      </a:pPr>
                      <a:r>
                        <a:rPr sz="2800" b="1" dirty="0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457">
                <a:tc gridSpan="2">
                  <a:txBody>
                    <a:bodyPr/>
                    <a:lstStyle/>
                    <a:p>
                      <a:pPr marR="173355" algn="r">
                        <a:lnSpc>
                          <a:spcPts val="3304"/>
                        </a:lnSpc>
                        <a:spcBef>
                          <a:spcPts val="275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275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275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275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275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04"/>
                        </a:lnSpc>
                        <a:spcBef>
                          <a:spcPts val="275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61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396"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+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23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60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08">
                <a:tc>
                  <a:txBody>
                    <a:bodyPr/>
                    <a:lstStyle/>
                    <a:p>
                      <a:pPr marL="450215">
                        <a:lnSpc>
                          <a:spcPts val="3304"/>
                        </a:lnSpc>
                        <a:spcBef>
                          <a:spcPts val="97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97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97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97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304"/>
                        </a:lnSpc>
                        <a:spcBef>
                          <a:spcPts val="97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97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04"/>
                        </a:lnSpc>
                        <a:spcBef>
                          <a:spcPts val="97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84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38912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Binary</a:t>
            </a:r>
            <a:r>
              <a:rPr spc="25" dirty="0"/>
              <a:t> </a:t>
            </a:r>
            <a:r>
              <a:rPr spc="80" dirty="0"/>
              <a:t>Subtraction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892" y="1319530"/>
            <a:ext cx="3771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65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6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Bo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-8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2000" spc="-5" dirty="0">
                <a:solidFill>
                  <a:srgbClr val="006FC0"/>
                </a:solidFill>
                <a:latin typeface="Cambria"/>
                <a:cs typeface="Cambria"/>
              </a:rPr>
              <a:t>w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“Ba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spc="254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200" dirty="0">
                <a:solidFill>
                  <a:srgbClr val="006FC0"/>
                </a:solidFill>
                <a:latin typeface="Cambria"/>
                <a:cs typeface="Cambria"/>
              </a:rPr>
              <a:t>”</a:t>
            </a:r>
            <a:r>
              <a:rPr sz="2000" spc="-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40" dirty="0">
                <a:solidFill>
                  <a:srgbClr val="006FC0"/>
                </a:solidFill>
                <a:latin typeface="Cambria"/>
                <a:cs typeface="Cambria"/>
              </a:rPr>
              <a:t>w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h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ne</a:t>
            </a:r>
            <a:r>
              <a:rPr sz="2000" spc="150" dirty="0">
                <a:solidFill>
                  <a:srgbClr val="006FC0"/>
                </a:solidFill>
                <a:latin typeface="Cambria"/>
                <a:cs typeface="Cambria"/>
              </a:rPr>
              <a:t>eded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33422" y="1973509"/>
          <a:ext cx="5537835" cy="273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5361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0"/>
                        </a:lnSpc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050"/>
                        </a:lnSpc>
                      </a:pPr>
                      <a:r>
                        <a:rPr sz="2800" b="1" dirty="0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050"/>
                        </a:lnSpc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(10)</a:t>
                      </a:r>
                      <a:r>
                        <a:rPr sz="2775" b="1" baseline="-21021" dirty="0">
                          <a:latin typeface="Times New Roman"/>
                          <a:cs typeface="Times New Roman"/>
                        </a:rPr>
                        <a:t>2</a:t>
                      </a:r>
                      <a:endParaRPr sz="2775" baseline="-2102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95"/>
                        </a:lnSpc>
                      </a:pPr>
                      <a:r>
                        <a:rPr sz="2800" b="1" dirty="0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800" b="1" dirty="0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800" b="1" dirty="0">
                          <a:solidFill>
                            <a:srgbClr val="FF66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5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77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8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211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23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3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97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97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97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97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304"/>
                        </a:lnSpc>
                        <a:spcBef>
                          <a:spcPts val="97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97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04"/>
                        </a:lnSpc>
                        <a:spcBef>
                          <a:spcPts val="97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54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70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833109" y="2152395"/>
            <a:ext cx="728345" cy="377190"/>
          </a:xfrm>
          <a:custGeom>
            <a:avLst/>
            <a:gdLst/>
            <a:ahLst/>
            <a:cxnLst/>
            <a:rect l="l" t="t" r="r" b="b"/>
            <a:pathLst>
              <a:path w="728345" h="377189">
                <a:moveTo>
                  <a:pt x="127762" y="206248"/>
                </a:moveTo>
                <a:lnTo>
                  <a:pt x="0" y="376681"/>
                </a:lnTo>
                <a:lnTo>
                  <a:pt x="212978" y="376681"/>
                </a:lnTo>
                <a:lnTo>
                  <a:pt x="183134" y="316991"/>
                </a:lnTo>
                <a:lnTo>
                  <a:pt x="161925" y="316991"/>
                </a:lnTo>
                <a:lnTo>
                  <a:pt x="144779" y="282955"/>
                </a:lnTo>
                <a:lnTo>
                  <a:pt x="161849" y="274423"/>
                </a:lnTo>
                <a:lnTo>
                  <a:pt x="127762" y="206248"/>
                </a:lnTo>
                <a:close/>
              </a:path>
              <a:path w="728345" h="377189">
                <a:moveTo>
                  <a:pt x="161849" y="274423"/>
                </a:moveTo>
                <a:lnTo>
                  <a:pt x="144779" y="282955"/>
                </a:lnTo>
                <a:lnTo>
                  <a:pt x="161925" y="316991"/>
                </a:lnTo>
                <a:lnTo>
                  <a:pt x="178892" y="308508"/>
                </a:lnTo>
                <a:lnTo>
                  <a:pt x="161849" y="274423"/>
                </a:lnTo>
                <a:close/>
              </a:path>
              <a:path w="728345" h="377189">
                <a:moveTo>
                  <a:pt x="178892" y="308508"/>
                </a:moveTo>
                <a:lnTo>
                  <a:pt x="161925" y="316991"/>
                </a:lnTo>
                <a:lnTo>
                  <a:pt x="183134" y="316991"/>
                </a:lnTo>
                <a:lnTo>
                  <a:pt x="178892" y="308508"/>
                </a:lnTo>
                <a:close/>
              </a:path>
              <a:path w="728345" h="377189">
                <a:moveTo>
                  <a:pt x="710818" y="0"/>
                </a:moveTo>
                <a:lnTo>
                  <a:pt x="161849" y="274423"/>
                </a:lnTo>
                <a:lnTo>
                  <a:pt x="178892" y="308508"/>
                </a:lnTo>
                <a:lnTo>
                  <a:pt x="727837" y="34036"/>
                </a:lnTo>
                <a:lnTo>
                  <a:pt x="710818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32426" y="3160014"/>
            <a:ext cx="361315" cy="181610"/>
          </a:xfrm>
          <a:custGeom>
            <a:avLst/>
            <a:gdLst/>
            <a:ahLst/>
            <a:cxnLst/>
            <a:rect l="l" t="t" r="r" b="b"/>
            <a:pathLst>
              <a:path w="361314" h="181610">
                <a:moveTo>
                  <a:pt x="0" y="181356"/>
                </a:moveTo>
                <a:lnTo>
                  <a:pt x="361188" y="0"/>
                </a:lnTo>
              </a:path>
            </a:pathLst>
          </a:custGeom>
          <a:ln w="28956">
            <a:solidFill>
              <a:srgbClr val="66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92929" y="3158489"/>
            <a:ext cx="361315" cy="181610"/>
          </a:xfrm>
          <a:custGeom>
            <a:avLst/>
            <a:gdLst/>
            <a:ahLst/>
            <a:cxnLst/>
            <a:rect l="l" t="t" r="r" b="b"/>
            <a:pathLst>
              <a:path w="361314" h="181610">
                <a:moveTo>
                  <a:pt x="0" y="181356"/>
                </a:moveTo>
                <a:lnTo>
                  <a:pt x="361188" y="0"/>
                </a:lnTo>
              </a:path>
            </a:pathLst>
          </a:custGeom>
          <a:ln w="28956">
            <a:solidFill>
              <a:srgbClr val="66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2917" y="3152394"/>
            <a:ext cx="360045" cy="180340"/>
          </a:xfrm>
          <a:custGeom>
            <a:avLst/>
            <a:gdLst/>
            <a:ahLst/>
            <a:cxnLst/>
            <a:rect l="l" t="t" r="r" b="b"/>
            <a:pathLst>
              <a:path w="360044" h="180339">
                <a:moveTo>
                  <a:pt x="0" y="179831"/>
                </a:moveTo>
                <a:lnTo>
                  <a:pt x="359663" y="0"/>
                </a:lnTo>
              </a:path>
            </a:pathLst>
          </a:custGeom>
          <a:ln w="28956">
            <a:solidFill>
              <a:srgbClr val="66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6214" y="2605277"/>
            <a:ext cx="539750" cy="180340"/>
          </a:xfrm>
          <a:custGeom>
            <a:avLst/>
            <a:gdLst/>
            <a:ahLst/>
            <a:cxnLst/>
            <a:rect l="l" t="t" r="r" b="b"/>
            <a:pathLst>
              <a:path w="539750" h="180339">
                <a:moveTo>
                  <a:pt x="0" y="179832"/>
                </a:moveTo>
                <a:lnTo>
                  <a:pt x="539496" y="0"/>
                </a:lnTo>
              </a:path>
            </a:pathLst>
          </a:custGeom>
          <a:ln w="28956">
            <a:solidFill>
              <a:srgbClr val="66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2876" y="6704076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296" y="44448"/>
                </a:moveTo>
                <a:lnTo>
                  <a:pt x="463296" y="76197"/>
                </a:lnTo>
                <a:lnTo>
                  <a:pt x="526795" y="44448"/>
                </a:lnTo>
                <a:lnTo>
                  <a:pt x="463296" y="44448"/>
                </a:lnTo>
                <a:close/>
              </a:path>
              <a:path w="539750" h="76200">
                <a:moveTo>
                  <a:pt x="463296" y="31748"/>
                </a:moveTo>
                <a:lnTo>
                  <a:pt x="463296" y="44448"/>
                </a:lnTo>
                <a:lnTo>
                  <a:pt x="475996" y="44448"/>
                </a:lnTo>
                <a:lnTo>
                  <a:pt x="475996" y="31748"/>
                </a:lnTo>
                <a:lnTo>
                  <a:pt x="463296" y="31748"/>
                </a:lnTo>
                <a:close/>
              </a:path>
              <a:path w="539750" h="76200">
                <a:moveTo>
                  <a:pt x="463296" y="0"/>
                </a:moveTo>
                <a:lnTo>
                  <a:pt x="463296" y="31748"/>
                </a:lnTo>
                <a:lnTo>
                  <a:pt x="475996" y="31748"/>
                </a:lnTo>
                <a:lnTo>
                  <a:pt x="475996" y="44448"/>
                </a:lnTo>
                <a:lnTo>
                  <a:pt x="526798" y="44447"/>
                </a:lnTo>
                <a:lnTo>
                  <a:pt x="539496" y="38098"/>
                </a:lnTo>
                <a:lnTo>
                  <a:pt x="463296" y="0"/>
                </a:lnTo>
                <a:close/>
              </a:path>
              <a:path w="539750" h="76200">
                <a:moveTo>
                  <a:pt x="0" y="31747"/>
                </a:moveTo>
                <a:lnTo>
                  <a:pt x="0" y="44447"/>
                </a:lnTo>
                <a:lnTo>
                  <a:pt x="463296" y="44448"/>
                </a:lnTo>
                <a:lnTo>
                  <a:pt x="463296" y="31748"/>
                </a:lnTo>
                <a:lnTo>
                  <a:pt x="0" y="31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4393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Binary</a:t>
            </a:r>
            <a:r>
              <a:rPr spc="25" dirty="0"/>
              <a:t> </a:t>
            </a:r>
            <a:r>
              <a:rPr spc="85" dirty="0"/>
              <a:t>Multiplication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892" y="1319530"/>
            <a:ext cx="1292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4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006FC0"/>
                </a:solidFill>
                <a:latin typeface="Cambria"/>
                <a:cs typeface="Cambria"/>
              </a:rPr>
              <a:t>Bit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by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bit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876" y="6704076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296" y="44448"/>
                </a:moveTo>
                <a:lnTo>
                  <a:pt x="463296" y="76197"/>
                </a:lnTo>
                <a:lnTo>
                  <a:pt x="526795" y="44448"/>
                </a:lnTo>
                <a:lnTo>
                  <a:pt x="463296" y="44448"/>
                </a:lnTo>
                <a:close/>
              </a:path>
              <a:path w="539750" h="76200">
                <a:moveTo>
                  <a:pt x="463296" y="31748"/>
                </a:moveTo>
                <a:lnTo>
                  <a:pt x="463296" y="44448"/>
                </a:lnTo>
                <a:lnTo>
                  <a:pt x="475996" y="44448"/>
                </a:lnTo>
                <a:lnTo>
                  <a:pt x="475996" y="31748"/>
                </a:lnTo>
                <a:lnTo>
                  <a:pt x="463296" y="31748"/>
                </a:lnTo>
                <a:close/>
              </a:path>
              <a:path w="539750" h="76200">
                <a:moveTo>
                  <a:pt x="463296" y="0"/>
                </a:moveTo>
                <a:lnTo>
                  <a:pt x="463296" y="31748"/>
                </a:lnTo>
                <a:lnTo>
                  <a:pt x="475996" y="31748"/>
                </a:lnTo>
                <a:lnTo>
                  <a:pt x="475996" y="44448"/>
                </a:lnTo>
                <a:lnTo>
                  <a:pt x="526798" y="44447"/>
                </a:lnTo>
                <a:lnTo>
                  <a:pt x="539496" y="38098"/>
                </a:lnTo>
                <a:lnTo>
                  <a:pt x="463296" y="0"/>
                </a:lnTo>
                <a:close/>
              </a:path>
              <a:path w="539750" h="76200">
                <a:moveTo>
                  <a:pt x="0" y="31747"/>
                </a:moveTo>
                <a:lnTo>
                  <a:pt x="0" y="44447"/>
                </a:lnTo>
                <a:lnTo>
                  <a:pt x="463296" y="44448"/>
                </a:lnTo>
                <a:lnTo>
                  <a:pt x="463296" y="31748"/>
                </a:lnTo>
                <a:lnTo>
                  <a:pt x="0" y="31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72917" y="1973509"/>
          <a:ext cx="4319270" cy="3994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655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305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05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305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31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x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C3AEC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1720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26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278"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539750" algn="l"/>
                        </a:tabLst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1	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306">
                <a:tc>
                  <a:txBody>
                    <a:bodyPr/>
                    <a:lstStyle/>
                    <a:p>
                      <a:pPr marR="172720" algn="r">
                        <a:lnSpc>
                          <a:spcPts val="3304"/>
                        </a:lnSpc>
                        <a:spcBef>
                          <a:spcPts val="990"/>
                        </a:spcBef>
                        <a:tabLst>
                          <a:tab pos="540385" algn="l"/>
                        </a:tabLst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1	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99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99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  <a:spcBef>
                          <a:spcPts val="99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3304"/>
                        </a:lnSpc>
                        <a:spcBef>
                          <a:spcPts val="99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304"/>
                        </a:lnSpc>
                        <a:spcBef>
                          <a:spcPts val="99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3304"/>
                        </a:lnSpc>
                        <a:spcBef>
                          <a:spcPts val="99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>
                    <a:lnT w="38100">
                      <a:solidFill>
                        <a:srgbClr val="FF99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5591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Number</a:t>
            </a:r>
            <a:r>
              <a:rPr spc="70" dirty="0"/>
              <a:t> </a:t>
            </a:r>
            <a:r>
              <a:rPr spc="110" dirty="0"/>
              <a:t>Base</a:t>
            </a:r>
            <a:r>
              <a:rPr spc="105" dirty="0"/>
              <a:t> </a:t>
            </a:r>
            <a:r>
              <a:rPr spc="145" dirty="0"/>
              <a:t>Conversions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8091" y="1793748"/>
            <a:ext cx="6303264" cy="45171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00504" y="3638169"/>
            <a:ext cx="11557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Decimal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330E42"/>
                </a:solidFill>
                <a:latin typeface="Arial"/>
                <a:cs typeface="Arial"/>
              </a:rPr>
              <a:t>Base</a:t>
            </a:r>
            <a:r>
              <a:rPr sz="2000" b="1" spc="-105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0E42"/>
                </a:solidFill>
                <a:latin typeface="Arial"/>
                <a:cs typeface="Arial"/>
              </a:rPr>
              <a:t>10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2790" y="3638169"/>
            <a:ext cx="101409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033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Binary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663366"/>
                </a:solidFill>
                <a:latin typeface="Arial"/>
                <a:cs typeface="Arial"/>
              </a:rPr>
              <a:t>Base</a:t>
            </a:r>
            <a:r>
              <a:rPr sz="2000" b="1" spc="-105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63366"/>
                </a:solidFill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62125" y="2270759"/>
            <a:ext cx="4205605" cy="3898900"/>
          </a:xfrm>
          <a:custGeom>
            <a:avLst/>
            <a:gdLst/>
            <a:ahLst/>
            <a:cxnLst/>
            <a:rect l="l" t="t" r="r" b="b"/>
            <a:pathLst>
              <a:path w="4205605" h="3898900">
                <a:moveTo>
                  <a:pt x="847979" y="2350135"/>
                </a:moveTo>
                <a:lnTo>
                  <a:pt x="841375" y="2324862"/>
                </a:lnTo>
                <a:lnTo>
                  <a:pt x="836168" y="2296541"/>
                </a:lnTo>
                <a:lnTo>
                  <a:pt x="832866" y="2268347"/>
                </a:lnTo>
                <a:lnTo>
                  <a:pt x="831723" y="2239010"/>
                </a:lnTo>
                <a:lnTo>
                  <a:pt x="802767" y="2240026"/>
                </a:lnTo>
                <a:lnTo>
                  <a:pt x="803910" y="2269363"/>
                </a:lnTo>
                <a:lnTo>
                  <a:pt x="807339" y="2299843"/>
                </a:lnTo>
                <a:lnTo>
                  <a:pt x="812927" y="2330196"/>
                </a:lnTo>
                <a:lnTo>
                  <a:pt x="820039" y="2357374"/>
                </a:lnTo>
                <a:lnTo>
                  <a:pt x="847979" y="2350135"/>
                </a:lnTo>
                <a:close/>
              </a:path>
              <a:path w="4205605" h="3898900">
                <a:moveTo>
                  <a:pt x="853186" y="1036447"/>
                </a:moveTo>
                <a:lnTo>
                  <a:pt x="813054" y="1065530"/>
                </a:lnTo>
                <a:lnTo>
                  <a:pt x="803910" y="1118235"/>
                </a:lnTo>
                <a:lnTo>
                  <a:pt x="802767" y="1143381"/>
                </a:lnTo>
                <a:lnTo>
                  <a:pt x="831723" y="1144651"/>
                </a:lnTo>
                <a:lnTo>
                  <a:pt x="832866" y="1119505"/>
                </a:lnTo>
                <a:lnTo>
                  <a:pt x="836041" y="1095629"/>
                </a:lnTo>
                <a:lnTo>
                  <a:pt x="841248" y="1071626"/>
                </a:lnTo>
                <a:lnTo>
                  <a:pt x="848614" y="1047750"/>
                </a:lnTo>
                <a:lnTo>
                  <a:pt x="853186" y="1036447"/>
                </a:lnTo>
                <a:close/>
              </a:path>
              <a:path w="4205605" h="3898900">
                <a:moveTo>
                  <a:pt x="937133" y="2524760"/>
                </a:moveTo>
                <a:lnTo>
                  <a:pt x="898779" y="2466213"/>
                </a:lnTo>
                <a:lnTo>
                  <a:pt x="878586" y="2428240"/>
                </a:lnTo>
                <a:lnTo>
                  <a:pt x="852551" y="2440813"/>
                </a:lnTo>
                <a:lnTo>
                  <a:pt x="873252" y="2480056"/>
                </a:lnTo>
                <a:lnTo>
                  <a:pt x="911479" y="2538857"/>
                </a:lnTo>
                <a:lnTo>
                  <a:pt x="914019" y="2542159"/>
                </a:lnTo>
                <a:lnTo>
                  <a:pt x="937133" y="2524760"/>
                </a:lnTo>
                <a:close/>
              </a:path>
              <a:path w="4205605" h="3898900">
                <a:moveTo>
                  <a:pt x="961771" y="873633"/>
                </a:moveTo>
                <a:lnTo>
                  <a:pt x="940943" y="853440"/>
                </a:lnTo>
                <a:lnTo>
                  <a:pt x="934212" y="860552"/>
                </a:lnTo>
                <a:lnTo>
                  <a:pt x="912114" y="885571"/>
                </a:lnTo>
                <a:lnTo>
                  <a:pt x="892048" y="910717"/>
                </a:lnTo>
                <a:lnTo>
                  <a:pt x="873760" y="936117"/>
                </a:lnTo>
                <a:lnTo>
                  <a:pt x="867283" y="946277"/>
                </a:lnTo>
                <a:lnTo>
                  <a:pt x="891667" y="961898"/>
                </a:lnTo>
                <a:lnTo>
                  <a:pt x="898271" y="951738"/>
                </a:lnTo>
                <a:lnTo>
                  <a:pt x="915543" y="927608"/>
                </a:lnTo>
                <a:lnTo>
                  <a:pt x="934720" y="903605"/>
                </a:lnTo>
                <a:lnTo>
                  <a:pt x="955929" y="879729"/>
                </a:lnTo>
                <a:lnTo>
                  <a:pt x="961771" y="873633"/>
                </a:lnTo>
                <a:close/>
              </a:path>
              <a:path w="4205605" h="3898900">
                <a:moveTo>
                  <a:pt x="1071753" y="2672080"/>
                </a:moveTo>
                <a:lnTo>
                  <a:pt x="1059815" y="2661285"/>
                </a:lnTo>
                <a:lnTo>
                  <a:pt x="1031240" y="2633853"/>
                </a:lnTo>
                <a:lnTo>
                  <a:pt x="1004697" y="2606294"/>
                </a:lnTo>
                <a:lnTo>
                  <a:pt x="991108" y="2591181"/>
                </a:lnTo>
                <a:lnTo>
                  <a:pt x="969518" y="2610485"/>
                </a:lnTo>
                <a:lnTo>
                  <a:pt x="982980" y="2625598"/>
                </a:lnTo>
                <a:lnTo>
                  <a:pt x="1010539" y="2654046"/>
                </a:lnTo>
                <a:lnTo>
                  <a:pt x="1039749" y="2682240"/>
                </a:lnTo>
                <a:lnTo>
                  <a:pt x="1052322" y="2693543"/>
                </a:lnTo>
                <a:lnTo>
                  <a:pt x="1071753" y="2672080"/>
                </a:lnTo>
                <a:close/>
              </a:path>
              <a:path w="4205605" h="3898900">
                <a:moveTo>
                  <a:pt x="1113663" y="743712"/>
                </a:moveTo>
                <a:lnTo>
                  <a:pt x="1096645" y="720217"/>
                </a:lnTo>
                <a:lnTo>
                  <a:pt x="1071499" y="738505"/>
                </a:lnTo>
                <a:lnTo>
                  <a:pt x="1040511" y="762508"/>
                </a:lnTo>
                <a:lnTo>
                  <a:pt x="1011301" y="786638"/>
                </a:lnTo>
                <a:lnTo>
                  <a:pt x="1004570" y="792734"/>
                </a:lnTo>
                <a:lnTo>
                  <a:pt x="1023747" y="814324"/>
                </a:lnTo>
                <a:lnTo>
                  <a:pt x="1030478" y="808355"/>
                </a:lnTo>
                <a:lnTo>
                  <a:pt x="1058926" y="784860"/>
                </a:lnTo>
                <a:lnTo>
                  <a:pt x="1089152" y="761492"/>
                </a:lnTo>
                <a:lnTo>
                  <a:pt x="1113663" y="743712"/>
                </a:lnTo>
                <a:close/>
              </a:path>
              <a:path w="4205605" h="3898900">
                <a:moveTo>
                  <a:pt x="1228852" y="2796794"/>
                </a:moveTo>
                <a:lnTo>
                  <a:pt x="1227328" y="2795778"/>
                </a:lnTo>
                <a:lnTo>
                  <a:pt x="1190625" y="2769362"/>
                </a:lnTo>
                <a:lnTo>
                  <a:pt x="1155446" y="2742692"/>
                </a:lnTo>
                <a:lnTo>
                  <a:pt x="1137031" y="2727960"/>
                </a:lnTo>
                <a:lnTo>
                  <a:pt x="1118997" y="2750566"/>
                </a:lnTo>
                <a:lnTo>
                  <a:pt x="1137285" y="2765298"/>
                </a:lnTo>
                <a:lnTo>
                  <a:pt x="1173099" y="2792476"/>
                </a:lnTo>
                <a:lnTo>
                  <a:pt x="1210437" y="2819273"/>
                </a:lnTo>
                <a:lnTo>
                  <a:pt x="1212469" y="2820670"/>
                </a:lnTo>
                <a:lnTo>
                  <a:pt x="1228852" y="2796794"/>
                </a:lnTo>
                <a:close/>
              </a:path>
              <a:path w="4205605" h="3898900">
                <a:moveTo>
                  <a:pt x="1283716" y="636778"/>
                </a:moveTo>
                <a:lnTo>
                  <a:pt x="1269619" y="611505"/>
                </a:lnTo>
                <a:lnTo>
                  <a:pt x="1250188" y="622300"/>
                </a:lnTo>
                <a:lnTo>
                  <a:pt x="1211326" y="645033"/>
                </a:lnTo>
                <a:lnTo>
                  <a:pt x="1173988" y="668020"/>
                </a:lnTo>
                <a:lnTo>
                  <a:pt x="1169162" y="671195"/>
                </a:lnTo>
                <a:lnTo>
                  <a:pt x="1184910" y="695452"/>
                </a:lnTo>
                <a:lnTo>
                  <a:pt x="1189736" y="692277"/>
                </a:lnTo>
                <a:lnTo>
                  <a:pt x="1226439" y="669798"/>
                </a:lnTo>
                <a:lnTo>
                  <a:pt x="1264793" y="647319"/>
                </a:lnTo>
                <a:lnTo>
                  <a:pt x="1283716" y="636778"/>
                </a:lnTo>
                <a:close/>
              </a:path>
              <a:path w="4205605" h="3898900">
                <a:moveTo>
                  <a:pt x="1399159" y="2903855"/>
                </a:moveTo>
                <a:lnTo>
                  <a:pt x="1389634" y="2898648"/>
                </a:lnTo>
                <a:lnTo>
                  <a:pt x="1305433" y="2847721"/>
                </a:lnTo>
                <a:lnTo>
                  <a:pt x="1300861" y="2844800"/>
                </a:lnTo>
                <a:lnTo>
                  <a:pt x="1285113" y="2869057"/>
                </a:lnTo>
                <a:lnTo>
                  <a:pt x="1289685" y="2871978"/>
                </a:lnTo>
                <a:lnTo>
                  <a:pt x="1374648" y="2923425"/>
                </a:lnTo>
                <a:lnTo>
                  <a:pt x="1385189" y="2929255"/>
                </a:lnTo>
                <a:lnTo>
                  <a:pt x="1399159" y="2903855"/>
                </a:lnTo>
                <a:close/>
              </a:path>
              <a:path w="4205605" h="3898900">
                <a:moveTo>
                  <a:pt x="1463802" y="546100"/>
                </a:moveTo>
                <a:lnTo>
                  <a:pt x="1451483" y="519938"/>
                </a:lnTo>
                <a:lnTo>
                  <a:pt x="1375537" y="555879"/>
                </a:lnTo>
                <a:lnTo>
                  <a:pt x="1346835" y="570738"/>
                </a:lnTo>
                <a:lnTo>
                  <a:pt x="1360170" y="596519"/>
                </a:lnTo>
                <a:lnTo>
                  <a:pt x="1388872" y="581533"/>
                </a:lnTo>
                <a:lnTo>
                  <a:pt x="1463802" y="546100"/>
                </a:lnTo>
                <a:close/>
              </a:path>
              <a:path w="4205605" h="3898900">
                <a:moveTo>
                  <a:pt x="1577721" y="2997708"/>
                </a:moveTo>
                <a:lnTo>
                  <a:pt x="1479423" y="2948051"/>
                </a:lnTo>
                <a:lnTo>
                  <a:pt x="1475232" y="2945765"/>
                </a:lnTo>
                <a:lnTo>
                  <a:pt x="1461262" y="2971165"/>
                </a:lnTo>
                <a:lnTo>
                  <a:pt x="1465326" y="2973451"/>
                </a:lnTo>
                <a:lnTo>
                  <a:pt x="1561338" y="3021965"/>
                </a:lnTo>
                <a:lnTo>
                  <a:pt x="1565516" y="3023870"/>
                </a:lnTo>
                <a:lnTo>
                  <a:pt x="1577721" y="2997708"/>
                </a:lnTo>
                <a:close/>
              </a:path>
              <a:path w="4205605" h="3898900">
                <a:moveTo>
                  <a:pt x="1649730" y="467741"/>
                </a:moveTo>
                <a:lnTo>
                  <a:pt x="1639062" y="440817"/>
                </a:lnTo>
                <a:lnTo>
                  <a:pt x="1562100" y="471424"/>
                </a:lnTo>
                <a:lnTo>
                  <a:pt x="1531353" y="484759"/>
                </a:lnTo>
                <a:lnTo>
                  <a:pt x="1542923" y="511302"/>
                </a:lnTo>
                <a:lnTo>
                  <a:pt x="1573657" y="497967"/>
                </a:lnTo>
                <a:lnTo>
                  <a:pt x="1649730" y="467741"/>
                </a:lnTo>
                <a:close/>
              </a:path>
              <a:path w="4205605" h="3898900">
                <a:moveTo>
                  <a:pt x="1762379" y="3080131"/>
                </a:moveTo>
                <a:lnTo>
                  <a:pt x="1674495" y="3042539"/>
                </a:lnTo>
                <a:lnTo>
                  <a:pt x="1656588" y="3034284"/>
                </a:lnTo>
                <a:lnTo>
                  <a:pt x="1644396" y="3060446"/>
                </a:lnTo>
                <a:lnTo>
                  <a:pt x="1662303" y="3068828"/>
                </a:lnTo>
                <a:lnTo>
                  <a:pt x="1751076" y="3106674"/>
                </a:lnTo>
                <a:lnTo>
                  <a:pt x="1762379" y="3080131"/>
                </a:lnTo>
                <a:close/>
              </a:path>
              <a:path w="4205605" h="3898900">
                <a:moveTo>
                  <a:pt x="1839722" y="399288"/>
                </a:moveTo>
                <a:lnTo>
                  <a:pt x="1830451" y="371856"/>
                </a:lnTo>
                <a:lnTo>
                  <a:pt x="1768729" y="392684"/>
                </a:lnTo>
                <a:lnTo>
                  <a:pt x="1720723" y="410210"/>
                </a:lnTo>
                <a:lnTo>
                  <a:pt x="1730629" y="437388"/>
                </a:lnTo>
                <a:lnTo>
                  <a:pt x="1778762" y="419862"/>
                </a:lnTo>
                <a:lnTo>
                  <a:pt x="1839722" y="399288"/>
                </a:lnTo>
                <a:close/>
              </a:path>
              <a:path w="4205605" h="3898900">
                <a:moveTo>
                  <a:pt x="1950720" y="3152521"/>
                </a:moveTo>
                <a:lnTo>
                  <a:pt x="1888871" y="3130296"/>
                </a:lnTo>
                <a:lnTo>
                  <a:pt x="1842643" y="3112135"/>
                </a:lnTo>
                <a:lnTo>
                  <a:pt x="1832102" y="3139059"/>
                </a:lnTo>
                <a:lnTo>
                  <a:pt x="1878330" y="3157220"/>
                </a:lnTo>
                <a:lnTo>
                  <a:pt x="1940941" y="3179826"/>
                </a:lnTo>
                <a:lnTo>
                  <a:pt x="1950720" y="3152521"/>
                </a:lnTo>
                <a:close/>
              </a:path>
              <a:path w="4205605" h="3898900">
                <a:moveTo>
                  <a:pt x="2032508" y="339217"/>
                </a:moveTo>
                <a:lnTo>
                  <a:pt x="2024634" y="311277"/>
                </a:lnTo>
                <a:lnTo>
                  <a:pt x="1993265" y="320167"/>
                </a:lnTo>
                <a:lnTo>
                  <a:pt x="1913382" y="344932"/>
                </a:lnTo>
                <a:lnTo>
                  <a:pt x="1921891" y="372618"/>
                </a:lnTo>
                <a:lnTo>
                  <a:pt x="2001901" y="347853"/>
                </a:lnTo>
                <a:lnTo>
                  <a:pt x="2032508" y="339217"/>
                </a:lnTo>
                <a:close/>
              </a:path>
              <a:path w="4205605" h="3898900">
                <a:moveTo>
                  <a:pt x="2142109" y="3216910"/>
                </a:moveTo>
                <a:lnTo>
                  <a:pt x="2120011" y="3210179"/>
                </a:lnTo>
                <a:lnTo>
                  <a:pt x="2032381" y="3181096"/>
                </a:lnTo>
                <a:lnTo>
                  <a:pt x="2023237" y="3208655"/>
                </a:lnTo>
                <a:lnTo>
                  <a:pt x="2110994" y="3237611"/>
                </a:lnTo>
                <a:lnTo>
                  <a:pt x="2133727" y="3244596"/>
                </a:lnTo>
                <a:lnTo>
                  <a:pt x="2142109" y="3216910"/>
                </a:lnTo>
                <a:close/>
              </a:path>
              <a:path w="4205605" h="3898900">
                <a:moveTo>
                  <a:pt x="2227834" y="286385"/>
                </a:moveTo>
                <a:lnTo>
                  <a:pt x="2220468" y="258318"/>
                </a:lnTo>
                <a:lnTo>
                  <a:pt x="2111502" y="286639"/>
                </a:lnTo>
                <a:lnTo>
                  <a:pt x="2108200" y="287655"/>
                </a:lnTo>
                <a:lnTo>
                  <a:pt x="2116074" y="315468"/>
                </a:lnTo>
                <a:lnTo>
                  <a:pt x="2227834" y="286385"/>
                </a:lnTo>
                <a:close/>
              </a:path>
              <a:path w="4205605" h="3898900">
                <a:moveTo>
                  <a:pt x="2336419" y="3273425"/>
                </a:moveTo>
                <a:lnTo>
                  <a:pt x="2241296" y="3247009"/>
                </a:lnTo>
                <a:lnTo>
                  <a:pt x="2225294" y="3242183"/>
                </a:lnTo>
                <a:lnTo>
                  <a:pt x="2216912" y="3269869"/>
                </a:lnTo>
                <a:lnTo>
                  <a:pt x="2232787" y="3274695"/>
                </a:lnTo>
                <a:lnTo>
                  <a:pt x="2328672" y="3301238"/>
                </a:lnTo>
                <a:lnTo>
                  <a:pt x="2336419" y="3273425"/>
                </a:lnTo>
                <a:close/>
              </a:path>
              <a:path w="4205605" h="3898900">
                <a:moveTo>
                  <a:pt x="2424684" y="240665"/>
                </a:moveTo>
                <a:lnTo>
                  <a:pt x="2418588" y="212344"/>
                </a:lnTo>
                <a:lnTo>
                  <a:pt x="2358644" y="225171"/>
                </a:lnTo>
                <a:lnTo>
                  <a:pt x="2305304" y="237871"/>
                </a:lnTo>
                <a:lnTo>
                  <a:pt x="2311908" y="266065"/>
                </a:lnTo>
                <a:lnTo>
                  <a:pt x="2365375" y="253365"/>
                </a:lnTo>
                <a:lnTo>
                  <a:pt x="2424684" y="240665"/>
                </a:lnTo>
                <a:close/>
              </a:path>
              <a:path w="4205605" h="3898900">
                <a:moveTo>
                  <a:pt x="2532380" y="3322434"/>
                </a:moveTo>
                <a:lnTo>
                  <a:pt x="2493518" y="3313557"/>
                </a:lnTo>
                <a:lnTo>
                  <a:pt x="2420112" y="3295142"/>
                </a:lnTo>
                <a:lnTo>
                  <a:pt x="2413127" y="3323234"/>
                </a:lnTo>
                <a:lnTo>
                  <a:pt x="2486533" y="3341700"/>
                </a:lnTo>
                <a:lnTo>
                  <a:pt x="2526030" y="3350666"/>
                </a:lnTo>
                <a:lnTo>
                  <a:pt x="2532380" y="3322434"/>
                </a:lnTo>
                <a:close/>
              </a:path>
              <a:path w="4205605" h="3898900">
                <a:moveTo>
                  <a:pt x="2623058" y="200660"/>
                </a:moveTo>
                <a:lnTo>
                  <a:pt x="2617470" y="172212"/>
                </a:lnTo>
                <a:lnTo>
                  <a:pt x="2503805" y="194310"/>
                </a:lnTo>
                <a:lnTo>
                  <a:pt x="2509393" y="222758"/>
                </a:lnTo>
                <a:lnTo>
                  <a:pt x="2623058" y="200660"/>
                </a:lnTo>
                <a:close/>
              </a:path>
              <a:path w="4205605" h="3898900">
                <a:moveTo>
                  <a:pt x="2730246" y="3364801"/>
                </a:moveTo>
                <a:lnTo>
                  <a:pt x="2624074" y="3343249"/>
                </a:lnTo>
                <a:lnTo>
                  <a:pt x="2617089" y="3341687"/>
                </a:lnTo>
                <a:lnTo>
                  <a:pt x="2610739" y="3369919"/>
                </a:lnTo>
                <a:lnTo>
                  <a:pt x="2617597" y="3371494"/>
                </a:lnTo>
                <a:lnTo>
                  <a:pt x="2724531" y="3393173"/>
                </a:lnTo>
                <a:lnTo>
                  <a:pt x="2730246" y="3364801"/>
                </a:lnTo>
                <a:close/>
              </a:path>
              <a:path w="4205605" h="3898900">
                <a:moveTo>
                  <a:pt x="2822321" y="167259"/>
                </a:moveTo>
                <a:lnTo>
                  <a:pt x="2818003" y="138684"/>
                </a:lnTo>
                <a:lnTo>
                  <a:pt x="2751709" y="148844"/>
                </a:lnTo>
                <a:lnTo>
                  <a:pt x="2703322" y="157226"/>
                </a:lnTo>
                <a:lnTo>
                  <a:pt x="2708402" y="185801"/>
                </a:lnTo>
                <a:lnTo>
                  <a:pt x="2756662" y="177292"/>
                </a:lnTo>
                <a:lnTo>
                  <a:pt x="2822321" y="167259"/>
                </a:lnTo>
                <a:close/>
              </a:path>
              <a:path w="4205605" h="3898900">
                <a:moveTo>
                  <a:pt x="2929128" y="3400209"/>
                </a:moveTo>
                <a:lnTo>
                  <a:pt x="2892298" y="3394456"/>
                </a:lnTo>
                <a:lnTo>
                  <a:pt x="2815336" y="3380676"/>
                </a:lnTo>
                <a:lnTo>
                  <a:pt x="2810256" y="3409175"/>
                </a:lnTo>
                <a:lnTo>
                  <a:pt x="2887091" y="3422967"/>
                </a:lnTo>
                <a:lnTo>
                  <a:pt x="2924683" y="3428809"/>
                </a:lnTo>
                <a:lnTo>
                  <a:pt x="2929128" y="3400209"/>
                </a:lnTo>
                <a:close/>
              </a:path>
              <a:path w="4205605" h="3898900">
                <a:moveTo>
                  <a:pt x="3022854" y="139065"/>
                </a:moveTo>
                <a:lnTo>
                  <a:pt x="3018917" y="110363"/>
                </a:lnTo>
                <a:lnTo>
                  <a:pt x="2904109" y="125730"/>
                </a:lnTo>
                <a:lnTo>
                  <a:pt x="2908046" y="154432"/>
                </a:lnTo>
                <a:lnTo>
                  <a:pt x="3022854" y="139065"/>
                </a:lnTo>
                <a:close/>
              </a:path>
              <a:path w="4205605" h="3898900">
                <a:moveTo>
                  <a:pt x="3129407" y="3429101"/>
                </a:moveTo>
                <a:lnTo>
                  <a:pt x="3029458" y="3415842"/>
                </a:lnTo>
                <a:lnTo>
                  <a:pt x="3014980" y="3413582"/>
                </a:lnTo>
                <a:lnTo>
                  <a:pt x="3010535" y="3442182"/>
                </a:lnTo>
                <a:lnTo>
                  <a:pt x="3025013" y="3444443"/>
                </a:lnTo>
                <a:lnTo>
                  <a:pt x="3125597" y="3457803"/>
                </a:lnTo>
                <a:lnTo>
                  <a:pt x="3129407" y="3429101"/>
                </a:lnTo>
                <a:close/>
              </a:path>
              <a:path w="4205605" h="3898900">
                <a:moveTo>
                  <a:pt x="3223768" y="117348"/>
                </a:moveTo>
                <a:lnTo>
                  <a:pt x="3221101" y="88519"/>
                </a:lnTo>
                <a:lnTo>
                  <a:pt x="3164840" y="93726"/>
                </a:lnTo>
                <a:lnTo>
                  <a:pt x="3105531" y="100457"/>
                </a:lnTo>
                <a:lnTo>
                  <a:pt x="3108833" y="129286"/>
                </a:lnTo>
                <a:lnTo>
                  <a:pt x="3168142" y="122555"/>
                </a:lnTo>
                <a:lnTo>
                  <a:pt x="3223768" y="117348"/>
                </a:lnTo>
                <a:close/>
              </a:path>
              <a:path w="4205605" h="3898900">
                <a:moveTo>
                  <a:pt x="3330194" y="3451402"/>
                </a:moveTo>
                <a:lnTo>
                  <a:pt x="3308604" y="3449561"/>
                </a:lnTo>
                <a:lnTo>
                  <a:pt x="3215386" y="3439388"/>
                </a:lnTo>
                <a:lnTo>
                  <a:pt x="3212211" y="3468166"/>
                </a:lnTo>
                <a:lnTo>
                  <a:pt x="3305556" y="3478352"/>
                </a:lnTo>
                <a:lnTo>
                  <a:pt x="3327654" y="3480244"/>
                </a:lnTo>
                <a:lnTo>
                  <a:pt x="3330194" y="3451402"/>
                </a:lnTo>
                <a:close/>
              </a:path>
              <a:path w="4205605" h="3898900">
                <a:moveTo>
                  <a:pt x="3425444" y="100838"/>
                </a:moveTo>
                <a:lnTo>
                  <a:pt x="3423285" y="71882"/>
                </a:lnTo>
                <a:lnTo>
                  <a:pt x="3307842" y="80391"/>
                </a:lnTo>
                <a:lnTo>
                  <a:pt x="3310001" y="109220"/>
                </a:lnTo>
                <a:lnTo>
                  <a:pt x="3425444" y="100838"/>
                </a:lnTo>
                <a:close/>
              </a:path>
              <a:path w="4205605" h="3898900">
                <a:moveTo>
                  <a:pt x="3531997" y="3466706"/>
                </a:moveTo>
                <a:lnTo>
                  <a:pt x="3450082" y="3461626"/>
                </a:lnTo>
                <a:lnTo>
                  <a:pt x="3416681" y="3458781"/>
                </a:lnTo>
                <a:lnTo>
                  <a:pt x="3414268" y="3487636"/>
                </a:lnTo>
                <a:lnTo>
                  <a:pt x="3447542" y="3490480"/>
                </a:lnTo>
                <a:lnTo>
                  <a:pt x="3530092" y="3495611"/>
                </a:lnTo>
                <a:lnTo>
                  <a:pt x="3531997" y="3466706"/>
                </a:lnTo>
                <a:close/>
              </a:path>
              <a:path w="4205605" h="3898900">
                <a:moveTo>
                  <a:pt x="3627247" y="90424"/>
                </a:moveTo>
                <a:lnTo>
                  <a:pt x="3626358" y="61468"/>
                </a:lnTo>
                <a:lnTo>
                  <a:pt x="3590671" y="62611"/>
                </a:lnTo>
                <a:lnTo>
                  <a:pt x="3510407" y="66802"/>
                </a:lnTo>
                <a:lnTo>
                  <a:pt x="3511931" y="95758"/>
                </a:lnTo>
                <a:lnTo>
                  <a:pt x="3592195" y="91567"/>
                </a:lnTo>
                <a:lnTo>
                  <a:pt x="3627247" y="90424"/>
                </a:lnTo>
                <a:close/>
              </a:path>
              <a:path w="4205605" h="3898900">
                <a:moveTo>
                  <a:pt x="3877945" y="70866"/>
                </a:moveTo>
                <a:lnTo>
                  <a:pt x="3851071" y="57785"/>
                </a:lnTo>
                <a:lnTo>
                  <a:pt x="3732403" y="0"/>
                </a:lnTo>
                <a:lnTo>
                  <a:pt x="3733063" y="58216"/>
                </a:lnTo>
                <a:lnTo>
                  <a:pt x="3713226" y="58801"/>
                </a:lnTo>
                <a:lnTo>
                  <a:pt x="3714115" y="87757"/>
                </a:lnTo>
                <a:lnTo>
                  <a:pt x="3733393" y="87185"/>
                </a:lnTo>
                <a:lnTo>
                  <a:pt x="3734054" y="144780"/>
                </a:lnTo>
                <a:lnTo>
                  <a:pt x="3877945" y="70866"/>
                </a:lnTo>
                <a:close/>
              </a:path>
              <a:path w="4205605" h="3898900">
                <a:moveTo>
                  <a:pt x="3878072" y="3492055"/>
                </a:moveTo>
                <a:lnTo>
                  <a:pt x="3734181" y="3417811"/>
                </a:lnTo>
                <a:lnTo>
                  <a:pt x="3733419" y="3475405"/>
                </a:lnTo>
                <a:lnTo>
                  <a:pt x="3618230" y="3471367"/>
                </a:lnTo>
                <a:lnTo>
                  <a:pt x="3617214" y="3500297"/>
                </a:lnTo>
                <a:lnTo>
                  <a:pt x="3733038" y="3504349"/>
                </a:lnTo>
                <a:lnTo>
                  <a:pt x="3732276" y="3562578"/>
                </a:lnTo>
                <a:lnTo>
                  <a:pt x="3878072" y="3492055"/>
                </a:lnTo>
                <a:close/>
              </a:path>
              <a:path w="4205605" h="3898900">
                <a:moveTo>
                  <a:pt x="4205224" y="3869829"/>
                </a:moveTo>
                <a:lnTo>
                  <a:pt x="4102354" y="3869436"/>
                </a:lnTo>
                <a:lnTo>
                  <a:pt x="3932936" y="3869144"/>
                </a:lnTo>
                <a:lnTo>
                  <a:pt x="3761486" y="3868953"/>
                </a:lnTo>
                <a:lnTo>
                  <a:pt x="3628898" y="3868864"/>
                </a:lnTo>
                <a:lnTo>
                  <a:pt x="3406140" y="3868674"/>
                </a:lnTo>
                <a:lnTo>
                  <a:pt x="2984500" y="3868483"/>
                </a:lnTo>
                <a:lnTo>
                  <a:pt x="2709418" y="3868382"/>
                </a:lnTo>
                <a:lnTo>
                  <a:pt x="2133727" y="3868293"/>
                </a:lnTo>
                <a:lnTo>
                  <a:pt x="2037080" y="3865727"/>
                </a:lnTo>
                <a:lnTo>
                  <a:pt x="1941068" y="3858056"/>
                </a:lnTo>
                <a:lnTo>
                  <a:pt x="1845310" y="3845458"/>
                </a:lnTo>
                <a:lnTo>
                  <a:pt x="1750187" y="3828135"/>
                </a:lnTo>
                <a:lnTo>
                  <a:pt x="1655699" y="3806190"/>
                </a:lnTo>
                <a:lnTo>
                  <a:pt x="1562100" y="3779875"/>
                </a:lnTo>
                <a:lnTo>
                  <a:pt x="1469644" y="3749294"/>
                </a:lnTo>
                <a:lnTo>
                  <a:pt x="1378585" y="3714648"/>
                </a:lnTo>
                <a:lnTo>
                  <a:pt x="1288796" y="3676015"/>
                </a:lnTo>
                <a:lnTo>
                  <a:pt x="1200912" y="3633698"/>
                </a:lnTo>
                <a:lnTo>
                  <a:pt x="1114933" y="3587686"/>
                </a:lnTo>
                <a:lnTo>
                  <a:pt x="1030732" y="3538334"/>
                </a:lnTo>
                <a:lnTo>
                  <a:pt x="949071" y="3485604"/>
                </a:lnTo>
                <a:lnTo>
                  <a:pt x="869823" y="3429825"/>
                </a:lnTo>
                <a:lnTo>
                  <a:pt x="793115" y="3371113"/>
                </a:lnTo>
                <a:lnTo>
                  <a:pt x="719201" y="3309620"/>
                </a:lnTo>
                <a:lnTo>
                  <a:pt x="648462" y="3245358"/>
                </a:lnTo>
                <a:lnTo>
                  <a:pt x="580898" y="3178810"/>
                </a:lnTo>
                <a:lnTo>
                  <a:pt x="516763" y="3109976"/>
                </a:lnTo>
                <a:lnTo>
                  <a:pt x="456057" y="3038983"/>
                </a:lnTo>
                <a:lnTo>
                  <a:pt x="399288" y="2966085"/>
                </a:lnTo>
                <a:lnTo>
                  <a:pt x="346456" y="2891409"/>
                </a:lnTo>
                <a:lnTo>
                  <a:pt x="297815" y="2815082"/>
                </a:lnTo>
                <a:lnTo>
                  <a:pt x="253365" y="2737358"/>
                </a:lnTo>
                <a:lnTo>
                  <a:pt x="213614" y="2658364"/>
                </a:lnTo>
                <a:lnTo>
                  <a:pt x="178562" y="2578227"/>
                </a:lnTo>
                <a:lnTo>
                  <a:pt x="148336" y="2497201"/>
                </a:lnTo>
                <a:lnTo>
                  <a:pt x="123190" y="2415286"/>
                </a:lnTo>
                <a:lnTo>
                  <a:pt x="103378" y="2332863"/>
                </a:lnTo>
                <a:lnTo>
                  <a:pt x="89027" y="2249932"/>
                </a:lnTo>
                <a:lnTo>
                  <a:pt x="87033" y="2227643"/>
                </a:lnTo>
                <a:lnTo>
                  <a:pt x="144526" y="2223897"/>
                </a:lnTo>
                <a:lnTo>
                  <a:pt x="138061" y="2212848"/>
                </a:lnTo>
                <a:lnTo>
                  <a:pt x="62865" y="2084070"/>
                </a:lnTo>
                <a:lnTo>
                  <a:pt x="0" y="2233295"/>
                </a:lnTo>
                <a:lnTo>
                  <a:pt x="58153" y="2229523"/>
                </a:lnTo>
                <a:lnTo>
                  <a:pt x="60452" y="2255012"/>
                </a:lnTo>
                <a:lnTo>
                  <a:pt x="75311" y="2339721"/>
                </a:lnTo>
                <a:lnTo>
                  <a:pt x="95504" y="2423795"/>
                </a:lnTo>
                <a:lnTo>
                  <a:pt x="121158" y="2507234"/>
                </a:lnTo>
                <a:lnTo>
                  <a:pt x="152019" y="2589911"/>
                </a:lnTo>
                <a:lnTo>
                  <a:pt x="187706" y="2671318"/>
                </a:lnTo>
                <a:lnTo>
                  <a:pt x="228219" y="2751709"/>
                </a:lnTo>
                <a:lnTo>
                  <a:pt x="273304" y="2830703"/>
                </a:lnTo>
                <a:lnTo>
                  <a:pt x="322834" y="2908173"/>
                </a:lnTo>
                <a:lnTo>
                  <a:pt x="376428" y="2983992"/>
                </a:lnTo>
                <a:lnTo>
                  <a:pt x="434086" y="3057779"/>
                </a:lnTo>
                <a:lnTo>
                  <a:pt x="495554" y="3129661"/>
                </a:lnTo>
                <a:lnTo>
                  <a:pt x="560578" y="3199511"/>
                </a:lnTo>
                <a:lnTo>
                  <a:pt x="629031" y="3266821"/>
                </a:lnTo>
                <a:lnTo>
                  <a:pt x="700786" y="3331819"/>
                </a:lnTo>
                <a:lnTo>
                  <a:pt x="775462" y="3394113"/>
                </a:lnTo>
                <a:lnTo>
                  <a:pt x="853059" y="3453511"/>
                </a:lnTo>
                <a:lnTo>
                  <a:pt x="933450" y="3509937"/>
                </a:lnTo>
                <a:lnTo>
                  <a:pt x="1016127" y="3563315"/>
                </a:lnTo>
                <a:lnTo>
                  <a:pt x="1101217" y="3613213"/>
                </a:lnTo>
                <a:lnTo>
                  <a:pt x="1188339" y="3659784"/>
                </a:lnTo>
                <a:lnTo>
                  <a:pt x="1277366" y="3702621"/>
                </a:lnTo>
                <a:lnTo>
                  <a:pt x="1368298" y="3741712"/>
                </a:lnTo>
                <a:lnTo>
                  <a:pt x="1460627" y="3776789"/>
                </a:lnTo>
                <a:lnTo>
                  <a:pt x="1554226" y="3807739"/>
                </a:lnTo>
                <a:lnTo>
                  <a:pt x="1649095" y="3834384"/>
                </a:lnTo>
                <a:lnTo>
                  <a:pt x="1744980" y="3856634"/>
                </a:lnTo>
                <a:lnTo>
                  <a:pt x="1841500" y="3874173"/>
                </a:lnTo>
                <a:lnTo>
                  <a:pt x="1938655" y="3886911"/>
                </a:lnTo>
                <a:lnTo>
                  <a:pt x="2036318" y="3894671"/>
                </a:lnTo>
                <a:lnTo>
                  <a:pt x="2133854" y="3897249"/>
                </a:lnTo>
                <a:lnTo>
                  <a:pt x="2709418" y="3897338"/>
                </a:lnTo>
                <a:lnTo>
                  <a:pt x="2984500" y="3897439"/>
                </a:lnTo>
                <a:lnTo>
                  <a:pt x="3406140" y="3897630"/>
                </a:lnTo>
                <a:lnTo>
                  <a:pt x="3628898" y="3897820"/>
                </a:lnTo>
                <a:lnTo>
                  <a:pt x="3761486" y="3897909"/>
                </a:lnTo>
                <a:lnTo>
                  <a:pt x="3932936" y="3898100"/>
                </a:lnTo>
                <a:lnTo>
                  <a:pt x="4102354" y="3898392"/>
                </a:lnTo>
                <a:lnTo>
                  <a:pt x="4192778" y="3898671"/>
                </a:lnTo>
                <a:lnTo>
                  <a:pt x="4201160" y="3898671"/>
                </a:lnTo>
                <a:lnTo>
                  <a:pt x="4204208" y="3898760"/>
                </a:lnTo>
                <a:lnTo>
                  <a:pt x="4205224" y="3869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38220" y="1349502"/>
            <a:ext cx="117030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104775">
              <a:lnSpc>
                <a:spcPts val="1939"/>
              </a:lnSpc>
              <a:spcBef>
                <a:spcPts val="345"/>
              </a:spcBef>
            </a:pPr>
            <a:r>
              <a:rPr sz="1800" b="1" spc="-10" dirty="0">
                <a:latin typeface="Arial"/>
                <a:cs typeface="Arial"/>
              </a:rPr>
              <a:t>Evaluate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Magn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tu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7797" y="2017013"/>
            <a:ext cx="3509645" cy="150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07615" marR="5080" indent="17653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Octal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66FF66"/>
                </a:solidFill>
                <a:latin typeface="Arial"/>
                <a:cs typeface="Arial"/>
              </a:rPr>
              <a:t>Base</a:t>
            </a:r>
            <a:r>
              <a:rPr sz="2000" b="1" spc="-105" dirty="0">
                <a:solidFill>
                  <a:srgbClr val="66FF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6FF66"/>
                </a:solidFill>
                <a:latin typeface="Arial"/>
                <a:cs typeface="Arial"/>
              </a:rPr>
              <a:t>8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Arial"/>
              <a:cs typeface="Arial"/>
            </a:endParaRPr>
          </a:p>
          <a:p>
            <a:pPr marL="12700" marR="2343785" indent="104775">
              <a:lnSpc>
                <a:spcPts val="1939"/>
              </a:lnSpc>
              <a:spcBef>
                <a:spcPts val="5"/>
              </a:spcBef>
            </a:pPr>
            <a:r>
              <a:rPr sz="1800" b="1" spc="-10" dirty="0">
                <a:latin typeface="Arial"/>
                <a:cs typeface="Arial"/>
              </a:rPr>
              <a:t>Evaluate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Magn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tu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8772" y="5438647"/>
            <a:ext cx="3613785" cy="125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6155" marR="5080" indent="-21209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Hexadeci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al  (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Base</a:t>
            </a:r>
            <a:r>
              <a:rPr sz="20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16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2447925" indent="104775">
              <a:lnSpc>
                <a:spcPts val="1939"/>
              </a:lnSpc>
              <a:spcBef>
                <a:spcPts val="1030"/>
              </a:spcBef>
            </a:pPr>
            <a:r>
              <a:rPr sz="1800" b="1" spc="-10" dirty="0">
                <a:latin typeface="Arial"/>
                <a:cs typeface="Arial"/>
              </a:rPr>
              <a:t>Evaluate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Magn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tu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32876" y="6704076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296" y="44448"/>
                </a:moveTo>
                <a:lnTo>
                  <a:pt x="463296" y="76197"/>
                </a:lnTo>
                <a:lnTo>
                  <a:pt x="526795" y="44448"/>
                </a:lnTo>
                <a:lnTo>
                  <a:pt x="463296" y="44448"/>
                </a:lnTo>
                <a:close/>
              </a:path>
              <a:path w="539750" h="76200">
                <a:moveTo>
                  <a:pt x="463296" y="31748"/>
                </a:moveTo>
                <a:lnTo>
                  <a:pt x="463296" y="44448"/>
                </a:lnTo>
                <a:lnTo>
                  <a:pt x="475996" y="44448"/>
                </a:lnTo>
                <a:lnTo>
                  <a:pt x="475996" y="31748"/>
                </a:lnTo>
                <a:lnTo>
                  <a:pt x="463296" y="31748"/>
                </a:lnTo>
                <a:close/>
              </a:path>
              <a:path w="539750" h="76200">
                <a:moveTo>
                  <a:pt x="463296" y="0"/>
                </a:moveTo>
                <a:lnTo>
                  <a:pt x="463296" y="31748"/>
                </a:lnTo>
                <a:lnTo>
                  <a:pt x="475996" y="31748"/>
                </a:lnTo>
                <a:lnTo>
                  <a:pt x="475996" y="44448"/>
                </a:lnTo>
                <a:lnTo>
                  <a:pt x="526798" y="44447"/>
                </a:lnTo>
                <a:lnTo>
                  <a:pt x="539496" y="38098"/>
                </a:lnTo>
                <a:lnTo>
                  <a:pt x="463296" y="0"/>
                </a:lnTo>
                <a:close/>
              </a:path>
              <a:path w="539750" h="76200">
                <a:moveTo>
                  <a:pt x="0" y="31747"/>
                </a:moveTo>
                <a:lnTo>
                  <a:pt x="0" y="44447"/>
                </a:lnTo>
                <a:lnTo>
                  <a:pt x="463296" y="44448"/>
                </a:lnTo>
                <a:lnTo>
                  <a:pt x="463296" y="31748"/>
                </a:lnTo>
                <a:lnTo>
                  <a:pt x="0" y="31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389077"/>
            <a:ext cx="56883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Decimal</a:t>
            </a:r>
            <a:r>
              <a:rPr spc="95" dirty="0"/>
              <a:t> </a:t>
            </a:r>
            <a:r>
              <a:rPr spc="65" dirty="0"/>
              <a:t>(</a:t>
            </a:r>
            <a:r>
              <a:rPr i="1" spc="65" dirty="0">
                <a:latin typeface="Cambria"/>
                <a:cs typeface="Cambria"/>
              </a:rPr>
              <a:t>Integer</a:t>
            </a:r>
            <a:r>
              <a:rPr spc="65" dirty="0"/>
              <a:t>)</a:t>
            </a:r>
            <a:r>
              <a:rPr spc="70" dirty="0"/>
              <a:t> </a:t>
            </a:r>
            <a:r>
              <a:rPr spc="10" dirty="0"/>
              <a:t>to</a:t>
            </a:r>
            <a:r>
              <a:rPr spc="95" dirty="0"/>
              <a:t> </a:t>
            </a:r>
            <a:r>
              <a:rPr spc="70" dirty="0"/>
              <a:t>Binary </a:t>
            </a:r>
            <a:r>
              <a:rPr spc="-775" dirty="0"/>
              <a:t> </a:t>
            </a:r>
            <a:r>
              <a:rPr spc="150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792" y="1565909"/>
            <a:ext cx="6057900" cy="1918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5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Divide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number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by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2000" spc="-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‘Base’</a:t>
            </a:r>
            <a:r>
              <a:rPr sz="2000" spc="-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(=2)</a:t>
            </a:r>
            <a:endParaRPr sz="20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200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5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Take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remainder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(either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0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or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Cambria"/>
                <a:cs typeface="Cambria"/>
              </a:rPr>
              <a:t>1)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as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coefficient</a:t>
            </a:r>
            <a:endParaRPr sz="20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1995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5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Take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quotient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repeat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division</a:t>
            </a:r>
            <a:endParaRPr sz="2000">
              <a:latin typeface="Cambria"/>
              <a:cs typeface="Cambria"/>
            </a:endParaRPr>
          </a:p>
          <a:p>
            <a:pPr marL="534670">
              <a:lnSpc>
                <a:spcPct val="100000"/>
              </a:lnSpc>
              <a:spcBef>
                <a:spcPts val="825"/>
              </a:spcBef>
            </a:pPr>
            <a:r>
              <a:rPr sz="2400" b="1" spc="-5" dirty="0">
                <a:latin typeface="Times New Roman"/>
                <a:cs typeface="Times New Roman"/>
              </a:rPr>
              <a:t>Example: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spc="-5" dirty="0">
                <a:solidFill>
                  <a:srgbClr val="330E42"/>
                </a:solidFill>
                <a:latin typeface="Arial"/>
                <a:cs typeface="Arial"/>
              </a:rPr>
              <a:t>13</a:t>
            </a:r>
            <a:r>
              <a:rPr sz="2400" b="1" spc="-5" dirty="0">
                <a:latin typeface="Times New Roman"/>
                <a:cs typeface="Times New Roman"/>
              </a:rPr>
              <a:t>)</a:t>
            </a:r>
            <a:r>
              <a:rPr sz="2400" b="1" spc="-7" baseline="-20833" dirty="0">
                <a:solidFill>
                  <a:srgbClr val="FF6600"/>
                </a:solidFill>
                <a:latin typeface="Times New Roman"/>
                <a:cs typeface="Times New Roman"/>
              </a:rPr>
              <a:t>10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0646" y="3608578"/>
            <a:ext cx="2073275" cy="17767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1094105" algn="l"/>
              </a:tabLst>
            </a:pPr>
            <a:r>
              <a:rPr sz="1600" b="1" spc="-15" dirty="0">
                <a:latin typeface="Times New Roman"/>
                <a:cs typeface="Times New Roman"/>
              </a:rPr>
              <a:t>Q</a:t>
            </a:r>
            <a:r>
              <a:rPr sz="1600" b="1" spc="-5" dirty="0">
                <a:latin typeface="Times New Roman"/>
                <a:cs typeface="Times New Roman"/>
              </a:rPr>
              <a:t>uotient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Times New Roman"/>
                <a:cs typeface="Times New Roman"/>
              </a:rPr>
              <a:t>Re</a:t>
            </a:r>
            <a:r>
              <a:rPr sz="1600" b="1" spc="-30" dirty="0">
                <a:latin typeface="Times New Roman"/>
                <a:cs typeface="Times New Roman"/>
              </a:rPr>
              <a:t>m</a:t>
            </a:r>
            <a:r>
              <a:rPr sz="1600" b="1" spc="-5" dirty="0">
                <a:latin typeface="Times New Roman"/>
                <a:cs typeface="Times New Roman"/>
              </a:rPr>
              <a:t>ainder</a:t>
            </a:r>
            <a:endParaRPr sz="1600">
              <a:latin typeface="Times New Roman"/>
              <a:cs typeface="Times New Roman"/>
            </a:endParaRPr>
          </a:p>
          <a:p>
            <a:pPr marL="313055">
              <a:lnSpc>
                <a:spcPts val="2860"/>
              </a:lnSpc>
              <a:spcBef>
                <a:spcPts val="325"/>
              </a:spcBef>
              <a:tabLst>
                <a:tab pos="1452245" algn="l"/>
              </a:tabLst>
            </a:pPr>
            <a:r>
              <a:rPr sz="2400" b="1" spc="-5" dirty="0">
                <a:solidFill>
                  <a:srgbClr val="330E42"/>
                </a:solidFill>
                <a:latin typeface="Arial"/>
                <a:cs typeface="Arial"/>
              </a:rPr>
              <a:t>6	</a:t>
            </a: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313055">
              <a:lnSpc>
                <a:spcPts val="2840"/>
              </a:lnSpc>
              <a:tabLst>
                <a:tab pos="1452245" algn="l"/>
              </a:tabLst>
            </a:pPr>
            <a:r>
              <a:rPr sz="2400" b="1" spc="-5" dirty="0">
                <a:solidFill>
                  <a:srgbClr val="330E42"/>
                </a:solidFill>
                <a:latin typeface="Arial"/>
                <a:cs typeface="Arial"/>
              </a:rPr>
              <a:t>3	</a:t>
            </a: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313055">
              <a:lnSpc>
                <a:spcPts val="2805"/>
              </a:lnSpc>
              <a:tabLst>
                <a:tab pos="1452245" algn="l"/>
              </a:tabLst>
            </a:pPr>
            <a:r>
              <a:rPr sz="2400" b="1" spc="-5" dirty="0">
                <a:solidFill>
                  <a:srgbClr val="330E42"/>
                </a:solidFill>
                <a:latin typeface="Arial"/>
                <a:cs typeface="Arial"/>
              </a:rPr>
              <a:t>1	</a:t>
            </a: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313055">
              <a:lnSpc>
                <a:spcPts val="2830"/>
              </a:lnSpc>
              <a:tabLst>
                <a:tab pos="1452245" algn="l"/>
              </a:tabLst>
            </a:pPr>
            <a:r>
              <a:rPr sz="2400" b="1" spc="-5" dirty="0">
                <a:solidFill>
                  <a:srgbClr val="330E42"/>
                </a:solidFill>
                <a:latin typeface="Arial"/>
                <a:cs typeface="Arial"/>
              </a:rPr>
              <a:t>0	</a:t>
            </a: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5654" y="3600233"/>
            <a:ext cx="1021715" cy="17849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sz="1600" b="1" spc="-5" dirty="0">
                <a:latin typeface="Times New Roman"/>
                <a:cs typeface="Times New Roman"/>
              </a:rPr>
              <a:t>Coefficient</a:t>
            </a:r>
            <a:endParaRPr sz="1600">
              <a:latin typeface="Times New Roman"/>
              <a:cs typeface="Times New Roman"/>
            </a:endParaRPr>
          </a:p>
          <a:p>
            <a:pPr marL="127635">
              <a:lnSpc>
                <a:spcPts val="2860"/>
              </a:lnSpc>
              <a:spcBef>
                <a:spcPts val="360"/>
              </a:spcBef>
            </a:pP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7" baseline="-20833" dirty="0">
                <a:latin typeface="Times New Roman"/>
                <a:cs typeface="Times New Roman"/>
              </a:rPr>
              <a:t>0</a:t>
            </a:r>
            <a:r>
              <a:rPr sz="2400" b="1" spc="-52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27635">
              <a:lnSpc>
                <a:spcPts val="2840"/>
              </a:lnSpc>
            </a:pP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7" baseline="-20833" dirty="0">
                <a:latin typeface="Times New Roman"/>
                <a:cs typeface="Times New Roman"/>
              </a:rPr>
              <a:t>1</a:t>
            </a:r>
            <a:r>
              <a:rPr sz="2400" b="1" spc="-52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635">
              <a:lnSpc>
                <a:spcPts val="2805"/>
              </a:lnSpc>
            </a:pP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7" baseline="-20833" dirty="0">
                <a:latin typeface="Times New Roman"/>
                <a:cs typeface="Times New Roman"/>
              </a:rPr>
              <a:t>2</a:t>
            </a:r>
            <a:r>
              <a:rPr sz="2400" b="1" spc="-52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27635">
              <a:lnSpc>
                <a:spcPts val="2830"/>
              </a:lnSpc>
            </a:pP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7" baseline="-20833" dirty="0">
                <a:latin typeface="Times New Roman"/>
                <a:cs typeface="Times New Roman"/>
              </a:rPr>
              <a:t>3</a:t>
            </a:r>
            <a:r>
              <a:rPr sz="2400" b="1" spc="-52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6420" y="5470042"/>
            <a:ext cx="1032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Ans</a:t>
            </a:r>
            <a:r>
              <a:rPr sz="2000" b="1" spc="30" dirty="0">
                <a:latin typeface="Arial"/>
                <a:cs typeface="Arial"/>
              </a:rPr>
              <a:t>w</a:t>
            </a:r>
            <a:r>
              <a:rPr sz="2000" b="1" spc="-10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r: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82667" y="5840729"/>
            <a:ext cx="1969770" cy="734695"/>
            <a:chOff x="4582667" y="5840729"/>
            <a:chExt cx="1969770" cy="734695"/>
          </a:xfrm>
        </p:grpSpPr>
        <p:sp>
          <p:nvSpPr>
            <p:cNvPr id="8" name="object 8"/>
            <p:cNvSpPr/>
            <p:nvPr/>
          </p:nvSpPr>
          <p:spPr>
            <a:xfrm>
              <a:off x="4919345" y="5840729"/>
              <a:ext cx="1242695" cy="296545"/>
            </a:xfrm>
            <a:custGeom>
              <a:avLst/>
              <a:gdLst/>
              <a:ahLst/>
              <a:cxnLst/>
              <a:rect l="l" t="t" r="r" b="b"/>
              <a:pathLst>
                <a:path w="1242695" h="296545">
                  <a:moveTo>
                    <a:pt x="153670" y="161836"/>
                  </a:moveTo>
                  <a:lnTo>
                    <a:pt x="152603" y="111556"/>
                  </a:lnTo>
                  <a:lnTo>
                    <a:pt x="150241" y="0"/>
                  </a:lnTo>
                  <a:lnTo>
                    <a:pt x="22860" y="99860"/>
                  </a:lnTo>
                  <a:lnTo>
                    <a:pt x="75196" y="124663"/>
                  </a:lnTo>
                  <a:lnTo>
                    <a:pt x="0" y="283362"/>
                  </a:lnTo>
                  <a:lnTo>
                    <a:pt x="26162" y="295757"/>
                  </a:lnTo>
                  <a:lnTo>
                    <a:pt x="101358" y="137058"/>
                  </a:lnTo>
                  <a:lnTo>
                    <a:pt x="153670" y="161836"/>
                  </a:lnTo>
                  <a:close/>
                </a:path>
                <a:path w="1242695" h="296545">
                  <a:moveTo>
                    <a:pt x="1242187" y="283133"/>
                  </a:moveTo>
                  <a:lnTo>
                    <a:pt x="1163129" y="123355"/>
                  </a:lnTo>
                  <a:lnTo>
                    <a:pt x="1189329" y="110375"/>
                  </a:lnTo>
                  <a:lnTo>
                    <a:pt x="1215009" y="97663"/>
                  </a:lnTo>
                  <a:lnTo>
                    <a:pt x="1085977" y="0"/>
                  </a:lnTo>
                  <a:lnTo>
                    <a:pt x="1085342" y="161861"/>
                  </a:lnTo>
                  <a:lnTo>
                    <a:pt x="1137208" y="136182"/>
                  </a:lnTo>
                  <a:lnTo>
                    <a:pt x="1216279" y="295973"/>
                  </a:lnTo>
                  <a:lnTo>
                    <a:pt x="1242187" y="283133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2667" y="6063995"/>
              <a:ext cx="1969769" cy="51128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989239" y="5470042"/>
            <a:ext cx="3432810" cy="95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(</a:t>
            </a:r>
            <a:r>
              <a:rPr sz="2000" b="1" spc="5" dirty="0">
                <a:solidFill>
                  <a:srgbClr val="330E42"/>
                </a:solidFill>
                <a:latin typeface="Arial"/>
                <a:cs typeface="Arial"/>
              </a:rPr>
              <a:t>13</a:t>
            </a:r>
            <a:r>
              <a:rPr sz="2000" b="1" spc="5" dirty="0">
                <a:latin typeface="Arial"/>
                <a:cs typeface="Arial"/>
              </a:rPr>
              <a:t>)</a:t>
            </a:r>
            <a:r>
              <a:rPr sz="1950" b="1" spc="7" baseline="-21367" dirty="0">
                <a:solidFill>
                  <a:srgbClr val="FF6600"/>
                </a:solidFill>
                <a:latin typeface="Arial"/>
                <a:cs typeface="Arial"/>
              </a:rPr>
              <a:t>10</a:t>
            </a:r>
            <a:r>
              <a:rPr sz="1950" b="1" spc="-44" baseline="-2136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(</a:t>
            </a:r>
            <a:r>
              <a:rPr sz="2000" b="1" spc="5" dirty="0">
                <a:solidFill>
                  <a:srgbClr val="330E42"/>
                </a:solidFill>
                <a:latin typeface="Arial"/>
                <a:cs typeface="Arial"/>
              </a:rPr>
              <a:t>a</a:t>
            </a:r>
            <a:r>
              <a:rPr sz="1950" b="1" spc="7" baseline="-21367" dirty="0">
                <a:solidFill>
                  <a:srgbClr val="330E42"/>
                </a:solidFill>
                <a:latin typeface="Arial"/>
                <a:cs typeface="Arial"/>
              </a:rPr>
              <a:t>3</a:t>
            </a:r>
            <a:r>
              <a:rPr sz="1950" b="1" baseline="-21367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330E42"/>
                </a:solidFill>
                <a:latin typeface="Arial"/>
                <a:cs typeface="Arial"/>
              </a:rPr>
              <a:t>a</a:t>
            </a:r>
            <a:r>
              <a:rPr sz="1950" b="1" spc="7" baseline="-21367" dirty="0">
                <a:solidFill>
                  <a:srgbClr val="330E42"/>
                </a:solidFill>
                <a:latin typeface="Arial"/>
                <a:cs typeface="Arial"/>
              </a:rPr>
              <a:t>2</a:t>
            </a:r>
            <a:r>
              <a:rPr sz="1950" b="1" baseline="-21367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330E42"/>
                </a:solidFill>
                <a:latin typeface="Arial"/>
                <a:cs typeface="Arial"/>
              </a:rPr>
              <a:t>a</a:t>
            </a:r>
            <a:r>
              <a:rPr sz="1950" b="1" spc="7" baseline="-21367" dirty="0">
                <a:solidFill>
                  <a:srgbClr val="330E42"/>
                </a:solidFill>
                <a:latin typeface="Arial"/>
                <a:cs typeface="Arial"/>
              </a:rPr>
              <a:t>1</a:t>
            </a:r>
            <a:r>
              <a:rPr sz="1950" b="1" baseline="-21367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330E42"/>
                </a:solidFill>
                <a:latin typeface="Arial"/>
                <a:cs typeface="Arial"/>
              </a:rPr>
              <a:t>a</a:t>
            </a:r>
            <a:r>
              <a:rPr sz="1950" b="1" spc="7" baseline="-21367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r>
              <a:rPr sz="2000" b="1" spc="5" dirty="0">
                <a:latin typeface="Arial"/>
                <a:cs typeface="Arial"/>
              </a:rPr>
              <a:t>)</a:t>
            </a:r>
            <a:r>
              <a:rPr sz="1950" b="1" spc="7" baseline="-21367" dirty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r>
              <a:rPr sz="1950" b="1" baseline="-2136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(</a:t>
            </a:r>
            <a:r>
              <a:rPr sz="2000" b="1" spc="-15" dirty="0">
                <a:solidFill>
                  <a:srgbClr val="663366"/>
                </a:solidFill>
                <a:latin typeface="Arial"/>
                <a:cs typeface="Arial"/>
              </a:rPr>
              <a:t>1101</a:t>
            </a:r>
            <a:r>
              <a:rPr sz="2000" b="1" spc="-15" dirty="0">
                <a:latin typeface="Arial"/>
                <a:cs typeface="Arial"/>
              </a:rPr>
              <a:t>)</a:t>
            </a:r>
            <a:r>
              <a:rPr sz="1950" b="1" spc="-22" baseline="-21367" dirty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Arial"/>
              <a:cs typeface="Arial"/>
            </a:endParaRPr>
          </a:p>
          <a:p>
            <a:pPr marL="737870">
              <a:lnSpc>
                <a:spcPct val="100000"/>
              </a:lnSpc>
              <a:tabLst>
                <a:tab pos="1944370" algn="l"/>
              </a:tabLst>
            </a:pPr>
            <a:r>
              <a:rPr sz="1800" b="1" spc="-5" dirty="0">
                <a:latin typeface="Arial"/>
                <a:cs typeface="Arial"/>
              </a:rPr>
              <a:t>MSB	LSB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1145" y="3920490"/>
            <a:ext cx="948690" cy="146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0"/>
              </a:lnSpc>
              <a:spcBef>
                <a:spcPts val="100"/>
              </a:spcBef>
            </a:pPr>
            <a:r>
              <a:rPr sz="2400" b="1" spc="50" dirty="0">
                <a:solidFill>
                  <a:srgbClr val="330E42"/>
                </a:solidFill>
                <a:latin typeface="Arial"/>
                <a:cs typeface="Arial"/>
              </a:rPr>
              <a:t>13</a:t>
            </a:r>
            <a:r>
              <a:rPr sz="2400" b="1" spc="50" dirty="0">
                <a:latin typeface="Times New Roman"/>
                <a:cs typeface="Times New Roman"/>
              </a:rPr>
              <a:t>/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96520">
              <a:lnSpc>
                <a:spcPts val="2840"/>
              </a:lnSpc>
            </a:pPr>
            <a:r>
              <a:rPr sz="2400" b="1" dirty="0">
                <a:solidFill>
                  <a:srgbClr val="330E42"/>
                </a:solidFill>
                <a:latin typeface="Arial"/>
                <a:cs typeface="Arial"/>
              </a:rPr>
              <a:t>6</a:t>
            </a:r>
            <a:r>
              <a:rPr sz="2400" b="1" spc="130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96520">
              <a:lnSpc>
                <a:spcPts val="2805"/>
              </a:lnSpc>
            </a:pPr>
            <a:r>
              <a:rPr sz="2400" b="1" spc="-5" dirty="0">
                <a:solidFill>
                  <a:srgbClr val="330E42"/>
                </a:solidFill>
                <a:latin typeface="Arial"/>
                <a:cs typeface="Arial"/>
              </a:rPr>
              <a:t>3</a:t>
            </a:r>
            <a:r>
              <a:rPr sz="2400" b="1" spc="135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96520">
              <a:lnSpc>
                <a:spcPts val="2830"/>
              </a:lnSpc>
            </a:pPr>
            <a:r>
              <a:rPr sz="2400" b="1" dirty="0">
                <a:solidFill>
                  <a:srgbClr val="330E42"/>
                </a:solidFill>
                <a:latin typeface="Arial"/>
                <a:cs typeface="Arial"/>
              </a:rPr>
              <a:t>1</a:t>
            </a:r>
            <a:r>
              <a:rPr sz="2400" b="1" spc="130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32876" y="6704076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296" y="44448"/>
                </a:moveTo>
                <a:lnTo>
                  <a:pt x="463296" y="76197"/>
                </a:lnTo>
                <a:lnTo>
                  <a:pt x="526795" y="44448"/>
                </a:lnTo>
                <a:lnTo>
                  <a:pt x="463296" y="44448"/>
                </a:lnTo>
                <a:close/>
              </a:path>
              <a:path w="539750" h="76200">
                <a:moveTo>
                  <a:pt x="463296" y="31748"/>
                </a:moveTo>
                <a:lnTo>
                  <a:pt x="463296" y="44448"/>
                </a:lnTo>
                <a:lnTo>
                  <a:pt x="475996" y="44448"/>
                </a:lnTo>
                <a:lnTo>
                  <a:pt x="475996" y="31748"/>
                </a:lnTo>
                <a:lnTo>
                  <a:pt x="463296" y="31748"/>
                </a:lnTo>
                <a:close/>
              </a:path>
              <a:path w="539750" h="76200">
                <a:moveTo>
                  <a:pt x="463296" y="0"/>
                </a:moveTo>
                <a:lnTo>
                  <a:pt x="463296" y="31748"/>
                </a:lnTo>
                <a:lnTo>
                  <a:pt x="475996" y="31748"/>
                </a:lnTo>
                <a:lnTo>
                  <a:pt x="475996" y="44448"/>
                </a:lnTo>
                <a:lnTo>
                  <a:pt x="526798" y="44447"/>
                </a:lnTo>
                <a:lnTo>
                  <a:pt x="539496" y="38098"/>
                </a:lnTo>
                <a:lnTo>
                  <a:pt x="463296" y="0"/>
                </a:lnTo>
                <a:close/>
              </a:path>
              <a:path w="539750" h="76200">
                <a:moveTo>
                  <a:pt x="0" y="31747"/>
                </a:moveTo>
                <a:lnTo>
                  <a:pt x="0" y="44447"/>
                </a:lnTo>
                <a:lnTo>
                  <a:pt x="463296" y="44448"/>
                </a:lnTo>
                <a:lnTo>
                  <a:pt x="463296" y="31748"/>
                </a:lnTo>
                <a:lnTo>
                  <a:pt x="0" y="31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450926"/>
            <a:ext cx="58432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Decimal</a:t>
            </a:r>
            <a:r>
              <a:rPr spc="85" dirty="0"/>
              <a:t> </a:t>
            </a:r>
            <a:r>
              <a:rPr dirty="0"/>
              <a:t>(</a:t>
            </a:r>
            <a:r>
              <a:rPr i="1" dirty="0">
                <a:latin typeface="Cambria"/>
                <a:cs typeface="Cambria"/>
              </a:rPr>
              <a:t>Fraction</a:t>
            </a:r>
            <a:r>
              <a:rPr dirty="0"/>
              <a:t>)</a:t>
            </a:r>
            <a:r>
              <a:rPr spc="70" dirty="0"/>
              <a:t> </a:t>
            </a:r>
            <a:r>
              <a:rPr spc="10" dirty="0"/>
              <a:t>to</a:t>
            </a:r>
            <a:r>
              <a:rPr spc="90" dirty="0"/>
              <a:t> </a:t>
            </a:r>
            <a:r>
              <a:rPr spc="70" dirty="0"/>
              <a:t>Binary </a:t>
            </a:r>
            <a:r>
              <a:rPr spc="-780" dirty="0"/>
              <a:t> </a:t>
            </a:r>
            <a:r>
              <a:rPr spc="150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792" y="1556131"/>
            <a:ext cx="6078855" cy="1928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5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Multiply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number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by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2000" spc="-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‘Base’</a:t>
            </a:r>
            <a:r>
              <a:rPr sz="2000" spc="-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(=2)</a:t>
            </a:r>
            <a:endParaRPr sz="20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2005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5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Take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integer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(either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0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or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Cambria"/>
                <a:cs typeface="Cambria"/>
              </a:rPr>
              <a:t>1)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as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coefficient</a:t>
            </a:r>
            <a:endParaRPr sz="20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1989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6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Take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resultant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fraction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repeat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division</a:t>
            </a:r>
            <a:endParaRPr sz="2000">
              <a:latin typeface="Cambria"/>
              <a:cs typeface="Cambria"/>
            </a:endParaRPr>
          </a:p>
          <a:p>
            <a:pPr marL="534670">
              <a:lnSpc>
                <a:spcPct val="100000"/>
              </a:lnSpc>
              <a:spcBef>
                <a:spcPts val="900"/>
              </a:spcBef>
            </a:pPr>
            <a:r>
              <a:rPr sz="2400" b="1" spc="-5" dirty="0">
                <a:latin typeface="Times New Roman"/>
                <a:cs typeface="Times New Roman"/>
              </a:rPr>
              <a:t>Example: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dirty="0">
                <a:solidFill>
                  <a:srgbClr val="330E42"/>
                </a:solidFill>
                <a:latin typeface="Arial"/>
                <a:cs typeface="Arial"/>
              </a:rPr>
              <a:t>0.625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baseline="-20833" dirty="0">
                <a:solidFill>
                  <a:srgbClr val="FF6600"/>
                </a:solidFill>
                <a:latin typeface="Times New Roman"/>
                <a:cs typeface="Times New Roman"/>
              </a:rPr>
              <a:t>10</a:t>
            </a:r>
            <a:endParaRPr sz="2400" baseline="-20833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92095" y="3665682"/>
          <a:ext cx="4599305" cy="141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780"/>
                        </a:lnSpc>
                        <a:tabLst>
                          <a:tab pos="944244" algn="l"/>
                        </a:tabLst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Integer	Fraction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 algn="ctr">
                        <a:lnSpc>
                          <a:spcPts val="1745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Coefficient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58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899794" algn="l"/>
                        </a:tabLst>
                      </a:pPr>
                      <a:r>
                        <a:rPr sz="2400" b="1" spc="-5" dirty="0">
                          <a:solidFill>
                            <a:srgbClr val="330E42"/>
                          </a:solidFill>
                          <a:latin typeface="Arial"/>
                          <a:cs typeface="Arial"/>
                        </a:rPr>
                        <a:t>0.625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767715" algn="l"/>
                          <a:tab pos="1188720" algn="l"/>
                        </a:tabLst>
                      </a:pPr>
                      <a:r>
                        <a:rPr sz="2400" b="1" spc="-5" dirty="0">
                          <a:solidFill>
                            <a:srgbClr val="663366"/>
                          </a:solidFill>
                          <a:latin typeface="Arial"/>
                          <a:cs typeface="Arial"/>
                        </a:rPr>
                        <a:t>1	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.	</a:t>
                      </a:r>
                      <a:r>
                        <a:rPr sz="2400" b="1" spc="-10" dirty="0">
                          <a:solidFill>
                            <a:srgbClr val="330E42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165100" algn="ctr">
                        <a:lnSpc>
                          <a:spcPts val="2840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b="1" spc="-7" baseline="-20833" dirty="0">
                          <a:latin typeface="Times New Roman"/>
                          <a:cs typeface="Times New Roman"/>
                        </a:rPr>
                        <a:t>-1</a:t>
                      </a:r>
                      <a:r>
                        <a:rPr sz="2400" b="1" spc="-22" baseline="-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66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15">
                <a:tc>
                  <a:txBody>
                    <a:bodyPr/>
                    <a:lstStyle/>
                    <a:p>
                      <a:pPr marL="31750">
                        <a:lnSpc>
                          <a:spcPts val="2595"/>
                        </a:lnSpc>
                        <a:tabLst>
                          <a:tab pos="931544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Arial"/>
                          <a:cs typeface="Arial"/>
                        </a:rPr>
                        <a:t>0.25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2595"/>
                        </a:lnSpc>
                        <a:tabLst>
                          <a:tab pos="767715" algn="l"/>
                          <a:tab pos="1188720" algn="l"/>
                        </a:tabLst>
                      </a:pPr>
                      <a:r>
                        <a:rPr sz="2400" b="1" spc="-5" dirty="0">
                          <a:solidFill>
                            <a:srgbClr val="663366"/>
                          </a:solidFill>
                          <a:latin typeface="Arial"/>
                          <a:cs typeface="Arial"/>
                        </a:rPr>
                        <a:t>0	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.	</a:t>
                      </a:r>
                      <a:r>
                        <a:rPr sz="2400" b="1" spc="-5" dirty="0">
                          <a:solidFill>
                            <a:srgbClr val="330E42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 algn="ctr">
                        <a:lnSpc>
                          <a:spcPts val="2595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b="1" spc="-7" baseline="-20833" dirty="0">
                          <a:latin typeface="Times New Roman"/>
                          <a:cs typeface="Times New Roman"/>
                        </a:rPr>
                        <a:t>-2</a:t>
                      </a:r>
                      <a:r>
                        <a:rPr sz="2400" b="1" spc="-22" baseline="-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66336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373">
                <a:tc>
                  <a:txBody>
                    <a:bodyPr/>
                    <a:lstStyle/>
                    <a:p>
                      <a:pPr marL="31750">
                        <a:lnSpc>
                          <a:spcPts val="2520"/>
                        </a:lnSpc>
                        <a:tabLst>
                          <a:tab pos="931544" algn="l"/>
                        </a:tabLst>
                      </a:pPr>
                      <a:r>
                        <a:rPr sz="2400" b="1" spc="-5" dirty="0">
                          <a:solidFill>
                            <a:srgbClr val="330E42"/>
                          </a:solidFill>
                          <a:latin typeface="Arial"/>
                          <a:cs typeface="Arial"/>
                        </a:rPr>
                        <a:t>0.5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2520"/>
                        </a:lnSpc>
                        <a:tabLst>
                          <a:tab pos="767715" algn="l"/>
                          <a:tab pos="1188720" algn="l"/>
                        </a:tabLst>
                      </a:pPr>
                      <a:r>
                        <a:rPr sz="2400" b="1" spc="-5" dirty="0">
                          <a:solidFill>
                            <a:srgbClr val="663366"/>
                          </a:solidFill>
                          <a:latin typeface="Arial"/>
                          <a:cs typeface="Arial"/>
                        </a:rPr>
                        <a:t>1	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.	</a:t>
                      </a:r>
                      <a:r>
                        <a:rPr sz="2400" b="1" spc="-5" dirty="0">
                          <a:solidFill>
                            <a:srgbClr val="330E4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 algn="ctr">
                        <a:lnSpc>
                          <a:spcPts val="2520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b="1" spc="-7" baseline="-20833" dirty="0">
                          <a:latin typeface="Times New Roman"/>
                          <a:cs typeface="Times New Roman"/>
                        </a:rPr>
                        <a:t>-3</a:t>
                      </a:r>
                      <a:r>
                        <a:rPr sz="2400" b="1" spc="-22" baseline="-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66336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266569" y="5255767"/>
            <a:ext cx="1032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Ans</a:t>
            </a:r>
            <a:r>
              <a:rPr sz="2000" b="1" spc="30" dirty="0">
                <a:latin typeface="Arial"/>
                <a:cs typeface="Arial"/>
              </a:rPr>
              <a:t>w</a:t>
            </a:r>
            <a:r>
              <a:rPr sz="2000" b="1" spc="-10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r: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54296" y="5648705"/>
            <a:ext cx="1969770" cy="746760"/>
            <a:chOff x="4654296" y="5648705"/>
            <a:chExt cx="1969770" cy="746760"/>
          </a:xfrm>
        </p:grpSpPr>
        <p:sp>
          <p:nvSpPr>
            <p:cNvPr id="7" name="object 7"/>
            <p:cNvSpPr/>
            <p:nvPr/>
          </p:nvSpPr>
          <p:spPr>
            <a:xfrm>
              <a:off x="5175758" y="5648705"/>
              <a:ext cx="1057910" cy="308610"/>
            </a:xfrm>
            <a:custGeom>
              <a:avLst/>
              <a:gdLst/>
              <a:ahLst/>
              <a:cxnLst/>
              <a:rect l="l" t="t" r="r" b="b"/>
              <a:pathLst>
                <a:path w="1057910" h="308610">
                  <a:moveTo>
                    <a:pt x="140335" y="158102"/>
                  </a:moveTo>
                  <a:lnTo>
                    <a:pt x="132588" y="122783"/>
                  </a:lnTo>
                  <a:lnTo>
                    <a:pt x="105664" y="0"/>
                  </a:lnTo>
                  <a:lnTo>
                    <a:pt x="0" y="122643"/>
                  </a:lnTo>
                  <a:lnTo>
                    <a:pt x="56134" y="136829"/>
                  </a:lnTo>
                  <a:lnTo>
                    <a:pt x="18415" y="286016"/>
                  </a:lnTo>
                  <a:lnTo>
                    <a:pt x="46609" y="293103"/>
                  </a:lnTo>
                  <a:lnTo>
                    <a:pt x="84213" y="143929"/>
                  </a:lnTo>
                  <a:lnTo>
                    <a:pt x="140335" y="158102"/>
                  </a:lnTo>
                  <a:close/>
                </a:path>
                <a:path w="1057910" h="308610">
                  <a:moveTo>
                    <a:pt x="1057402" y="295249"/>
                  </a:moveTo>
                  <a:lnTo>
                    <a:pt x="977658" y="136563"/>
                  </a:lnTo>
                  <a:lnTo>
                    <a:pt x="1003338" y="123634"/>
                  </a:lnTo>
                  <a:lnTo>
                    <a:pt x="1029335" y="110566"/>
                  </a:lnTo>
                  <a:lnTo>
                    <a:pt x="899668" y="13716"/>
                  </a:lnTo>
                  <a:lnTo>
                    <a:pt x="900049" y="175577"/>
                  </a:lnTo>
                  <a:lnTo>
                    <a:pt x="951750" y="149580"/>
                  </a:lnTo>
                  <a:lnTo>
                    <a:pt x="1031494" y="308254"/>
                  </a:lnTo>
                  <a:lnTo>
                    <a:pt x="1057402" y="295249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4296" y="5884163"/>
              <a:ext cx="1969770" cy="51128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649387" y="5255767"/>
            <a:ext cx="3970020" cy="98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(</a:t>
            </a:r>
            <a:r>
              <a:rPr sz="2000" b="1" spc="5" dirty="0">
                <a:solidFill>
                  <a:srgbClr val="330E42"/>
                </a:solidFill>
                <a:latin typeface="Arial"/>
                <a:cs typeface="Arial"/>
              </a:rPr>
              <a:t>0.625</a:t>
            </a:r>
            <a:r>
              <a:rPr sz="2000" b="1" spc="5" dirty="0">
                <a:latin typeface="Arial"/>
                <a:cs typeface="Arial"/>
              </a:rPr>
              <a:t>)</a:t>
            </a:r>
            <a:r>
              <a:rPr sz="1950" b="1" spc="7" baseline="-21367" dirty="0">
                <a:solidFill>
                  <a:srgbClr val="FF6600"/>
                </a:solidFill>
                <a:latin typeface="Arial"/>
                <a:cs typeface="Arial"/>
              </a:rPr>
              <a:t>10</a:t>
            </a:r>
            <a:r>
              <a:rPr sz="1950" b="1" spc="-7" baseline="-2136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(0.</a:t>
            </a:r>
            <a:r>
              <a:rPr sz="2000" b="1" spc="5" dirty="0">
                <a:solidFill>
                  <a:srgbClr val="330E42"/>
                </a:solidFill>
                <a:latin typeface="Arial"/>
                <a:cs typeface="Arial"/>
              </a:rPr>
              <a:t>a</a:t>
            </a:r>
            <a:r>
              <a:rPr sz="1950" b="1" spc="7" baseline="-21367" dirty="0">
                <a:solidFill>
                  <a:srgbClr val="330E42"/>
                </a:solidFill>
                <a:latin typeface="Arial"/>
                <a:cs typeface="Arial"/>
              </a:rPr>
              <a:t>-1</a:t>
            </a:r>
            <a:r>
              <a:rPr sz="1950" b="1" spc="-7" baseline="-21367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330E42"/>
                </a:solidFill>
                <a:latin typeface="Arial"/>
                <a:cs typeface="Arial"/>
              </a:rPr>
              <a:t>a</a:t>
            </a:r>
            <a:r>
              <a:rPr sz="1950" b="1" spc="15" baseline="-21367" dirty="0">
                <a:solidFill>
                  <a:srgbClr val="330E42"/>
                </a:solidFill>
                <a:latin typeface="Arial"/>
                <a:cs typeface="Arial"/>
              </a:rPr>
              <a:t>-2</a:t>
            </a:r>
            <a:r>
              <a:rPr sz="1950" b="1" spc="7" baseline="-21367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330E42"/>
                </a:solidFill>
                <a:latin typeface="Arial"/>
                <a:cs typeface="Arial"/>
              </a:rPr>
              <a:t>a</a:t>
            </a:r>
            <a:r>
              <a:rPr sz="1950" b="1" spc="7" baseline="-21367" dirty="0">
                <a:solidFill>
                  <a:srgbClr val="330E42"/>
                </a:solidFill>
                <a:latin typeface="Arial"/>
                <a:cs typeface="Arial"/>
              </a:rPr>
              <a:t>-3</a:t>
            </a:r>
            <a:r>
              <a:rPr sz="2000" b="1" spc="5" dirty="0">
                <a:latin typeface="Arial"/>
                <a:cs typeface="Arial"/>
              </a:rPr>
              <a:t>)</a:t>
            </a:r>
            <a:r>
              <a:rPr sz="1950" b="1" spc="7" baseline="-21367" dirty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r>
              <a:rPr sz="1950" b="1" spc="-15" baseline="-2136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663366"/>
                </a:solidFill>
                <a:latin typeface="Arial"/>
                <a:cs typeface="Arial"/>
              </a:rPr>
              <a:t>0.101</a:t>
            </a:r>
            <a:r>
              <a:rPr sz="2000" b="1" dirty="0">
                <a:latin typeface="Arial"/>
                <a:cs typeface="Arial"/>
              </a:rPr>
              <a:t>)</a:t>
            </a:r>
            <a:r>
              <a:rPr sz="1950" b="1" baseline="-21367" dirty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1205865" algn="l"/>
              </a:tabLst>
            </a:pPr>
            <a:r>
              <a:rPr sz="1800" b="1" spc="-5" dirty="0">
                <a:latin typeface="Arial"/>
                <a:cs typeface="Arial"/>
              </a:rPr>
              <a:t>MSB	LSB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32876" y="6704076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296" y="44448"/>
                </a:moveTo>
                <a:lnTo>
                  <a:pt x="463296" y="76197"/>
                </a:lnTo>
                <a:lnTo>
                  <a:pt x="526795" y="44448"/>
                </a:lnTo>
                <a:lnTo>
                  <a:pt x="463296" y="44448"/>
                </a:lnTo>
                <a:close/>
              </a:path>
              <a:path w="539750" h="76200">
                <a:moveTo>
                  <a:pt x="463296" y="31748"/>
                </a:moveTo>
                <a:lnTo>
                  <a:pt x="463296" y="44448"/>
                </a:lnTo>
                <a:lnTo>
                  <a:pt x="475996" y="44448"/>
                </a:lnTo>
                <a:lnTo>
                  <a:pt x="475996" y="31748"/>
                </a:lnTo>
                <a:lnTo>
                  <a:pt x="463296" y="31748"/>
                </a:lnTo>
                <a:close/>
              </a:path>
              <a:path w="539750" h="76200">
                <a:moveTo>
                  <a:pt x="463296" y="0"/>
                </a:moveTo>
                <a:lnTo>
                  <a:pt x="463296" y="31748"/>
                </a:lnTo>
                <a:lnTo>
                  <a:pt x="475996" y="31748"/>
                </a:lnTo>
                <a:lnTo>
                  <a:pt x="475996" y="44448"/>
                </a:lnTo>
                <a:lnTo>
                  <a:pt x="526798" y="44447"/>
                </a:lnTo>
                <a:lnTo>
                  <a:pt x="539496" y="38098"/>
                </a:lnTo>
                <a:lnTo>
                  <a:pt x="463296" y="0"/>
                </a:lnTo>
                <a:close/>
              </a:path>
              <a:path w="539750" h="76200">
                <a:moveTo>
                  <a:pt x="0" y="31747"/>
                </a:moveTo>
                <a:lnTo>
                  <a:pt x="0" y="44447"/>
                </a:lnTo>
                <a:lnTo>
                  <a:pt x="463296" y="44448"/>
                </a:lnTo>
                <a:lnTo>
                  <a:pt x="463296" y="31748"/>
                </a:lnTo>
                <a:lnTo>
                  <a:pt x="0" y="31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992" y="410443"/>
            <a:ext cx="6097905" cy="10928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9"/>
              </a:spcBef>
            </a:pPr>
            <a:r>
              <a:rPr spc="175" dirty="0"/>
              <a:t>Decimal</a:t>
            </a:r>
            <a:r>
              <a:rPr spc="100" dirty="0"/>
              <a:t> </a:t>
            </a:r>
            <a:r>
              <a:rPr spc="10" dirty="0"/>
              <a:t>to</a:t>
            </a:r>
            <a:r>
              <a:rPr spc="90" dirty="0"/>
              <a:t> </a:t>
            </a:r>
            <a:r>
              <a:rPr spc="180" dirty="0"/>
              <a:t>Octal</a:t>
            </a:r>
            <a:r>
              <a:rPr spc="100" dirty="0"/>
              <a:t> </a:t>
            </a:r>
            <a:r>
              <a:rPr spc="150" dirty="0"/>
              <a:t>Conversion</a:t>
            </a:r>
          </a:p>
          <a:p>
            <a:pPr marL="331470">
              <a:lnSpc>
                <a:spcPct val="100000"/>
              </a:lnSpc>
              <a:spcBef>
                <a:spcPts val="480"/>
              </a:spcBef>
            </a:pPr>
            <a:r>
              <a:rPr sz="24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Example:</a:t>
            </a:r>
            <a:r>
              <a:rPr sz="24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400" b="1" spc="-5" dirty="0">
                <a:solidFill>
                  <a:srgbClr val="330E42"/>
                </a:solidFill>
                <a:latin typeface="Arial"/>
                <a:cs typeface="Arial"/>
              </a:rPr>
              <a:t>175</a:t>
            </a:r>
            <a:r>
              <a:rPr sz="24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sz="2400" b="1" spc="-7" baseline="-20833" dirty="0">
                <a:solidFill>
                  <a:srgbClr val="FF6600"/>
                </a:solidFill>
                <a:latin typeface="Times New Roman"/>
                <a:cs typeface="Times New Roman"/>
              </a:rPr>
              <a:t>10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145" y="1627209"/>
            <a:ext cx="2051685" cy="70294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3175">
              <a:lnSpc>
                <a:spcPct val="100000"/>
              </a:lnSpc>
              <a:spcBef>
                <a:spcPts val="310"/>
              </a:spcBef>
            </a:pPr>
            <a:r>
              <a:rPr sz="1600" b="1" spc="-15" dirty="0">
                <a:latin typeface="Times New Roman"/>
                <a:cs typeface="Times New Roman"/>
              </a:rPr>
              <a:t>Q</a:t>
            </a:r>
            <a:r>
              <a:rPr sz="1600" b="1" spc="-5" dirty="0">
                <a:latin typeface="Times New Roman"/>
                <a:cs typeface="Times New Roman"/>
              </a:rPr>
              <a:t>uotient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1638300" algn="l"/>
              </a:tabLst>
            </a:pPr>
            <a:r>
              <a:rPr sz="2400" b="1" spc="-5" dirty="0">
                <a:solidFill>
                  <a:srgbClr val="330E42"/>
                </a:solidFill>
                <a:latin typeface="Arial"/>
                <a:cs typeface="Arial"/>
              </a:rPr>
              <a:t>175</a:t>
            </a:r>
            <a:r>
              <a:rPr sz="2400" b="1" spc="110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8 =	</a:t>
            </a:r>
            <a:r>
              <a:rPr sz="2400" b="1" spc="-5" dirty="0">
                <a:solidFill>
                  <a:srgbClr val="330E42"/>
                </a:solidFill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3153" y="1627209"/>
            <a:ext cx="991869" cy="70294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600" b="1" spc="-5" dirty="0">
                <a:latin typeface="Times New Roman"/>
                <a:cs typeface="Times New Roman"/>
              </a:rPr>
              <a:t>Remainder</a:t>
            </a:r>
            <a:endParaRPr sz="16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325"/>
              </a:spcBef>
            </a:pP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6629" y="1619173"/>
            <a:ext cx="1021715" cy="7112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latin typeface="Times New Roman"/>
                <a:cs typeface="Times New Roman"/>
              </a:rPr>
              <a:t>Coefficient</a:t>
            </a:r>
            <a:endParaRPr sz="1600">
              <a:latin typeface="Times New Roman"/>
              <a:cs typeface="Times New Roman"/>
            </a:endParaRPr>
          </a:p>
          <a:p>
            <a:pPr marL="43815" algn="ctr">
              <a:lnSpc>
                <a:spcPct val="100000"/>
              </a:lnSpc>
              <a:spcBef>
                <a:spcPts val="360"/>
              </a:spcBef>
            </a:pP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7" baseline="-20833" dirty="0">
                <a:latin typeface="Times New Roman"/>
                <a:cs typeface="Times New Roman"/>
              </a:rPr>
              <a:t>0</a:t>
            </a:r>
            <a:r>
              <a:rPr sz="2400" b="1" spc="-30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0473" y="3237738"/>
            <a:ext cx="1032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Ans</a:t>
            </a:r>
            <a:r>
              <a:rPr sz="2000" b="1" spc="30" dirty="0">
                <a:latin typeface="Arial"/>
                <a:cs typeface="Arial"/>
              </a:rPr>
              <a:t>w</a:t>
            </a:r>
            <a:r>
              <a:rPr sz="2000" b="1" spc="-10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5992" y="3237738"/>
            <a:ext cx="3139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Arial"/>
                <a:cs typeface="Arial"/>
              </a:rPr>
              <a:t>(</a:t>
            </a:r>
            <a:r>
              <a:rPr sz="2000" b="1" spc="5" dirty="0">
                <a:solidFill>
                  <a:srgbClr val="330E42"/>
                </a:solidFill>
                <a:latin typeface="Arial"/>
                <a:cs typeface="Arial"/>
              </a:rPr>
              <a:t>175</a:t>
            </a:r>
            <a:r>
              <a:rPr sz="2000" b="1" spc="5" dirty="0">
                <a:latin typeface="Arial"/>
                <a:cs typeface="Arial"/>
              </a:rPr>
              <a:t>)</a:t>
            </a:r>
            <a:r>
              <a:rPr sz="1950" b="1" spc="7" baseline="-21367" dirty="0">
                <a:solidFill>
                  <a:srgbClr val="FF6600"/>
                </a:solidFill>
                <a:latin typeface="Arial"/>
                <a:cs typeface="Arial"/>
              </a:rPr>
              <a:t>10</a:t>
            </a:r>
            <a:r>
              <a:rPr sz="1950" b="1" spc="-52" baseline="-2136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(</a:t>
            </a:r>
            <a:r>
              <a:rPr sz="2000" b="1" spc="5" dirty="0">
                <a:solidFill>
                  <a:srgbClr val="330E42"/>
                </a:solidFill>
                <a:latin typeface="Arial"/>
                <a:cs typeface="Arial"/>
              </a:rPr>
              <a:t>a</a:t>
            </a:r>
            <a:r>
              <a:rPr sz="1950" b="1" spc="7" baseline="-21367" dirty="0">
                <a:solidFill>
                  <a:srgbClr val="330E42"/>
                </a:solidFill>
                <a:latin typeface="Arial"/>
                <a:cs typeface="Arial"/>
              </a:rPr>
              <a:t>2</a:t>
            </a:r>
            <a:r>
              <a:rPr sz="1950" b="1" spc="-30" baseline="-21367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330E42"/>
                </a:solidFill>
                <a:latin typeface="Arial"/>
                <a:cs typeface="Arial"/>
              </a:rPr>
              <a:t>a</a:t>
            </a:r>
            <a:r>
              <a:rPr sz="1950" b="1" spc="7" baseline="-21367" dirty="0">
                <a:solidFill>
                  <a:srgbClr val="330E42"/>
                </a:solidFill>
                <a:latin typeface="Arial"/>
                <a:cs typeface="Arial"/>
              </a:rPr>
              <a:t>1 </a:t>
            </a:r>
            <a:r>
              <a:rPr sz="2000" b="1" spc="5" dirty="0">
                <a:solidFill>
                  <a:srgbClr val="330E42"/>
                </a:solidFill>
                <a:latin typeface="Arial"/>
                <a:cs typeface="Arial"/>
              </a:rPr>
              <a:t>a</a:t>
            </a:r>
            <a:r>
              <a:rPr sz="1950" b="1" spc="7" baseline="-21367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r>
              <a:rPr sz="2000" b="1" spc="5" dirty="0">
                <a:latin typeface="Arial"/>
                <a:cs typeface="Arial"/>
              </a:rPr>
              <a:t>)</a:t>
            </a:r>
            <a:r>
              <a:rPr sz="1950" b="1" spc="7" baseline="-21367" dirty="0">
                <a:solidFill>
                  <a:srgbClr val="FF6600"/>
                </a:solidFill>
                <a:latin typeface="Arial"/>
                <a:cs typeface="Arial"/>
              </a:rPr>
              <a:t>8</a:t>
            </a:r>
            <a:r>
              <a:rPr sz="1950" b="1" spc="-22" baseline="-2136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(</a:t>
            </a:r>
            <a:r>
              <a:rPr sz="2000" b="1" spc="5" dirty="0">
                <a:solidFill>
                  <a:srgbClr val="663366"/>
                </a:solidFill>
                <a:latin typeface="Arial"/>
                <a:cs typeface="Arial"/>
              </a:rPr>
              <a:t>257</a:t>
            </a:r>
            <a:r>
              <a:rPr sz="2000" b="1" spc="5" dirty="0">
                <a:latin typeface="Arial"/>
                <a:cs typeface="Arial"/>
              </a:rPr>
              <a:t>)</a:t>
            </a:r>
            <a:r>
              <a:rPr sz="1950" b="1" spc="7" baseline="-21367" dirty="0">
                <a:solidFill>
                  <a:srgbClr val="FF6600"/>
                </a:solidFill>
                <a:latin typeface="Arial"/>
                <a:cs typeface="Arial"/>
              </a:rPr>
              <a:t>8</a:t>
            </a:r>
            <a:endParaRPr sz="1950" baseline="-21367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375916" y="2340504"/>
          <a:ext cx="4607560" cy="755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903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400" b="1" spc="-10" dirty="0">
                          <a:solidFill>
                            <a:srgbClr val="330E42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655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2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2655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655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55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b="1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b="1" spc="-37" baseline="-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663366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373">
                <a:tc>
                  <a:txBody>
                    <a:bodyPr/>
                    <a:lstStyle/>
                    <a:p>
                      <a:pPr marL="31750">
                        <a:lnSpc>
                          <a:spcPts val="252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52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2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2520"/>
                        </a:lnSpc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520"/>
                        </a:lnSpc>
                      </a:pPr>
                      <a:r>
                        <a:rPr sz="2400" b="1" dirty="0">
                          <a:solidFill>
                            <a:srgbClr val="663366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20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b="1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b="1" spc="-30" baseline="-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663366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532876" y="6704076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296" y="44448"/>
                </a:moveTo>
                <a:lnTo>
                  <a:pt x="463296" y="76197"/>
                </a:lnTo>
                <a:lnTo>
                  <a:pt x="526795" y="44448"/>
                </a:lnTo>
                <a:lnTo>
                  <a:pt x="463296" y="44448"/>
                </a:lnTo>
                <a:close/>
              </a:path>
              <a:path w="539750" h="76200">
                <a:moveTo>
                  <a:pt x="463296" y="31748"/>
                </a:moveTo>
                <a:lnTo>
                  <a:pt x="463296" y="44448"/>
                </a:lnTo>
                <a:lnTo>
                  <a:pt x="475996" y="44448"/>
                </a:lnTo>
                <a:lnTo>
                  <a:pt x="475996" y="31748"/>
                </a:lnTo>
                <a:lnTo>
                  <a:pt x="463296" y="31748"/>
                </a:lnTo>
                <a:close/>
              </a:path>
              <a:path w="539750" h="76200">
                <a:moveTo>
                  <a:pt x="463296" y="0"/>
                </a:moveTo>
                <a:lnTo>
                  <a:pt x="463296" y="31748"/>
                </a:lnTo>
                <a:lnTo>
                  <a:pt x="475996" y="31748"/>
                </a:lnTo>
                <a:lnTo>
                  <a:pt x="475996" y="44448"/>
                </a:lnTo>
                <a:lnTo>
                  <a:pt x="526798" y="44447"/>
                </a:lnTo>
                <a:lnTo>
                  <a:pt x="539496" y="38098"/>
                </a:lnTo>
                <a:lnTo>
                  <a:pt x="463296" y="0"/>
                </a:lnTo>
                <a:close/>
              </a:path>
              <a:path w="539750" h="76200">
                <a:moveTo>
                  <a:pt x="0" y="31747"/>
                </a:moveTo>
                <a:lnTo>
                  <a:pt x="0" y="44447"/>
                </a:lnTo>
                <a:lnTo>
                  <a:pt x="463296" y="44448"/>
                </a:lnTo>
                <a:lnTo>
                  <a:pt x="463296" y="31748"/>
                </a:lnTo>
                <a:lnTo>
                  <a:pt x="0" y="31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515" y="3775964"/>
            <a:ext cx="2745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Example: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spc="-5" dirty="0">
                <a:solidFill>
                  <a:srgbClr val="330E42"/>
                </a:solidFill>
                <a:latin typeface="Arial"/>
                <a:cs typeface="Arial"/>
              </a:rPr>
              <a:t>0.3125</a:t>
            </a:r>
            <a:r>
              <a:rPr sz="2400" b="1" spc="-5" dirty="0">
                <a:latin typeface="Times New Roman"/>
                <a:cs typeface="Times New Roman"/>
              </a:rPr>
              <a:t>)</a:t>
            </a:r>
            <a:r>
              <a:rPr sz="2400" b="1" spc="-7" baseline="-20833" dirty="0">
                <a:solidFill>
                  <a:srgbClr val="FF6600"/>
                </a:solidFill>
                <a:latin typeface="Times New Roman"/>
                <a:cs typeface="Times New Roman"/>
              </a:rPr>
              <a:t>10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7047" y="4291331"/>
            <a:ext cx="1669414" cy="10636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912494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Integer	Fraction</a:t>
            </a:r>
            <a:endParaRPr sz="1600">
              <a:latin typeface="Times New Roman"/>
              <a:cs typeface="Times New Roman"/>
            </a:endParaRPr>
          </a:p>
          <a:p>
            <a:pPr marL="226060">
              <a:lnSpc>
                <a:spcPts val="2860"/>
              </a:lnSpc>
              <a:spcBef>
                <a:spcPts val="325"/>
              </a:spcBef>
              <a:tabLst>
                <a:tab pos="733425" algn="l"/>
                <a:tab pos="1153795" algn="l"/>
              </a:tabLst>
            </a:pP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2	</a:t>
            </a:r>
            <a:r>
              <a:rPr sz="2400" b="1" dirty="0">
                <a:latin typeface="Arial"/>
                <a:cs typeface="Arial"/>
              </a:rPr>
              <a:t>.	</a:t>
            </a:r>
            <a:r>
              <a:rPr sz="2400" b="1" spc="-5" dirty="0">
                <a:solidFill>
                  <a:srgbClr val="330E42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207010">
              <a:lnSpc>
                <a:spcPts val="2860"/>
              </a:lnSpc>
              <a:tabLst>
                <a:tab pos="714375" algn="l"/>
                <a:tab pos="1135380" algn="l"/>
              </a:tabLst>
            </a:pP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4	</a:t>
            </a:r>
            <a:r>
              <a:rPr sz="2400" b="1" dirty="0">
                <a:latin typeface="Arial"/>
                <a:cs typeface="Arial"/>
              </a:rPr>
              <a:t>.	</a:t>
            </a:r>
            <a:r>
              <a:rPr sz="2400" b="1" spc="-5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12179" y="4287528"/>
            <a:ext cx="1021715" cy="10674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600" b="1" spc="-5" dirty="0">
                <a:latin typeface="Times New Roman"/>
                <a:cs typeface="Times New Roman"/>
              </a:rPr>
              <a:t>Coefficient</a:t>
            </a:r>
            <a:endParaRPr sz="16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7" baseline="-20833" dirty="0">
                <a:latin typeface="Times New Roman"/>
                <a:cs typeface="Times New Roman"/>
              </a:rPr>
              <a:t>-1</a:t>
            </a:r>
            <a:r>
              <a:rPr sz="2400" b="1" spc="-44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63366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10"/>
              </a:spcBef>
            </a:pP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7" baseline="-20833" dirty="0">
                <a:latin typeface="Times New Roman"/>
                <a:cs typeface="Times New Roman"/>
              </a:rPr>
              <a:t>-2</a:t>
            </a:r>
            <a:r>
              <a:rPr sz="2400" b="1" spc="-44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1169" y="5615736"/>
            <a:ext cx="53778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458595" algn="l"/>
              </a:tabLst>
            </a:pPr>
            <a:r>
              <a:rPr sz="2000" b="1" dirty="0">
                <a:latin typeface="Arial"/>
                <a:cs typeface="Arial"/>
              </a:rPr>
              <a:t>Answer:	</a:t>
            </a:r>
            <a:r>
              <a:rPr sz="2000" b="1" spc="5" dirty="0">
                <a:latin typeface="Arial"/>
                <a:cs typeface="Arial"/>
              </a:rPr>
              <a:t>(</a:t>
            </a:r>
            <a:r>
              <a:rPr sz="2000" b="1" spc="5" dirty="0">
                <a:solidFill>
                  <a:srgbClr val="330E42"/>
                </a:solidFill>
                <a:latin typeface="Arial"/>
                <a:cs typeface="Arial"/>
              </a:rPr>
              <a:t>0.3125</a:t>
            </a:r>
            <a:r>
              <a:rPr sz="2000" b="1" spc="5" dirty="0">
                <a:latin typeface="Arial"/>
                <a:cs typeface="Arial"/>
              </a:rPr>
              <a:t>)</a:t>
            </a:r>
            <a:r>
              <a:rPr sz="1950" b="1" spc="7" baseline="-21367" dirty="0">
                <a:solidFill>
                  <a:srgbClr val="FF6600"/>
                </a:solidFill>
                <a:latin typeface="Arial"/>
                <a:cs typeface="Arial"/>
              </a:rPr>
              <a:t>10</a:t>
            </a:r>
            <a:r>
              <a:rPr sz="1950" b="1" spc="-67" baseline="-2136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(0.</a:t>
            </a:r>
            <a:r>
              <a:rPr sz="2000" b="1" spc="5" dirty="0">
                <a:solidFill>
                  <a:srgbClr val="330E42"/>
                </a:solidFill>
                <a:latin typeface="Arial"/>
                <a:cs typeface="Arial"/>
              </a:rPr>
              <a:t>a</a:t>
            </a:r>
            <a:r>
              <a:rPr sz="1950" b="1" spc="7" baseline="-21367" dirty="0">
                <a:solidFill>
                  <a:srgbClr val="330E42"/>
                </a:solidFill>
                <a:latin typeface="Arial"/>
                <a:cs typeface="Arial"/>
              </a:rPr>
              <a:t>-1</a:t>
            </a:r>
            <a:r>
              <a:rPr sz="1950" b="1" spc="-7" baseline="-21367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330E42"/>
                </a:solidFill>
                <a:latin typeface="Arial"/>
                <a:cs typeface="Arial"/>
              </a:rPr>
              <a:t>a</a:t>
            </a:r>
            <a:r>
              <a:rPr sz="1950" b="1" spc="7" baseline="-21367" dirty="0">
                <a:solidFill>
                  <a:srgbClr val="330E42"/>
                </a:solidFill>
                <a:latin typeface="Arial"/>
                <a:cs typeface="Arial"/>
              </a:rPr>
              <a:t>-2</a:t>
            </a:r>
            <a:r>
              <a:rPr sz="1950" b="1" spc="15" baseline="-21367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330E42"/>
                </a:solidFill>
                <a:latin typeface="Arial"/>
                <a:cs typeface="Arial"/>
              </a:rPr>
              <a:t>a</a:t>
            </a:r>
            <a:r>
              <a:rPr sz="1950" b="1" spc="7" baseline="-21367" dirty="0">
                <a:solidFill>
                  <a:srgbClr val="330E42"/>
                </a:solidFill>
                <a:latin typeface="Arial"/>
                <a:cs typeface="Arial"/>
              </a:rPr>
              <a:t>-3</a:t>
            </a:r>
            <a:r>
              <a:rPr sz="2000" b="1" spc="5" dirty="0">
                <a:latin typeface="Arial"/>
                <a:cs typeface="Arial"/>
              </a:rPr>
              <a:t>)</a:t>
            </a:r>
            <a:r>
              <a:rPr sz="1950" b="1" spc="7" baseline="-21367" dirty="0">
                <a:solidFill>
                  <a:srgbClr val="FF6600"/>
                </a:solidFill>
                <a:latin typeface="Arial"/>
                <a:cs typeface="Arial"/>
              </a:rPr>
              <a:t>8</a:t>
            </a:r>
            <a:r>
              <a:rPr sz="1950" b="1" spc="-22" baseline="-21367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663366"/>
                </a:solidFill>
                <a:latin typeface="Arial"/>
                <a:cs typeface="Arial"/>
              </a:rPr>
              <a:t>0.24</a:t>
            </a:r>
            <a:r>
              <a:rPr sz="2000" b="1" dirty="0">
                <a:latin typeface="Arial"/>
                <a:cs typeface="Arial"/>
              </a:rPr>
              <a:t>)</a:t>
            </a:r>
            <a:r>
              <a:rPr sz="1950" b="1" baseline="-21367" dirty="0">
                <a:solidFill>
                  <a:srgbClr val="FF6600"/>
                </a:solidFill>
                <a:latin typeface="Arial"/>
                <a:cs typeface="Arial"/>
              </a:rPr>
              <a:t>8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1145" y="4603242"/>
            <a:ext cx="169037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0E42"/>
                </a:solidFill>
                <a:latin typeface="Arial"/>
                <a:cs typeface="Arial"/>
              </a:rPr>
              <a:t>0.3125</a:t>
            </a:r>
            <a:r>
              <a:rPr sz="2400" b="1" spc="100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*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8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0"/>
              </a:lnSpc>
              <a:tabLst>
                <a:tab pos="1026794" algn="l"/>
              </a:tabLst>
            </a:pPr>
            <a:r>
              <a:rPr sz="2400" b="1" dirty="0">
                <a:solidFill>
                  <a:srgbClr val="330E42"/>
                </a:solidFill>
                <a:latin typeface="Arial"/>
                <a:cs typeface="Arial"/>
              </a:rPr>
              <a:t>0.5	</a:t>
            </a:r>
            <a:r>
              <a:rPr sz="2400" b="1" dirty="0">
                <a:latin typeface="Times New Roman"/>
                <a:cs typeface="Times New Roman"/>
              </a:rPr>
              <a:t>*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8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" y="3216401"/>
            <a:ext cx="70662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0000"/>
                </a:solidFill>
                <a:latin typeface="Georgia"/>
                <a:cs typeface="Georgia"/>
              </a:rPr>
              <a:t>Digital Systems and </a:t>
            </a:r>
            <a:r>
              <a:rPr sz="4000" b="1" spc="-10" dirty="0">
                <a:solidFill>
                  <a:srgbClr val="FF0000"/>
                </a:solidFill>
                <a:latin typeface="Georgia"/>
                <a:cs typeface="Georgia"/>
              </a:rPr>
              <a:t>Binary </a:t>
            </a:r>
            <a:r>
              <a:rPr sz="4000" b="1" spc="-100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4000" b="1" spc="-10" dirty="0">
                <a:solidFill>
                  <a:srgbClr val="FF0000"/>
                </a:solidFill>
                <a:latin typeface="Georgia"/>
                <a:cs typeface="Georgia"/>
              </a:rPr>
              <a:t>Numbers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202" y="5710224"/>
            <a:ext cx="76320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These slides </a:t>
            </a:r>
            <a:r>
              <a:rPr sz="1400" i="1" spc="-10" dirty="0">
                <a:solidFill>
                  <a:srgbClr val="003366"/>
                </a:solidFill>
                <a:latin typeface="Times New Roman"/>
                <a:cs typeface="Times New Roman"/>
              </a:rPr>
              <a:t>were </a:t>
            </a: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assembled by Mustafa Kemal </a:t>
            </a:r>
            <a:r>
              <a:rPr sz="1400" i="1" spc="-5" dirty="0">
                <a:solidFill>
                  <a:srgbClr val="003366"/>
                </a:solidFill>
                <a:latin typeface="Times New Roman"/>
                <a:cs typeface="Times New Roman"/>
              </a:rPr>
              <a:t>Uyguroğlu, </a:t>
            </a: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with grateful acknowledgement of the many </a:t>
            </a:r>
            <a:r>
              <a:rPr sz="1400" i="1" spc="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others who </a:t>
            </a:r>
            <a:r>
              <a:rPr sz="1400" i="1" spc="-5" dirty="0">
                <a:solidFill>
                  <a:srgbClr val="003366"/>
                </a:solidFill>
                <a:latin typeface="Times New Roman"/>
                <a:cs typeface="Times New Roman"/>
              </a:rPr>
              <a:t>made</a:t>
            </a: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 their course materials </a:t>
            </a:r>
            <a:r>
              <a:rPr sz="1400" i="1" spc="-10" dirty="0">
                <a:solidFill>
                  <a:srgbClr val="003366"/>
                </a:solidFill>
                <a:latin typeface="Times New Roman"/>
                <a:cs typeface="Times New Roman"/>
              </a:rPr>
              <a:t>freely </a:t>
            </a: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available online. </a:t>
            </a:r>
            <a:r>
              <a:rPr sz="1400" i="1" spc="-5" dirty="0">
                <a:solidFill>
                  <a:srgbClr val="003366"/>
                </a:solidFill>
                <a:latin typeface="Times New Roman"/>
                <a:cs typeface="Times New Roman"/>
              </a:rPr>
              <a:t>Feel </a:t>
            </a:r>
            <a:r>
              <a:rPr sz="1400" i="1" spc="-10" dirty="0">
                <a:solidFill>
                  <a:srgbClr val="003366"/>
                </a:solidFill>
                <a:latin typeface="Times New Roman"/>
                <a:cs typeface="Times New Roman"/>
              </a:rPr>
              <a:t>free </a:t>
            </a: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to </a:t>
            </a:r>
            <a:r>
              <a:rPr sz="1400" i="1" spc="-10" dirty="0">
                <a:solidFill>
                  <a:srgbClr val="003366"/>
                </a:solidFill>
                <a:latin typeface="Times New Roman"/>
                <a:cs typeface="Times New Roman"/>
              </a:rPr>
              <a:t>reuse </a:t>
            </a: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or adapt these slides for </a:t>
            </a:r>
            <a:r>
              <a:rPr sz="1400" i="1" spc="-33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your</a:t>
            </a:r>
            <a:r>
              <a:rPr sz="1400" i="1" spc="-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own</a:t>
            </a:r>
            <a:r>
              <a:rPr sz="1400" i="1" spc="-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academic</a:t>
            </a:r>
            <a:r>
              <a:rPr sz="1400" i="1" spc="3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purposes,</a:t>
            </a:r>
            <a:r>
              <a:rPr sz="1400" i="1" spc="-4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003366"/>
                </a:solidFill>
                <a:latin typeface="Times New Roman"/>
                <a:cs typeface="Times New Roman"/>
              </a:rPr>
              <a:t>provided</a:t>
            </a:r>
            <a:r>
              <a:rPr sz="1400" i="1" spc="-3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that</a:t>
            </a:r>
            <a:r>
              <a:rPr sz="1400" i="1" spc="-3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you</a:t>
            </a:r>
            <a:r>
              <a:rPr sz="1400" i="1" spc="-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include</a:t>
            </a:r>
            <a:r>
              <a:rPr sz="1400" i="1" spc="-4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3366"/>
                </a:solidFill>
                <a:latin typeface="Times New Roman"/>
                <a:cs typeface="Times New Roman"/>
              </a:rPr>
              <a:t>proper</a:t>
            </a:r>
            <a:r>
              <a:rPr sz="1400" i="1" spc="-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attribution.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5534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Bina</a:t>
            </a:r>
            <a:r>
              <a:rPr spc="80" dirty="0"/>
              <a:t>r</a:t>
            </a:r>
            <a:r>
              <a:rPr spc="210" dirty="0"/>
              <a:t>y</a:t>
            </a:r>
            <a:r>
              <a:rPr spc="95" dirty="0"/>
              <a:t> </a:t>
            </a:r>
            <a:r>
              <a:rPr spc="-1500" dirty="0">
                <a:latin typeface="Arial MT"/>
                <a:cs typeface="Arial MT"/>
              </a:rPr>
              <a:t>−</a:t>
            </a:r>
            <a:r>
              <a:rPr spc="-105" dirty="0">
                <a:latin typeface="Arial MT"/>
                <a:cs typeface="Arial MT"/>
              </a:rPr>
              <a:t> </a:t>
            </a:r>
            <a:r>
              <a:rPr spc="180" dirty="0"/>
              <a:t>Octal</a:t>
            </a:r>
            <a:r>
              <a:rPr spc="95" dirty="0"/>
              <a:t> </a:t>
            </a:r>
            <a:r>
              <a:rPr spc="305" dirty="0"/>
              <a:t>Co</a:t>
            </a:r>
            <a:r>
              <a:rPr spc="220" dirty="0"/>
              <a:t>n</a:t>
            </a:r>
            <a:r>
              <a:rPr spc="55" dirty="0"/>
              <a:t>v</a:t>
            </a:r>
            <a:r>
              <a:rPr spc="105" dirty="0"/>
              <a:t>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451" y="1298905"/>
            <a:ext cx="4881245" cy="119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3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Cambria"/>
                <a:cs typeface="Cambria"/>
              </a:rPr>
              <a:t>8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29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mbria"/>
                <a:cs typeface="Cambria"/>
              </a:rPr>
              <a:t>2</a:t>
            </a:r>
            <a:r>
              <a:rPr sz="1950" spc="-15" baseline="25641" dirty="0">
                <a:solidFill>
                  <a:srgbClr val="006FC0"/>
                </a:solidFill>
                <a:latin typeface="Cambria"/>
                <a:cs typeface="Cambria"/>
              </a:rPr>
              <a:t>3</a:t>
            </a:r>
            <a:endParaRPr sz="1950" baseline="25641">
              <a:latin typeface="Cambria"/>
              <a:cs typeface="Cambria"/>
            </a:endParaRPr>
          </a:p>
          <a:p>
            <a:pPr marL="266700" marR="17780" indent="-228600">
              <a:lnSpc>
                <a:spcPct val="100000"/>
              </a:lnSpc>
              <a:spcBef>
                <a:spcPts val="2005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-4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Each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group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3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bits represents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an octal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digit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876" y="6704076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296" y="44448"/>
                </a:moveTo>
                <a:lnTo>
                  <a:pt x="463296" y="76197"/>
                </a:lnTo>
                <a:lnTo>
                  <a:pt x="526795" y="44448"/>
                </a:lnTo>
                <a:lnTo>
                  <a:pt x="463296" y="44448"/>
                </a:lnTo>
                <a:close/>
              </a:path>
              <a:path w="539750" h="76200">
                <a:moveTo>
                  <a:pt x="463296" y="31748"/>
                </a:moveTo>
                <a:lnTo>
                  <a:pt x="463296" y="44448"/>
                </a:lnTo>
                <a:lnTo>
                  <a:pt x="475996" y="44448"/>
                </a:lnTo>
                <a:lnTo>
                  <a:pt x="475996" y="31748"/>
                </a:lnTo>
                <a:lnTo>
                  <a:pt x="463296" y="31748"/>
                </a:lnTo>
                <a:close/>
              </a:path>
              <a:path w="539750" h="76200">
                <a:moveTo>
                  <a:pt x="463296" y="0"/>
                </a:moveTo>
                <a:lnTo>
                  <a:pt x="463296" y="31748"/>
                </a:lnTo>
                <a:lnTo>
                  <a:pt x="475996" y="31748"/>
                </a:lnTo>
                <a:lnTo>
                  <a:pt x="475996" y="44448"/>
                </a:lnTo>
                <a:lnTo>
                  <a:pt x="526798" y="44447"/>
                </a:lnTo>
                <a:lnTo>
                  <a:pt x="539496" y="38098"/>
                </a:lnTo>
                <a:lnTo>
                  <a:pt x="463296" y="0"/>
                </a:lnTo>
                <a:close/>
              </a:path>
              <a:path w="539750" h="76200">
                <a:moveTo>
                  <a:pt x="0" y="31747"/>
                </a:moveTo>
                <a:lnTo>
                  <a:pt x="0" y="44447"/>
                </a:lnTo>
                <a:lnTo>
                  <a:pt x="463296" y="44448"/>
                </a:lnTo>
                <a:lnTo>
                  <a:pt x="463296" y="31748"/>
                </a:lnTo>
                <a:lnTo>
                  <a:pt x="0" y="31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57937" y="1074737"/>
          <a:ext cx="2372360" cy="4600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Octal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0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Binary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90168" y="3091688"/>
            <a:ext cx="1278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5745" y="3632961"/>
            <a:ext cx="301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53060" algn="l"/>
                <a:tab pos="2727960" algn="l"/>
              </a:tabLst>
            </a:pPr>
            <a:r>
              <a:rPr sz="2800" b="1" spc="-5" dirty="0">
                <a:latin typeface="Arial"/>
                <a:cs typeface="Arial"/>
              </a:rPr>
              <a:t>(	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1 0</a:t>
            </a:r>
            <a:r>
              <a:rPr sz="2800" b="1" spc="10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1</a:t>
            </a:r>
            <a:r>
              <a:rPr sz="2800" b="1" spc="10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1 0</a:t>
            </a:r>
            <a:r>
              <a:rPr sz="2800" b="1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. 0</a:t>
            </a:r>
            <a:r>
              <a:rPr sz="2800" b="1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1	</a:t>
            </a:r>
            <a:r>
              <a:rPr sz="2800" b="1" spc="5" dirty="0">
                <a:latin typeface="Arial"/>
                <a:cs typeface="Arial"/>
              </a:rPr>
              <a:t>)</a:t>
            </a:r>
            <a:r>
              <a:rPr sz="2775" b="1" spc="7" baseline="-21021" dirty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768" y="5074665"/>
            <a:ext cx="6910705" cy="1191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50240" algn="ctr">
              <a:lnSpc>
                <a:spcPct val="100000"/>
              </a:lnSpc>
              <a:spcBef>
                <a:spcPts val="95"/>
              </a:spcBef>
              <a:tabLst>
                <a:tab pos="314960" algn="l"/>
                <a:tab pos="1203325" algn="l"/>
                <a:tab pos="1794510" algn="l"/>
                <a:tab pos="2187575" algn="l"/>
                <a:tab pos="2682240" algn="l"/>
              </a:tabLst>
            </a:pPr>
            <a:r>
              <a:rPr sz="2800" b="1" spc="-5" dirty="0">
                <a:latin typeface="Arial"/>
                <a:cs typeface="Arial"/>
              </a:rPr>
              <a:t>(	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2	6	.	2	</a:t>
            </a:r>
            <a:r>
              <a:rPr sz="2800" b="1" spc="5" dirty="0">
                <a:latin typeface="Arial"/>
                <a:cs typeface="Arial"/>
              </a:rPr>
              <a:t>)</a:t>
            </a:r>
            <a:r>
              <a:rPr sz="2775" b="1" spc="7" baseline="-21021" dirty="0">
                <a:solidFill>
                  <a:srgbClr val="FF6600"/>
                </a:solidFill>
                <a:latin typeface="Arial"/>
                <a:cs typeface="Arial"/>
              </a:rPr>
              <a:t>8</a:t>
            </a:r>
            <a:endParaRPr sz="2775" baseline="-21021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945"/>
              </a:spcBef>
            </a:pPr>
            <a:r>
              <a:rPr sz="2400" b="1" spc="-30" dirty="0">
                <a:latin typeface="Times New Roman"/>
                <a:cs typeface="Times New Roman"/>
              </a:rPr>
              <a:t>Works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9900"/>
                </a:solidFill>
                <a:latin typeface="Times New Roman"/>
                <a:cs typeface="Times New Roman"/>
              </a:rPr>
              <a:t>both</a:t>
            </a:r>
            <a:r>
              <a:rPr sz="2400" b="1" spc="5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ways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Binary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Octal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Octal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Binary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74820" y="4136135"/>
            <a:ext cx="746760" cy="928369"/>
            <a:chOff x="4274820" y="4136135"/>
            <a:chExt cx="746760" cy="928369"/>
          </a:xfrm>
        </p:grpSpPr>
        <p:sp>
          <p:nvSpPr>
            <p:cNvPr id="10" name="object 10"/>
            <p:cNvSpPr/>
            <p:nvPr/>
          </p:nvSpPr>
          <p:spPr>
            <a:xfrm>
              <a:off x="4289298" y="4150613"/>
              <a:ext cx="718185" cy="899160"/>
            </a:xfrm>
            <a:custGeom>
              <a:avLst/>
              <a:gdLst/>
              <a:ahLst/>
              <a:cxnLst/>
              <a:rect l="l" t="t" r="r" b="b"/>
              <a:pathLst>
                <a:path w="718185" h="899160">
                  <a:moveTo>
                    <a:pt x="717803" y="0"/>
                  </a:moveTo>
                  <a:lnTo>
                    <a:pt x="713079" y="34998"/>
                  </a:lnTo>
                  <a:lnTo>
                    <a:pt x="700198" y="63579"/>
                  </a:lnTo>
                  <a:lnTo>
                    <a:pt x="681102" y="82849"/>
                  </a:lnTo>
                  <a:lnTo>
                    <a:pt x="657732" y="89916"/>
                  </a:lnTo>
                  <a:lnTo>
                    <a:pt x="418973" y="89916"/>
                  </a:lnTo>
                  <a:lnTo>
                    <a:pt x="395603" y="96982"/>
                  </a:lnTo>
                  <a:lnTo>
                    <a:pt x="376507" y="116252"/>
                  </a:lnTo>
                  <a:lnTo>
                    <a:pt x="363626" y="144833"/>
                  </a:lnTo>
                  <a:lnTo>
                    <a:pt x="358901" y="179831"/>
                  </a:lnTo>
                  <a:lnTo>
                    <a:pt x="354177" y="144833"/>
                  </a:lnTo>
                  <a:lnTo>
                    <a:pt x="341296" y="116252"/>
                  </a:lnTo>
                  <a:lnTo>
                    <a:pt x="322200" y="96982"/>
                  </a:lnTo>
                  <a:lnTo>
                    <a:pt x="298830" y="89916"/>
                  </a:lnTo>
                  <a:lnTo>
                    <a:pt x="60071" y="89916"/>
                  </a:lnTo>
                  <a:lnTo>
                    <a:pt x="36701" y="82849"/>
                  </a:lnTo>
                  <a:lnTo>
                    <a:pt x="17605" y="63579"/>
                  </a:lnTo>
                  <a:lnTo>
                    <a:pt x="4724" y="34998"/>
                  </a:lnTo>
                  <a:lnTo>
                    <a:pt x="0" y="0"/>
                  </a:lnTo>
                </a:path>
                <a:path w="718185" h="899160">
                  <a:moveTo>
                    <a:pt x="717803" y="899160"/>
                  </a:moveTo>
                  <a:lnTo>
                    <a:pt x="713079" y="864161"/>
                  </a:lnTo>
                  <a:lnTo>
                    <a:pt x="700198" y="835580"/>
                  </a:lnTo>
                  <a:lnTo>
                    <a:pt x="681102" y="816310"/>
                  </a:lnTo>
                  <a:lnTo>
                    <a:pt x="657732" y="809244"/>
                  </a:lnTo>
                  <a:lnTo>
                    <a:pt x="418973" y="809244"/>
                  </a:lnTo>
                  <a:lnTo>
                    <a:pt x="395603" y="802177"/>
                  </a:lnTo>
                  <a:lnTo>
                    <a:pt x="376507" y="782907"/>
                  </a:lnTo>
                  <a:lnTo>
                    <a:pt x="363626" y="754326"/>
                  </a:lnTo>
                  <a:lnTo>
                    <a:pt x="358901" y="719328"/>
                  </a:lnTo>
                  <a:lnTo>
                    <a:pt x="354177" y="754326"/>
                  </a:lnTo>
                  <a:lnTo>
                    <a:pt x="341296" y="782907"/>
                  </a:lnTo>
                  <a:lnTo>
                    <a:pt x="322200" y="802177"/>
                  </a:lnTo>
                  <a:lnTo>
                    <a:pt x="298830" y="809244"/>
                  </a:lnTo>
                  <a:lnTo>
                    <a:pt x="60071" y="809244"/>
                  </a:lnTo>
                  <a:lnTo>
                    <a:pt x="36701" y="816310"/>
                  </a:lnTo>
                  <a:lnTo>
                    <a:pt x="17605" y="835580"/>
                  </a:lnTo>
                  <a:lnTo>
                    <a:pt x="4724" y="864161"/>
                  </a:lnTo>
                  <a:lnTo>
                    <a:pt x="0" y="899160"/>
                  </a:lnTo>
                </a:path>
              </a:pathLst>
            </a:custGeom>
            <a:ln w="28956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8962" y="4347209"/>
              <a:ext cx="0" cy="509905"/>
            </a:xfrm>
            <a:custGeom>
              <a:avLst/>
              <a:gdLst/>
              <a:ahLst/>
              <a:cxnLst/>
              <a:rect l="l" t="t" r="r" b="b"/>
              <a:pathLst>
                <a:path h="509904">
                  <a:moveTo>
                    <a:pt x="0" y="0"/>
                  </a:moveTo>
                  <a:lnTo>
                    <a:pt x="0" y="509650"/>
                  </a:lnTo>
                </a:path>
              </a:pathLst>
            </a:custGeom>
            <a:ln w="28956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299459" y="4136135"/>
            <a:ext cx="748665" cy="928369"/>
            <a:chOff x="3299459" y="4136135"/>
            <a:chExt cx="748665" cy="928369"/>
          </a:xfrm>
        </p:grpSpPr>
        <p:sp>
          <p:nvSpPr>
            <p:cNvPr id="13" name="object 13"/>
            <p:cNvSpPr/>
            <p:nvPr/>
          </p:nvSpPr>
          <p:spPr>
            <a:xfrm>
              <a:off x="3313937" y="4150613"/>
              <a:ext cx="719455" cy="899160"/>
            </a:xfrm>
            <a:custGeom>
              <a:avLst/>
              <a:gdLst/>
              <a:ahLst/>
              <a:cxnLst/>
              <a:rect l="l" t="t" r="r" b="b"/>
              <a:pathLst>
                <a:path w="719454" h="899160">
                  <a:moveTo>
                    <a:pt x="719327" y="0"/>
                  </a:moveTo>
                  <a:lnTo>
                    <a:pt x="714603" y="34998"/>
                  </a:lnTo>
                  <a:lnTo>
                    <a:pt x="701722" y="63579"/>
                  </a:lnTo>
                  <a:lnTo>
                    <a:pt x="682626" y="82849"/>
                  </a:lnTo>
                  <a:lnTo>
                    <a:pt x="659257" y="89916"/>
                  </a:lnTo>
                  <a:lnTo>
                    <a:pt x="419735" y="89916"/>
                  </a:lnTo>
                  <a:lnTo>
                    <a:pt x="396365" y="96982"/>
                  </a:lnTo>
                  <a:lnTo>
                    <a:pt x="377269" y="116252"/>
                  </a:lnTo>
                  <a:lnTo>
                    <a:pt x="364388" y="144833"/>
                  </a:lnTo>
                  <a:lnTo>
                    <a:pt x="359663" y="179831"/>
                  </a:lnTo>
                  <a:lnTo>
                    <a:pt x="354939" y="144833"/>
                  </a:lnTo>
                  <a:lnTo>
                    <a:pt x="342058" y="116252"/>
                  </a:lnTo>
                  <a:lnTo>
                    <a:pt x="322962" y="96982"/>
                  </a:lnTo>
                  <a:lnTo>
                    <a:pt x="299592" y="89916"/>
                  </a:lnTo>
                  <a:lnTo>
                    <a:pt x="60071" y="89916"/>
                  </a:lnTo>
                  <a:lnTo>
                    <a:pt x="36701" y="82849"/>
                  </a:lnTo>
                  <a:lnTo>
                    <a:pt x="17605" y="63579"/>
                  </a:lnTo>
                  <a:lnTo>
                    <a:pt x="4724" y="34998"/>
                  </a:lnTo>
                  <a:lnTo>
                    <a:pt x="0" y="0"/>
                  </a:lnTo>
                </a:path>
                <a:path w="719454" h="899160">
                  <a:moveTo>
                    <a:pt x="719327" y="899160"/>
                  </a:moveTo>
                  <a:lnTo>
                    <a:pt x="714603" y="864161"/>
                  </a:lnTo>
                  <a:lnTo>
                    <a:pt x="701722" y="835580"/>
                  </a:lnTo>
                  <a:lnTo>
                    <a:pt x="682626" y="816310"/>
                  </a:lnTo>
                  <a:lnTo>
                    <a:pt x="659257" y="809244"/>
                  </a:lnTo>
                  <a:lnTo>
                    <a:pt x="419735" y="809244"/>
                  </a:lnTo>
                  <a:lnTo>
                    <a:pt x="396365" y="802177"/>
                  </a:lnTo>
                  <a:lnTo>
                    <a:pt x="377269" y="782907"/>
                  </a:lnTo>
                  <a:lnTo>
                    <a:pt x="364388" y="754326"/>
                  </a:lnTo>
                  <a:lnTo>
                    <a:pt x="359663" y="719328"/>
                  </a:lnTo>
                  <a:lnTo>
                    <a:pt x="354939" y="754326"/>
                  </a:lnTo>
                  <a:lnTo>
                    <a:pt x="342058" y="782907"/>
                  </a:lnTo>
                  <a:lnTo>
                    <a:pt x="322962" y="802177"/>
                  </a:lnTo>
                  <a:lnTo>
                    <a:pt x="299592" y="809244"/>
                  </a:lnTo>
                  <a:lnTo>
                    <a:pt x="60071" y="809244"/>
                  </a:lnTo>
                  <a:lnTo>
                    <a:pt x="36701" y="816310"/>
                  </a:lnTo>
                  <a:lnTo>
                    <a:pt x="17605" y="835580"/>
                  </a:lnTo>
                  <a:lnTo>
                    <a:pt x="4724" y="864161"/>
                  </a:lnTo>
                  <a:lnTo>
                    <a:pt x="0" y="899160"/>
                  </a:lnTo>
                </a:path>
              </a:pathLst>
            </a:custGeom>
            <a:ln w="28956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73601" y="4347209"/>
              <a:ext cx="0" cy="509905"/>
            </a:xfrm>
            <a:custGeom>
              <a:avLst/>
              <a:gdLst/>
              <a:ahLst/>
              <a:cxnLst/>
              <a:rect l="l" t="t" r="r" b="b"/>
              <a:pathLst>
                <a:path h="509904">
                  <a:moveTo>
                    <a:pt x="0" y="0"/>
                  </a:moveTo>
                  <a:lnTo>
                    <a:pt x="0" y="509650"/>
                  </a:lnTo>
                </a:path>
              </a:pathLst>
            </a:custGeom>
            <a:ln w="28956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398776" y="4137659"/>
            <a:ext cx="748665" cy="928369"/>
            <a:chOff x="2398776" y="4137659"/>
            <a:chExt cx="748665" cy="928369"/>
          </a:xfrm>
        </p:grpSpPr>
        <p:sp>
          <p:nvSpPr>
            <p:cNvPr id="16" name="object 16"/>
            <p:cNvSpPr/>
            <p:nvPr/>
          </p:nvSpPr>
          <p:spPr>
            <a:xfrm>
              <a:off x="2413254" y="4152137"/>
              <a:ext cx="719455" cy="899160"/>
            </a:xfrm>
            <a:custGeom>
              <a:avLst/>
              <a:gdLst/>
              <a:ahLst/>
              <a:cxnLst/>
              <a:rect l="l" t="t" r="r" b="b"/>
              <a:pathLst>
                <a:path w="719455" h="899160">
                  <a:moveTo>
                    <a:pt x="719327" y="0"/>
                  </a:moveTo>
                  <a:lnTo>
                    <a:pt x="714603" y="34998"/>
                  </a:lnTo>
                  <a:lnTo>
                    <a:pt x="701722" y="63579"/>
                  </a:lnTo>
                  <a:lnTo>
                    <a:pt x="682626" y="82849"/>
                  </a:lnTo>
                  <a:lnTo>
                    <a:pt x="659257" y="89916"/>
                  </a:lnTo>
                  <a:lnTo>
                    <a:pt x="419734" y="89916"/>
                  </a:lnTo>
                  <a:lnTo>
                    <a:pt x="396365" y="96982"/>
                  </a:lnTo>
                  <a:lnTo>
                    <a:pt x="377269" y="116252"/>
                  </a:lnTo>
                  <a:lnTo>
                    <a:pt x="364388" y="144833"/>
                  </a:lnTo>
                  <a:lnTo>
                    <a:pt x="359663" y="179831"/>
                  </a:lnTo>
                  <a:lnTo>
                    <a:pt x="354939" y="144833"/>
                  </a:lnTo>
                  <a:lnTo>
                    <a:pt x="342058" y="116252"/>
                  </a:lnTo>
                  <a:lnTo>
                    <a:pt x="322962" y="96982"/>
                  </a:lnTo>
                  <a:lnTo>
                    <a:pt x="299593" y="89916"/>
                  </a:lnTo>
                  <a:lnTo>
                    <a:pt x="60070" y="89916"/>
                  </a:lnTo>
                  <a:lnTo>
                    <a:pt x="36701" y="82849"/>
                  </a:lnTo>
                  <a:lnTo>
                    <a:pt x="17605" y="63579"/>
                  </a:lnTo>
                  <a:lnTo>
                    <a:pt x="4724" y="34998"/>
                  </a:lnTo>
                  <a:lnTo>
                    <a:pt x="0" y="0"/>
                  </a:lnTo>
                </a:path>
                <a:path w="719455" h="899160">
                  <a:moveTo>
                    <a:pt x="719327" y="899160"/>
                  </a:moveTo>
                  <a:lnTo>
                    <a:pt x="714603" y="864161"/>
                  </a:lnTo>
                  <a:lnTo>
                    <a:pt x="701722" y="835580"/>
                  </a:lnTo>
                  <a:lnTo>
                    <a:pt x="682626" y="816310"/>
                  </a:lnTo>
                  <a:lnTo>
                    <a:pt x="659257" y="809244"/>
                  </a:lnTo>
                  <a:lnTo>
                    <a:pt x="419734" y="809244"/>
                  </a:lnTo>
                  <a:lnTo>
                    <a:pt x="396365" y="802177"/>
                  </a:lnTo>
                  <a:lnTo>
                    <a:pt x="377269" y="782907"/>
                  </a:lnTo>
                  <a:lnTo>
                    <a:pt x="364388" y="754326"/>
                  </a:lnTo>
                  <a:lnTo>
                    <a:pt x="359663" y="719328"/>
                  </a:lnTo>
                  <a:lnTo>
                    <a:pt x="354939" y="754326"/>
                  </a:lnTo>
                  <a:lnTo>
                    <a:pt x="342058" y="782907"/>
                  </a:lnTo>
                  <a:lnTo>
                    <a:pt x="322962" y="802177"/>
                  </a:lnTo>
                  <a:lnTo>
                    <a:pt x="299593" y="809244"/>
                  </a:lnTo>
                  <a:lnTo>
                    <a:pt x="60070" y="809244"/>
                  </a:lnTo>
                  <a:lnTo>
                    <a:pt x="36701" y="816310"/>
                  </a:lnTo>
                  <a:lnTo>
                    <a:pt x="17605" y="835580"/>
                  </a:lnTo>
                  <a:lnTo>
                    <a:pt x="4724" y="864161"/>
                  </a:lnTo>
                  <a:lnTo>
                    <a:pt x="0" y="899160"/>
                  </a:lnTo>
                </a:path>
              </a:pathLst>
            </a:custGeom>
            <a:ln w="28956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4442" y="4348733"/>
              <a:ext cx="0" cy="509905"/>
            </a:xfrm>
            <a:custGeom>
              <a:avLst/>
              <a:gdLst/>
              <a:ahLst/>
              <a:cxnLst/>
              <a:rect l="l" t="t" r="r" b="b"/>
              <a:pathLst>
                <a:path h="509904">
                  <a:moveTo>
                    <a:pt x="0" y="0"/>
                  </a:moveTo>
                  <a:lnTo>
                    <a:pt x="0" y="509651"/>
                  </a:lnTo>
                </a:path>
              </a:pathLst>
            </a:custGeom>
            <a:ln w="28956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541270" y="3367659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5" h="370204">
                <a:moveTo>
                  <a:pt x="51181" y="216407"/>
                </a:moveTo>
                <a:lnTo>
                  <a:pt x="0" y="369950"/>
                </a:lnTo>
                <a:lnTo>
                  <a:pt x="153543" y="318769"/>
                </a:lnTo>
                <a:lnTo>
                  <a:pt x="122809" y="288035"/>
                </a:lnTo>
                <a:lnTo>
                  <a:pt x="102362" y="288035"/>
                </a:lnTo>
                <a:lnTo>
                  <a:pt x="81915" y="267588"/>
                </a:lnTo>
                <a:lnTo>
                  <a:pt x="92136" y="257363"/>
                </a:lnTo>
                <a:lnTo>
                  <a:pt x="51181" y="216407"/>
                </a:lnTo>
                <a:close/>
              </a:path>
              <a:path w="370205" h="370204">
                <a:moveTo>
                  <a:pt x="92136" y="257363"/>
                </a:moveTo>
                <a:lnTo>
                  <a:pt x="81915" y="267588"/>
                </a:lnTo>
                <a:lnTo>
                  <a:pt x="102362" y="288035"/>
                </a:lnTo>
                <a:lnTo>
                  <a:pt x="112587" y="277814"/>
                </a:lnTo>
                <a:lnTo>
                  <a:pt x="92136" y="257363"/>
                </a:lnTo>
                <a:close/>
              </a:path>
              <a:path w="370205" h="370204">
                <a:moveTo>
                  <a:pt x="112587" y="277814"/>
                </a:moveTo>
                <a:lnTo>
                  <a:pt x="102362" y="288035"/>
                </a:lnTo>
                <a:lnTo>
                  <a:pt x="122809" y="288035"/>
                </a:lnTo>
                <a:lnTo>
                  <a:pt x="112587" y="277814"/>
                </a:lnTo>
                <a:close/>
              </a:path>
              <a:path w="370205" h="370204">
                <a:moveTo>
                  <a:pt x="349377" y="0"/>
                </a:moveTo>
                <a:lnTo>
                  <a:pt x="92136" y="257363"/>
                </a:lnTo>
                <a:lnTo>
                  <a:pt x="112587" y="277814"/>
                </a:lnTo>
                <a:lnTo>
                  <a:pt x="369950" y="20574"/>
                </a:lnTo>
                <a:lnTo>
                  <a:pt x="349377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36566" y="331584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258887" y="279338"/>
                </a:moveTo>
                <a:lnTo>
                  <a:pt x="217932" y="320294"/>
                </a:lnTo>
                <a:lnTo>
                  <a:pt x="371475" y="371475"/>
                </a:lnTo>
                <a:lnTo>
                  <a:pt x="344170" y="289560"/>
                </a:lnTo>
                <a:lnTo>
                  <a:pt x="269113" y="289560"/>
                </a:lnTo>
                <a:lnTo>
                  <a:pt x="258887" y="279338"/>
                </a:lnTo>
                <a:close/>
              </a:path>
              <a:path w="371475" h="371475">
                <a:moveTo>
                  <a:pt x="279338" y="258887"/>
                </a:moveTo>
                <a:lnTo>
                  <a:pt x="258887" y="279338"/>
                </a:lnTo>
                <a:lnTo>
                  <a:pt x="269113" y="289560"/>
                </a:lnTo>
                <a:lnTo>
                  <a:pt x="289560" y="269113"/>
                </a:lnTo>
                <a:lnTo>
                  <a:pt x="279338" y="258887"/>
                </a:lnTo>
                <a:close/>
              </a:path>
              <a:path w="371475" h="371475">
                <a:moveTo>
                  <a:pt x="320294" y="217932"/>
                </a:moveTo>
                <a:lnTo>
                  <a:pt x="279338" y="258887"/>
                </a:lnTo>
                <a:lnTo>
                  <a:pt x="289560" y="269113"/>
                </a:lnTo>
                <a:lnTo>
                  <a:pt x="269113" y="289560"/>
                </a:lnTo>
                <a:lnTo>
                  <a:pt x="344170" y="289560"/>
                </a:lnTo>
                <a:lnTo>
                  <a:pt x="320294" y="217932"/>
                </a:lnTo>
                <a:close/>
              </a:path>
              <a:path w="371475" h="371475">
                <a:moveTo>
                  <a:pt x="20574" y="0"/>
                </a:moveTo>
                <a:lnTo>
                  <a:pt x="0" y="20574"/>
                </a:lnTo>
                <a:lnTo>
                  <a:pt x="258887" y="279338"/>
                </a:lnTo>
                <a:lnTo>
                  <a:pt x="279338" y="258887"/>
                </a:lnTo>
                <a:lnTo>
                  <a:pt x="20574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39033" y="3023108"/>
            <a:ext cx="160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6600"/>
                </a:solidFill>
                <a:latin typeface="Arial"/>
                <a:cs typeface="Arial"/>
              </a:rPr>
              <a:t>Assume</a:t>
            </a:r>
            <a:r>
              <a:rPr sz="1800" b="1" spc="1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600"/>
                </a:solidFill>
                <a:latin typeface="Arial"/>
                <a:cs typeface="Arial"/>
              </a:rPr>
              <a:t>Zeros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71837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Bina</a:t>
            </a:r>
            <a:r>
              <a:rPr spc="80" dirty="0"/>
              <a:t>r</a:t>
            </a:r>
            <a:r>
              <a:rPr spc="210" dirty="0"/>
              <a:t>y</a:t>
            </a:r>
            <a:r>
              <a:rPr spc="95" dirty="0"/>
              <a:t> </a:t>
            </a:r>
            <a:r>
              <a:rPr spc="-1500" dirty="0">
                <a:latin typeface="Arial MT"/>
                <a:cs typeface="Arial MT"/>
              </a:rPr>
              <a:t>−</a:t>
            </a:r>
            <a:r>
              <a:rPr spc="-105" dirty="0">
                <a:latin typeface="Arial MT"/>
                <a:cs typeface="Arial MT"/>
              </a:rPr>
              <a:t> </a:t>
            </a:r>
            <a:r>
              <a:rPr spc="225" dirty="0"/>
              <a:t>H</a:t>
            </a:r>
            <a:r>
              <a:rPr spc="114" dirty="0"/>
              <a:t>e</a:t>
            </a:r>
            <a:r>
              <a:rPr spc="180" dirty="0"/>
              <a:t>xadecimal</a:t>
            </a:r>
            <a:r>
              <a:rPr spc="105" dirty="0"/>
              <a:t> </a:t>
            </a:r>
            <a:r>
              <a:rPr spc="305" dirty="0"/>
              <a:t>Co</a:t>
            </a:r>
            <a:r>
              <a:rPr spc="215" dirty="0"/>
              <a:t>n</a:t>
            </a:r>
            <a:r>
              <a:rPr spc="55" dirty="0"/>
              <a:t>v</a:t>
            </a:r>
            <a:r>
              <a:rPr spc="105" dirty="0"/>
              <a:t>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751" y="1298905"/>
            <a:ext cx="4120515" cy="119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3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Cambria"/>
                <a:cs typeface="Cambria"/>
              </a:rPr>
              <a:t>16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29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mbria"/>
                <a:cs typeface="Cambria"/>
              </a:rPr>
              <a:t>2</a:t>
            </a:r>
            <a:r>
              <a:rPr sz="1950" spc="-15" baseline="25641" dirty="0">
                <a:solidFill>
                  <a:srgbClr val="006FC0"/>
                </a:solidFill>
                <a:latin typeface="Cambria"/>
                <a:cs typeface="Cambria"/>
              </a:rPr>
              <a:t>4</a:t>
            </a:r>
            <a:endParaRPr sz="1950" baseline="25641">
              <a:latin typeface="Cambria"/>
              <a:cs typeface="Cambria"/>
            </a:endParaRPr>
          </a:p>
          <a:p>
            <a:pPr marL="279400" marR="17780" indent="-228600">
              <a:lnSpc>
                <a:spcPct val="100000"/>
              </a:lnSpc>
              <a:spcBef>
                <a:spcPts val="2005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-4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Each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group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4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bits represents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hexadecimal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digit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876" y="6704076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296" y="44448"/>
                </a:moveTo>
                <a:lnTo>
                  <a:pt x="463296" y="76197"/>
                </a:lnTo>
                <a:lnTo>
                  <a:pt x="526795" y="44448"/>
                </a:lnTo>
                <a:lnTo>
                  <a:pt x="463296" y="44448"/>
                </a:lnTo>
                <a:close/>
              </a:path>
              <a:path w="539750" h="76200">
                <a:moveTo>
                  <a:pt x="463296" y="31748"/>
                </a:moveTo>
                <a:lnTo>
                  <a:pt x="463296" y="44448"/>
                </a:lnTo>
                <a:lnTo>
                  <a:pt x="475996" y="44448"/>
                </a:lnTo>
                <a:lnTo>
                  <a:pt x="475996" y="31748"/>
                </a:lnTo>
                <a:lnTo>
                  <a:pt x="463296" y="31748"/>
                </a:lnTo>
                <a:close/>
              </a:path>
              <a:path w="539750" h="76200">
                <a:moveTo>
                  <a:pt x="463296" y="0"/>
                </a:moveTo>
                <a:lnTo>
                  <a:pt x="463296" y="31748"/>
                </a:lnTo>
                <a:lnTo>
                  <a:pt x="475996" y="31748"/>
                </a:lnTo>
                <a:lnTo>
                  <a:pt x="475996" y="44448"/>
                </a:lnTo>
                <a:lnTo>
                  <a:pt x="526798" y="44447"/>
                </a:lnTo>
                <a:lnTo>
                  <a:pt x="539496" y="38098"/>
                </a:lnTo>
                <a:lnTo>
                  <a:pt x="463296" y="0"/>
                </a:lnTo>
                <a:close/>
              </a:path>
              <a:path w="539750" h="76200">
                <a:moveTo>
                  <a:pt x="0" y="31747"/>
                </a:moveTo>
                <a:lnTo>
                  <a:pt x="0" y="44447"/>
                </a:lnTo>
                <a:lnTo>
                  <a:pt x="463296" y="44448"/>
                </a:lnTo>
                <a:lnTo>
                  <a:pt x="463296" y="31748"/>
                </a:lnTo>
                <a:lnTo>
                  <a:pt x="0" y="31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57937" y="1074737"/>
          <a:ext cx="2372360" cy="4739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Hex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Binary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7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7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57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7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57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7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57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63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90168" y="3091688"/>
            <a:ext cx="1278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145" y="3632961"/>
            <a:ext cx="2834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7660" algn="l"/>
                <a:tab pos="2702560" algn="l"/>
              </a:tabLst>
            </a:pPr>
            <a:r>
              <a:rPr sz="2800" b="1" spc="-5" dirty="0">
                <a:latin typeface="Arial"/>
                <a:cs typeface="Arial"/>
              </a:rPr>
              <a:t>(	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1 0</a:t>
            </a:r>
            <a:r>
              <a:rPr sz="2800" b="1" spc="10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1</a:t>
            </a:r>
            <a:r>
              <a:rPr sz="2800" b="1" spc="5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1 0 . 0 1</a:t>
            </a:r>
            <a:r>
              <a:rPr sz="2800" b="1" dirty="0">
                <a:solidFill>
                  <a:srgbClr val="330E42"/>
                </a:solidFill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0132" y="3837178"/>
            <a:ext cx="15811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10" dirty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145" y="5074665"/>
            <a:ext cx="2412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7905" algn="l"/>
                <a:tab pos="1807845" algn="l"/>
                <a:tab pos="2201545" algn="l"/>
              </a:tabLst>
            </a:pPr>
            <a:r>
              <a:rPr sz="2800" b="1" spc="-5" dirty="0">
                <a:latin typeface="Arial"/>
                <a:cs typeface="Arial"/>
              </a:rPr>
              <a:t>(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1</a:t>
            </a:r>
            <a:r>
              <a:rPr sz="2800" b="1" dirty="0">
                <a:solidFill>
                  <a:srgbClr val="330E42"/>
                </a:solidFill>
                <a:latin typeface="Arial"/>
                <a:cs typeface="Arial"/>
              </a:rPr>
              <a:t>	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6</a:t>
            </a:r>
            <a:r>
              <a:rPr sz="2800" b="1" dirty="0">
                <a:solidFill>
                  <a:srgbClr val="330E42"/>
                </a:solidFill>
                <a:latin typeface="Arial"/>
                <a:cs typeface="Arial"/>
              </a:rPr>
              <a:t>	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.</a:t>
            </a:r>
            <a:r>
              <a:rPr sz="2800" b="1" dirty="0">
                <a:solidFill>
                  <a:srgbClr val="330E42"/>
                </a:solidFill>
                <a:latin typeface="Arial"/>
                <a:cs typeface="Arial"/>
              </a:rPr>
              <a:t>	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8240" y="5161533"/>
            <a:ext cx="4610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b="1" spc="15" baseline="13888" dirty="0">
                <a:latin typeface="Arial"/>
                <a:cs typeface="Arial"/>
              </a:rPr>
              <a:t>)</a:t>
            </a:r>
            <a:r>
              <a:rPr sz="1850" b="1" spc="10" dirty="0">
                <a:solidFill>
                  <a:srgbClr val="FF6600"/>
                </a:solidFill>
                <a:latin typeface="Arial"/>
                <a:cs typeface="Arial"/>
              </a:rPr>
              <a:t>16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74820" y="4136135"/>
            <a:ext cx="746760" cy="928369"/>
            <a:chOff x="4274820" y="4136135"/>
            <a:chExt cx="746760" cy="928369"/>
          </a:xfrm>
        </p:grpSpPr>
        <p:sp>
          <p:nvSpPr>
            <p:cNvPr id="12" name="object 12"/>
            <p:cNvSpPr/>
            <p:nvPr/>
          </p:nvSpPr>
          <p:spPr>
            <a:xfrm>
              <a:off x="4289298" y="4150613"/>
              <a:ext cx="718185" cy="899160"/>
            </a:xfrm>
            <a:custGeom>
              <a:avLst/>
              <a:gdLst/>
              <a:ahLst/>
              <a:cxnLst/>
              <a:rect l="l" t="t" r="r" b="b"/>
              <a:pathLst>
                <a:path w="718185" h="899160">
                  <a:moveTo>
                    <a:pt x="717803" y="0"/>
                  </a:moveTo>
                  <a:lnTo>
                    <a:pt x="713079" y="34998"/>
                  </a:lnTo>
                  <a:lnTo>
                    <a:pt x="700198" y="63579"/>
                  </a:lnTo>
                  <a:lnTo>
                    <a:pt x="681102" y="82849"/>
                  </a:lnTo>
                  <a:lnTo>
                    <a:pt x="657732" y="89916"/>
                  </a:lnTo>
                  <a:lnTo>
                    <a:pt x="418973" y="89916"/>
                  </a:lnTo>
                  <a:lnTo>
                    <a:pt x="395603" y="96982"/>
                  </a:lnTo>
                  <a:lnTo>
                    <a:pt x="376507" y="116252"/>
                  </a:lnTo>
                  <a:lnTo>
                    <a:pt x="363626" y="144833"/>
                  </a:lnTo>
                  <a:lnTo>
                    <a:pt x="358901" y="179831"/>
                  </a:lnTo>
                  <a:lnTo>
                    <a:pt x="354177" y="144833"/>
                  </a:lnTo>
                  <a:lnTo>
                    <a:pt x="341296" y="116252"/>
                  </a:lnTo>
                  <a:lnTo>
                    <a:pt x="322200" y="96982"/>
                  </a:lnTo>
                  <a:lnTo>
                    <a:pt x="298830" y="89916"/>
                  </a:lnTo>
                  <a:lnTo>
                    <a:pt x="60071" y="89916"/>
                  </a:lnTo>
                  <a:lnTo>
                    <a:pt x="36701" y="82849"/>
                  </a:lnTo>
                  <a:lnTo>
                    <a:pt x="17605" y="63579"/>
                  </a:lnTo>
                  <a:lnTo>
                    <a:pt x="4724" y="34998"/>
                  </a:lnTo>
                  <a:lnTo>
                    <a:pt x="0" y="0"/>
                  </a:lnTo>
                </a:path>
                <a:path w="718185" h="899160">
                  <a:moveTo>
                    <a:pt x="717803" y="899160"/>
                  </a:moveTo>
                  <a:lnTo>
                    <a:pt x="713079" y="864161"/>
                  </a:lnTo>
                  <a:lnTo>
                    <a:pt x="700198" y="835580"/>
                  </a:lnTo>
                  <a:lnTo>
                    <a:pt x="681102" y="816310"/>
                  </a:lnTo>
                  <a:lnTo>
                    <a:pt x="657732" y="809244"/>
                  </a:lnTo>
                  <a:lnTo>
                    <a:pt x="418973" y="809244"/>
                  </a:lnTo>
                  <a:lnTo>
                    <a:pt x="395603" y="802177"/>
                  </a:lnTo>
                  <a:lnTo>
                    <a:pt x="376507" y="782907"/>
                  </a:lnTo>
                  <a:lnTo>
                    <a:pt x="363626" y="754326"/>
                  </a:lnTo>
                  <a:lnTo>
                    <a:pt x="358901" y="719328"/>
                  </a:lnTo>
                  <a:lnTo>
                    <a:pt x="354177" y="754326"/>
                  </a:lnTo>
                  <a:lnTo>
                    <a:pt x="341296" y="782907"/>
                  </a:lnTo>
                  <a:lnTo>
                    <a:pt x="322200" y="802177"/>
                  </a:lnTo>
                  <a:lnTo>
                    <a:pt x="298830" y="809244"/>
                  </a:lnTo>
                  <a:lnTo>
                    <a:pt x="60071" y="809244"/>
                  </a:lnTo>
                  <a:lnTo>
                    <a:pt x="36701" y="816310"/>
                  </a:lnTo>
                  <a:lnTo>
                    <a:pt x="17605" y="835580"/>
                  </a:lnTo>
                  <a:lnTo>
                    <a:pt x="4724" y="864161"/>
                  </a:lnTo>
                  <a:lnTo>
                    <a:pt x="0" y="899160"/>
                  </a:lnTo>
                </a:path>
              </a:pathLst>
            </a:custGeom>
            <a:ln w="28956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8962" y="4347209"/>
              <a:ext cx="0" cy="509905"/>
            </a:xfrm>
            <a:custGeom>
              <a:avLst/>
              <a:gdLst/>
              <a:ahLst/>
              <a:cxnLst/>
              <a:rect l="l" t="t" r="r" b="b"/>
              <a:pathLst>
                <a:path h="509904">
                  <a:moveTo>
                    <a:pt x="0" y="0"/>
                  </a:moveTo>
                  <a:lnTo>
                    <a:pt x="0" y="509650"/>
                  </a:lnTo>
                </a:path>
              </a:pathLst>
            </a:custGeom>
            <a:ln w="28956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936748" y="4136135"/>
            <a:ext cx="1111250" cy="928369"/>
            <a:chOff x="2936748" y="4136135"/>
            <a:chExt cx="1111250" cy="928369"/>
          </a:xfrm>
        </p:grpSpPr>
        <p:sp>
          <p:nvSpPr>
            <p:cNvPr id="15" name="object 15"/>
            <p:cNvSpPr/>
            <p:nvPr/>
          </p:nvSpPr>
          <p:spPr>
            <a:xfrm>
              <a:off x="2951226" y="4150613"/>
              <a:ext cx="1082040" cy="180340"/>
            </a:xfrm>
            <a:custGeom>
              <a:avLst/>
              <a:gdLst/>
              <a:ahLst/>
              <a:cxnLst/>
              <a:rect l="l" t="t" r="r" b="b"/>
              <a:pathLst>
                <a:path w="1082039" h="180339">
                  <a:moveTo>
                    <a:pt x="1082039" y="0"/>
                  </a:moveTo>
                  <a:lnTo>
                    <a:pt x="1077315" y="34998"/>
                  </a:lnTo>
                  <a:lnTo>
                    <a:pt x="1064434" y="63579"/>
                  </a:lnTo>
                  <a:lnTo>
                    <a:pt x="1045338" y="82849"/>
                  </a:lnTo>
                  <a:lnTo>
                    <a:pt x="1021969" y="89916"/>
                  </a:lnTo>
                  <a:lnTo>
                    <a:pt x="601090" y="89916"/>
                  </a:lnTo>
                  <a:lnTo>
                    <a:pt x="577721" y="96982"/>
                  </a:lnTo>
                  <a:lnTo>
                    <a:pt x="558625" y="116252"/>
                  </a:lnTo>
                  <a:lnTo>
                    <a:pt x="545744" y="144833"/>
                  </a:lnTo>
                  <a:lnTo>
                    <a:pt x="541020" y="179831"/>
                  </a:lnTo>
                  <a:lnTo>
                    <a:pt x="536295" y="144833"/>
                  </a:lnTo>
                  <a:lnTo>
                    <a:pt x="523414" y="116252"/>
                  </a:lnTo>
                  <a:lnTo>
                    <a:pt x="504318" y="96982"/>
                  </a:lnTo>
                  <a:lnTo>
                    <a:pt x="480949" y="89916"/>
                  </a:lnTo>
                  <a:lnTo>
                    <a:pt x="60071" y="89916"/>
                  </a:lnTo>
                  <a:lnTo>
                    <a:pt x="36701" y="82849"/>
                  </a:lnTo>
                  <a:lnTo>
                    <a:pt x="17605" y="63579"/>
                  </a:lnTo>
                  <a:lnTo>
                    <a:pt x="4724" y="34998"/>
                  </a:lnTo>
                  <a:lnTo>
                    <a:pt x="0" y="0"/>
                  </a:lnTo>
                </a:path>
              </a:pathLst>
            </a:custGeom>
            <a:ln w="28956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51226" y="4869941"/>
              <a:ext cx="1082040" cy="180340"/>
            </a:xfrm>
            <a:custGeom>
              <a:avLst/>
              <a:gdLst/>
              <a:ahLst/>
              <a:cxnLst/>
              <a:rect l="l" t="t" r="r" b="b"/>
              <a:pathLst>
                <a:path w="1082039" h="180339">
                  <a:moveTo>
                    <a:pt x="1082039" y="179831"/>
                  </a:moveTo>
                  <a:lnTo>
                    <a:pt x="1077315" y="144833"/>
                  </a:lnTo>
                  <a:lnTo>
                    <a:pt x="1064434" y="116252"/>
                  </a:lnTo>
                  <a:lnTo>
                    <a:pt x="1045338" y="96982"/>
                  </a:lnTo>
                  <a:lnTo>
                    <a:pt x="1021969" y="89915"/>
                  </a:lnTo>
                  <a:lnTo>
                    <a:pt x="601090" y="89915"/>
                  </a:lnTo>
                  <a:lnTo>
                    <a:pt x="577721" y="82849"/>
                  </a:lnTo>
                  <a:lnTo>
                    <a:pt x="558625" y="63579"/>
                  </a:lnTo>
                  <a:lnTo>
                    <a:pt x="545744" y="34998"/>
                  </a:lnTo>
                  <a:lnTo>
                    <a:pt x="541020" y="0"/>
                  </a:lnTo>
                  <a:lnTo>
                    <a:pt x="536295" y="34998"/>
                  </a:lnTo>
                  <a:lnTo>
                    <a:pt x="523414" y="63579"/>
                  </a:lnTo>
                  <a:lnTo>
                    <a:pt x="504318" y="82849"/>
                  </a:lnTo>
                  <a:lnTo>
                    <a:pt x="480949" y="89915"/>
                  </a:lnTo>
                  <a:lnTo>
                    <a:pt x="60071" y="89915"/>
                  </a:lnTo>
                  <a:lnTo>
                    <a:pt x="36701" y="96982"/>
                  </a:lnTo>
                  <a:lnTo>
                    <a:pt x="17605" y="116252"/>
                  </a:lnTo>
                  <a:lnTo>
                    <a:pt x="4724" y="144833"/>
                  </a:lnTo>
                  <a:lnTo>
                    <a:pt x="0" y="179831"/>
                  </a:lnTo>
                </a:path>
              </a:pathLst>
            </a:custGeom>
            <a:ln w="28956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93770" y="4347209"/>
              <a:ext cx="0" cy="509905"/>
            </a:xfrm>
            <a:custGeom>
              <a:avLst/>
              <a:gdLst/>
              <a:ahLst/>
              <a:cxnLst/>
              <a:rect l="l" t="t" r="r" b="b"/>
              <a:pathLst>
                <a:path h="509904">
                  <a:moveTo>
                    <a:pt x="0" y="0"/>
                  </a:moveTo>
                  <a:lnTo>
                    <a:pt x="0" y="509650"/>
                  </a:lnTo>
                </a:path>
              </a:pathLst>
            </a:custGeom>
            <a:ln w="28956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397251" y="4136135"/>
            <a:ext cx="460375" cy="928369"/>
            <a:chOff x="2397251" y="4136135"/>
            <a:chExt cx="460375" cy="928369"/>
          </a:xfrm>
        </p:grpSpPr>
        <p:sp>
          <p:nvSpPr>
            <p:cNvPr id="19" name="object 19"/>
            <p:cNvSpPr/>
            <p:nvPr/>
          </p:nvSpPr>
          <p:spPr>
            <a:xfrm>
              <a:off x="2411729" y="4150613"/>
              <a:ext cx="431800" cy="180340"/>
            </a:xfrm>
            <a:custGeom>
              <a:avLst/>
              <a:gdLst/>
              <a:ahLst/>
              <a:cxnLst/>
              <a:rect l="l" t="t" r="r" b="b"/>
              <a:pathLst>
                <a:path w="431800" h="180339">
                  <a:moveTo>
                    <a:pt x="431292" y="0"/>
                  </a:moveTo>
                  <a:lnTo>
                    <a:pt x="426567" y="34998"/>
                  </a:lnTo>
                  <a:lnTo>
                    <a:pt x="413686" y="63579"/>
                  </a:lnTo>
                  <a:lnTo>
                    <a:pt x="394590" y="82849"/>
                  </a:lnTo>
                  <a:lnTo>
                    <a:pt x="371220" y="89916"/>
                  </a:lnTo>
                  <a:lnTo>
                    <a:pt x="275717" y="89916"/>
                  </a:lnTo>
                  <a:lnTo>
                    <a:pt x="252347" y="96982"/>
                  </a:lnTo>
                  <a:lnTo>
                    <a:pt x="233251" y="116252"/>
                  </a:lnTo>
                  <a:lnTo>
                    <a:pt x="220370" y="144833"/>
                  </a:lnTo>
                  <a:lnTo>
                    <a:pt x="215645" y="179831"/>
                  </a:lnTo>
                  <a:lnTo>
                    <a:pt x="210921" y="144833"/>
                  </a:lnTo>
                  <a:lnTo>
                    <a:pt x="198040" y="116252"/>
                  </a:lnTo>
                  <a:lnTo>
                    <a:pt x="178944" y="96982"/>
                  </a:lnTo>
                  <a:lnTo>
                    <a:pt x="155575" y="89916"/>
                  </a:lnTo>
                  <a:lnTo>
                    <a:pt x="60070" y="89916"/>
                  </a:lnTo>
                  <a:lnTo>
                    <a:pt x="36701" y="82849"/>
                  </a:lnTo>
                  <a:lnTo>
                    <a:pt x="17605" y="63579"/>
                  </a:lnTo>
                  <a:lnTo>
                    <a:pt x="4724" y="34998"/>
                  </a:lnTo>
                  <a:lnTo>
                    <a:pt x="0" y="0"/>
                  </a:lnTo>
                </a:path>
              </a:pathLst>
            </a:custGeom>
            <a:ln w="28955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11729" y="4869941"/>
              <a:ext cx="431800" cy="180340"/>
            </a:xfrm>
            <a:custGeom>
              <a:avLst/>
              <a:gdLst/>
              <a:ahLst/>
              <a:cxnLst/>
              <a:rect l="l" t="t" r="r" b="b"/>
              <a:pathLst>
                <a:path w="431800" h="180339">
                  <a:moveTo>
                    <a:pt x="431292" y="179831"/>
                  </a:moveTo>
                  <a:lnTo>
                    <a:pt x="426567" y="144833"/>
                  </a:lnTo>
                  <a:lnTo>
                    <a:pt x="413686" y="116252"/>
                  </a:lnTo>
                  <a:lnTo>
                    <a:pt x="394590" y="96982"/>
                  </a:lnTo>
                  <a:lnTo>
                    <a:pt x="371220" y="89915"/>
                  </a:lnTo>
                  <a:lnTo>
                    <a:pt x="275717" y="89915"/>
                  </a:lnTo>
                  <a:lnTo>
                    <a:pt x="252347" y="82849"/>
                  </a:lnTo>
                  <a:lnTo>
                    <a:pt x="233251" y="63579"/>
                  </a:lnTo>
                  <a:lnTo>
                    <a:pt x="220370" y="34998"/>
                  </a:lnTo>
                  <a:lnTo>
                    <a:pt x="215645" y="0"/>
                  </a:lnTo>
                  <a:lnTo>
                    <a:pt x="210921" y="34998"/>
                  </a:lnTo>
                  <a:lnTo>
                    <a:pt x="198040" y="63579"/>
                  </a:lnTo>
                  <a:lnTo>
                    <a:pt x="178944" y="82849"/>
                  </a:lnTo>
                  <a:lnTo>
                    <a:pt x="155575" y="89915"/>
                  </a:lnTo>
                  <a:lnTo>
                    <a:pt x="60070" y="89915"/>
                  </a:lnTo>
                  <a:lnTo>
                    <a:pt x="36701" y="96982"/>
                  </a:lnTo>
                  <a:lnTo>
                    <a:pt x="17605" y="116252"/>
                  </a:lnTo>
                  <a:lnTo>
                    <a:pt x="4724" y="144833"/>
                  </a:lnTo>
                  <a:lnTo>
                    <a:pt x="0" y="179831"/>
                  </a:lnTo>
                </a:path>
              </a:pathLst>
            </a:custGeom>
            <a:ln w="28955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8137" y="4347209"/>
              <a:ext cx="0" cy="509905"/>
            </a:xfrm>
            <a:custGeom>
              <a:avLst/>
              <a:gdLst/>
              <a:ahLst/>
              <a:cxnLst/>
              <a:rect l="l" t="t" r="r" b="b"/>
              <a:pathLst>
                <a:path h="509904">
                  <a:moveTo>
                    <a:pt x="0" y="0"/>
                  </a:moveTo>
                  <a:lnTo>
                    <a:pt x="0" y="509650"/>
                  </a:lnTo>
                </a:path>
              </a:pathLst>
            </a:custGeom>
            <a:ln w="28956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2541270" y="3367659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5" h="370204">
                <a:moveTo>
                  <a:pt x="51181" y="216407"/>
                </a:moveTo>
                <a:lnTo>
                  <a:pt x="0" y="369950"/>
                </a:lnTo>
                <a:lnTo>
                  <a:pt x="153543" y="318769"/>
                </a:lnTo>
                <a:lnTo>
                  <a:pt x="122809" y="288035"/>
                </a:lnTo>
                <a:lnTo>
                  <a:pt x="102362" y="288035"/>
                </a:lnTo>
                <a:lnTo>
                  <a:pt x="81915" y="267588"/>
                </a:lnTo>
                <a:lnTo>
                  <a:pt x="92136" y="257363"/>
                </a:lnTo>
                <a:lnTo>
                  <a:pt x="51181" y="216407"/>
                </a:lnTo>
                <a:close/>
              </a:path>
              <a:path w="370205" h="370204">
                <a:moveTo>
                  <a:pt x="92136" y="257363"/>
                </a:moveTo>
                <a:lnTo>
                  <a:pt x="81915" y="267588"/>
                </a:lnTo>
                <a:lnTo>
                  <a:pt x="102362" y="288035"/>
                </a:lnTo>
                <a:lnTo>
                  <a:pt x="112587" y="277814"/>
                </a:lnTo>
                <a:lnTo>
                  <a:pt x="92136" y="257363"/>
                </a:lnTo>
                <a:close/>
              </a:path>
              <a:path w="370205" h="370204">
                <a:moveTo>
                  <a:pt x="112587" y="277814"/>
                </a:moveTo>
                <a:lnTo>
                  <a:pt x="102362" y="288035"/>
                </a:lnTo>
                <a:lnTo>
                  <a:pt x="122809" y="288035"/>
                </a:lnTo>
                <a:lnTo>
                  <a:pt x="112587" y="277814"/>
                </a:lnTo>
                <a:close/>
              </a:path>
              <a:path w="370205" h="370204">
                <a:moveTo>
                  <a:pt x="349377" y="0"/>
                </a:moveTo>
                <a:lnTo>
                  <a:pt x="92136" y="257363"/>
                </a:lnTo>
                <a:lnTo>
                  <a:pt x="112587" y="277814"/>
                </a:lnTo>
                <a:lnTo>
                  <a:pt x="369950" y="20574"/>
                </a:lnTo>
                <a:lnTo>
                  <a:pt x="349377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6566" y="331584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258887" y="279338"/>
                </a:moveTo>
                <a:lnTo>
                  <a:pt x="217932" y="320294"/>
                </a:lnTo>
                <a:lnTo>
                  <a:pt x="371475" y="371475"/>
                </a:lnTo>
                <a:lnTo>
                  <a:pt x="344170" y="289560"/>
                </a:lnTo>
                <a:lnTo>
                  <a:pt x="269113" y="289560"/>
                </a:lnTo>
                <a:lnTo>
                  <a:pt x="258887" y="279338"/>
                </a:lnTo>
                <a:close/>
              </a:path>
              <a:path w="371475" h="371475">
                <a:moveTo>
                  <a:pt x="279338" y="258887"/>
                </a:moveTo>
                <a:lnTo>
                  <a:pt x="258887" y="279338"/>
                </a:lnTo>
                <a:lnTo>
                  <a:pt x="269113" y="289560"/>
                </a:lnTo>
                <a:lnTo>
                  <a:pt x="289560" y="269113"/>
                </a:lnTo>
                <a:lnTo>
                  <a:pt x="279338" y="258887"/>
                </a:lnTo>
                <a:close/>
              </a:path>
              <a:path w="371475" h="371475">
                <a:moveTo>
                  <a:pt x="320294" y="217932"/>
                </a:moveTo>
                <a:lnTo>
                  <a:pt x="279338" y="258887"/>
                </a:lnTo>
                <a:lnTo>
                  <a:pt x="289560" y="269113"/>
                </a:lnTo>
                <a:lnTo>
                  <a:pt x="269113" y="289560"/>
                </a:lnTo>
                <a:lnTo>
                  <a:pt x="344170" y="289560"/>
                </a:lnTo>
                <a:lnTo>
                  <a:pt x="320294" y="217932"/>
                </a:lnTo>
                <a:close/>
              </a:path>
              <a:path w="371475" h="371475">
                <a:moveTo>
                  <a:pt x="20574" y="0"/>
                </a:moveTo>
                <a:lnTo>
                  <a:pt x="0" y="20574"/>
                </a:lnTo>
                <a:lnTo>
                  <a:pt x="258887" y="279338"/>
                </a:lnTo>
                <a:lnTo>
                  <a:pt x="279338" y="258887"/>
                </a:lnTo>
                <a:lnTo>
                  <a:pt x="20574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39033" y="3023108"/>
            <a:ext cx="160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6600"/>
                </a:solidFill>
                <a:latin typeface="Arial"/>
                <a:cs typeface="Arial"/>
              </a:rPr>
              <a:t>Assume</a:t>
            </a:r>
            <a:r>
              <a:rPr sz="1800" b="1" spc="1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600"/>
                </a:solidFill>
                <a:latin typeface="Arial"/>
                <a:cs typeface="Arial"/>
              </a:rPr>
              <a:t>Zeros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0168" y="5875121"/>
            <a:ext cx="6555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Times New Roman"/>
                <a:cs typeface="Times New Roman"/>
              </a:rPr>
              <a:t>Works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9900"/>
                </a:solidFill>
                <a:latin typeface="Times New Roman"/>
                <a:cs typeface="Times New Roman"/>
              </a:rPr>
              <a:t>both</a:t>
            </a:r>
            <a:r>
              <a:rPr sz="2400" b="1" spc="5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ways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Binary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b="1" i="1" dirty="0">
                <a:latin typeface="Times New Roman"/>
                <a:cs typeface="Times New Roman"/>
              </a:rPr>
              <a:t>Hex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 </a:t>
            </a:r>
            <a:r>
              <a:rPr sz="2400" b="1" i="1" dirty="0">
                <a:latin typeface="Times New Roman"/>
                <a:cs typeface="Times New Roman"/>
              </a:rPr>
              <a:t>Hex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Binary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6943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Octal</a:t>
            </a:r>
            <a:r>
              <a:rPr spc="90" dirty="0"/>
              <a:t> </a:t>
            </a:r>
            <a:r>
              <a:rPr spc="-1500" dirty="0">
                <a:latin typeface="Arial MT"/>
                <a:cs typeface="Arial MT"/>
              </a:rPr>
              <a:t>−</a:t>
            </a:r>
            <a:r>
              <a:rPr spc="-105" dirty="0">
                <a:latin typeface="Arial MT"/>
                <a:cs typeface="Arial MT"/>
              </a:rPr>
              <a:t> </a:t>
            </a:r>
            <a:r>
              <a:rPr spc="225" dirty="0"/>
              <a:t>H</a:t>
            </a:r>
            <a:r>
              <a:rPr spc="114" dirty="0"/>
              <a:t>e</a:t>
            </a:r>
            <a:r>
              <a:rPr spc="180" dirty="0"/>
              <a:t>xadecimal</a:t>
            </a:r>
            <a:r>
              <a:rPr spc="105" dirty="0"/>
              <a:t> </a:t>
            </a:r>
            <a:r>
              <a:rPr spc="305" dirty="0"/>
              <a:t>Co</a:t>
            </a:r>
            <a:r>
              <a:rPr spc="215" dirty="0"/>
              <a:t>n</a:t>
            </a:r>
            <a:r>
              <a:rPr spc="55" dirty="0"/>
              <a:t>v</a:t>
            </a:r>
            <a:r>
              <a:rPr spc="105" dirty="0"/>
              <a:t>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9900" y="1092834"/>
            <a:ext cx="5541010" cy="1551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6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Convert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9900"/>
                </a:solidFill>
                <a:latin typeface="Cambria"/>
                <a:cs typeface="Cambria"/>
              </a:rPr>
              <a:t>Binary</a:t>
            </a:r>
            <a:r>
              <a:rPr sz="2000" spc="45" dirty="0">
                <a:solidFill>
                  <a:srgbClr val="FF990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as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an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intermediate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step</a:t>
            </a:r>
            <a:endParaRPr sz="2000">
              <a:latin typeface="Cambria"/>
              <a:cs typeface="Cambria"/>
            </a:endParaRPr>
          </a:p>
          <a:p>
            <a:pPr marL="232410">
              <a:lnSpc>
                <a:spcPct val="100000"/>
              </a:lnSpc>
              <a:spcBef>
                <a:spcPts val="1995"/>
              </a:spcBef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2393315">
              <a:lnSpc>
                <a:spcPct val="100000"/>
              </a:lnSpc>
              <a:spcBef>
                <a:spcPts val="1375"/>
              </a:spcBef>
              <a:tabLst>
                <a:tab pos="2807970" algn="l"/>
                <a:tab pos="3597275" algn="l"/>
                <a:tab pos="4188460" algn="l"/>
                <a:tab pos="4680585" algn="l"/>
                <a:tab pos="5175250" algn="l"/>
              </a:tabLst>
            </a:pPr>
            <a:r>
              <a:rPr sz="2800" b="1" spc="-5" dirty="0">
                <a:latin typeface="Arial"/>
                <a:cs typeface="Arial"/>
              </a:rPr>
              <a:t>(	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2	6	</a:t>
            </a:r>
            <a:r>
              <a:rPr sz="2800" b="1" dirty="0">
                <a:solidFill>
                  <a:srgbClr val="330E42"/>
                </a:solidFill>
                <a:latin typeface="Arial"/>
                <a:cs typeface="Arial"/>
              </a:rPr>
              <a:t>.	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2	</a:t>
            </a:r>
            <a:r>
              <a:rPr sz="2800" b="1" spc="5" dirty="0">
                <a:latin typeface="Arial"/>
                <a:cs typeface="Arial"/>
              </a:rPr>
              <a:t>)</a:t>
            </a:r>
            <a:r>
              <a:rPr sz="2775" b="1" spc="7" baseline="-21021" dirty="0">
                <a:solidFill>
                  <a:srgbClr val="FF6600"/>
                </a:solidFill>
                <a:latin typeface="Arial"/>
                <a:cs typeface="Arial"/>
              </a:rPr>
              <a:t>8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876" y="6704076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296" y="44448"/>
                </a:moveTo>
                <a:lnTo>
                  <a:pt x="463296" y="76197"/>
                </a:lnTo>
                <a:lnTo>
                  <a:pt x="526795" y="44448"/>
                </a:lnTo>
                <a:lnTo>
                  <a:pt x="463296" y="44448"/>
                </a:lnTo>
                <a:close/>
              </a:path>
              <a:path w="539750" h="76200">
                <a:moveTo>
                  <a:pt x="463296" y="31748"/>
                </a:moveTo>
                <a:lnTo>
                  <a:pt x="463296" y="44448"/>
                </a:lnTo>
                <a:lnTo>
                  <a:pt x="475996" y="44448"/>
                </a:lnTo>
                <a:lnTo>
                  <a:pt x="475996" y="31748"/>
                </a:lnTo>
                <a:lnTo>
                  <a:pt x="463296" y="31748"/>
                </a:lnTo>
                <a:close/>
              </a:path>
              <a:path w="539750" h="76200">
                <a:moveTo>
                  <a:pt x="463296" y="0"/>
                </a:moveTo>
                <a:lnTo>
                  <a:pt x="463296" y="31748"/>
                </a:lnTo>
                <a:lnTo>
                  <a:pt x="475996" y="31748"/>
                </a:lnTo>
                <a:lnTo>
                  <a:pt x="475996" y="44448"/>
                </a:lnTo>
                <a:lnTo>
                  <a:pt x="526798" y="44447"/>
                </a:lnTo>
                <a:lnTo>
                  <a:pt x="539496" y="38098"/>
                </a:lnTo>
                <a:lnTo>
                  <a:pt x="463296" y="0"/>
                </a:lnTo>
                <a:close/>
              </a:path>
              <a:path w="539750" h="76200">
                <a:moveTo>
                  <a:pt x="0" y="31747"/>
                </a:moveTo>
                <a:lnTo>
                  <a:pt x="0" y="44447"/>
                </a:lnTo>
                <a:lnTo>
                  <a:pt x="463296" y="44448"/>
                </a:lnTo>
                <a:lnTo>
                  <a:pt x="463296" y="31748"/>
                </a:lnTo>
                <a:lnTo>
                  <a:pt x="0" y="31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44394" y="3632961"/>
            <a:ext cx="3414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( 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r>
              <a:rPr sz="2800" b="1" spc="-10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1</a:t>
            </a:r>
            <a:r>
              <a:rPr sz="2800" b="1" spc="-10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r>
              <a:rPr sz="2800" b="1" spc="5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1 1</a:t>
            </a:r>
            <a:r>
              <a:rPr sz="2800" b="1" spc="-10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0 .</a:t>
            </a:r>
            <a:r>
              <a:rPr sz="2800" b="1" spc="-10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r>
              <a:rPr sz="2800" b="1" spc="-15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1</a:t>
            </a:r>
            <a:r>
              <a:rPr sz="2800" b="1" spc="-10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r>
              <a:rPr sz="2800" b="1" spc="20" dirty="0">
                <a:solidFill>
                  <a:srgbClr val="330E42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)</a:t>
            </a:r>
            <a:r>
              <a:rPr sz="2775" b="1" spc="7" baseline="-21021" dirty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0895" y="5074665"/>
            <a:ext cx="2510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6965" algn="l"/>
                <a:tab pos="1807845" algn="l"/>
                <a:tab pos="2299970" algn="l"/>
              </a:tabLst>
            </a:pPr>
            <a:r>
              <a:rPr sz="2800" b="1" spc="-5" dirty="0">
                <a:latin typeface="Arial"/>
                <a:cs typeface="Arial"/>
              </a:rPr>
              <a:t>(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1</a:t>
            </a:r>
            <a:r>
              <a:rPr sz="2800" b="1" dirty="0">
                <a:solidFill>
                  <a:srgbClr val="330E42"/>
                </a:solidFill>
                <a:latin typeface="Arial"/>
                <a:cs typeface="Arial"/>
              </a:rPr>
              <a:t>	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6</a:t>
            </a:r>
            <a:r>
              <a:rPr sz="2800" b="1" dirty="0">
                <a:solidFill>
                  <a:srgbClr val="330E42"/>
                </a:solidFill>
                <a:latin typeface="Arial"/>
                <a:cs typeface="Arial"/>
              </a:rPr>
              <a:t>	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.</a:t>
            </a:r>
            <a:r>
              <a:rPr sz="2800" b="1" dirty="0">
                <a:solidFill>
                  <a:srgbClr val="330E42"/>
                </a:solidFill>
                <a:latin typeface="Arial"/>
                <a:cs typeface="Arial"/>
              </a:rPr>
              <a:t>	</a:t>
            </a:r>
            <a:r>
              <a:rPr sz="2800" b="1" spc="-5" dirty="0">
                <a:solidFill>
                  <a:srgbClr val="330E42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7430" y="5161533"/>
            <a:ext cx="460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b="1" spc="7" baseline="13888" dirty="0">
                <a:latin typeface="Arial"/>
                <a:cs typeface="Arial"/>
              </a:rPr>
              <a:t>)</a:t>
            </a:r>
            <a:r>
              <a:rPr sz="1850" b="1" spc="5" dirty="0">
                <a:solidFill>
                  <a:srgbClr val="FF6600"/>
                </a:solidFill>
                <a:latin typeface="Arial"/>
                <a:cs typeface="Arial"/>
              </a:rPr>
              <a:t>16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17947" y="4136135"/>
            <a:ext cx="748665" cy="928369"/>
            <a:chOff x="4917947" y="4136135"/>
            <a:chExt cx="748665" cy="928369"/>
          </a:xfrm>
        </p:grpSpPr>
        <p:sp>
          <p:nvSpPr>
            <p:cNvPr id="9" name="object 9"/>
            <p:cNvSpPr/>
            <p:nvPr/>
          </p:nvSpPr>
          <p:spPr>
            <a:xfrm>
              <a:off x="4932425" y="4150613"/>
              <a:ext cx="719455" cy="180340"/>
            </a:xfrm>
            <a:custGeom>
              <a:avLst/>
              <a:gdLst/>
              <a:ahLst/>
              <a:cxnLst/>
              <a:rect l="l" t="t" r="r" b="b"/>
              <a:pathLst>
                <a:path w="719454" h="180339">
                  <a:moveTo>
                    <a:pt x="719327" y="0"/>
                  </a:moveTo>
                  <a:lnTo>
                    <a:pt x="714603" y="34998"/>
                  </a:lnTo>
                  <a:lnTo>
                    <a:pt x="701722" y="63579"/>
                  </a:lnTo>
                  <a:lnTo>
                    <a:pt x="682626" y="82849"/>
                  </a:lnTo>
                  <a:lnTo>
                    <a:pt x="659257" y="89916"/>
                  </a:lnTo>
                  <a:lnTo>
                    <a:pt x="419735" y="89916"/>
                  </a:lnTo>
                  <a:lnTo>
                    <a:pt x="396365" y="96982"/>
                  </a:lnTo>
                  <a:lnTo>
                    <a:pt x="377269" y="116252"/>
                  </a:lnTo>
                  <a:lnTo>
                    <a:pt x="364388" y="144833"/>
                  </a:lnTo>
                  <a:lnTo>
                    <a:pt x="359663" y="179831"/>
                  </a:lnTo>
                  <a:lnTo>
                    <a:pt x="354939" y="144833"/>
                  </a:lnTo>
                  <a:lnTo>
                    <a:pt x="342058" y="116252"/>
                  </a:lnTo>
                  <a:lnTo>
                    <a:pt x="322962" y="96982"/>
                  </a:lnTo>
                  <a:lnTo>
                    <a:pt x="299593" y="89916"/>
                  </a:lnTo>
                  <a:lnTo>
                    <a:pt x="60071" y="89916"/>
                  </a:lnTo>
                  <a:lnTo>
                    <a:pt x="36701" y="82849"/>
                  </a:lnTo>
                  <a:lnTo>
                    <a:pt x="17605" y="63579"/>
                  </a:lnTo>
                  <a:lnTo>
                    <a:pt x="4724" y="34998"/>
                  </a:lnTo>
                  <a:lnTo>
                    <a:pt x="0" y="0"/>
                  </a:lnTo>
                </a:path>
              </a:pathLst>
            </a:custGeom>
            <a:ln w="28956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32425" y="4869941"/>
              <a:ext cx="719455" cy="180340"/>
            </a:xfrm>
            <a:custGeom>
              <a:avLst/>
              <a:gdLst/>
              <a:ahLst/>
              <a:cxnLst/>
              <a:rect l="l" t="t" r="r" b="b"/>
              <a:pathLst>
                <a:path w="719454" h="180339">
                  <a:moveTo>
                    <a:pt x="719327" y="179831"/>
                  </a:moveTo>
                  <a:lnTo>
                    <a:pt x="714603" y="144833"/>
                  </a:lnTo>
                  <a:lnTo>
                    <a:pt x="701722" y="116252"/>
                  </a:lnTo>
                  <a:lnTo>
                    <a:pt x="682626" y="96982"/>
                  </a:lnTo>
                  <a:lnTo>
                    <a:pt x="659257" y="89915"/>
                  </a:lnTo>
                  <a:lnTo>
                    <a:pt x="419735" y="89915"/>
                  </a:lnTo>
                  <a:lnTo>
                    <a:pt x="396365" y="82849"/>
                  </a:lnTo>
                  <a:lnTo>
                    <a:pt x="377269" y="63579"/>
                  </a:lnTo>
                  <a:lnTo>
                    <a:pt x="364388" y="34998"/>
                  </a:lnTo>
                  <a:lnTo>
                    <a:pt x="359663" y="0"/>
                  </a:lnTo>
                  <a:lnTo>
                    <a:pt x="354939" y="34998"/>
                  </a:lnTo>
                  <a:lnTo>
                    <a:pt x="342058" y="63579"/>
                  </a:lnTo>
                  <a:lnTo>
                    <a:pt x="322962" y="82849"/>
                  </a:lnTo>
                  <a:lnTo>
                    <a:pt x="299593" y="89915"/>
                  </a:lnTo>
                  <a:lnTo>
                    <a:pt x="60071" y="89915"/>
                  </a:lnTo>
                  <a:lnTo>
                    <a:pt x="36701" y="96982"/>
                  </a:lnTo>
                  <a:lnTo>
                    <a:pt x="17605" y="116252"/>
                  </a:lnTo>
                  <a:lnTo>
                    <a:pt x="4724" y="144833"/>
                  </a:lnTo>
                  <a:lnTo>
                    <a:pt x="0" y="179831"/>
                  </a:lnTo>
                </a:path>
              </a:pathLst>
            </a:custGeom>
            <a:ln w="28956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93613" y="4347209"/>
              <a:ext cx="0" cy="509905"/>
            </a:xfrm>
            <a:custGeom>
              <a:avLst/>
              <a:gdLst/>
              <a:ahLst/>
              <a:cxnLst/>
              <a:rect l="l" t="t" r="r" b="b"/>
              <a:pathLst>
                <a:path h="509904">
                  <a:moveTo>
                    <a:pt x="0" y="0"/>
                  </a:moveTo>
                  <a:lnTo>
                    <a:pt x="0" y="509650"/>
                  </a:lnTo>
                </a:path>
              </a:pathLst>
            </a:custGeom>
            <a:ln w="28956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477767" y="4136135"/>
            <a:ext cx="1109980" cy="928369"/>
            <a:chOff x="3477767" y="4136135"/>
            <a:chExt cx="1109980" cy="928369"/>
          </a:xfrm>
        </p:grpSpPr>
        <p:sp>
          <p:nvSpPr>
            <p:cNvPr id="13" name="object 13"/>
            <p:cNvSpPr/>
            <p:nvPr/>
          </p:nvSpPr>
          <p:spPr>
            <a:xfrm>
              <a:off x="3492245" y="4150613"/>
              <a:ext cx="1080770" cy="180340"/>
            </a:xfrm>
            <a:custGeom>
              <a:avLst/>
              <a:gdLst/>
              <a:ahLst/>
              <a:cxnLst/>
              <a:rect l="l" t="t" r="r" b="b"/>
              <a:pathLst>
                <a:path w="1080770" h="180339">
                  <a:moveTo>
                    <a:pt x="1080515" y="0"/>
                  </a:moveTo>
                  <a:lnTo>
                    <a:pt x="1075791" y="34998"/>
                  </a:lnTo>
                  <a:lnTo>
                    <a:pt x="1062910" y="63579"/>
                  </a:lnTo>
                  <a:lnTo>
                    <a:pt x="1043814" y="82849"/>
                  </a:lnTo>
                  <a:lnTo>
                    <a:pt x="1020444" y="89916"/>
                  </a:lnTo>
                  <a:lnTo>
                    <a:pt x="600328" y="89916"/>
                  </a:lnTo>
                  <a:lnTo>
                    <a:pt x="576959" y="96982"/>
                  </a:lnTo>
                  <a:lnTo>
                    <a:pt x="557863" y="116252"/>
                  </a:lnTo>
                  <a:lnTo>
                    <a:pt x="544982" y="144833"/>
                  </a:lnTo>
                  <a:lnTo>
                    <a:pt x="540257" y="179831"/>
                  </a:lnTo>
                  <a:lnTo>
                    <a:pt x="535533" y="144833"/>
                  </a:lnTo>
                  <a:lnTo>
                    <a:pt x="522652" y="116252"/>
                  </a:lnTo>
                  <a:lnTo>
                    <a:pt x="503556" y="96982"/>
                  </a:lnTo>
                  <a:lnTo>
                    <a:pt x="480187" y="89916"/>
                  </a:lnTo>
                  <a:lnTo>
                    <a:pt x="60070" y="89916"/>
                  </a:lnTo>
                  <a:lnTo>
                    <a:pt x="36701" y="82849"/>
                  </a:lnTo>
                  <a:lnTo>
                    <a:pt x="17605" y="63579"/>
                  </a:lnTo>
                  <a:lnTo>
                    <a:pt x="4724" y="34998"/>
                  </a:lnTo>
                  <a:lnTo>
                    <a:pt x="0" y="0"/>
                  </a:lnTo>
                </a:path>
              </a:pathLst>
            </a:custGeom>
            <a:ln w="28956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92245" y="4869941"/>
              <a:ext cx="1080770" cy="180340"/>
            </a:xfrm>
            <a:custGeom>
              <a:avLst/>
              <a:gdLst/>
              <a:ahLst/>
              <a:cxnLst/>
              <a:rect l="l" t="t" r="r" b="b"/>
              <a:pathLst>
                <a:path w="1080770" h="180339">
                  <a:moveTo>
                    <a:pt x="1080515" y="179831"/>
                  </a:moveTo>
                  <a:lnTo>
                    <a:pt x="1075791" y="144833"/>
                  </a:lnTo>
                  <a:lnTo>
                    <a:pt x="1062910" y="116252"/>
                  </a:lnTo>
                  <a:lnTo>
                    <a:pt x="1043814" y="96982"/>
                  </a:lnTo>
                  <a:lnTo>
                    <a:pt x="1020444" y="89915"/>
                  </a:lnTo>
                  <a:lnTo>
                    <a:pt x="600328" y="89915"/>
                  </a:lnTo>
                  <a:lnTo>
                    <a:pt x="576959" y="82849"/>
                  </a:lnTo>
                  <a:lnTo>
                    <a:pt x="557863" y="63579"/>
                  </a:lnTo>
                  <a:lnTo>
                    <a:pt x="544982" y="34998"/>
                  </a:lnTo>
                  <a:lnTo>
                    <a:pt x="540257" y="0"/>
                  </a:lnTo>
                  <a:lnTo>
                    <a:pt x="535533" y="34998"/>
                  </a:lnTo>
                  <a:lnTo>
                    <a:pt x="522652" y="63579"/>
                  </a:lnTo>
                  <a:lnTo>
                    <a:pt x="503556" y="82849"/>
                  </a:lnTo>
                  <a:lnTo>
                    <a:pt x="480187" y="89915"/>
                  </a:lnTo>
                  <a:lnTo>
                    <a:pt x="60070" y="89915"/>
                  </a:lnTo>
                  <a:lnTo>
                    <a:pt x="36701" y="96982"/>
                  </a:lnTo>
                  <a:lnTo>
                    <a:pt x="17605" y="116252"/>
                  </a:lnTo>
                  <a:lnTo>
                    <a:pt x="4724" y="144833"/>
                  </a:lnTo>
                  <a:lnTo>
                    <a:pt x="0" y="179831"/>
                  </a:lnTo>
                </a:path>
              </a:pathLst>
            </a:custGeom>
            <a:ln w="28956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3265" y="4347209"/>
              <a:ext cx="0" cy="509905"/>
            </a:xfrm>
            <a:custGeom>
              <a:avLst/>
              <a:gdLst/>
              <a:ahLst/>
              <a:cxnLst/>
              <a:rect l="l" t="t" r="r" b="b"/>
              <a:pathLst>
                <a:path h="509904">
                  <a:moveTo>
                    <a:pt x="0" y="0"/>
                  </a:moveTo>
                  <a:lnTo>
                    <a:pt x="0" y="509650"/>
                  </a:lnTo>
                </a:path>
              </a:pathLst>
            </a:custGeom>
            <a:ln w="28956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936748" y="4136135"/>
            <a:ext cx="460375" cy="928369"/>
            <a:chOff x="2936748" y="4136135"/>
            <a:chExt cx="460375" cy="928369"/>
          </a:xfrm>
        </p:grpSpPr>
        <p:sp>
          <p:nvSpPr>
            <p:cNvPr id="17" name="object 17"/>
            <p:cNvSpPr/>
            <p:nvPr/>
          </p:nvSpPr>
          <p:spPr>
            <a:xfrm>
              <a:off x="2951226" y="4150613"/>
              <a:ext cx="431800" cy="180340"/>
            </a:xfrm>
            <a:custGeom>
              <a:avLst/>
              <a:gdLst/>
              <a:ahLst/>
              <a:cxnLst/>
              <a:rect l="l" t="t" r="r" b="b"/>
              <a:pathLst>
                <a:path w="431800" h="180339">
                  <a:moveTo>
                    <a:pt x="431291" y="0"/>
                  </a:moveTo>
                  <a:lnTo>
                    <a:pt x="426567" y="34998"/>
                  </a:lnTo>
                  <a:lnTo>
                    <a:pt x="413686" y="63579"/>
                  </a:lnTo>
                  <a:lnTo>
                    <a:pt x="394590" y="82849"/>
                  </a:lnTo>
                  <a:lnTo>
                    <a:pt x="371221" y="89916"/>
                  </a:lnTo>
                  <a:lnTo>
                    <a:pt x="275717" y="89916"/>
                  </a:lnTo>
                  <a:lnTo>
                    <a:pt x="252347" y="96982"/>
                  </a:lnTo>
                  <a:lnTo>
                    <a:pt x="233251" y="116252"/>
                  </a:lnTo>
                  <a:lnTo>
                    <a:pt x="220370" y="144833"/>
                  </a:lnTo>
                  <a:lnTo>
                    <a:pt x="215646" y="179831"/>
                  </a:lnTo>
                  <a:lnTo>
                    <a:pt x="210921" y="144833"/>
                  </a:lnTo>
                  <a:lnTo>
                    <a:pt x="198040" y="116252"/>
                  </a:lnTo>
                  <a:lnTo>
                    <a:pt x="178944" y="96982"/>
                  </a:lnTo>
                  <a:lnTo>
                    <a:pt x="155575" y="89916"/>
                  </a:lnTo>
                  <a:lnTo>
                    <a:pt x="60071" y="89916"/>
                  </a:lnTo>
                  <a:lnTo>
                    <a:pt x="36701" y="82849"/>
                  </a:lnTo>
                  <a:lnTo>
                    <a:pt x="17605" y="63579"/>
                  </a:lnTo>
                  <a:lnTo>
                    <a:pt x="4724" y="34998"/>
                  </a:lnTo>
                  <a:lnTo>
                    <a:pt x="0" y="0"/>
                  </a:lnTo>
                </a:path>
              </a:pathLst>
            </a:custGeom>
            <a:ln w="28956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51226" y="4869941"/>
              <a:ext cx="431800" cy="180340"/>
            </a:xfrm>
            <a:custGeom>
              <a:avLst/>
              <a:gdLst/>
              <a:ahLst/>
              <a:cxnLst/>
              <a:rect l="l" t="t" r="r" b="b"/>
              <a:pathLst>
                <a:path w="431800" h="180339">
                  <a:moveTo>
                    <a:pt x="431291" y="179831"/>
                  </a:moveTo>
                  <a:lnTo>
                    <a:pt x="426567" y="144833"/>
                  </a:lnTo>
                  <a:lnTo>
                    <a:pt x="413686" y="116252"/>
                  </a:lnTo>
                  <a:lnTo>
                    <a:pt x="394590" y="96982"/>
                  </a:lnTo>
                  <a:lnTo>
                    <a:pt x="371221" y="89915"/>
                  </a:lnTo>
                  <a:lnTo>
                    <a:pt x="275717" y="89915"/>
                  </a:lnTo>
                  <a:lnTo>
                    <a:pt x="252347" y="82849"/>
                  </a:lnTo>
                  <a:lnTo>
                    <a:pt x="233251" y="63579"/>
                  </a:lnTo>
                  <a:lnTo>
                    <a:pt x="220370" y="34998"/>
                  </a:lnTo>
                  <a:lnTo>
                    <a:pt x="215646" y="0"/>
                  </a:lnTo>
                  <a:lnTo>
                    <a:pt x="210921" y="34998"/>
                  </a:lnTo>
                  <a:lnTo>
                    <a:pt x="198040" y="63579"/>
                  </a:lnTo>
                  <a:lnTo>
                    <a:pt x="178944" y="82849"/>
                  </a:lnTo>
                  <a:lnTo>
                    <a:pt x="155575" y="89915"/>
                  </a:lnTo>
                  <a:lnTo>
                    <a:pt x="60071" y="89915"/>
                  </a:lnTo>
                  <a:lnTo>
                    <a:pt x="36701" y="96982"/>
                  </a:lnTo>
                  <a:lnTo>
                    <a:pt x="17605" y="116252"/>
                  </a:lnTo>
                  <a:lnTo>
                    <a:pt x="4724" y="144833"/>
                  </a:lnTo>
                  <a:lnTo>
                    <a:pt x="0" y="179831"/>
                  </a:lnTo>
                </a:path>
              </a:pathLst>
            </a:custGeom>
            <a:ln w="28956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67634" y="4347209"/>
              <a:ext cx="0" cy="509905"/>
            </a:xfrm>
            <a:custGeom>
              <a:avLst/>
              <a:gdLst/>
              <a:ahLst/>
              <a:cxnLst/>
              <a:rect l="l" t="t" r="r" b="b"/>
              <a:pathLst>
                <a:path h="509904">
                  <a:moveTo>
                    <a:pt x="0" y="0"/>
                  </a:moveTo>
                  <a:lnTo>
                    <a:pt x="0" y="509650"/>
                  </a:lnTo>
                </a:path>
              </a:pathLst>
            </a:custGeom>
            <a:ln w="28956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2466975" y="3363086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5" h="370204">
                <a:moveTo>
                  <a:pt x="257363" y="277814"/>
                </a:moveTo>
                <a:lnTo>
                  <a:pt x="216407" y="318769"/>
                </a:lnTo>
                <a:lnTo>
                  <a:pt x="369950" y="369950"/>
                </a:lnTo>
                <a:lnTo>
                  <a:pt x="342645" y="288036"/>
                </a:lnTo>
                <a:lnTo>
                  <a:pt x="267588" y="288036"/>
                </a:lnTo>
                <a:lnTo>
                  <a:pt x="257363" y="277814"/>
                </a:lnTo>
                <a:close/>
              </a:path>
              <a:path w="370205" h="370204">
                <a:moveTo>
                  <a:pt x="277814" y="257363"/>
                </a:moveTo>
                <a:lnTo>
                  <a:pt x="257363" y="277814"/>
                </a:lnTo>
                <a:lnTo>
                  <a:pt x="267588" y="288036"/>
                </a:lnTo>
                <a:lnTo>
                  <a:pt x="288036" y="267588"/>
                </a:lnTo>
                <a:lnTo>
                  <a:pt x="277814" y="257363"/>
                </a:lnTo>
                <a:close/>
              </a:path>
              <a:path w="370205" h="370204">
                <a:moveTo>
                  <a:pt x="318769" y="216408"/>
                </a:moveTo>
                <a:lnTo>
                  <a:pt x="277814" y="257363"/>
                </a:lnTo>
                <a:lnTo>
                  <a:pt x="288036" y="267588"/>
                </a:lnTo>
                <a:lnTo>
                  <a:pt x="267588" y="288036"/>
                </a:lnTo>
                <a:lnTo>
                  <a:pt x="342645" y="288036"/>
                </a:lnTo>
                <a:lnTo>
                  <a:pt x="318769" y="216408"/>
                </a:lnTo>
                <a:close/>
              </a:path>
              <a:path w="370205" h="370204">
                <a:moveTo>
                  <a:pt x="20574" y="0"/>
                </a:moveTo>
                <a:lnTo>
                  <a:pt x="0" y="20574"/>
                </a:lnTo>
                <a:lnTo>
                  <a:pt x="257363" y="277814"/>
                </a:lnTo>
                <a:lnTo>
                  <a:pt x="277814" y="257363"/>
                </a:lnTo>
                <a:lnTo>
                  <a:pt x="20574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928615" y="2694432"/>
            <a:ext cx="1162050" cy="1024890"/>
            <a:chOff x="4928615" y="2694432"/>
            <a:chExt cx="1162050" cy="1024890"/>
          </a:xfrm>
        </p:grpSpPr>
        <p:sp>
          <p:nvSpPr>
            <p:cNvPr id="22" name="object 22"/>
            <p:cNvSpPr/>
            <p:nvPr/>
          </p:nvSpPr>
          <p:spPr>
            <a:xfrm>
              <a:off x="5718809" y="334784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51180" y="217931"/>
                  </a:moveTo>
                  <a:lnTo>
                    <a:pt x="0" y="371475"/>
                  </a:lnTo>
                  <a:lnTo>
                    <a:pt x="153542" y="320294"/>
                  </a:lnTo>
                  <a:lnTo>
                    <a:pt x="122808" y="289559"/>
                  </a:lnTo>
                  <a:lnTo>
                    <a:pt x="102362" y="289559"/>
                  </a:lnTo>
                  <a:lnTo>
                    <a:pt x="81914" y="269113"/>
                  </a:lnTo>
                  <a:lnTo>
                    <a:pt x="92136" y="258887"/>
                  </a:lnTo>
                  <a:lnTo>
                    <a:pt x="51180" y="217931"/>
                  </a:lnTo>
                  <a:close/>
                </a:path>
                <a:path w="371475" h="371475">
                  <a:moveTo>
                    <a:pt x="92136" y="258887"/>
                  </a:moveTo>
                  <a:lnTo>
                    <a:pt x="81914" y="269113"/>
                  </a:lnTo>
                  <a:lnTo>
                    <a:pt x="102362" y="289559"/>
                  </a:lnTo>
                  <a:lnTo>
                    <a:pt x="112587" y="279338"/>
                  </a:lnTo>
                  <a:lnTo>
                    <a:pt x="92136" y="258887"/>
                  </a:lnTo>
                  <a:close/>
                </a:path>
                <a:path w="371475" h="371475">
                  <a:moveTo>
                    <a:pt x="112587" y="279338"/>
                  </a:moveTo>
                  <a:lnTo>
                    <a:pt x="102362" y="289559"/>
                  </a:lnTo>
                  <a:lnTo>
                    <a:pt x="122808" y="289559"/>
                  </a:lnTo>
                  <a:lnTo>
                    <a:pt x="112587" y="279338"/>
                  </a:lnTo>
                  <a:close/>
                </a:path>
                <a:path w="371475" h="371475">
                  <a:moveTo>
                    <a:pt x="350900" y="0"/>
                  </a:moveTo>
                  <a:lnTo>
                    <a:pt x="92136" y="258887"/>
                  </a:lnTo>
                  <a:lnTo>
                    <a:pt x="112587" y="279338"/>
                  </a:lnTo>
                  <a:lnTo>
                    <a:pt x="371475" y="20574"/>
                  </a:lnTo>
                  <a:lnTo>
                    <a:pt x="350900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43093" y="3428238"/>
              <a:ext cx="719455" cy="180340"/>
            </a:xfrm>
            <a:custGeom>
              <a:avLst/>
              <a:gdLst/>
              <a:ahLst/>
              <a:cxnLst/>
              <a:rect l="l" t="t" r="r" b="b"/>
              <a:pathLst>
                <a:path w="719454" h="180339">
                  <a:moveTo>
                    <a:pt x="719327" y="179831"/>
                  </a:moveTo>
                  <a:lnTo>
                    <a:pt x="714603" y="144833"/>
                  </a:lnTo>
                  <a:lnTo>
                    <a:pt x="701722" y="116252"/>
                  </a:lnTo>
                  <a:lnTo>
                    <a:pt x="682626" y="96982"/>
                  </a:lnTo>
                  <a:lnTo>
                    <a:pt x="659256" y="89915"/>
                  </a:lnTo>
                  <a:lnTo>
                    <a:pt x="419734" y="89915"/>
                  </a:lnTo>
                  <a:lnTo>
                    <a:pt x="396365" y="82849"/>
                  </a:lnTo>
                  <a:lnTo>
                    <a:pt x="377269" y="63579"/>
                  </a:lnTo>
                  <a:lnTo>
                    <a:pt x="364388" y="34998"/>
                  </a:lnTo>
                  <a:lnTo>
                    <a:pt x="359663" y="0"/>
                  </a:lnTo>
                  <a:lnTo>
                    <a:pt x="354939" y="34998"/>
                  </a:lnTo>
                  <a:lnTo>
                    <a:pt x="342058" y="63579"/>
                  </a:lnTo>
                  <a:lnTo>
                    <a:pt x="322962" y="82849"/>
                  </a:lnTo>
                  <a:lnTo>
                    <a:pt x="299592" y="89915"/>
                  </a:lnTo>
                  <a:lnTo>
                    <a:pt x="60070" y="89915"/>
                  </a:lnTo>
                  <a:lnTo>
                    <a:pt x="36701" y="96982"/>
                  </a:lnTo>
                  <a:lnTo>
                    <a:pt x="17605" y="116252"/>
                  </a:lnTo>
                  <a:lnTo>
                    <a:pt x="4724" y="144833"/>
                  </a:lnTo>
                  <a:lnTo>
                    <a:pt x="0" y="179831"/>
                  </a:lnTo>
                </a:path>
              </a:pathLst>
            </a:custGeom>
            <a:ln w="28956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43093" y="2708910"/>
              <a:ext cx="719455" cy="180340"/>
            </a:xfrm>
            <a:custGeom>
              <a:avLst/>
              <a:gdLst/>
              <a:ahLst/>
              <a:cxnLst/>
              <a:rect l="l" t="t" r="r" b="b"/>
              <a:pathLst>
                <a:path w="719454" h="180339">
                  <a:moveTo>
                    <a:pt x="719327" y="0"/>
                  </a:moveTo>
                  <a:lnTo>
                    <a:pt x="714603" y="34998"/>
                  </a:lnTo>
                  <a:lnTo>
                    <a:pt x="701722" y="63579"/>
                  </a:lnTo>
                  <a:lnTo>
                    <a:pt x="682626" y="82849"/>
                  </a:lnTo>
                  <a:lnTo>
                    <a:pt x="659256" y="89915"/>
                  </a:lnTo>
                  <a:lnTo>
                    <a:pt x="419734" y="89915"/>
                  </a:lnTo>
                  <a:lnTo>
                    <a:pt x="396365" y="96982"/>
                  </a:lnTo>
                  <a:lnTo>
                    <a:pt x="377269" y="116252"/>
                  </a:lnTo>
                  <a:lnTo>
                    <a:pt x="364388" y="144833"/>
                  </a:lnTo>
                  <a:lnTo>
                    <a:pt x="359663" y="179831"/>
                  </a:lnTo>
                  <a:lnTo>
                    <a:pt x="354939" y="144833"/>
                  </a:lnTo>
                  <a:lnTo>
                    <a:pt x="342058" y="116252"/>
                  </a:lnTo>
                  <a:lnTo>
                    <a:pt x="322962" y="96982"/>
                  </a:lnTo>
                  <a:lnTo>
                    <a:pt x="299592" y="89915"/>
                  </a:lnTo>
                  <a:lnTo>
                    <a:pt x="60070" y="89915"/>
                  </a:lnTo>
                  <a:lnTo>
                    <a:pt x="36701" y="82849"/>
                  </a:lnTo>
                  <a:lnTo>
                    <a:pt x="17605" y="63579"/>
                  </a:lnTo>
                  <a:lnTo>
                    <a:pt x="4724" y="34998"/>
                  </a:lnTo>
                  <a:lnTo>
                    <a:pt x="0" y="0"/>
                  </a:lnTo>
                </a:path>
              </a:pathLst>
            </a:custGeom>
            <a:ln w="28956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02757" y="2905506"/>
              <a:ext cx="0" cy="509905"/>
            </a:xfrm>
            <a:custGeom>
              <a:avLst/>
              <a:gdLst/>
              <a:ahLst/>
              <a:cxnLst/>
              <a:rect l="l" t="t" r="r" b="b"/>
              <a:pathLst>
                <a:path h="509904">
                  <a:moveTo>
                    <a:pt x="0" y="0"/>
                  </a:moveTo>
                  <a:lnTo>
                    <a:pt x="0" y="509651"/>
                  </a:lnTo>
                </a:path>
              </a:pathLst>
            </a:custGeom>
            <a:ln w="28956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179565" y="3204209"/>
            <a:ext cx="160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6600"/>
                </a:solidFill>
                <a:latin typeface="Arial"/>
                <a:cs typeface="Arial"/>
              </a:rPr>
              <a:t>Assume</a:t>
            </a:r>
            <a:r>
              <a:rPr sz="1800" b="1" spc="1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600"/>
                </a:solidFill>
                <a:latin typeface="Arial"/>
                <a:cs typeface="Arial"/>
              </a:rPr>
              <a:t>Zeros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29969" y="5875121"/>
            <a:ext cx="6182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Times New Roman"/>
                <a:cs typeface="Times New Roman"/>
              </a:rPr>
              <a:t>Works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9900"/>
                </a:solidFill>
                <a:latin typeface="Times New Roman"/>
                <a:cs typeface="Times New Roman"/>
              </a:rPr>
              <a:t>both</a:t>
            </a:r>
            <a:r>
              <a:rPr sz="2400" b="1" spc="10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ways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i="1" spc="-5" dirty="0">
                <a:latin typeface="Times New Roman"/>
                <a:cs typeface="Times New Roman"/>
              </a:rPr>
              <a:t>Octal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b="1" i="1" dirty="0">
                <a:latin typeface="Times New Roman"/>
                <a:cs typeface="Times New Roman"/>
              </a:rPr>
              <a:t>Hex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 </a:t>
            </a:r>
            <a:r>
              <a:rPr sz="2400" b="1" i="1" dirty="0">
                <a:latin typeface="Times New Roman"/>
                <a:cs typeface="Times New Roman"/>
              </a:rPr>
              <a:t>Hex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Octal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838955" y="2694432"/>
            <a:ext cx="748665" cy="928369"/>
            <a:chOff x="3838955" y="2694432"/>
            <a:chExt cx="748665" cy="928369"/>
          </a:xfrm>
        </p:grpSpPr>
        <p:sp>
          <p:nvSpPr>
            <p:cNvPr id="29" name="object 29"/>
            <p:cNvSpPr/>
            <p:nvPr/>
          </p:nvSpPr>
          <p:spPr>
            <a:xfrm>
              <a:off x="3853433" y="2708910"/>
              <a:ext cx="719455" cy="899160"/>
            </a:xfrm>
            <a:custGeom>
              <a:avLst/>
              <a:gdLst/>
              <a:ahLst/>
              <a:cxnLst/>
              <a:rect l="l" t="t" r="r" b="b"/>
              <a:pathLst>
                <a:path w="719454" h="899160">
                  <a:moveTo>
                    <a:pt x="719327" y="0"/>
                  </a:moveTo>
                  <a:lnTo>
                    <a:pt x="714603" y="34998"/>
                  </a:lnTo>
                  <a:lnTo>
                    <a:pt x="701722" y="63579"/>
                  </a:lnTo>
                  <a:lnTo>
                    <a:pt x="682626" y="82849"/>
                  </a:lnTo>
                  <a:lnTo>
                    <a:pt x="659256" y="89915"/>
                  </a:lnTo>
                  <a:lnTo>
                    <a:pt x="419735" y="89915"/>
                  </a:lnTo>
                  <a:lnTo>
                    <a:pt x="396365" y="96982"/>
                  </a:lnTo>
                  <a:lnTo>
                    <a:pt x="377269" y="116252"/>
                  </a:lnTo>
                  <a:lnTo>
                    <a:pt x="364388" y="144833"/>
                  </a:lnTo>
                  <a:lnTo>
                    <a:pt x="359663" y="179831"/>
                  </a:lnTo>
                  <a:lnTo>
                    <a:pt x="354939" y="144833"/>
                  </a:lnTo>
                  <a:lnTo>
                    <a:pt x="342058" y="116252"/>
                  </a:lnTo>
                  <a:lnTo>
                    <a:pt x="322962" y="96982"/>
                  </a:lnTo>
                  <a:lnTo>
                    <a:pt x="299592" y="89915"/>
                  </a:lnTo>
                  <a:lnTo>
                    <a:pt x="60070" y="89915"/>
                  </a:lnTo>
                  <a:lnTo>
                    <a:pt x="36701" y="82849"/>
                  </a:lnTo>
                  <a:lnTo>
                    <a:pt x="17605" y="63579"/>
                  </a:lnTo>
                  <a:lnTo>
                    <a:pt x="4724" y="34998"/>
                  </a:lnTo>
                  <a:lnTo>
                    <a:pt x="0" y="0"/>
                  </a:lnTo>
                </a:path>
                <a:path w="719454" h="899160">
                  <a:moveTo>
                    <a:pt x="719327" y="899159"/>
                  </a:moveTo>
                  <a:lnTo>
                    <a:pt x="714603" y="864161"/>
                  </a:lnTo>
                  <a:lnTo>
                    <a:pt x="701722" y="835580"/>
                  </a:lnTo>
                  <a:lnTo>
                    <a:pt x="682626" y="816310"/>
                  </a:lnTo>
                  <a:lnTo>
                    <a:pt x="659256" y="809243"/>
                  </a:lnTo>
                  <a:lnTo>
                    <a:pt x="419735" y="809243"/>
                  </a:lnTo>
                  <a:lnTo>
                    <a:pt x="396365" y="802177"/>
                  </a:lnTo>
                  <a:lnTo>
                    <a:pt x="377269" y="782907"/>
                  </a:lnTo>
                  <a:lnTo>
                    <a:pt x="364388" y="754326"/>
                  </a:lnTo>
                  <a:lnTo>
                    <a:pt x="359663" y="719327"/>
                  </a:lnTo>
                  <a:lnTo>
                    <a:pt x="354939" y="754326"/>
                  </a:lnTo>
                  <a:lnTo>
                    <a:pt x="342058" y="782907"/>
                  </a:lnTo>
                  <a:lnTo>
                    <a:pt x="322962" y="802177"/>
                  </a:lnTo>
                  <a:lnTo>
                    <a:pt x="299592" y="809243"/>
                  </a:lnTo>
                  <a:lnTo>
                    <a:pt x="60070" y="809243"/>
                  </a:lnTo>
                  <a:lnTo>
                    <a:pt x="36701" y="816310"/>
                  </a:lnTo>
                  <a:lnTo>
                    <a:pt x="17605" y="835580"/>
                  </a:lnTo>
                  <a:lnTo>
                    <a:pt x="4724" y="864161"/>
                  </a:lnTo>
                  <a:lnTo>
                    <a:pt x="0" y="899159"/>
                  </a:lnTo>
                </a:path>
              </a:pathLst>
            </a:custGeom>
            <a:ln w="28956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14621" y="2905506"/>
              <a:ext cx="0" cy="509905"/>
            </a:xfrm>
            <a:custGeom>
              <a:avLst/>
              <a:gdLst/>
              <a:ahLst/>
              <a:cxnLst/>
              <a:rect l="l" t="t" r="r" b="b"/>
              <a:pathLst>
                <a:path h="509904">
                  <a:moveTo>
                    <a:pt x="0" y="0"/>
                  </a:moveTo>
                  <a:lnTo>
                    <a:pt x="0" y="509651"/>
                  </a:lnTo>
                </a:path>
              </a:pathLst>
            </a:custGeom>
            <a:ln w="28956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982467" y="2695955"/>
            <a:ext cx="748665" cy="928369"/>
            <a:chOff x="2982467" y="2695955"/>
            <a:chExt cx="748665" cy="928369"/>
          </a:xfrm>
        </p:grpSpPr>
        <p:sp>
          <p:nvSpPr>
            <p:cNvPr id="32" name="object 32"/>
            <p:cNvSpPr/>
            <p:nvPr/>
          </p:nvSpPr>
          <p:spPr>
            <a:xfrm>
              <a:off x="2996945" y="2710433"/>
              <a:ext cx="719455" cy="899160"/>
            </a:xfrm>
            <a:custGeom>
              <a:avLst/>
              <a:gdLst/>
              <a:ahLst/>
              <a:cxnLst/>
              <a:rect l="l" t="t" r="r" b="b"/>
              <a:pathLst>
                <a:path w="719454" h="899160">
                  <a:moveTo>
                    <a:pt x="719328" y="0"/>
                  </a:moveTo>
                  <a:lnTo>
                    <a:pt x="714603" y="34998"/>
                  </a:lnTo>
                  <a:lnTo>
                    <a:pt x="701722" y="63579"/>
                  </a:lnTo>
                  <a:lnTo>
                    <a:pt x="682626" y="82849"/>
                  </a:lnTo>
                  <a:lnTo>
                    <a:pt x="659257" y="89915"/>
                  </a:lnTo>
                  <a:lnTo>
                    <a:pt x="419734" y="89915"/>
                  </a:lnTo>
                  <a:lnTo>
                    <a:pt x="396365" y="96982"/>
                  </a:lnTo>
                  <a:lnTo>
                    <a:pt x="377269" y="116252"/>
                  </a:lnTo>
                  <a:lnTo>
                    <a:pt x="364388" y="144833"/>
                  </a:lnTo>
                  <a:lnTo>
                    <a:pt x="359664" y="179831"/>
                  </a:lnTo>
                  <a:lnTo>
                    <a:pt x="354939" y="144833"/>
                  </a:lnTo>
                  <a:lnTo>
                    <a:pt x="342058" y="116252"/>
                  </a:lnTo>
                  <a:lnTo>
                    <a:pt x="322962" y="96982"/>
                  </a:lnTo>
                  <a:lnTo>
                    <a:pt x="299593" y="89915"/>
                  </a:lnTo>
                  <a:lnTo>
                    <a:pt x="60071" y="89915"/>
                  </a:lnTo>
                  <a:lnTo>
                    <a:pt x="36701" y="82849"/>
                  </a:lnTo>
                  <a:lnTo>
                    <a:pt x="17605" y="63579"/>
                  </a:lnTo>
                  <a:lnTo>
                    <a:pt x="4724" y="34998"/>
                  </a:lnTo>
                  <a:lnTo>
                    <a:pt x="0" y="0"/>
                  </a:lnTo>
                </a:path>
                <a:path w="719454" h="899160">
                  <a:moveTo>
                    <a:pt x="719328" y="899159"/>
                  </a:moveTo>
                  <a:lnTo>
                    <a:pt x="714603" y="864161"/>
                  </a:lnTo>
                  <a:lnTo>
                    <a:pt x="701722" y="835580"/>
                  </a:lnTo>
                  <a:lnTo>
                    <a:pt x="682626" y="816310"/>
                  </a:lnTo>
                  <a:lnTo>
                    <a:pt x="659257" y="809243"/>
                  </a:lnTo>
                  <a:lnTo>
                    <a:pt x="419734" y="809243"/>
                  </a:lnTo>
                  <a:lnTo>
                    <a:pt x="396365" y="802177"/>
                  </a:lnTo>
                  <a:lnTo>
                    <a:pt x="377269" y="782907"/>
                  </a:lnTo>
                  <a:lnTo>
                    <a:pt x="364388" y="754326"/>
                  </a:lnTo>
                  <a:lnTo>
                    <a:pt x="359664" y="719327"/>
                  </a:lnTo>
                  <a:lnTo>
                    <a:pt x="354939" y="754326"/>
                  </a:lnTo>
                  <a:lnTo>
                    <a:pt x="342058" y="782907"/>
                  </a:lnTo>
                  <a:lnTo>
                    <a:pt x="322962" y="802177"/>
                  </a:lnTo>
                  <a:lnTo>
                    <a:pt x="299593" y="809243"/>
                  </a:lnTo>
                  <a:lnTo>
                    <a:pt x="60071" y="809243"/>
                  </a:lnTo>
                  <a:lnTo>
                    <a:pt x="36701" y="816310"/>
                  </a:lnTo>
                  <a:lnTo>
                    <a:pt x="17605" y="835580"/>
                  </a:lnTo>
                  <a:lnTo>
                    <a:pt x="4724" y="864161"/>
                  </a:lnTo>
                  <a:lnTo>
                    <a:pt x="0" y="899159"/>
                  </a:lnTo>
                </a:path>
              </a:pathLst>
            </a:custGeom>
            <a:ln w="28956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56609" y="2907029"/>
              <a:ext cx="0" cy="509905"/>
            </a:xfrm>
            <a:custGeom>
              <a:avLst/>
              <a:gdLst/>
              <a:ahLst/>
              <a:cxnLst/>
              <a:rect l="l" t="t" r="r" b="b"/>
              <a:pathLst>
                <a:path h="509904">
                  <a:moveTo>
                    <a:pt x="0" y="0"/>
                  </a:moveTo>
                  <a:lnTo>
                    <a:pt x="0" y="509650"/>
                  </a:lnTo>
                </a:path>
              </a:pathLst>
            </a:custGeom>
            <a:ln w="28956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77951" y="3204209"/>
            <a:ext cx="160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6600"/>
                </a:solidFill>
                <a:latin typeface="Arial"/>
                <a:cs typeface="Arial"/>
              </a:rPr>
              <a:t>Assume</a:t>
            </a:r>
            <a:r>
              <a:rPr sz="1800" b="1" spc="1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600"/>
                </a:solidFill>
                <a:latin typeface="Arial"/>
                <a:cs typeface="Arial"/>
              </a:rPr>
              <a:t>Zeros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55257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Decimal,</a:t>
            </a:r>
            <a:r>
              <a:rPr spc="-200" dirty="0"/>
              <a:t> </a:t>
            </a:r>
            <a:r>
              <a:rPr spc="35" dirty="0"/>
              <a:t>Bina</a:t>
            </a:r>
            <a:r>
              <a:rPr spc="80" dirty="0"/>
              <a:t>r</a:t>
            </a:r>
            <a:r>
              <a:rPr spc="-155" dirty="0"/>
              <a:t>y</a:t>
            </a:r>
            <a:r>
              <a:rPr spc="310" dirty="0"/>
              <a:t>,</a:t>
            </a:r>
            <a:r>
              <a:rPr spc="-190" dirty="0"/>
              <a:t> </a:t>
            </a:r>
            <a:r>
              <a:rPr spc="180" dirty="0"/>
              <a:t>Octal</a:t>
            </a:r>
            <a:r>
              <a:rPr spc="95" dirty="0"/>
              <a:t> </a:t>
            </a:r>
            <a:r>
              <a:rPr spc="114" dirty="0"/>
              <a:t>and  </a:t>
            </a:r>
            <a:r>
              <a:rPr spc="180" dirty="0"/>
              <a:t>Hexadecimal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8913" y="1828863"/>
          <a:ext cx="4699000" cy="4739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ts val="2300"/>
                        </a:lnSpc>
                      </a:pPr>
                      <a:r>
                        <a:rPr sz="2000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Decimal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Binary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Octal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Hex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0001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0010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0011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0100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0101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0110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0111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1011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1100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6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1101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1110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6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1111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532876" y="6655307"/>
            <a:ext cx="539750" cy="173990"/>
          </a:xfrm>
          <a:custGeom>
            <a:avLst/>
            <a:gdLst/>
            <a:ahLst/>
            <a:cxnLst/>
            <a:rect l="l" t="t" r="r" b="b"/>
            <a:pathLst>
              <a:path w="539750" h="173990">
                <a:moveTo>
                  <a:pt x="365759" y="0"/>
                </a:moveTo>
                <a:lnTo>
                  <a:pt x="365759" y="173733"/>
                </a:lnTo>
                <a:lnTo>
                  <a:pt x="481583" y="115822"/>
                </a:lnTo>
                <a:lnTo>
                  <a:pt x="394716" y="115822"/>
                </a:lnTo>
                <a:lnTo>
                  <a:pt x="394716" y="57912"/>
                </a:lnTo>
                <a:lnTo>
                  <a:pt x="481585" y="57912"/>
                </a:lnTo>
                <a:lnTo>
                  <a:pt x="365759" y="0"/>
                </a:lnTo>
                <a:close/>
              </a:path>
              <a:path w="539750" h="173990">
                <a:moveTo>
                  <a:pt x="365759" y="57912"/>
                </a:moveTo>
                <a:lnTo>
                  <a:pt x="0" y="57912"/>
                </a:lnTo>
                <a:lnTo>
                  <a:pt x="0" y="115822"/>
                </a:lnTo>
                <a:lnTo>
                  <a:pt x="365759" y="115822"/>
                </a:lnTo>
                <a:lnTo>
                  <a:pt x="365759" y="57912"/>
                </a:lnTo>
                <a:close/>
              </a:path>
              <a:path w="539750" h="173990">
                <a:moveTo>
                  <a:pt x="481585" y="57912"/>
                </a:moveTo>
                <a:lnTo>
                  <a:pt x="394716" y="57912"/>
                </a:lnTo>
                <a:lnTo>
                  <a:pt x="394716" y="115822"/>
                </a:lnTo>
                <a:lnTo>
                  <a:pt x="481583" y="115822"/>
                </a:lnTo>
                <a:lnTo>
                  <a:pt x="539496" y="86866"/>
                </a:lnTo>
                <a:lnTo>
                  <a:pt x="481585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38969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pc="75" dirty="0"/>
              <a:t>1.5	</a:t>
            </a:r>
            <a:r>
              <a:rPr spc="185" dirty="0"/>
              <a:t>Complements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192" y="1173556"/>
            <a:ext cx="7771130" cy="5159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1839"/>
              </a:lnSpc>
              <a:spcBef>
                <a:spcPts val="105"/>
              </a:spcBef>
            </a:pPr>
            <a:r>
              <a:rPr sz="1250" spc="-35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250" spc="4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There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are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-20" dirty="0">
                <a:solidFill>
                  <a:srgbClr val="006FC0"/>
                </a:solidFill>
                <a:latin typeface="Cambria"/>
                <a:cs typeface="Cambria"/>
              </a:rPr>
              <a:t>two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types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 complements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for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95" dirty="0">
                <a:solidFill>
                  <a:srgbClr val="006FC0"/>
                </a:solidFill>
                <a:latin typeface="Cambria"/>
                <a:cs typeface="Cambria"/>
              </a:rPr>
              <a:t>each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006FC0"/>
                </a:solidFill>
                <a:latin typeface="Cambria"/>
                <a:cs typeface="Cambria"/>
              </a:rPr>
              <a:t>base-</a:t>
            </a:r>
            <a:r>
              <a:rPr sz="1700" i="1" spc="7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1700" i="1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system:</a:t>
            </a:r>
            <a:r>
              <a:rPr sz="1700" spc="-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radix</a:t>
            </a:r>
            <a:endParaRPr sz="1700">
              <a:latin typeface="Cambria"/>
              <a:cs typeface="Cambria"/>
            </a:endParaRPr>
          </a:p>
          <a:p>
            <a:pPr marL="254000">
              <a:lnSpc>
                <a:spcPts val="1839"/>
              </a:lnSpc>
            </a:pP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complement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diminished</a:t>
            </a:r>
            <a:r>
              <a:rPr sz="1700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radix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006FC0"/>
                </a:solidFill>
                <a:latin typeface="Cambria"/>
                <a:cs typeface="Cambria"/>
              </a:rPr>
              <a:t>complement.</a:t>
            </a:r>
            <a:endParaRPr sz="17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1595"/>
              </a:spcBef>
            </a:pPr>
            <a:r>
              <a:rPr sz="1250" spc="-35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250" spc="5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700" b="1" spc="80" dirty="0">
                <a:solidFill>
                  <a:srgbClr val="006FC0"/>
                </a:solidFill>
                <a:latin typeface="Cambria"/>
                <a:cs typeface="Cambria"/>
              </a:rPr>
              <a:t>Diminished</a:t>
            </a:r>
            <a:r>
              <a:rPr sz="1700" b="1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b="1" spc="75" dirty="0">
                <a:solidFill>
                  <a:srgbClr val="006FC0"/>
                </a:solidFill>
                <a:latin typeface="Cambria"/>
                <a:cs typeface="Cambria"/>
              </a:rPr>
              <a:t>Radix</a:t>
            </a:r>
            <a:r>
              <a:rPr sz="1700" b="1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b="1" spc="95" dirty="0">
                <a:solidFill>
                  <a:srgbClr val="006FC0"/>
                </a:solidFill>
                <a:latin typeface="Cambria"/>
                <a:cs typeface="Cambria"/>
              </a:rPr>
              <a:t>Complement</a:t>
            </a:r>
            <a:r>
              <a:rPr sz="1700" b="1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b="1" spc="10" dirty="0">
                <a:solidFill>
                  <a:srgbClr val="006FC0"/>
                </a:solidFill>
                <a:latin typeface="Cambria"/>
                <a:cs typeface="Cambria"/>
              </a:rPr>
              <a:t>-</a:t>
            </a:r>
            <a:r>
              <a:rPr sz="1700" b="1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b="1" spc="-20" dirty="0">
                <a:solidFill>
                  <a:srgbClr val="006FC0"/>
                </a:solidFill>
                <a:latin typeface="Cambria"/>
                <a:cs typeface="Cambria"/>
              </a:rPr>
              <a:t>(r-1)’s</a:t>
            </a:r>
            <a:r>
              <a:rPr sz="1700" b="1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b="1" spc="95" dirty="0">
                <a:solidFill>
                  <a:srgbClr val="006FC0"/>
                </a:solidFill>
                <a:latin typeface="Cambria"/>
                <a:cs typeface="Cambria"/>
              </a:rPr>
              <a:t>Complement</a:t>
            </a:r>
            <a:endParaRPr sz="1700">
              <a:latin typeface="Cambria"/>
              <a:cs typeface="Cambria"/>
            </a:endParaRPr>
          </a:p>
          <a:p>
            <a:pPr marL="482600" marR="17780" indent="-228600">
              <a:lnSpc>
                <a:spcPts val="1630"/>
              </a:lnSpc>
              <a:spcBef>
                <a:spcPts val="590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82600" algn="l"/>
              </a:tabLst>
            </a:pPr>
            <a:r>
              <a:rPr sz="1700" spc="95" dirty="0">
                <a:solidFill>
                  <a:srgbClr val="585858"/>
                </a:solidFill>
                <a:latin typeface="Cambria"/>
                <a:cs typeface="Cambria"/>
              </a:rPr>
              <a:t>Given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number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i="1" spc="45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700" i="1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10" dirty="0">
                <a:solidFill>
                  <a:srgbClr val="585858"/>
                </a:solidFill>
                <a:latin typeface="Cambria"/>
                <a:cs typeface="Cambria"/>
              </a:rPr>
              <a:t>base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i="1" spc="-2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7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having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i="1" spc="30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7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digits,</a:t>
            </a:r>
            <a:r>
              <a:rPr sz="1700" spc="-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20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700" i="1" spc="2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700" i="1" spc="20" dirty="0">
                <a:solidFill>
                  <a:srgbClr val="585858"/>
                </a:solidFill>
                <a:latin typeface="Trebuchet MS"/>
                <a:cs typeface="Trebuchet MS"/>
              </a:rPr>
              <a:t>–</a:t>
            </a:r>
            <a:r>
              <a:rPr sz="1700" i="1" spc="20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r>
              <a:rPr sz="1700" spc="20" dirty="0">
                <a:solidFill>
                  <a:srgbClr val="585858"/>
                </a:solidFill>
                <a:latin typeface="Cambria"/>
                <a:cs typeface="Cambria"/>
              </a:rPr>
              <a:t>)’s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complement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i="1" spc="3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700" i="1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i="1" spc="45" dirty="0">
                <a:solidFill>
                  <a:srgbClr val="585858"/>
                </a:solidFill>
                <a:latin typeface="Cambria"/>
                <a:cs typeface="Cambria"/>
              </a:rPr>
              <a:t>N 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is </a:t>
            </a:r>
            <a:r>
              <a:rPr sz="1700" spc="-3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80" dirty="0">
                <a:solidFill>
                  <a:srgbClr val="585858"/>
                </a:solidFill>
                <a:latin typeface="Cambria"/>
                <a:cs typeface="Cambria"/>
              </a:rPr>
              <a:t>defined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as:</a:t>
            </a:r>
            <a:endParaRPr sz="1700">
              <a:latin typeface="Cambria"/>
              <a:cs typeface="Cambria"/>
            </a:endParaRPr>
          </a:p>
          <a:p>
            <a:pPr marL="1854200">
              <a:lnSpc>
                <a:spcPct val="100000"/>
              </a:lnSpc>
              <a:spcBef>
                <a:spcPts val="65"/>
              </a:spcBef>
            </a:pPr>
            <a:r>
              <a:rPr sz="2200" i="1" spc="20" dirty="0">
                <a:solidFill>
                  <a:srgbClr val="585858"/>
                </a:solidFill>
                <a:latin typeface="Cambria"/>
                <a:cs typeface="Cambria"/>
              </a:rPr>
              <a:t>(r</a:t>
            </a:r>
            <a:r>
              <a:rPr sz="2175" i="1" spc="30" baseline="24904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2175" i="1" spc="44" baseline="24904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i="1" spc="100" dirty="0">
                <a:solidFill>
                  <a:srgbClr val="585858"/>
                </a:solidFill>
                <a:latin typeface="Trebuchet MS"/>
                <a:cs typeface="Trebuchet MS"/>
              </a:rPr>
              <a:t>–</a:t>
            </a:r>
            <a:r>
              <a:rPr sz="2200" i="1" spc="100" dirty="0">
                <a:solidFill>
                  <a:srgbClr val="585858"/>
                </a:solidFill>
                <a:latin typeface="Cambria"/>
                <a:cs typeface="Cambria"/>
              </a:rPr>
              <a:t>1)</a:t>
            </a:r>
            <a:r>
              <a:rPr sz="2200" i="1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200" i="1" spc="290" dirty="0">
                <a:solidFill>
                  <a:srgbClr val="585858"/>
                </a:solidFill>
                <a:latin typeface="Trebuchet MS"/>
                <a:cs typeface="Trebuchet MS"/>
              </a:rPr>
              <a:t>–</a:t>
            </a:r>
            <a:r>
              <a:rPr sz="2200" i="1" spc="-13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200" i="1" spc="55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endParaRPr sz="22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1610"/>
              </a:spcBef>
            </a:pPr>
            <a:r>
              <a:rPr sz="1250" spc="-35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250" spc="4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700" b="1" spc="95" dirty="0">
                <a:solidFill>
                  <a:srgbClr val="006FC0"/>
                </a:solidFill>
                <a:latin typeface="Cambria"/>
                <a:cs typeface="Cambria"/>
              </a:rPr>
              <a:t>Example</a:t>
            </a:r>
            <a:r>
              <a:rPr sz="1700" b="1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b="1" spc="5" dirty="0">
                <a:solidFill>
                  <a:srgbClr val="006FC0"/>
                </a:solidFill>
                <a:latin typeface="Cambria"/>
                <a:cs typeface="Cambria"/>
              </a:rPr>
              <a:t>for</a:t>
            </a:r>
            <a:r>
              <a:rPr sz="1700" b="1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b="1" spc="35" dirty="0">
                <a:solidFill>
                  <a:srgbClr val="006FC0"/>
                </a:solidFill>
                <a:latin typeface="Cambria"/>
                <a:cs typeface="Cambria"/>
              </a:rPr>
              <a:t>6-digit</a:t>
            </a:r>
            <a:r>
              <a:rPr sz="1700" b="1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b="1" u="heavy" spc="9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mbria"/>
                <a:cs typeface="Cambria"/>
              </a:rPr>
              <a:t>decimal</a:t>
            </a:r>
            <a:r>
              <a:rPr sz="1700" b="1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b="1" spc="60" dirty="0">
                <a:solidFill>
                  <a:srgbClr val="006FC0"/>
                </a:solidFill>
                <a:latin typeface="Cambria"/>
                <a:cs typeface="Cambria"/>
              </a:rPr>
              <a:t>numbers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:</a:t>
            </a:r>
            <a:endParaRPr sz="1700">
              <a:latin typeface="Cambria"/>
              <a:cs typeface="Cambria"/>
            </a:endParaRPr>
          </a:p>
          <a:p>
            <a:pPr marL="482600" indent="-228600">
              <a:lnSpc>
                <a:spcPct val="100000"/>
              </a:lnSpc>
              <a:spcBef>
                <a:spcPts val="190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82600" algn="l"/>
              </a:tabLst>
            </a:pPr>
            <a:r>
              <a:rPr sz="1700" spc="-20" dirty="0">
                <a:solidFill>
                  <a:srgbClr val="585858"/>
                </a:solidFill>
                <a:latin typeface="Cambria"/>
                <a:cs typeface="Cambria"/>
              </a:rPr>
              <a:t>9’s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complement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i="1" spc="20" dirty="0">
                <a:solidFill>
                  <a:srgbClr val="585858"/>
                </a:solidFill>
                <a:latin typeface="Cambria"/>
                <a:cs typeface="Cambria"/>
              </a:rPr>
              <a:t>(r</a:t>
            </a:r>
            <a:r>
              <a:rPr sz="1650" i="1" spc="30" baseline="25252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650" i="1" spc="60" baseline="25252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i="1" spc="225" dirty="0">
                <a:solidFill>
                  <a:srgbClr val="585858"/>
                </a:solidFill>
                <a:latin typeface="Trebuchet MS"/>
                <a:cs typeface="Trebuchet MS"/>
              </a:rPr>
              <a:t>–</a:t>
            </a:r>
            <a:r>
              <a:rPr sz="1700" i="1" spc="-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i="1" spc="70" dirty="0">
                <a:solidFill>
                  <a:srgbClr val="585858"/>
                </a:solidFill>
                <a:latin typeface="Cambria"/>
                <a:cs typeface="Cambria"/>
              </a:rPr>
              <a:t>1)</a:t>
            </a:r>
            <a:r>
              <a:rPr sz="1700" i="1" spc="70" dirty="0">
                <a:solidFill>
                  <a:srgbClr val="585858"/>
                </a:solidFill>
                <a:latin typeface="Trebuchet MS"/>
                <a:cs typeface="Trebuchet MS"/>
              </a:rPr>
              <a:t>–</a:t>
            </a:r>
            <a:r>
              <a:rPr sz="1700" i="1" spc="70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700" i="1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9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5" dirty="0">
                <a:solidFill>
                  <a:srgbClr val="585858"/>
                </a:solidFill>
                <a:latin typeface="Cambria"/>
                <a:cs typeface="Cambria"/>
              </a:rPr>
              <a:t>(10</a:t>
            </a:r>
            <a:r>
              <a:rPr sz="1650" spc="-7" baseline="25252" dirty="0">
                <a:solidFill>
                  <a:srgbClr val="585858"/>
                </a:solidFill>
                <a:latin typeface="Cambria"/>
                <a:cs typeface="Cambria"/>
              </a:rPr>
              <a:t>6</a:t>
            </a:r>
            <a:r>
              <a:rPr sz="1700" spc="-5" dirty="0">
                <a:solidFill>
                  <a:srgbClr val="585858"/>
                </a:solidFill>
                <a:latin typeface="Cambria"/>
                <a:cs typeface="Cambria"/>
              </a:rPr>
              <a:t>–1)–</a:t>
            </a:r>
            <a:r>
              <a:rPr sz="1700" i="1" spc="-5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700" i="1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9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10" dirty="0">
                <a:solidFill>
                  <a:srgbClr val="585858"/>
                </a:solidFill>
                <a:latin typeface="Cambria"/>
                <a:cs typeface="Cambria"/>
              </a:rPr>
              <a:t>999999–</a:t>
            </a:r>
            <a:r>
              <a:rPr sz="1700" i="1" spc="-10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endParaRPr sz="1700">
              <a:latin typeface="Cambria"/>
              <a:cs typeface="Cambria"/>
            </a:endParaRPr>
          </a:p>
          <a:p>
            <a:pPr marL="482600" indent="-228600">
              <a:lnSpc>
                <a:spcPct val="100000"/>
              </a:lnSpc>
              <a:spcBef>
                <a:spcPts val="190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82600" algn="l"/>
              </a:tabLst>
            </a:pPr>
            <a:r>
              <a:rPr sz="1700" spc="-20" dirty="0">
                <a:solidFill>
                  <a:srgbClr val="585858"/>
                </a:solidFill>
                <a:latin typeface="Cambria"/>
                <a:cs typeface="Cambria"/>
              </a:rPr>
              <a:t>9’s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complement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20" dirty="0">
                <a:solidFill>
                  <a:srgbClr val="585858"/>
                </a:solidFill>
                <a:latin typeface="Cambria"/>
                <a:cs typeface="Cambria"/>
              </a:rPr>
              <a:t>546700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20" dirty="0">
                <a:solidFill>
                  <a:srgbClr val="585858"/>
                </a:solidFill>
                <a:latin typeface="Cambria"/>
                <a:cs typeface="Cambria"/>
              </a:rPr>
              <a:t>999999–546700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9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20" dirty="0">
                <a:solidFill>
                  <a:srgbClr val="585858"/>
                </a:solidFill>
                <a:latin typeface="Cambria"/>
                <a:cs typeface="Cambria"/>
              </a:rPr>
              <a:t>453299</a:t>
            </a:r>
            <a:endParaRPr sz="17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1600"/>
              </a:spcBef>
            </a:pPr>
            <a:r>
              <a:rPr sz="1250" spc="-35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250" spc="4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700" b="1" spc="95" dirty="0">
                <a:solidFill>
                  <a:srgbClr val="006FC0"/>
                </a:solidFill>
                <a:latin typeface="Cambria"/>
                <a:cs typeface="Cambria"/>
              </a:rPr>
              <a:t>Example</a:t>
            </a:r>
            <a:r>
              <a:rPr sz="1700" b="1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b="1" spc="5" dirty="0">
                <a:solidFill>
                  <a:srgbClr val="006FC0"/>
                </a:solidFill>
                <a:latin typeface="Cambria"/>
                <a:cs typeface="Cambria"/>
              </a:rPr>
              <a:t>for</a:t>
            </a:r>
            <a:r>
              <a:rPr sz="1700" b="1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b="1" spc="35" dirty="0">
                <a:solidFill>
                  <a:srgbClr val="006FC0"/>
                </a:solidFill>
                <a:latin typeface="Cambria"/>
                <a:cs typeface="Cambria"/>
              </a:rPr>
              <a:t>7-digit</a:t>
            </a:r>
            <a:r>
              <a:rPr sz="1700" b="1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b="1" u="heavy" spc="7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mbria"/>
                <a:cs typeface="Cambria"/>
              </a:rPr>
              <a:t>binary</a:t>
            </a:r>
            <a:r>
              <a:rPr sz="1700" b="1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b="1" spc="70" dirty="0">
                <a:solidFill>
                  <a:srgbClr val="006FC0"/>
                </a:solidFill>
                <a:latin typeface="Cambria"/>
                <a:cs typeface="Cambria"/>
              </a:rPr>
              <a:t>numbers:</a:t>
            </a:r>
            <a:endParaRPr sz="1700">
              <a:latin typeface="Cambria"/>
              <a:cs typeface="Cambria"/>
            </a:endParaRPr>
          </a:p>
          <a:p>
            <a:pPr marL="482600" indent="-228600">
              <a:lnSpc>
                <a:spcPct val="100000"/>
              </a:lnSpc>
              <a:spcBef>
                <a:spcPts val="190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82600" algn="l"/>
              </a:tabLst>
            </a:pPr>
            <a:r>
              <a:rPr sz="1700" spc="-20" dirty="0">
                <a:solidFill>
                  <a:srgbClr val="585858"/>
                </a:solidFill>
                <a:latin typeface="Cambria"/>
                <a:cs typeface="Cambria"/>
              </a:rPr>
              <a:t>1’s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complement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i="1" spc="20" dirty="0">
                <a:solidFill>
                  <a:srgbClr val="585858"/>
                </a:solidFill>
                <a:latin typeface="Cambria"/>
                <a:cs typeface="Cambria"/>
              </a:rPr>
              <a:t>(r</a:t>
            </a:r>
            <a:r>
              <a:rPr sz="1650" i="1" spc="30" baseline="25252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650" i="1" spc="120" baseline="25252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i="1" spc="225" dirty="0">
                <a:solidFill>
                  <a:srgbClr val="585858"/>
                </a:solidFill>
                <a:latin typeface="Trebuchet MS"/>
                <a:cs typeface="Trebuchet MS"/>
              </a:rPr>
              <a:t>–</a:t>
            </a:r>
            <a:r>
              <a:rPr sz="1700" i="1" spc="-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i="1" spc="5" dirty="0">
                <a:solidFill>
                  <a:srgbClr val="585858"/>
                </a:solidFill>
                <a:latin typeface="Cambria"/>
                <a:cs typeface="Cambria"/>
              </a:rPr>
              <a:t>1)</a:t>
            </a:r>
            <a:r>
              <a:rPr sz="17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i="1" spc="225" dirty="0">
                <a:solidFill>
                  <a:srgbClr val="585858"/>
                </a:solidFill>
                <a:latin typeface="Trebuchet MS"/>
                <a:cs typeface="Trebuchet MS"/>
              </a:rPr>
              <a:t>–</a:t>
            </a:r>
            <a:r>
              <a:rPr sz="1700" i="1" spc="-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i="1" spc="45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700" i="1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9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5" dirty="0">
                <a:solidFill>
                  <a:srgbClr val="585858"/>
                </a:solidFill>
                <a:latin typeface="Cambria"/>
                <a:cs typeface="Cambria"/>
              </a:rPr>
              <a:t>(2</a:t>
            </a:r>
            <a:r>
              <a:rPr sz="1650" spc="-7" baseline="25252" dirty="0">
                <a:solidFill>
                  <a:srgbClr val="585858"/>
                </a:solidFill>
                <a:latin typeface="Cambria"/>
                <a:cs typeface="Cambria"/>
              </a:rPr>
              <a:t>7</a:t>
            </a:r>
            <a:r>
              <a:rPr sz="1700" spc="-5" dirty="0">
                <a:solidFill>
                  <a:srgbClr val="585858"/>
                </a:solidFill>
                <a:latin typeface="Cambria"/>
                <a:cs typeface="Cambria"/>
              </a:rPr>
              <a:t>–1)–</a:t>
            </a:r>
            <a:r>
              <a:rPr sz="1700" i="1" spc="-5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700" i="1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9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10" dirty="0">
                <a:solidFill>
                  <a:srgbClr val="585858"/>
                </a:solidFill>
                <a:latin typeface="Cambria"/>
                <a:cs typeface="Cambria"/>
              </a:rPr>
              <a:t>1111111–</a:t>
            </a:r>
            <a:r>
              <a:rPr sz="1700" i="1" spc="-10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endParaRPr sz="1700">
              <a:latin typeface="Cambria"/>
              <a:cs typeface="Cambria"/>
            </a:endParaRPr>
          </a:p>
          <a:p>
            <a:pPr marL="482600" indent="-228600">
              <a:lnSpc>
                <a:spcPct val="100000"/>
              </a:lnSpc>
              <a:spcBef>
                <a:spcPts val="195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82600" algn="l"/>
              </a:tabLst>
            </a:pPr>
            <a:r>
              <a:rPr sz="1700" spc="-20" dirty="0">
                <a:solidFill>
                  <a:srgbClr val="585858"/>
                </a:solidFill>
                <a:latin typeface="Cambria"/>
                <a:cs typeface="Cambria"/>
              </a:rPr>
              <a:t>1’s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complement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20" dirty="0">
                <a:solidFill>
                  <a:srgbClr val="585858"/>
                </a:solidFill>
                <a:latin typeface="Cambria"/>
                <a:cs typeface="Cambria"/>
              </a:rPr>
              <a:t>1011000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20" dirty="0">
                <a:solidFill>
                  <a:srgbClr val="585858"/>
                </a:solidFill>
                <a:latin typeface="Cambria"/>
                <a:cs typeface="Cambria"/>
              </a:rPr>
              <a:t>1111111–1011000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9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20" dirty="0">
                <a:solidFill>
                  <a:srgbClr val="585858"/>
                </a:solidFill>
                <a:latin typeface="Cambria"/>
                <a:cs typeface="Cambria"/>
              </a:rPr>
              <a:t>0100111</a:t>
            </a:r>
            <a:endParaRPr sz="17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1595"/>
              </a:spcBef>
            </a:pPr>
            <a:r>
              <a:rPr sz="1250" spc="-35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25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700" b="1" spc="75" dirty="0">
                <a:solidFill>
                  <a:srgbClr val="006FC0"/>
                </a:solidFill>
                <a:latin typeface="Cambria"/>
                <a:cs typeface="Cambria"/>
              </a:rPr>
              <a:t>Observation:</a:t>
            </a:r>
            <a:endParaRPr sz="1700">
              <a:latin typeface="Cambria"/>
              <a:cs typeface="Cambria"/>
            </a:endParaRPr>
          </a:p>
          <a:p>
            <a:pPr marL="482600" indent="-228600">
              <a:lnSpc>
                <a:spcPct val="100000"/>
              </a:lnSpc>
              <a:spcBef>
                <a:spcPts val="190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82600" algn="l"/>
              </a:tabLst>
            </a:pP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Subtraction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from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5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700" i="1" spc="1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650" i="1" spc="22" baseline="25252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650" i="1" spc="67" baseline="25252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dirty="0">
                <a:solidFill>
                  <a:srgbClr val="585858"/>
                </a:solidFill>
                <a:latin typeface="Cambria"/>
                <a:cs typeface="Cambria"/>
              </a:rPr>
              <a:t>–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15" dirty="0">
                <a:solidFill>
                  <a:srgbClr val="585858"/>
                </a:solidFill>
                <a:latin typeface="Cambria"/>
                <a:cs typeface="Cambria"/>
              </a:rPr>
              <a:t>1)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5" dirty="0">
                <a:solidFill>
                  <a:srgbClr val="585858"/>
                </a:solidFill>
                <a:latin typeface="Cambria"/>
                <a:cs typeface="Cambria"/>
              </a:rPr>
              <a:t>will</a:t>
            </a: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never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require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 a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borrow</a:t>
            </a:r>
            <a:endParaRPr sz="1700">
              <a:latin typeface="Cambria"/>
              <a:cs typeface="Cambria"/>
            </a:endParaRPr>
          </a:p>
          <a:p>
            <a:pPr marL="482600" indent="-228600">
              <a:lnSpc>
                <a:spcPct val="100000"/>
              </a:lnSpc>
              <a:spcBef>
                <a:spcPts val="195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82600" algn="l"/>
              </a:tabLst>
            </a:pP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Diminished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radix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complement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can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60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computed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digit-by-digit</a:t>
            </a:r>
            <a:endParaRPr sz="1700">
              <a:latin typeface="Cambria"/>
              <a:cs typeface="Cambria"/>
            </a:endParaRPr>
          </a:p>
          <a:p>
            <a:pPr marL="482600" indent="-228600">
              <a:lnSpc>
                <a:spcPct val="100000"/>
              </a:lnSpc>
              <a:spcBef>
                <a:spcPts val="195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82600" algn="l"/>
              </a:tabLst>
            </a:pPr>
            <a:r>
              <a:rPr sz="1700" spc="-15" dirty="0">
                <a:solidFill>
                  <a:srgbClr val="585858"/>
                </a:solidFill>
                <a:latin typeface="Cambria"/>
                <a:cs typeface="Cambria"/>
              </a:rPr>
              <a:t>For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binary:</a:t>
            </a:r>
            <a:r>
              <a:rPr sz="1700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20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dirty="0">
                <a:solidFill>
                  <a:srgbClr val="585858"/>
                </a:solidFill>
                <a:latin typeface="Cambria"/>
                <a:cs typeface="Cambria"/>
              </a:rPr>
              <a:t>–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20" dirty="0">
                <a:solidFill>
                  <a:srgbClr val="585858"/>
                </a:solidFill>
                <a:latin typeface="Cambria"/>
                <a:cs typeface="Cambria"/>
              </a:rPr>
              <a:t>0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9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20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20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dirty="0">
                <a:solidFill>
                  <a:srgbClr val="585858"/>
                </a:solidFill>
                <a:latin typeface="Cambria"/>
                <a:cs typeface="Cambria"/>
              </a:rPr>
              <a:t>–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20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95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20" dirty="0">
                <a:solidFill>
                  <a:srgbClr val="585858"/>
                </a:solidFill>
                <a:latin typeface="Cambria"/>
                <a:cs typeface="Cambria"/>
              </a:rPr>
              <a:t>0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Complements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941" y="1027428"/>
            <a:ext cx="6006465" cy="217043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8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4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mbria"/>
                <a:cs typeface="Cambria"/>
              </a:rPr>
              <a:t>1’s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Complement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(</a:t>
            </a:r>
            <a:r>
              <a:rPr sz="2000" i="1" spc="70" dirty="0">
                <a:solidFill>
                  <a:srgbClr val="006FC0"/>
                </a:solidFill>
                <a:latin typeface="Cambria"/>
                <a:cs typeface="Cambria"/>
              </a:rPr>
              <a:t>Diminished</a:t>
            </a:r>
            <a:r>
              <a:rPr sz="2000" i="1" spc="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60" dirty="0">
                <a:solidFill>
                  <a:srgbClr val="006FC0"/>
                </a:solidFill>
                <a:latin typeface="Cambria"/>
                <a:cs typeface="Cambria"/>
              </a:rPr>
              <a:t>Radix</a:t>
            </a:r>
            <a:r>
              <a:rPr sz="2000" i="1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Complement)</a:t>
            </a:r>
            <a:endParaRPr sz="2000">
              <a:latin typeface="Cambria"/>
              <a:cs typeface="Cambria"/>
            </a:endParaRPr>
          </a:p>
          <a:p>
            <a:pPr marL="228600" marR="3552190" indent="-228600" algn="r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28600" algn="l"/>
              </a:tabLst>
            </a:pPr>
            <a:r>
              <a:rPr sz="1800" spc="114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l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l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‘0</a:t>
            </a:r>
            <a:r>
              <a:rPr sz="1800" spc="-70" dirty="0">
                <a:solidFill>
                  <a:srgbClr val="585858"/>
                </a:solidFill>
                <a:latin typeface="Cambria"/>
                <a:cs typeface="Cambria"/>
              </a:rPr>
              <a:t>’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s </a:t>
            </a:r>
            <a:r>
              <a:rPr sz="1800" spc="125" dirty="0">
                <a:solidFill>
                  <a:srgbClr val="585858"/>
                </a:solidFill>
                <a:latin typeface="Cambria"/>
                <a:cs typeface="Cambria"/>
              </a:rPr>
              <a:t>become</a:t>
            </a:r>
            <a:r>
              <a:rPr sz="1800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‘1</a:t>
            </a:r>
            <a:r>
              <a:rPr sz="1800" spc="-70" dirty="0">
                <a:solidFill>
                  <a:srgbClr val="585858"/>
                </a:solidFill>
                <a:latin typeface="Cambria"/>
                <a:cs typeface="Cambria"/>
              </a:rPr>
              <a:t>’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endParaRPr sz="1800">
              <a:latin typeface="Cambria"/>
              <a:cs typeface="Cambria"/>
            </a:endParaRPr>
          </a:p>
          <a:p>
            <a:pPr marL="228600" marR="3552190" indent="-228600" algn="r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28600" algn="l"/>
              </a:tabLst>
            </a:pPr>
            <a:r>
              <a:rPr sz="1800" spc="114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l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l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‘1</a:t>
            </a:r>
            <a:r>
              <a:rPr sz="1800" spc="-70" dirty="0">
                <a:solidFill>
                  <a:srgbClr val="585858"/>
                </a:solidFill>
                <a:latin typeface="Cambria"/>
                <a:cs typeface="Cambria"/>
              </a:rPr>
              <a:t>’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s </a:t>
            </a:r>
            <a:r>
              <a:rPr sz="1800" spc="125" dirty="0">
                <a:solidFill>
                  <a:srgbClr val="585858"/>
                </a:solidFill>
                <a:latin typeface="Cambria"/>
                <a:cs typeface="Cambria"/>
              </a:rPr>
              <a:t>become</a:t>
            </a:r>
            <a:r>
              <a:rPr sz="1800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‘0</a:t>
            </a:r>
            <a:r>
              <a:rPr sz="1800" spc="-70" dirty="0">
                <a:solidFill>
                  <a:srgbClr val="585858"/>
                </a:solidFill>
                <a:latin typeface="Cambria"/>
                <a:cs typeface="Cambria"/>
              </a:rPr>
              <a:t>’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endParaRPr sz="1800">
              <a:latin typeface="Cambria"/>
              <a:cs typeface="Cambria"/>
            </a:endParaRPr>
          </a:p>
          <a:p>
            <a:pPr marR="3517265" algn="r">
              <a:lnSpc>
                <a:spcPct val="100000"/>
              </a:lnSpc>
              <a:spcBef>
                <a:spcPts val="605"/>
              </a:spcBef>
            </a:pP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Example</a:t>
            </a:r>
            <a:r>
              <a:rPr sz="1800" spc="-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spc="-25" dirty="0">
                <a:solidFill>
                  <a:srgbClr val="663366"/>
                </a:solidFill>
                <a:latin typeface="Cambria"/>
                <a:cs typeface="Cambria"/>
              </a:rPr>
              <a:t>1</a:t>
            </a:r>
            <a:r>
              <a:rPr sz="1800" spc="-25" dirty="0">
                <a:solidFill>
                  <a:srgbClr val="330E42"/>
                </a:solidFill>
                <a:latin typeface="Cambria"/>
                <a:cs typeface="Cambria"/>
              </a:rPr>
              <a:t>0</a:t>
            </a:r>
            <a:r>
              <a:rPr sz="1800" spc="-25" dirty="0">
                <a:solidFill>
                  <a:srgbClr val="663366"/>
                </a:solidFill>
                <a:latin typeface="Cambria"/>
                <a:cs typeface="Cambria"/>
              </a:rPr>
              <a:t>11</a:t>
            </a:r>
            <a:r>
              <a:rPr sz="1800" spc="-25" dirty="0">
                <a:solidFill>
                  <a:srgbClr val="330E42"/>
                </a:solidFill>
                <a:latin typeface="Cambria"/>
                <a:cs typeface="Cambria"/>
              </a:rPr>
              <a:t>0000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)</a:t>
            </a:r>
            <a:r>
              <a:rPr sz="1800" spc="-37" baseline="-20833" dirty="0">
                <a:solidFill>
                  <a:srgbClr val="FF6600"/>
                </a:solidFill>
                <a:latin typeface="Cambria"/>
                <a:cs typeface="Cambria"/>
              </a:rPr>
              <a:t>2</a:t>
            </a:r>
            <a:endParaRPr sz="1800" baseline="-20833">
              <a:latin typeface="Cambria"/>
              <a:cs typeface="Cambria"/>
            </a:endParaRPr>
          </a:p>
          <a:p>
            <a:pPr marL="260985" marR="3576954" lvl="1" indent="-260985" algn="r">
              <a:lnSpc>
                <a:spcPct val="100000"/>
              </a:lnSpc>
              <a:spcBef>
                <a:spcPts val="600"/>
              </a:spcBef>
              <a:buFont typeface="Wingdings"/>
              <a:buChar char=""/>
              <a:tabLst>
                <a:tab pos="260985" algn="l"/>
              </a:tabLst>
            </a:pP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spc="-30" dirty="0">
                <a:solidFill>
                  <a:srgbClr val="663366"/>
                </a:solidFill>
                <a:latin typeface="Cambria"/>
                <a:cs typeface="Cambria"/>
              </a:rPr>
              <a:t>0</a:t>
            </a:r>
            <a:r>
              <a:rPr sz="1800" spc="-30" dirty="0">
                <a:solidFill>
                  <a:srgbClr val="330E42"/>
                </a:solidFill>
                <a:latin typeface="Cambria"/>
                <a:cs typeface="Cambria"/>
              </a:rPr>
              <a:t>1</a:t>
            </a:r>
            <a:r>
              <a:rPr sz="1800" spc="-30" dirty="0">
                <a:solidFill>
                  <a:srgbClr val="663366"/>
                </a:solidFill>
                <a:latin typeface="Cambria"/>
                <a:cs typeface="Cambria"/>
              </a:rPr>
              <a:t>00</a:t>
            </a:r>
            <a:r>
              <a:rPr sz="1800" spc="-30" dirty="0">
                <a:solidFill>
                  <a:srgbClr val="330E42"/>
                </a:solidFill>
                <a:latin typeface="Cambria"/>
                <a:cs typeface="Cambria"/>
              </a:rPr>
              <a:t>1111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)</a:t>
            </a:r>
            <a:r>
              <a:rPr sz="1800" spc="-22" baseline="-20833" dirty="0">
                <a:solidFill>
                  <a:srgbClr val="FF6600"/>
                </a:solidFill>
                <a:latin typeface="Cambria"/>
                <a:cs typeface="Cambria"/>
              </a:rPr>
              <a:t>2</a:t>
            </a:r>
            <a:endParaRPr sz="1800" baseline="-20833">
              <a:latin typeface="Cambria"/>
              <a:cs typeface="Cambria"/>
            </a:endParaRPr>
          </a:p>
          <a:p>
            <a:pPr marL="254000">
              <a:lnSpc>
                <a:spcPct val="100000"/>
              </a:lnSpc>
              <a:spcBef>
                <a:spcPts val="600"/>
              </a:spcBef>
            </a:pP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If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you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add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number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its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Cambria"/>
                <a:cs typeface="Cambria"/>
              </a:rPr>
              <a:t>1’s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complement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45" dirty="0">
                <a:solidFill>
                  <a:srgbClr val="585858"/>
                </a:solidFill>
                <a:latin typeface="Cambria"/>
                <a:cs typeface="Cambria"/>
              </a:rPr>
              <a:t>…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6777" y="5648705"/>
            <a:ext cx="2520950" cy="0"/>
          </a:xfrm>
          <a:custGeom>
            <a:avLst/>
            <a:gdLst/>
            <a:ahLst/>
            <a:cxnLst/>
            <a:rect l="l" t="t" r="r" b="b"/>
            <a:pathLst>
              <a:path w="2520950">
                <a:moveTo>
                  <a:pt x="2520696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49345" y="4329455"/>
            <a:ext cx="2425065" cy="180149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r>
              <a:rPr sz="2800" b="1" spc="-15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r>
              <a:rPr sz="2800" b="1" spc="-1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r>
              <a:rPr sz="2800" b="1" spc="-15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1 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r>
              <a:rPr sz="2800" b="1" spc="-1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r>
              <a:rPr sz="2800" b="1" spc="-1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r>
              <a:rPr sz="2800" b="1" spc="-1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340"/>
              </a:spcBef>
              <a:tabLst>
                <a:tab pos="354965" algn="l"/>
              </a:tabLst>
            </a:pP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+	</a:t>
            </a: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0</a:t>
            </a:r>
            <a:r>
              <a:rPr sz="2800" b="1" spc="-15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r>
              <a:rPr sz="2800" b="1" spc="-10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0</a:t>
            </a:r>
            <a:r>
              <a:rPr sz="2800" b="1" spc="-15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0 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r>
              <a:rPr sz="2800" b="1" spc="-1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r>
              <a:rPr sz="2800" b="1" spc="-1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r>
              <a:rPr sz="2800" b="1" spc="-1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1215"/>
              </a:spcBef>
            </a:pPr>
            <a:r>
              <a:rPr sz="2800" b="1" spc="-5" dirty="0">
                <a:latin typeface="Times New Roman"/>
                <a:cs typeface="Times New Roman"/>
              </a:rPr>
              <a:t>1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1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1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1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1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1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1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2876" y="6704076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296" y="44448"/>
                </a:moveTo>
                <a:lnTo>
                  <a:pt x="463296" y="76197"/>
                </a:lnTo>
                <a:lnTo>
                  <a:pt x="526795" y="44448"/>
                </a:lnTo>
                <a:lnTo>
                  <a:pt x="463296" y="44448"/>
                </a:lnTo>
                <a:close/>
              </a:path>
              <a:path w="539750" h="76200">
                <a:moveTo>
                  <a:pt x="463296" y="31748"/>
                </a:moveTo>
                <a:lnTo>
                  <a:pt x="463296" y="44448"/>
                </a:lnTo>
                <a:lnTo>
                  <a:pt x="475996" y="44448"/>
                </a:lnTo>
                <a:lnTo>
                  <a:pt x="475996" y="31748"/>
                </a:lnTo>
                <a:lnTo>
                  <a:pt x="463296" y="31748"/>
                </a:lnTo>
                <a:close/>
              </a:path>
              <a:path w="539750" h="76200">
                <a:moveTo>
                  <a:pt x="463296" y="0"/>
                </a:moveTo>
                <a:lnTo>
                  <a:pt x="463296" y="31748"/>
                </a:lnTo>
                <a:lnTo>
                  <a:pt x="475996" y="31748"/>
                </a:lnTo>
                <a:lnTo>
                  <a:pt x="475996" y="44448"/>
                </a:lnTo>
                <a:lnTo>
                  <a:pt x="526798" y="44447"/>
                </a:lnTo>
                <a:lnTo>
                  <a:pt x="539496" y="38098"/>
                </a:lnTo>
                <a:lnTo>
                  <a:pt x="463296" y="0"/>
                </a:lnTo>
                <a:close/>
              </a:path>
              <a:path w="539750" h="76200">
                <a:moveTo>
                  <a:pt x="0" y="31747"/>
                </a:moveTo>
                <a:lnTo>
                  <a:pt x="0" y="44447"/>
                </a:lnTo>
                <a:lnTo>
                  <a:pt x="463296" y="44448"/>
                </a:lnTo>
                <a:lnTo>
                  <a:pt x="463296" y="31748"/>
                </a:lnTo>
                <a:lnTo>
                  <a:pt x="0" y="31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982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Complements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392" y="1965401"/>
            <a:ext cx="183133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35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050" spc="28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006FC0"/>
                </a:solidFill>
                <a:latin typeface="Cambria"/>
                <a:cs typeface="Cambria"/>
              </a:rPr>
              <a:t>Radix</a:t>
            </a:r>
            <a:r>
              <a:rPr sz="1400" spc="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006FC0"/>
                </a:solidFill>
                <a:latin typeface="Cambria"/>
                <a:cs typeface="Cambria"/>
              </a:rPr>
              <a:t>Complement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392" y="4089272"/>
            <a:ext cx="16967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1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  </a:t>
            </a:r>
            <a:r>
              <a:rPr sz="1050" spc="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006FC0"/>
                </a:solidFill>
                <a:latin typeface="Cambria"/>
                <a:cs typeface="Cambria"/>
              </a:rPr>
              <a:t>Exampl</a:t>
            </a:r>
            <a:r>
              <a:rPr sz="1400" spc="6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1400" spc="40" dirty="0">
                <a:solidFill>
                  <a:srgbClr val="006FC0"/>
                </a:solidFill>
                <a:latin typeface="Cambria"/>
                <a:cs typeface="Cambria"/>
              </a:rPr>
              <a:t>:</a:t>
            </a:r>
            <a:r>
              <a:rPr sz="1400" spc="-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400" spc="45" dirty="0">
                <a:solidFill>
                  <a:srgbClr val="006FC0"/>
                </a:solidFill>
                <a:latin typeface="Cambria"/>
                <a:cs typeface="Cambria"/>
              </a:rPr>
              <a:t>Bas</a:t>
            </a:r>
            <a:r>
              <a:rPr sz="1400" spc="4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1400" spc="25" dirty="0">
                <a:solidFill>
                  <a:srgbClr val="006FC0"/>
                </a:solidFill>
                <a:latin typeface="Cambria"/>
                <a:cs typeface="Cambria"/>
              </a:rPr>
              <a:t>-</a:t>
            </a:r>
            <a:r>
              <a:rPr sz="1400" spc="-20" dirty="0">
                <a:solidFill>
                  <a:srgbClr val="006FC0"/>
                </a:solidFill>
                <a:latin typeface="Cambria"/>
                <a:cs typeface="Cambria"/>
              </a:rPr>
              <a:t>10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392" y="5691327"/>
            <a:ext cx="16008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1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  </a:t>
            </a:r>
            <a:r>
              <a:rPr sz="1050" spc="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006FC0"/>
                </a:solidFill>
                <a:latin typeface="Cambria"/>
                <a:cs typeface="Cambria"/>
              </a:rPr>
              <a:t>Exampl</a:t>
            </a:r>
            <a:r>
              <a:rPr sz="1400" spc="6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1400" spc="40" dirty="0">
                <a:solidFill>
                  <a:srgbClr val="006FC0"/>
                </a:solidFill>
                <a:latin typeface="Cambria"/>
                <a:cs typeface="Cambria"/>
              </a:rPr>
              <a:t>:</a:t>
            </a:r>
            <a:r>
              <a:rPr sz="1400" spc="-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400" spc="45" dirty="0">
                <a:solidFill>
                  <a:srgbClr val="006FC0"/>
                </a:solidFill>
                <a:latin typeface="Cambria"/>
                <a:cs typeface="Cambria"/>
              </a:rPr>
              <a:t>Bas</a:t>
            </a:r>
            <a:r>
              <a:rPr sz="1400" spc="4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1400" spc="25" dirty="0">
                <a:solidFill>
                  <a:srgbClr val="006FC0"/>
                </a:solidFill>
                <a:latin typeface="Cambria"/>
                <a:cs typeface="Cambria"/>
              </a:rPr>
              <a:t>-</a:t>
            </a:r>
            <a:r>
              <a:rPr sz="1400" spc="-15" dirty="0">
                <a:solidFill>
                  <a:srgbClr val="006FC0"/>
                </a:solidFill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924" y="2398776"/>
            <a:ext cx="7310755" cy="1310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's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complement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-digit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  <a:p>
            <a:pPr marL="91440" marR="165100">
              <a:lnSpc>
                <a:spcPct val="100000"/>
              </a:lnSpc>
              <a:spcBef>
                <a:spcPts val="15"/>
              </a:spcBef>
            </a:pPr>
            <a:r>
              <a:rPr sz="2000" i="1" spc="5" dirty="0">
                <a:latin typeface="Times New Roman"/>
                <a:cs typeface="Times New Roman"/>
              </a:rPr>
              <a:t>r</a:t>
            </a:r>
            <a:r>
              <a:rPr sz="1950" i="1" spc="7" baseline="25641" dirty="0">
                <a:latin typeface="Times New Roman"/>
                <a:cs typeface="Times New Roman"/>
              </a:rPr>
              <a:t>n</a:t>
            </a:r>
            <a:r>
              <a:rPr sz="1950" i="1" spc="15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i="1" dirty="0">
                <a:latin typeface="Times New Roman"/>
                <a:cs typeface="Times New Roman"/>
              </a:rPr>
              <a:t>N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i="1" dirty="0">
                <a:latin typeface="Times New Roman"/>
                <a:cs typeface="Times New Roman"/>
              </a:rPr>
              <a:t>N </a:t>
            </a:r>
            <a:r>
              <a:rPr sz="2000" dirty="0">
                <a:latin typeface="Times New Roman"/>
                <a:cs typeface="Times New Roman"/>
              </a:rPr>
              <a:t>≠ 0 and as 0 for </a:t>
            </a:r>
            <a:r>
              <a:rPr sz="2000" i="1" dirty="0">
                <a:latin typeface="Times New Roman"/>
                <a:cs typeface="Times New Roman"/>
              </a:rPr>
              <a:t>N </a:t>
            </a:r>
            <a:r>
              <a:rPr sz="2000" dirty="0">
                <a:latin typeface="Times New Roman"/>
                <a:cs typeface="Times New Roman"/>
              </a:rPr>
              <a:t>= 0. </a:t>
            </a:r>
            <a:r>
              <a:rPr sz="2000" spc="-5" dirty="0">
                <a:latin typeface="Times New Roman"/>
                <a:cs typeface="Times New Roman"/>
              </a:rPr>
              <a:t>Comparing </a:t>
            </a:r>
            <a:r>
              <a:rPr sz="2000" dirty="0">
                <a:latin typeface="Times New Roman"/>
                <a:cs typeface="Times New Roman"/>
              </a:rPr>
              <a:t>with the </a:t>
            </a:r>
            <a:r>
              <a:rPr sz="2000" spc="5" dirty="0">
                <a:latin typeface="Times New Roman"/>
                <a:cs typeface="Times New Roman"/>
              </a:rPr>
              <a:t>(</a:t>
            </a:r>
            <a:r>
              <a:rPr sz="2000" i="1" spc="5" dirty="0">
                <a:latin typeface="Times New Roman"/>
                <a:cs typeface="Times New Roman"/>
              </a:rPr>
              <a:t>r </a:t>
            </a:r>
            <a:r>
              <a:rPr sz="2000" dirty="0">
                <a:latin typeface="Symbol"/>
                <a:cs typeface="Symbol"/>
              </a:rPr>
              <a:t></a:t>
            </a:r>
            <a:r>
              <a:rPr sz="2000" dirty="0">
                <a:latin typeface="Times New Roman"/>
                <a:cs typeface="Times New Roman"/>
              </a:rPr>
              <a:t> 1) </a:t>
            </a:r>
            <a:r>
              <a:rPr sz="2000" spc="-10" dirty="0">
                <a:latin typeface="Times New Roman"/>
                <a:cs typeface="Times New Roman"/>
              </a:rPr>
              <a:t>'s </a:t>
            </a:r>
            <a:r>
              <a:rPr sz="2000" spc="-5" dirty="0">
                <a:latin typeface="Times New Roman"/>
                <a:cs typeface="Times New Roman"/>
              </a:rPr>
              <a:t> complement,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's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complement</a:t>
            </a:r>
            <a:r>
              <a:rPr sz="2000" dirty="0">
                <a:latin typeface="Times New Roman"/>
                <a:cs typeface="Times New Roman"/>
              </a:rPr>
              <a:t> 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obtained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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 </a:t>
            </a:r>
            <a:r>
              <a:rPr sz="2000" spc="-10" dirty="0">
                <a:latin typeface="Times New Roman"/>
                <a:cs typeface="Times New Roman"/>
              </a:rPr>
              <a:t>'s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complement, </a:t>
            </a:r>
            <a:r>
              <a:rPr sz="2000" dirty="0">
                <a:latin typeface="Times New Roman"/>
                <a:cs typeface="Times New Roman"/>
              </a:rPr>
              <a:t>since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r</a:t>
            </a:r>
            <a:r>
              <a:rPr sz="1950" i="1" spc="7" baseline="25641" dirty="0">
                <a:latin typeface="Times New Roman"/>
                <a:cs typeface="Times New Roman"/>
              </a:rPr>
              <a:t>n</a:t>
            </a:r>
            <a:r>
              <a:rPr sz="1950" i="1" spc="240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[(</a:t>
            </a:r>
            <a:r>
              <a:rPr sz="2000" i="1" spc="5" dirty="0">
                <a:latin typeface="Times New Roman"/>
                <a:cs typeface="Times New Roman"/>
              </a:rPr>
              <a:t>r</a:t>
            </a:r>
            <a:r>
              <a:rPr sz="1950" i="1" spc="7" baseline="25641" dirty="0">
                <a:latin typeface="Times New Roman"/>
                <a:cs typeface="Times New Roman"/>
              </a:rPr>
              <a:t>n</a:t>
            </a:r>
            <a:r>
              <a:rPr sz="1950" i="1" spc="225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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dirty="0">
                <a:latin typeface="Times New Roman"/>
                <a:cs typeface="Times New Roman"/>
              </a:rPr>
              <a:t> + 1.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4526" y="4059173"/>
            <a:ext cx="4686300" cy="707390"/>
          </a:xfrm>
          <a:prstGeom prst="rect">
            <a:avLst/>
          </a:prstGeom>
          <a:ln w="28955">
            <a:solidFill>
              <a:srgbClr val="0000F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 marR="252095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10's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complement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012398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987602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10's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complement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246700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753300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4526" y="5455158"/>
            <a:ext cx="4732020" cy="708660"/>
          </a:xfrm>
          <a:prstGeom prst="rect">
            <a:avLst/>
          </a:prstGeom>
          <a:ln w="28955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 marR="190500">
              <a:lnSpc>
                <a:spcPct val="100000"/>
              </a:lnSpc>
              <a:spcBef>
                <a:spcPts val="32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2's complement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1101100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0010100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2's complement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0110111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1001001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Complements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641" y="1027428"/>
            <a:ext cx="5885180" cy="287210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5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mbria"/>
                <a:cs typeface="Cambria"/>
              </a:rPr>
              <a:t>2’s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Complement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(</a:t>
            </a:r>
            <a:r>
              <a:rPr sz="2000" i="1" spc="45" dirty="0">
                <a:solidFill>
                  <a:srgbClr val="006FC0"/>
                </a:solidFill>
                <a:latin typeface="Cambria"/>
                <a:cs typeface="Cambria"/>
              </a:rPr>
              <a:t>Radix</a:t>
            </a:r>
            <a:r>
              <a:rPr sz="2000" i="1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Complement)</a:t>
            </a:r>
            <a:endParaRPr sz="20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Take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Cambria"/>
                <a:cs typeface="Cambria"/>
              </a:rPr>
              <a:t>1’s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complement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then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add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-150" dirty="0">
                <a:solidFill>
                  <a:srgbClr val="585858"/>
                </a:solidFill>
                <a:latin typeface="Cambria"/>
                <a:cs typeface="Cambria"/>
              </a:rPr>
              <a:t>T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spc="140" dirty="0">
                <a:solidFill>
                  <a:srgbClr val="585858"/>
                </a:solidFill>
                <a:latin typeface="Cambria"/>
                <a:cs typeface="Cambria"/>
              </a:rPr>
              <a:t>ggle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l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l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bits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left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80" dirty="0">
                <a:solidFill>
                  <a:srgbClr val="585858"/>
                </a:solidFill>
                <a:latin typeface="Cambria"/>
                <a:cs typeface="Cambria"/>
              </a:rPr>
              <a:t>t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i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st</a:t>
            </a:r>
            <a:r>
              <a:rPr sz="1800" spc="-1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‘1’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spc="-7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igh</a:t>
            </a:r>
            <a:r>
              <a:rPr sz="1800" spc="-70" dirty="0">
                <a:solidFill>
                  <a:srgbClr val="585858"/>
                </a:solidFill>
                <a:latin typeface="Cambria"/>
                <a:cs typeface="Cambria"/>
              </a:rPr>
              <a:t>t</a:t>
            </a:r>
            <a:endParaRPr sz="1800">
              <a:latin typeface="Cambria"/>
              <a:cs typeface="Cambria"/>
            </a:endParaRPr>
          </a:p>
          <a:p>
            <a:pPr marL="286385">
              <a:lnSpc>
                <a:spcPct val="100000"/>
              </a:lnSpc>
              <a:spcBef>
                <a:spcPts val="1835"/>
              </a:spcBef>
            </a:pPr>
            <a:r>
              <a:rPr sz="2000" b="1" dirty="0">
                <a:solidFill>
                  <a:srgbClr val="663366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241300" marR="4537075">
              <a:lnSpc>
                <a:spcPct val="127800"/>
              </a:lnSpc>
              <a:spcBef>
                <a:spcPts val="1290"/>
              </a:spcBef>
            </a:pPr>
            <a:r>
              <a:rPr sz="1800" i="1" spc="70" dirty="0">
                <a:solidFill>
                  <a:srgbClr val="FF6600"/>
                </a:solidFill>
                <a:latin typeface="Cambria"/>
                <a:cs typeface="Cambria"/>
              </a:rPr>
              <a:t>Example</a:t>
            </a:r>
            <a:r>
              <a:rPr sz="1800" spc="70" dirty="0">
                <a:solidFill>
                  <a:srgbClr val="FF6600"/>
                </a:solidFill>
                <a:latin typeface="Cambria"/>
                <a:cs typeface="Cambria"/>
              </a:rPr>
              <a:t>: </a:t>
            </a:r>
            <a:r>
              <a:rPr sz="1800" spc="75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Number: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FF9900"/>
                </a:solidFill>
                <a:latin typeface="Cambria"/>
                <a:cs typeface="Cambria"/>
              </a:rPr>
              <a:t>1’s</a:t>
            </a:r>
            <a:r>
              <a:rPr sz="1800" spc="-35" dirty="0">
                <a:solidFill>
                  <a:srgbClr val="FF9900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585858"/>
                </a:solidFill>
                <a:latin typeface="Cambria"/>
                <a:cs typeface="Cambria"/>
              </a:rPr>
              <a:t>Comp.: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876" y="6704076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296" y="44448"/>
                </a:moveTo>
                <a:lnTo>
                  <a:pt x="463296" y="76197"/>
                </a:lnTo>
                <a:lnTo>
                  <a:pt x="526795" y="44448"/>
                </a:lnTo>
                <a:lnTo>
                  <a:pt x="463296" y="44448"/>
                </a:lnTo>
                <a:close/>
              </a:path>
              <a:path w="539750" h="76200">
                <a:moveTo>
                  <a:pt x="463296" y="31748"/>
                </a:moveTo>
                <a:lnTo>
                  <a:pt x="463296" y="44448"/>
                </a:lnTo>
                <a:lnTo>
                  <a:pt x="475996" y="44448"/>
                </a:lnTo>
                <a:lnTo>
                  <a:pt x="475996" y="31748"/>
                </a:lnTo>
                <a:lnTo>
                  <a:pt x="463296" y="31748"/>
                </a:lnTo>
                <a:close/>
              </a:path>
              <a:path w="539750" h="76200">
                <a:moveTo>
                  <a:pt x="463296" y="0"/>
                </a:moveTo>
                <a:lnTo>
                  <a:pt x="463296" y="31748"/>
                </a:lnTo>
                <a:lnTo>
                  <a:pt x="475996" y="31748"/>
                </a:lnTo>
                <a:lnTo>
                  <a:pt x="475996" y="44448"/>
                </a:lnTo>
                <a:lnTo>
                  <a:pt x="526798" y="44447"/>
                </a:lnTo>
                <a:lnTo>
                  <a:pt x="539496" y="38098"/>
                </a:lnTo>
                <a:lnTo>
                  <a:pt x="463296" y="0"/>
                </a:lnTo>
                <a:close/>
              </a:path>
              <a:path w="539750" h="76200">
                <a:moveTo>
                  <a:pt x="0" y="31747"/>
                </a:moveTo>
                <a:lnTo>
                  <a:pt x="0" y="44447"/>
                </a:lnTo>
                <a:lnTo>
                  <a:pt x="463296" y="44448"/>
                </a:lnTo>
                <a:lnTo>
                  <a:pt x="463296" y="31748"/>
                </a:lnTo>
                <a:lnTo>
                  <a:pt x="0" y="31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33422" y="3343585"/>
          <a:ext cx="5972809" cy="2264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4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22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0" algn="r">
                        <a:lnSpc>
                          <a:spcPts val="3050"/>
                        </a:lnSpc>
                      </a:pPr>
                      <a:r>
                        <a:rPr sz="28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b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b="1" spc="-1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b="1" spc="-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28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b="1" spc="-1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b="1" spc="-1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80"/>
                        </a:lnSpc>
                      </a:pPr>
                      <a:r>
                        <a:rPr sz="28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b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b="1" spc="-1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b="1" spc="-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28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b="1" spc="-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0 0</a:t>
                      </a:r>
                      <a:r>
                        <a:rPr sz="2800" b="1" spc="-1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8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0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8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b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b="1" spc="-1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b="1" spc="-1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8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b="1" spc="-1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b="1" spc="-1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600">
                <a:tc>
                  <a:txBody>
                    <a:bodyPr/>
                    <a:lstStyle/>
                    <a:p>
                      <a:pPr marL="381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1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1450" algn="r">
                        <a:lnSpc>
                          <a:spcPts val="3304"/>
                        </a:lnSpc>
                        <a:spcBef>
                          <a:spcPts val="975"/>
                        </a:spcBef>
                      </a:pPr>
                      <a:r>
                        <a:rPr sz="28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b="1" spc="-1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b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b="1" spc="-1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b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0 0</a:t>
                      </a:r>
                      <a:r>
                        <a:rPr sz="2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3304"/>
                        </a:lnSpc>
                        <a:spcBef>
                          <a:spcPts val="975"/>
                        </a:spcBef>
                      </a:pPr>
                      <a:r>
                        <a:rPr sz="28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b="1" spc="-6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b="1" spc="9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b="1" spc="-60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b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0 0</a:t>
                      </a:r>
                      <a:r>
                        <a:rPr sz="28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982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Complements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392" y="1918711"/>
            <a:ext cx="7182484" cy="10439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5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Subtraction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with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Complements</a:t>
            </a:r>
            <a:endParaRPr sz="20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subtraction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two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55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-digit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unsigned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numbers </a:t>
            </a:r>
            <a:r>
              <a:rPr sz="1800" i="1" spc="70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i="1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–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800" i="1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base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2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endParaRPr sz="18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</a:pP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can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done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as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follows: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5736" y="3252215"/>
            <a:ext cx="7272655" cy="2372995"/>
            <a:chOff x="935736" y="3252215"/>
            <a:chExt cx="7272655" cy="23729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150" y="3325833"/>
              <a:ext cx="7145970" cy="22181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50214" y="3266693"/>
              <a:ext cx="7244080" cy="2344420"/>
            </a:xfrm>
            <a:custGeom>
              <a:avLst/>
              <a:gdLst/>
              <a:ahLst/>
              <a:cxnLst/>
              <a:rect l="l" t="t" r="r" b="b"/>
              <a:pathLst>
                <a:path w="7244080" h="2344420">
                  <a:moveTo>
                    <a:pt x="0" y="2343911"/>
                  </a:moveTo>
                  <a:lnTo>
                    <a:pt x="7243572" y="2343911"/>
                  </a:lnTo>
                  <a:lnTo>
                    <a:pt x="7243572" y="0"/>
                  </a:lnTo>
                  <a:lnTo>
                    <a:pt x="0" y="0"/>
                  </a:lnTo>
                  <a:lnTo>
                    <a:pt x="0" y="2343911"/>
                  </a:lnTo>
                  <a:close/>
                </a:path>
              </a:pathLst>
            </a:custGeom>
            <a:ln w="28956">
              <a:solidFill>
                <a:srgbClr val="9F2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982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Complements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392" y="1405379"/>
            <a:ext cx="5327650" cy="7683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4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Example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1.5</a:t>
            </a:r>
            <a:endParaRPr sz="20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Using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Cambria"/>
                <a:cs typeface="Cambria"/>
              </a:rPr>
              <a:t>10's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complement,</a:t>
            </a:r>
            <a:r>
              <a:rPr sz="1800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subtract </a:t>
            </a:r>
            <a:r>
              <a:rPr sz="1800" spc="-30" dirty="0">
                <a:solidFill>
                  <a:srgbClr val="585858"/>
                </a:solidFill>
                <a:latin typeface="Cambria"/>
                <a:cs typeface="Cambria"/>
              </a:rPr>
              <a:t>72532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–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3250.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392" y="3930619"/>
            <a:ext cx="5327650" cy="76898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4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Example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1.6</a:t>
            </a:r>
            <a:endParaRPr sz="20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Using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Cambria"/>
                <a:cs typeface="Cambria"/>
              </a:rPr>
              <a:t>10's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complement,</a:t>
            </a:r>
            <a:r>
              <a:rPr sz="1800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subtract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3250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–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72532.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41475" y="2193035"/>
            <a:ext cx="3538854" cy="1784985"/>
            <a:chOff x="1141475" y="2193035"/>
            <a:chExt cx="3538854" cy="17849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307" y="2293277"/>
              <a:ext cx="3378439" cy="15841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55953" y="2207513"/>
              <a:ext cx="3510279" cy="1755775"/>
            </a:xfrm>
            <a:custGeom>
              <a:avLst/>
              <a:gdLst/>
              <a:ahLst/>
              <a:cxnLst/>
              <a:rect l="l" t="t" r="r" b="b"/>
              <a:pathLst>
                <a:path w="3510279" h="1755775">
                  <a:moveTo>
                    <a:pt x="0" y="1755648"/>
                  </a:moveTo>
                  <a:lnTo>
                    <a:pt x="3509772" y="1755648"/>
                  </a:lnTo>
                  <a:lnTo>
                    <a:pt x="3509772" y="0"/>
                  </a:lnTo>
                  <a:lnTo>
                    <a:pt x="0" y="0"/>
                  </a:lnTo>
                  <a:lnTo>
                    <a:pt x="0" y="1755648"/>
                  </a:lnTo>
                  <a:close/>
                </a:path>
              </a:pathLst>
            </a:custGeom>
            <a:ln w="28956">
              <a:solidFill>
                <a:srgbClr val="9F2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14044" y="4878323"/>
            <a:ext cx="3716020" cy="1111250"/>
            <a:chOff x="1114044" y="4878323"/>
            <a:chExt cx="3716020" cy="11112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970" y="4988286"/>
              <a:ext cx="3552668" cy="8910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28522" y="4892801"/>
              <a:ext cx="3686810" cy="1082040"/>
            </a:xfrm>
            <a:custGeom>
              <a:avLst/>
              <a:gdLst/>
              <a:ahLst/>
              <a:cxnLst/>
              <a:rect l="l" t="t" r="r" b="b"/>
              <a:pathLst>
                <a:path w="3686810" h="1082039">
                  <a:moveTo>
                    <a:pt x="0" y="1082040"/>
                  </a:moveTo>
                  <a:lnTo>
                    <a:pt x="3686555" y="1082040"/>
                  </a:lnTo>
                  <a:lnTo>
                    <a:pt x="3686555" y="0"/>
                  </a:lnTo>
                  <a:lnTo>
                    <a:pt x="0" y="0"/>
                  </a:lnTo>
                  <a:lnTo>
                    <a:pt x="0" y="1082040"/>
                  </a:lnTo>
                  <a:close/>
                </a:path>
              </a:pathLst>
            </a:custGeom>
            <a:ln w="28956">
              <a:solidFill>
                <a:srgbClr val="9F2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024628" y="5396484"/>
            <a:ext cx="830580" cy="215265"/>
          </a:xfrm>
          <a:custGeom>
            <a:avLst/>
            <a:gdLst/>
            <a:ahLst/>
            <a:cxnLst/>
            <a:rect l="l" t="t" r="r" b="b"/>
            <a:pathLst>
              <a:path w="830579" h="215264">
                <a:moveTo>
                  <a:pt x="606806" y="0"/>
                </a:moveTo>
                <a:lnTo>
                  <a:pt x="606806" y="53720"/>
                </a:lnTo>
                <a:lnTo>
                  <a:pt x="0" y="53720"/>
                </a:lnTo>
                <a:lnTo>
                  <a:pt x="111887" y="107441"/>
                </a:lnTo>
                <a:lnTo>
                  <a:pt x="0" y="161162"/>
                </a:lnTo>
                <a:lnTo>
                  <a:pt x="606806" y="161162"/>
                </a:lnTo>
                <a:lnTo>
                  <a:pt x="606806" y="214883"/>
                </a:lnTo>
                <a:lnTo>
                  <a:pt x="830580" y="107441"/>
                </a:lnTo>
                <a:lnTo>
                  <a:pt x="60680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20740" y="5311140"/>
            <a:ext cx="2357755" cy="401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-5" dirty="0">
                <a:latin typeface="Times New Roman"/>
                <a:cs typeface="Times New Roman"/>
              </a:rPr>
              <a:t> end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carry.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06424" y="6309359"/>
            <a:ext cx="830580" cy="215265"/>
          </a:xfrm>
          <a:custGeom>
            <a:avLst/>
            <a:gdLst/>
            <a:ahLst/>
            <a:cxnLst/>
            <a:rect l="l" t="t" r="r" b="b"/>
            <a:pathLst>
              <a:path w="830580" h="215265">
                <a:moveTo>
                  <a:pt x="606806" y="0"/>
                </a:moveTo>
                <a:lnTo>
                  <a:pt x="606806" y="53720"/>
                </a:lnTo>
                <a:lnTo>
                  <a:pt x="0" y="53720"/>
                </a:lnTo>
                <a:lnTo>
                  <a:pt x="111899" y="107441"/>
                </a:lnTo>
                <a:lnTo>
                  <a:pt x="0" y="161162"/>
                </a:lnTo>
                <a:lnTo>
                  <a:pt x="606806" y="161162"/>
                </a:lnTo>
                <a:lnTo>
                  <a:pt x="606806" y="214883"/>
                </a:lnTo>
                <a:lnTo>
                  <a:pt x="830580" y="107441"/>
                </a:lnTo>
                <a:lnTo>
                  <a:pt x="60680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01595" y="6234684"/>
            <a:ext cx="6369050" cy="368935"/>
          </a:xfrm>
          <a:prstGeom prst="rect">
            <a:avLst/>
          </a:prstGeom>
          <a:solidFill>
            <a:srgbClr val="FFFF00">
              <a:alpha val="74116"/>
            </a:srgbClr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Times New Roman"/>
                <a:cs typeface="Times New Roman"/>
              </a:rPr>
              <a:t>Therefore,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answer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(10's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complement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30718)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69282.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4293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Outline</a:t>
            </a:r>
            <a:r>
              <a:rPr spc="65" dirty="0"/>
              <a:t> </a:t>
            </a:r>
            <a:r>
              <a:rPr spc="55" dirty="0"/>
              <a:t>of</a:t>
            </a:r>
            <a:r>
              <a:rPr spc="85" dirty="0"/>
              <a:t> </a:t>
            </a:r>
            <a:r>
              <a:rPr spc="195" dirty="0"/>
              <a:t>Chapter</a:t>
            </a:r>
            <a:r>
              <a:rPr spc="85" dirty="0"/>
              <a:t> </a:t>
            </a:r>
            <a:r>
              <a:rPr spc="-4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392" y="2005025"/>
            <a:ext cx="4601210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9455" algn="l"/>
              </a:tabLst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6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1.1	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Digital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Systems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  <a:tabLst>
                <a:tab pos="719455" algn="l"/>
              </a:tabLst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6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1.2	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Binary</a:t>
            </a:r>
            <a:r>
              <a:rPr sz="2000" spc="-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Numbers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  <a:tabLst>
                <a:tab pos="719455" algn="l"/>
              </a:tabLst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6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1.3	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Number-base</a:t>
            </a:r>
            <a:r>
              <a:rPr sz="2000" spc="-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Conversions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  <a:tabLst>
                <a:tab pos="719455" algn="l"/>
              </a:tabLst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6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1.4	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Octal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Hexadecimal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Numbers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  <a:tabLst>
                <a:tab pos="719455" algn="l"/>
              </a:tabLst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6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1.5	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Complements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  <a:tabLst>
                <a:tab pos="719455" algn="l"/>
              </a:tabLst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6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1.6	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Binary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Storage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Registers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  <a:tabLst>
                <a:tab pos="719455" algn="l"/>
              </a:tabLst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6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1.7	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Binary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Logic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982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Complements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290" y="1279777"/>
            <a:ext cx="6843395" cy="131699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4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Example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1.7</a:t>
            </a:r>
            <a:endParaRPr sz="2000">
              <a:latin typeface="Cambria"/>
              <a:cs typeface="Cambria"/>
            </a:endParaRPr>
          </a:p>
          <a:p>
            <a:pPr marL="469900" marR="5080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Given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two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binary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numbers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160" dirty="0">
                <a:solidFill>
                  <a:srgbClr val="585858"/>
                </a:solidFill>
                <a:latin typeface="Cambria"/>
                <a:cs typeface="Cambria"/>
              </a:rPr>
              <a:t>X</a:t>
            </a:r>
            <a:r>
              <a:rPr sz="1800" i="1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Cambria"/>
                <a:cs typeface="Cambria"/>
              </a:rPr>
              <a:t>1010100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i="1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1000011,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perform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subtraction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(a) </a:t>
            </a:r>
            <a:r>
              <a:rPr sz="1800" i="1" spc="160" dirty="0">
                <a:solidFill>
                  <a:srgbClr val="585858"/>
                </a:solidFill>
                <a:latin typeface="Cambria"/>
                <a:cs typeface="Cambria"/>
              </a:rPr>
              <a:t>X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– 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Y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;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(b) 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Y </a:t>
            </a:r>
            <a:r>
              <a:rPr sz="1800" dirty="0">
                <a:solidFill>
                  <a:srgbClr val="585858"/>
                </a:solidFill>
                <a:latin typeface="Symbol"/>
                <a:cs typeface="Symbol"/>
              </a:rPr>
              <a:t></a:t>
            </a:r>
            <a:r>
              <a:rPr sz="1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00" i="1" spc="155" dirty="0">
                <a:solidFill>
                  <a:srgbClr val="585858"/>
                </a:solidFill>
                <a:latin typeface="Cambria"/>
                <a:cs typeface="Cambria"/>
              </a:rPr>
              <a:t>X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,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by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using </a:t>
            </a:r>
            <a:r>
              <a:rPr sz="1800" spc="-30" dirty="0">
                <a:solidFill>
                  <a:srgbClr val="585858"/>
                </a:solidFill>
                <a:latin typeface="Cambria"/>
                <a:cs typeface="Cambria"/>
              </a:rPr>
              <a:t>2's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complement.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6759" y="5039867"/>
            <a:ext cx="4630420" cy="1300480"/>
            <a:chOff x="746759" y="5039867"/>
            <a:chExt cx="4630420" cy="13004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167" y="5154156"/>
              <a:ext cx="4467097" cy="10524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237" y="5054345"/>
              <a:ext cx="4601210" cy="1271270"/>
            </a:xfrm>
            <a:custGeom>
              <a:avLst/>
              <a:gdLst/>
              <a:ahLst/>
              <a:cxnLst/>
              <a:rect l="l" t="t" r="r" b="b"/>
              <a:pathLst>
                <a:path w="4601210" h="1271270">
                  <a:moveTo>
                    <a:pt x="0" y="1271015"/>
                  </a:moveTo>
                  <a:lnTo>
                    <a:pt x="4600956" y="1271015"/>
                  </a:lnTo>
                  <a:lnTo>
                    <a:pt x="4600956" y="0"/>
                  </a:lnTo>
                  <a:lnTo>
                    <a:pt x="0" y="0"/>
                  </a:lnTo>
                  <a:lnTo>
                    <a:pt x="0" y="1271015"/>
                  </a:lnTo>
                  <a:close/>
                </a:path>
              </a:pathLst>
            </a:custGeom>
            <a:ln w="28956">
              <a:solidFill>
                <a:srgbClr val="9F2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46759" y="2776727"/>
            <a:ext cx="4727575" cy="2131060"/>
            <a:chOff x="746759" y="2776727"/>
            <a:chExt cx="4727575" cy="21310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927" y="2890860"/>
              <a:ext cx="4555858" cy="190228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1237" y="2791205"/>
              <a:ext cx="4699000" cy="2101850"/>
            </a:xfrm>
            <a:custGeom>
              <a:avLst/>
              <a:gdLst/>
              <a:ahLst/>
              <a:cxnLst/>
              <a:rect l="l" t="t" r="r" b="b"/>
              <a:pathLst>
                <a:path w="4699000" h="2101850">
                  <a:moveTo>
                    <a:pt x="0" y="2101596"/>
                  </a:moveTo>
                  <a:lnTo>
                    <a:pt x="4698492" y="2101596"/>
                  </a:lnTo>
                  <a:lnTo>
                    <a:pt x="4698492" y="0"/>
                  </a:lnTo>
                  <a:lnTo>
                    <a:pt x="0" y="0"/>
                  </a:lnTo>
                  <a:lnTo>
                    <a:pt x="0" y="2101596"/>
                  </a:lnTo>
                  <a:close/>
                </a:path>
              </a:pathLst>
            </a:custGeom>
            <a:ln w="28956">
              <a:solidFill>
                <a:srgbClr val="9F2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6156" y="3538727"/>
              <a:ext cx="1140460" cy="1905"/>
            </a:xfrm>
            <a:custGeom>
              <a:avLst/>
              <a:gdLst/>
              <a:ahLst/>
              <a:cxnLst/>
              <a:rect l="l" t="t" r="r" b="b"/>
              <a:pathLst>
                <a:path w="1140460" h="1904">
                  <a:moveTo>
                    <a:pt x="1139952" y="1524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9F2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522976" y="5582411"/>
            <a:ext cx="830580" cy="215265"/>
          </a:xfrm>
          <a:custGeom>
            <a:avLst/>
            <a:gdLst/>
            <a:ahLst/>
            <a:cxnLst/>
            <a:rect l="l" t="t" r="r" b="b"/>
            <a:pathLst>
              <a:path w="830579" h="215264">
                <a:moveTo>
                  <a:pt x="606806" y="0"/>
                </a:moveTo>
                <a:lnTo>
                  <a:pt x="606806" y="53721"/>
                </a:lnTo>
                <a:lnTo>
                  <a:pt x="0" y="53721"/>
                </a:lnTo>
                <a:lnTo>
                  <a:pt x="111887" y="107441"/>
                </a:lnTo>
                <a:lnTo>
                  <a:pt x="0" y="161162"/>
                </a:lnTo>
                <a:lnTo>
                  <a:pt x="606806" y="161162"/>
                </a:lnTo>
                <a:lnTo>
                  <a:pt x="606806" y="214884"/>
                </a:lnTo>
                <a:lnTo>
                  <a:pt x="830579" y="107441"/>
                </a:lnTo>
                <a:lnTo>
                  <a:pt x="60680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04431" y="5154167"/>
            <a:ext cx="2433955" cy="1079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92075" marR="368300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Times New Roman"/>
                <a:cs typeface="Times New Roman"/>
              </a:rPr>
              <a:t>There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carry. 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Therefore,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answer is</a:t>
            </a:r>
            <a:endParaRPr sz="1600">
              <a:latin typeface="Times New Roman"/>
              <a:cs typeface="Times New Roman"/>
            </a:endParaRPr>
          </a:p>
          <a:p>
            <a:pPr marL="92075" marR="1333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Y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– X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 </a:t>
            </a:r>
            <a:r>
              <a:rPr sz="1600" spc="-5" dirty="0">
                <a:latin typeface="Symbol"/>
                <a:cs typeface="Symbol"/>
              </a:rPr>
              <a:t>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(2's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complement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1101111)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Symbol"/>
                <a:cs typeface="Symbol"/>
              </a:rPr>
              <a:t>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0010001.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982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Complements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716" y="1155649"/>
            <a:ext cx="8326755" cy="1852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6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Subtraction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unsigned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numbers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can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also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006FC0"/>
                </a:solidFill>
                <a:latin typeface="Cambria"/>
                <a:cs typeface="Cambria"/>
              </a:rPr>
              <a:t>be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done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by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means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mbria"/>
                <a:cs typeface="Cambria"/>
              </a:rPr>
              <a:t>(</a:t>
            </a:r>
            <a:r>
              <a:rPr sz="2000" i="1" spc="-1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endParaRPr sz="2000">
              <a:latin typeface="Cambria"/>
              <a:cs typeface="Cambria"/>
            </a:endParaRPr>
          </a:p>
          <a:p>
            <a:pPr marL="241300" marR="336550">
              <a:lnSpc>
                <a:spcPts val="2390"/>
              </a:lnSpc>
              <a:spcBef>
                <a:spcPts val="100"/>
              </a:spcBef>
              <a:buFont typeface="Symbol"/>
              <a:buChar char=""/>
              <a:tabLst>
                <a:tab pos="444500" algn="l"/>
              </a:tabLst>
            </a:pP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1)'s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complement.</a:t>
            </a:r>
            <a:r>
              <a:rPr sz="2000" spc="-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Remember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mbria"/>
                <a:cs typeface="Cambria"/>
              </a:rPr>
              <a:t>that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Cambria"/>
                <a:cs typeface="Cambria"/>
              </a:rPr>
              <a:t>(</a:t>
            </a:r>
            <a:r>
              <a:rPr sz="2000" i="1" spc="-2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i="1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6FC0"/>
                </a:solidFill>
                <a:latin typeface="Symbol"/>
                <a:cs typeface="Symbol"/>
              </a:rPr>
              <a:t>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mbria"/>
                <a:cs typeface="Cambria"/>
              </a:rPr>
              <a:t>1)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35" dirty="0">
                <a:solidFill>
                  <a:srgbClr val="006FC0"/>
                </a:solidFill>
                <a:latin typeface="Cambria"/>
                <a:cs typeface="Cambria"/>
              </a:rPr>
              <a:t>'s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complement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is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one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less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then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-3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-30" dirty="0">
                <a:solidFill>
                  <a:srgbClr val="006FC0"/>
                </a:solidFill>
                <a:latin typeface="Cambria"/>
                <a:cs typeface="Cambria"/>
              </a:rPr>
              <a:t>'s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complement.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4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Example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1.8</a:t>
            </a:r>
            <a:endParaRPr sz="20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Repeat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Example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1.7,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but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this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time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using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585858"/>
                </a:solidFill>
                <a:latin typeface="Cambria"/>
                <a:cs typeface="Cambria"/>
              </a:rPr>
              <a:t>1's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complement.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30808" y="3069335"/>
            <a:ext cx="3609340" cy="2001520"/>
            <a:chOff x="1130808" y="3069335"/>
            <a:chExt cx="3609340" cy="2001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539" y="3135948"/>
              <a:ext cx="3509144" cy="18451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45286" y="3083813"/>
              <a:ext cx="3580129" cy="1972310"/>
            </a:xfrm>
            <a:custGeom>
              <a:avLst/>
              <a:gdLst/>
              <a:ahLst/>
              <a:cxnLst/>
              <a:rect l="l" t="t" r="r" b="b"/>
              <a:pathLst>
                <a:path w="3580129" h="1972310">
                  <a:moveTo>
                    <a:pt x="0" y="1972056"/>
                  </a:moveTo>
                  <a:lnTo>
                    <a:pt x="3579876" y="1972056"/>
                  </a:lnTo>
                  <a:lnTo>
                    <a:pt x="3579876" y="0"/>
                  </a:lnTo>
                  <a:lnTo>
                    <a:pt x="0" y="0"/>
                  </a:lnTo>
                  <a:lnTo>
                    <a:pt x="0" y="1972056"/>
                  </a:lnTo>
                  <a:close/>
                </a:path>
              </a:pathLst>
            </a:custGeom>
            <a:ln w="28956">
              <a:solidFill>
                <a:srgbClr val="9F2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141475" y="5311140"/>
            <a:ext cx="3653154" cy="1316990"/>
            <a:chOff x="1141475" y="5311140"/>
            <a:chExt cx="3653154" cy="13169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6062" y="5377785"/>
              <a:ext cx="3511670" cy="1168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55953" y="5325618"/>
              <a:ext cx="3624579" cy="1287780"/>
            </a:xfrm>
            <a:custGeom>
              <a:avLst/>
              <a:gdLst/>
              <a:ahLst/>
              <a:cxnLst/>
              <a:rect l="l" t="t" r="r" b="b"/>
              <a:pathLst>
                <a:path w="3624579" h="1287779">
                  <a:moveTo>
                    <a:pt x="0" y="1287780"/>
                  </a:moveTo>
                  <a:lnTo>
                    <a:pt x="3624072" y="1287780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287780"/>
                  </a:lnTo>
                  <a:close/>
                </a:path>
              </a:pathLst>
            </a:custGeom>
            <a:ln w="28955">
              <a:solidFill>
                <a:srgbClr val="9F2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5004815" y="5864352"/>
            <a:ext cx="832485" cy="216535"/>
          </a:xfrm>
          <a:custGeom>
            <a:avLst/>
            <a:gdLst/>
            <a:ahLst/>
            <a:cxnLst/>
            <a:rect l="l" t="t" r="r" b="b"/>
            <a:pathLst>
              <a:path w="832485" h="216535">
                <a:moveTo>
                  <a:pt x="606298" y="0"/>
                </a:moveTo>
                <a:lnTo>
                  <a:pt x="606298" y="54102"/>
                </a:lnTo>
                <a:lnTo>
                  <a:pt x="0" y="54102"/>
                </a:lnTo>
                <a:lnTo>
                  <a:pt x="112903" y="108204"/>
                </a:lnTo>
                <a:lnTo>
                  <a:pt x="0" y="162306"/>
                </a:lnTo>
                <a:lnTo>
                  <a:pt x="606298" y="162306"/>
                </a:lnTo>
                <a:lnTo>
                  <a:pt x="606298" y="216408"/>
                </a:lnTo>
                <a:lnTo>
                  <a:pt x="832104" y="108204"/>
                </a:lnTo>
                <a:lnTo>
                  <a:pt x="60629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66459" y="5423915"/>
            <a:ext cx="2644140" cy="1079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6355" rIns="0" bIns="0" rtlCol="0">
            <a:spAutoFit/>
          </a:bodyPr>
          <a:lstStyle/>
          <a:p>
            <a:pPr marL="91440" marR="24193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Times New Roman"/>
                <a:cs typeface="Times New Roman"/>
              </a:rPr>
              <a:t>There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carry, 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Therefore,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answer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–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X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(1's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complement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1101110)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 </a:t>
            </a:r>
            <a:r>
              <a:rPr sz="1600" spc="-5" dirty="0">
                <a:latin typeface="Symbol"/>
                <a:cs typeface="Symbol"/>
              </a:rPr>
              <a:t>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0010001.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70053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pc="75" dirty="0"/>
              <a:t>1.8	</a:t>
            </a:r>
            <a:r>
              <a:rPr spc="70" dirty="0"/>
              <a:t>Binary</a:t>
            </a:r>
            <a:r>
              <a:rPr spc="75" dirty="0"/>
              <a:t> </a:t>
            </a:r>
            <a:r>
              <a:rPr spc="130" dirty="0"/>
              <a:t>Storage</a:t>
            </a:r>
            <a:r>
              <a:rPr spc="75" dirty="0"/>
              <a:t> </a:t>
            </a:r>
            <a:r>
              <a:rPr spc="150" dirty="0"/>
              <a:t>and</a:t>
            </a:r>
            <a:r>
              <a:rPr spc="90" dirty="0"/>
              <a:t> </a:t>
            </a:r>
            <a:r>
              <a:rPr spc="130" dirty="0"/>
              <a:t>Registers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042" y="1293088"/>
            <a:ext cx="7085330" cy="1321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50" spc="-35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050" spc="27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006FC0"/>
                </a:solidFill>
                <a:latin typeface="Cambria"/>
                <a:cs typeface="Cambria"/>
              </a:rPr>
              <a:t>Registers</a:t>
            </a:r>
            <a:endParaRPr sz="14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1400" spc="10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FF33CC"/>
                </a:solidFill>
                <a:latin typeface="Cambria"/>
                <a:cs typeface="Cambria"/>
              </a:rPr>
              <a:t>binary</a:t>
            </a:r>
            <a:r>
              <a:rPr sz="1400" spc="20" dirty="0">
                <a:solidFill>
                  <a:srgbClr val="FF33CC"/>
                </a:solidFill>
                <a:latin typeface="Cambria"/>
                <a:cs typeface="Cambria"/>
              </a:rPr>
              <a:t> </a:t>
            </a:r>
            <a:r>
              <a:rPr sz="1400" spc="70" dirty="0">
                <a:solidFill>
                  <a:srgbClr val="FF33CC"/>
                </a:solidFill>
                <a:latin typeface="Cambria"/>
                <a:cs typeface="Cambria"/>
              </a:rPr>
              <a:t>cell</a:t>
            </a:r>
            <a:r>
              <a:rPr sz="1400" spc="45" dirty="0">
                <a:solidFill>
                  <a:srgbClr val="FF33CC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585858"/>
                </a:solidFill>
                <a:latin typeface="Cambria"/>
                <a:cs typeface="Cambria"/>
              </a:rPr>
              <a:t>device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mbria"/>
                <a:cs typeface="Cambria"/>
              </a:rPr>
              <a:t>that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5" dirty="0">
                <a:solidFill>
                  <a:srgbClr val="585858"/>
                </a:solidFill>
                <a:latin typeface="Cambria"/>
                <a:cs typeface="Cambria"/>
              </a:rPr>
              <a:t>possesses</a:t>
            </a:r>
            <a:r>
              <a:rPr sz="14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585858"/>
                </a:solidFill>
                <a:latin typeface="Cambria"/>
                <a:cs typeface="Cambria"/>
              </a:rPr>
              <a:t>two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stable</a:t>
            </a:r>
            <a:r>
              <a:rPr sz="1400" spc="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states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is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585858"/>
                </a:solidFill>
                <a:latin typeface="Cambria"/>
                <a:cs typeface="Cambria"/>
              </a:rPr>
              <a:t>capable</a:t>
            </a:r>
            <a:r>
              <a:rPr sz="14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storing</a:t>
            </a:r>
            <a:endParaRPr sz="14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</a:pPr>
            <a:r>
              <a:rPr sz="1400" spc="65" dirty="0">
                <a:solidFill>
                  <a:srgbClr val="585858"/>
                </a:solidFill>
                <a:latin typeface="Cambria"/>
                <a:cs typeface="Cambria"/>
              </a:rPr>
              <a:t>one</a:t>
            </a:r>
            <a:r>
              <a:rPr sz="1400" spc="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Cambria"/>
                <a:cs typeface="Cambria"/>
              </a:rPr>
              <a:t>two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states.</a:t>
            </a:r>
            <a:endParaRPr sz="1400">
              <a:latin typeface="Cambria"/>
              <a:cs typeface="Cambria"/>
            </a:endParaRPr>
          </a:p>
          <a:p>
            <a:pPr marL="469900" marR="69850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1400" spc="10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40" dirty="0">
                <a:solidFill>
                  <a:srgbClr val="FF33CC"/>
                </a:solidFill>
                <a:latin typeface="Cambria"/>
                <a:cs typeface="Cambria"/>
              </a:rPr>
              <a:t>register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group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585858"/>
                </a:solidFill>
                <a:latin typeface="Cambria"/>
                <a:cs typeface="Cambria"/>
              </a:rPr>
              <a:t>binary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585858"/>
                </a:solidFill>
                <a:latin typeface="Cambria"/>
                <a:cs typeface="Cambria"/>
              </a:rPr>
              <a:t>cells.</a:t>
            </a:r>
            <a:r>
              <a:rPr sz="1400" spc="-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register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mbria"/>
                <a:cs typeface="Cambria"/>
              </a:rPr>
              <a:t>with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400" i="1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5" dirty="0">
                <a:solidFill>
                  <a:srgbClr val="585858"/>
                </a:solidFill>
                <a:latin typeface="Cambria"/>
                <a:cs typeface="Cambria"/>
              </a:rPr>
              <a:t>cells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5" dirty="0">
                <a:solidFill>
                  <a:srgbClr val="585858"/>
                </a:solidFill>
                <a:latin typeface="Cambria"/>
                <a:cs typeface="Cambria"/>
              </a:rPr>
              <a:t>can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store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any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discrete </a:t>
            </a:r>
            <a:r>
              <a:rPr sz="1400" spc="-2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quantity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information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mbria"/>
                <a:cs typeface="Cambria"/>
              </a:rPr>
              <a:t>that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 contains</a:t>
            </a:r>
            <a:r>
              <a:rPr sz="14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4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bits.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042" y="3344265"/>
            <a:ext cx="1784985" cy="5200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050" spc="-35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050" spc="3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400" spc="10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4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006FC0"/>
                </a:solidFill>
                <a:latin typeface="Cambria"/>
                <a:cs typeface="Cambria"/>
              </a:rPr>
              <a:t>binary</a:t>
            </a:r>
            <a:r>
              <a:rPr sz="1400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400" spc="70" dirty="0">
                <a:solidFill>
                  <a:srgbClr val="006FC0"/>
                </a:solidFill>
                <a:latin typeface="Cambria"/>
                <a:cs typeface="Cambria"/>
              </a:rPr>
              <a:t>cell</a:t>
            </a:r>
            <a:endParaRPr sz="14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26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1400" spc="-10" dirty="0">
                <a:solidFill>
                  <a:srgbClr val="585858"/>
                </a:solidFill>
                <a:latin typeface="Cambria"/>
                <a:cs typeface="Cambria"/>
              </a:rPr>
              <a:t>Two</a:t>
            </a:r>
            <a:r>
              <a:rPr sz="1400" spc="-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stable</a:t>
            </a:r>
            <a:r>
              <a:rPr sz="1400" spc="-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state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042" y="3838803"/>
            <a:ext cx="5481955" cy="235775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36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Store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5" dirty="0">
                <a:solidFill>
                  <a:srgbClr val="585858"/>
                </a:solidFill>
                <a:latin typeface="Cambria"/>
                <a:cs typeface="Cambria"/>
              </a:rPr>
              <a:t>one</a:t>
            </a:r>
            <a:r>
              <a:rPr sz="1400" spc="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bit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of information</a:t>
            </a:r>
            <a:endParaRPr sz="14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26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1400" spc="65" dirty="0">
                <a:solidFill>
                  <a:srgbClr val="585858"/>
                </a:solidFill>
                <a:latin typeface="Cambria"/>
                <a:cs typeface="Cambria"/>
              </a:rPr>
              <a:t>Examples:</a:t>
            </a:r>
            <a:r>
              <a:rPr sz="14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flip-flop</a:t>
            </a:r>
            <a:r>
              <a:rPr sz="14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circuits,</a:t>
            </a:r>
            <a:r>
              <a:rPr sz="14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capacitor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B86FB8"/>
              </a:buClr>
              <a:buFont typeface="Wingdings"/>
              <a:buChar char=""/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050" spc="-35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050" spc="30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400" spc="10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400" spc="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400" spc="40" dirty="0">
                <a:solidFill>
                  <a:srgbClr val="006FC0"/>
                </a:solidFill>
                <a:latin typeface="Cambria"/>
                <a:cs typeface="Cambria"/>
              </a:rPr>
              <a:t>register</a:t>
            </a:r>
            <a:endParaRPr sz="14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26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1400" spc="10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585858"/>
                </a:solidFill>
                <a:latin typeface="Cambria"/>
                <a:cs typeface="Cambria"/>
              </a:rPr>
              <a:t>group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4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585858"/>
                </a:solidFill>
                <a:latin typeface="Cambria"/>
                <a:cs typeface="Cambria"/>
              </a:rPr>
              <a:t>binary</a:t>
            </a:r>
            <a:r>
              <a:rPr sz="1400" spc="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5" dirty="0">
                <a:solidFill>
                  <a:srgbClr val="585858"/>
                </a:solidFill>
                <a:latin typeface="Cambria"/>
                <a:cs typeface="Cambria"/>
              </a:rPr>
              <a:t>cells</a:t>
            </a:r>
            <a:endParaRPr sz="14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26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1400" spc="110" dirty="0">
                <a:solidFill>
                  <a:srgbClr val="585858"/>
                </a:solidFill>
                <a:latin typeface="Cambria"/>
                <a:cs typeface="Cambria"/>
              </a:rPr>
              <a:t>AX</a:t>
            </a:r>
            <a:r>
              <a:rPr sz="14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x86</a:t>
            </a:r>
            <a:r>
              <a:rPr sz="14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585858"/>
                </a:solidFill>
                <a:latin typeface="Cambria"/>
                <a:cs typeface="Cambria"/>
              </a:rPr>
              <a:t>CPU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86FB8"/>
              </a:buClr>
              <a:buFont typeface="Wingdings"/>
              <a:buChar char=""/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050" spc="-35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050" spc="30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006FC0"/>
                </a:solidFill>
                <a:latin typeface="Cambria"/>
                <a:cs typeface="Cambria"/>
              </a:rPr>
              <a:t>Register</a:t>
            </a:r>
            <a:r>
              <a:rPr sz="1400" spc="-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400" spc="25" dirty="0">
                <a:solidFill>
                  <a:srgbClr val="006FC0"/>
                </a:solidFill>
                <a:latin typeface="Cambria"/>
                <a:cs typeface="Cambria"/>
              </a:rPr>
              <a:t>Transfer</a:t>
            </a:r>
            <a:endParaRPr sz="14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26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1400" spc="10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transfer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4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information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stored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65" dirty="0">
                <a:solidFill>
                  <a:srgbClr val="585858"/>
                </a:solidFill>
                <a:latin typeface="Cambria"/>
                <a:cs typeface="Cambria"/>
              </a:rPr>
              <a:t>one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register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another.</a:t>
            </a:r>
            <a:endParaRPr sz="14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26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1400" spc="114" dirty="0">
                <a:solidFill>
                  <a:srgbClr val="585858"/>
                </a:solidFill>
                <a:latin typeface="Cambria"/>
                <a:cs typeface="Cambria"/>
              </a:rPr>
              <a:t>One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 of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major</a:t>
            </a:r>
            <a:r>
              <a:rPr sz="14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operations</a:t>
            </a:r>
            <a:r>
              <a:rPr sz="14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4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585858"/>
                </a:solidFill>
                <a:latin typeface="Cambria"/>
                <a:cs typeface="Cambria"/>
              </a:rPr>
              <a:t>digital</a:t>
            </a:r>
            <a:r>
              <a:rPr sz="14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585858"/>
                </a:solidFill>
                <a:latin typeface="Cambria"/>
                <a:cs typeface="Cambria"/>
              </a:rPr>
              <a:t>system.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2194" y="3111830"/>
            <a:ext cx="7785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latin typeface="Cambria"/>
                <a:cs typeface="Cambria"/>
              </a:rPr>
              <a:t>n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cells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00855" y="3198876"/>
            <a:ext cx="832485" cy="216535"/>
          </a:xfrm>
          <a:custGeom>
            <a:avLst/>
            <a:gdLst/>
            <a:ahLst/>
            <a:cxnLst/>
            <a:rect l="l" t="t" r="r" b="b"/>
            <a:pathLst>
              <a:path w="832485" h="216535">
                <a:moveTo>
                  <a:pt x="606298" y="0"/>
                </a:moveTo>
                <a:lnTo>
                  <a:pt x="606298" y="54101"/>
                </a:lnTo>
                <a:lnTo>
                  <a:pt x="0" y="54101"/>
                </a:lnTo>
                <a:lnTo>
                  <a:pt x="112903" y="108203"/>
                </a:lnTo>
                <a:lnTo>
                  <a:pt x="0" y="162306"/>
                </a:lnTo>
                <a:lnTo>
                  <a:pt x="606298" y="162306"/>
                </a:lnTo>
                <a:lnTo>
                  <a:pt x="606298" y="216408"/>
                </a:lnTo>
                <a:lnTo>
                  <a:pt x="832104" y="108203"/>
                </a:lnTo>
                <a:lnTo>
                  <a:pt x="60629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75276" y="3110611"/>
            <a:ext cx="20948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Cambria"/>
                <a:cs typeface="Cambria"/>
              </a:rPr>
              <a:t>2</a:t>
            </a:r>
            <a:r>
              <a:rPr sz="1950" spc="15" baseline="25641" dirty="0">
                <a:latin typeface="Cambria"/>
                <a:cs typeface="Cambria"/>
              </a:rPr>
              <a:t>n</a:t>
            </a:r>
            <a:r>
              <a:rPr sz="1950" spc="262" baseline="25641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possible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states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6087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</a:t>
            </a:r>
            <a:r>
              <a:rPr spc="90" dirty="0"/>
              <a:t> </a:t>
            </a:r>
            <a:r>
              <a:rPr spc="130" dirty="0"/>
              <a:t>Digital</a:t>
            </a:r>
            <a:r>
              <a:rPr spc="65" dirty="0"/>
              <a:t> </a:t>
            </a:r>
            <a:r>
              <a:rPr spc="180" dirty="0"/>
              <a:t>Computer</a:t>
            </a:r>
            <a:r>
              <a:rPr spc="75" dirty="0"/>
              <a:t> </a:t>
            </a:r>
            <a:r>
              <a:rPr spc="1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597" y="5640120"/>
            <a:ext cx="22656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Synchronous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Asynchronous?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964" y="4350766"/>
            <a:ext cx="2225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Inputs: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Keyboard,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964" y="4716526"/>
            <a:ext cx="19589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mouse,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modem,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microphone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9806" y="4320667"/>
            <a:ext cx="1778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Outputs: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CRT,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LCD,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modem,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speakers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72615" y="2465710"/>
            <a:ext cx="5605780" cy="2254250"/>
            <a:chOff x="1572615" y="2465710"/>
            <a:chExt cx="5605780" cy="2254250"/>
          </a:xfrm>
        </p:grpSpPr>
        <p:sp>
          <p:nvSpPr>
            <p:cNvPr id="8" name="object 8"/>
            <p:cNvSpPr/>
            <p:nvPr/>
          </p:nvSpPr>
          <p:spPr>
            <a:xfrm>
              <a:off x="3802270" y="2613956"/>
              <a:ext cx="0" cy="296545"/>
            </a:xfrm>
            <a:custGeom>
              <a:avLst/>
              <a:gdLst/>
              <a:ahLst/>
              <a:cxnLst/>
              <a:rect l="l" t="t" r="r" b="b"/>
              <a:pathLst>
                <a:path h="296544">
                  <a:moveTo>
                    <a:pt x="0" y="296107"/>
                  </a:moveTo>
                  <a:lnTo>
                    <a:pt x="0" y="0"/>
                  </a:lnTo>
                </a:path>
              </a:pathLst>
            </a:custGeom>
            <a:ln w="14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3681" y="2473330"/>
              <a:ext cx="117375" cy="1935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17129" y="2473330"/>
              <a:ext cx="0" cy="296545"/>
            </a:xfrm>
            <a:custGeom>
              <a:avLst/>
              <a:gdLst/>
              <a:ahLst/>
              <a:cxnLst/>
              <a:rect l="l" t="t" r="r" b="b"/>
              <a:pathLst>
                <a:path h="296544">
                  <a:moveTo>
                    <a:pt x="0" y="0"/>
                  </a:moveTo>
                  <a:lnTo>
                    <a:pt x="0" y="296107"/>
                  </a:lnTo>
                </a:path>
              </a:pathLst>
            </a:custGeom>
            <a:ln w="14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8342" y="2719525"/>
              <a:ext cx="114401" cy="19053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02270" y="4381194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70">
                  <a:moveTo>
                    <a:pt x="0" y="331135"/>
                  </a:moveTo>
                  <a:lnTo>
                    <a:pt x="0" y="0"/>
                  </a:lnTo>
                </a:path>
              </a:pathLst>
            </a:custGeom>
            <a:ln w="14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3681" y="4240568"/>
              <a:ext cx="117375" cy="1905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17129" y="4255225"/>
              <a:ext cx="0" cy="316865"/>
            </a:xfrm>
            <a:custGeom>
              <a:avLst/>
              <a:gdLst/>
              <a:ahLst/>
              <a:cxnLst/>
              <a:rect l="l" t="t" r="r" b="b"/>
              <a:pathLst>
                <a:path h="316864">
                  <a:moveTo>
                    <a:pt x="0" y="0"/>
                  </a:moveTo>
                  <a:lnTo>
                    <a:pt x="0" y="316508"/>
                  </a:lnTo>
                </a:path>
              </a:pathLst>
            </a:custGeom>
            <a:ln w="14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8343" y="4521722"/>
              <a:ext cx="114401" cy="1935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88807" y="2910064"/>
              <a:ext cx="5573395" cy="1330960"/>
            </a:xfrm>
            <a:custGeom>
              <a:avLst/>
              <a:gdLst/>
              <a:ahLst/>
              <a:cxnLst/>
              <a:rect l="l" t="t" r="r" b="b"/>
              <a:pathLst>
                <a:path w="5573395" h="1330960">
                  <a:moveTo>
                    <a:pt x="0" y="0"/>
                  </a:moveTo>
                  <a:lnTo>
                    <a:pt x="5573138" y="0"/>
                  </a:lnTo>
                  <a:lnTo>
                    <a:pt x="5573138" y="1330504"/>
                  </a:lnTo>
                  <a:lnTo>
                    <a:pt x="0" y="1330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88807" y="2910064"/>
              <a:ext cx="5573395" cy="1330960"/>
            </a:xfrm>
            <a:custGeom>
              <a:avLst/>
              <a:gdLst/>
              <a:ahLst/>
              <a:cxnLst/>
              <a:rect l="l" t="t" r="r" b="b"/>
              <a:pathLst>
                <a:path w="5573395" h="1330960">
                  <a:moveTo>
                    <a:pt x="0" y="0"/>
                  </a:moveTo>
                  <a:lnTo>
                    <a:pt x="5573138" y="0"/>
                  </a:lnTo>
                  <a:lnTo>
                    <a:pt x="5573138" y="1330504"/>
                  </a:lnTo>
                  <a:lnTo>
                    <a:pt x="0" y="1330504"/>
                  </a:lnTo>
                  <a:lnTo>
                    <a:pt x="0" y="0"/>
                  </a:lnTo>
                  <a:close/>
                </a:path>
              </a:pathLst>
            </a:custGeom>
            <a:ln w="32167">
              <a:solidFill>
                <a:srgbClr val="009F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931669" y="1579560"/>
            <a:ext cx="3579495" cy="894080"/>
          </a:xfrm>
          <a:prstGeom prst="rect">
            <a:avLst/>
          </a:prstGeom>
          <a:ln w="32167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R="6350" algn="ctr">
              <a:lnSpc>
                <a:spcPct val="100000"/>
              </a:lnSpc>
            </a:pPr>
            <a:r>
              <a:rPr sz="2000" spc="15" dirty="0">
                <a:latin typeface="Arial MT"/>
                <a:cs typeface="Arial MT"/>
              </a:rPr>
              <a:t>Memory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59649" y="3115260"/>
            <a:ext cx="1803400" cy="888365"/>
          </a:xfrm>
          <a:prstGeom prst="rect">
            <a:avLst/>
          </a:prstGeom>
          <a:solidFill>
            <a:srgbClr val="FFFFFF"/>
          </a:solidFill>
          <a:ln w="32172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683260" marR="490855" indent="-211454">
              <a:lnSpc>
                <a:spcPts val="2240"/>
              </a:lnSpc>
              <a:spcBef>
                <a:spcPts val="1080"/>
              </a:spcBef>
            </a:pPr>
            <a:r>
              <a:rPr sz="2000" spc="10" dirty="0">
                <a:latin typeface="Arial MT"/>
                <a:cs typeface="Arial MT"/>
              </a:rPr>
              <a:t>Control  unit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50998" y="3115260"/>
            <a:ext cx="1803400" cy="888365"/>
          </a:xfrm>
          <a:prstGeom prst="rect">
            <a:avLst/>
          </a:prstGeom>
          <a:solidFill>
            <a:srgbClr val="FFFFFF"/>
          </a:solidFill>
          <a:ln w="32172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77190">
              <a:lnSpc>
                <a:spcPct val="100000"/>
              </a:lnSpc>
            </a:pPr>
            <a:r>
              <a:rPr sz="2000" spc="15" dirty="0">
                <a:latin typeface="Arial MT"/>
                <a:cs typeface="Arial MT"/>
              </a:rPr>
              <a:t>Datapath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16997" y="4715252"/>
            <a:ext cx="3580129" cy="885190"/>
          </a:xfrm>
          <a:prstGeom prst="rect">
            <a:avLst/>
          </a:prstGeom>
          <a:ln w="32167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049020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latin typeface="Arial MT"/>
                <a:cs typeface="Arial MT"/>
              </a:rPr>
              <a:t>Input/Output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18567" y="3398836"/>
            <a:ext cx="5702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0" dirty="0">
                <a:solidFill>
                  <a:srgbClr val="009FC5"/>
                </a:solidFill>
                <a:latin typeface="Arial MT"/>
                <a:cs typeface="Arial MT"/>
              </a:rPr>
              <a:t>CPU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262552" y="3203003"/>
            <a:ext cx="889000" cy="750570"/>
            <a:chOff x="4262552" y="3203003"/>
            <a:chExt cx="889000" cy="750570"/>
          </a:xfrm>
        </p:grpSpPr>
        <p:sp>
          <p:nvSpPr>
            <p:cNvPr id="24" name="object 24"/>
            <p:cNvSpPr/>
            <p:nvPr/>
          </p:nvSpPr>
          <p:spPr>
            <a:xfrm>
              <a:off x="4262552" y="3261729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29">
                  <a:moveTo>
                    <a:pt x="0" y="0"/>
                  </a:moveTo>
                  <a:lnTo>
                    <a:pt x="747673" y="0"/>
                  </a:lnTo>
                </a:path>
              </a:pathLst>
            </a:custGeom>
            <a:ln w="146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7289" y="3203003"/>
              <a:ext cx="193709" cy="11745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406199" y="3894746"/>
              <a:ext cx="742315" cy="0"/>
            </a:xfrm>
            <a:custGeom>
              <a:avLst/>
              <a:gdLst/>
              <a:ahLst/>
              <a:cxnLst/>
              <a:rect l="l" t="t" r="r" b="b"/>
              <a:pathLst>
                <a:path w="742314">
                  <a:moveTo>
                    <a:pt x="741825" y="0"/>
                  </a:moveTo>
                  <a:lnTo>
                    <a:pt x="0" y="0"/>
                  </a:lnTo>
                </a:path>
              </a:pathLst>
            </a:custGeom>
            <a:ln w="146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2553" y="3836020"/>
              <a:ext cx="193411" cy="1172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4826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Transfer</a:t>
            </a:r>
            <a:r>
              <a:rPr spc="80" dirty="0"/>
              <a:t> </a:t>
            </a:r>
            <a:r>
              <a:rPr spc="55" dirty="0"/>
              <a:t>of</a:t>
            </a:r>
            <a:r>
              <a:rPr spc="75" dirty="0"/>
              <a:t> </a:t>
            </a:r>
            <a:r>
              <a:rPr spc="60" dirty="0"/>
              <a:t>information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7972" y="1188719"/>
            <a:ext cx="3989884" cy="52867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12594" y="6484721"/>
            <a:ext cx="4591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Figure 1.1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Transfer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5" dirty="0">
                <a:latin typeface="Times New Roman"/>
                <a:cs typeface="Times New Roman"/>
              </a:rPr>
              <a:t>information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among</a:t>
            </a:r>
            <a:r>
              <a:rPr sz="1800" dirty="0">
                <a:latin typeface="Times New Roman"/>
                <a:cs typeface="Times New Roman"/>
              </a:rPr>
              <a:t> register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4826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Transfer</a:t>
            </a:r>
            <a:r>
              <a:rPr spc="80" dirty="0"/>
              <a:t> </a:t>
            </a:r>
            <a:r>
              <a:rPr spc="55" dirty="0"/>
              <a:t>of</a:t>
            </a:r>
            <a:r>
              <a:rPr spc="75" dirty="0"/>
              <a:t> </a:t>
            </a:r>
            <a:r>
              <a:rPr spc="60" dirty="0"/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8776" y="1319530"/>
            <a:ext cx="3786504" cy="3014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29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other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major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component 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digital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system</a:t>
            </a:r>
            <a:endParaRPr sz="2000">
              <a:latin typeface="Cambria"/>
              <a:cs typeface="Cambria"/>
            </a:endParaRPr>
          </a:p>
          <a:p>
            <a:pPr marL="469900" indent="-323215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Circuit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elements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manipulate</a:t>
            </a:r>
            <a:endParaRPr sz="1800">
              <a:latin typeface="Cambria"/>
              <a:cs typeface="Cambria"/>
            </a:endParaRPr>
          </a:p>
          <a:p>
            <a:pPr marL="177165" algn="ctr">
              <a:lnSpc>
                <a:spcPct val="100000"/>
              </a:lnSpc>
              <a:spcBef>
                <a:spcPts val="5"/>
              </a:spcBef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individual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bits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information</a:t>
            </a:r>
            <a:endParaRPr sz="1800">
              <a:latin typeface="Cambria"/>
              <a:cs typeface="Cambria"/>
            </a:endParaRPr>
          </a:p>
          <a:p>
            <a:pPr marL="541020" marR="1235710" indent="-300355">
              <a:lnSpc>
                <a:spcPct val="127800"/>
              </a:lnSpc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Load-store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machine </a:t>
            </a:r>
            <a:r>
              <a:rPr sz="1800" spc="-3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LD</a:t>
            </a:r>
            <a:r>
              <a:rPr sz="1800" spc="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R1;</a:t>
            </a:r>
            <a:endParaRPr sz="1800">
              <a:latin typeface="Cambria"/>
              <a:cs typeface="Cambria"/>
            </a:endParaRPr>
          </a:p>
          <a:p>
            <a:pPr marL="541020">
              <a:lnSpc>
                <a:spcPct val="100000"/>
              </a:lnSpc>
              <a:spcBef>
                <a:spcPts val="600"/>
              </a:spcBef>
            </a:pP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LD</a:t>
            </a:r>
            <a:r>
              <a:rPr sz="1800" spc="3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R2;</a:t>
            </a:r>
            <a:endParaRPr sz="1800">
              <a:latin typeface="Cambria"/>
              <a:cs typeface="Cambria"/>
            </a:endParaRPr>
          </a:p>
          <a:p>
            <a:pPr marL="541020" marR="873125">
              <a:lnSpc>
                <a:spcPct val="127800"/>
              </a:lnSpc>
              <a:tabLst>
                <a:tab pos="1841500" algn="l"/>
              </a:tabLst>
            </a:pPr>
            <a:r>
              <a:rPr sz="1800" spc="114" dirty="0">
                <a:solidFill>
                  <a:srgbClr val="585858"/>
                </a:solidFill>
                <a:latin typeface="Cambria"/>
                <a:cs typeface="Cambria"/>
              </a:rPr>
              <a:t>AD</a:t>
            </a:r>
            <a:r>
              <a:rPr sz="1800" spc="125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	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R3,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R2,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R1; 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SD</a:t>
            </a:r>
            <a:r>
              <a:rPr sz="1800" spc="3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R3;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631" y="1301495"/>
            <a:ext cx="3675376" cy="51038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5063" y="6430771"/>
            <a:ext cx="4895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Figure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1.2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binary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3571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pc="75" dirty="0"/>
              <a:t>1.9	</a:t>
            </a:r>
            <a:r>
              <a:rPr spc="70" dirty="0"/>
              <a:t>Binary</a:t>
            </a:r>
            <a:r>
              <a:rPr spc="25" dirty="0"/>
              <a:t> </a:t>
            </a:r>
            <a:r>
              <a:rPr spc="180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392" y="1918711"/>
            <a:ext cx="7406640" cy="22936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85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5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Definition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Binary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Logic</a:t>
            </a:r>
            <a:endParaRPr sz="2000">
              <a:latin typeface="Cambria"/>
              <a:cs typeface="Cambria"/>
            </a:endParaRPr>
          </a:p>
          <a:p>
            <a:pPr marL="469900" marR="719455" indent="-228600" algn="just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Binary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logic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consists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binary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variables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set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logical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operations.</a:t>
            </a:r>
            <a:endParaRPr sz="1800">
              <a:latin typeface="Cambria"/>
              <a:cs typeface="Cambria"/>
            </a:endParaRPr>
          </a:p>
          <a:p>
            <a:pPr marL="469900" marR="5080" indent="-228600" algn="just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variables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are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designated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by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letters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alphabet,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such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as </a:t>
            </a:r>
            <a:r>
              <a:rPr sz="1800" i="1" spc="13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130" dirty="0">
                <a:solidFill>
                  <a:srgbClr val="585858"/>
                </a:solidFill>
                <a:latin typeface="Cambria"/>
                <a:cs typeface="Cambria"/>
              </a:rPr>
              <a:t>,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40" dirty="0">
                <a:solidFill>
                  <a:srgbClr val="585858"/>
                </a:solidFill>
                <a:latin typeface="Cambria"/>
                <a:cs typeface="Cambria"/>
              </a:rPr>
              <a:t>B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235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r>
              <a:rPr sz="1800" spc="23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125" dirty="0">
                <a:solidFill>
                  <a:srgbClr val="585858"/>
                </a:solidFill>
                <a:latin typeface="Cambria"/>
                <a:cs typeface="Cambria"/>
              </a:rPr>
              <a:t>x</a:t>
            </a:r>
            <a:r>
              <a:rPr sz="1800" spc="12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114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1800" spc="114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50" dirty="0">
                <a:solidFill>
                  <a:srgbClr val="585858"/>
                </a:solidFill>
                <a:latin typeface="Cambria"/>
                <a:cs typeface="Cambria"/>
              </a:rPr>
              <a:t>z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etc,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with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each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variable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having 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two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only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two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distinct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possible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values: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0,</a:t>
            </a:r>
            <a:endParaRPr sz="1800">
              <a:latin typeface="Cambria"/>
              <a:cs typeface="Cambria"/>
            </a:endParaRPr>
          </a:p>
          <a:p>
            <a:pPr marL="469900" indent="-228600" algn="just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Three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basic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logical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operations: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AND,</a:t>
            </a:r>
            <a:r>
              <a:rPr sz="18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30" dirty="0">
                <a:solidFill>
                  <a:srgbClr val="585858"/>
                </a:solidFill>
                <a:latin typeface="Cambria"/>
                <a:cs typeface="Cambria"/>
              </a:rPr>
              <a:t>OR,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NOT.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3571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pc="75" dirty="0"/>
              <a:t>1.9	</a:t>
            </a:r>
            <a:r>
              <a:rPr spc="70" dirty="0"/>
              <a:t>Binary</a:t>
            </a:r>
            <a:r>
              <a:rPr spc="25" dirty="0"/>
              <a:t> </a:t>
            </a:r>
            <a:r>
              <a:rPr spc="180" dirty="0"/>
              <a:t>Logic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81812" y="1668779"/>
            <a:ext cx="7755890" cy="4634865"/>
            <a:chOff x="781812" y="1668779"/>
            <a:chExt cx="7755890" cy="46348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845" y="1745574"/>
              <a:ext cx="7638850" cy="447292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6290" y="1683257"/>
              <a:ext cx="7726680" cy="4605655"/>
            </a:xfrm>
            <a:custGeom>
              <a:avLst/>
              <a:gdLst/>
              <a:ahLst/>
              <a:cxnLst/>
              <a:rect l="l" t="t" r="r" b="b"/>
              <a:pathLst>
                <a:path w="7726680" h="4605655">
                  <a:moveTo>
                    <a:pt x="0" y="4605528"/>
                  </a:moveTo>
                  <a:lnTo>
                    <a:pt x="7726680" y="4605528"/>
                  </a:lnTo>
                  <a:lnTo>
                    <a:pt x="7726680" y="0"/>
                  </a:lnTo>
                  <a:lnTo>
                    <a:pt x="0" y="0"/>
                  </a:lnTo>
                  <a:lnTo>
                    <a:pt x="0" y="4605528"/>
                  </a:lnTo>
                  <a:close/>
                </a:path>
              </a:pathLst>
            </a:custGeom>
            <a:ln w="2895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139" y="246075"/>
            <a:ext cx="26593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Binary</a:t>
            </a:r>
            <a:r>
              <a:rPr spc="55" dirty="0"/>
              <a:t> </a:t>
            </a:r>
            <a:r>
              <a:rPr spc="17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641" y="1113282"/>
            <a:ext cx="6237605" cy="1031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-5" dirty="0">
                <a:solidFill>
                  <a:srgbClr val="006FC0"/>
                </a:solidFill>
                <a:latin typeface="Cambria"/>
                <a:cs typeface="Cambria"/>
              </a:rPr>
              <a:t>uth</a:t>
            </a:r>
            <a:r>
              <a:rPr sz="2000" spc="-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spc="13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120" dirty="0">
                <a:solidFill>
                  <a:srgbClr val="006FC0"/>
                </a:solidFill>
                <a:latin typeface="Cambria"/>
                <a:cs typeface="Cambria"/>
              </a:rPr>
              <a:t>b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le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s,</a:t>
            </a:r>
            <a:r>
              <a:rPr sz="2000" spc="-1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Bool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an </a:t>
            </a:r>
            <a:r>
              <a:rPr sz="2000" spc="13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x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p</a:t>
            </a:r>
            <a:r>
              <a:rPr sz="2000" spc="-4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es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io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ns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2000" spc="140" dirty="0">
                <a:solidFill>
                  <a:srgbClr val="006FC0"/>
                </a:solidFill>
                <a:latin typeface="Cambria"/>
                <a:cs typeface="Cambria"/>
              </a:rPr>
              <a:t>d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Logic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006FC0"/>
                </a:solidFill>
                <a:latin typeface="Cambria"/>
                <a:cs typeface="Cambria"/>
              </a:rPr>
              <a:t>Gates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mbria"/>
              <a:cs typeface="Cambria"/>
            </a:endParaRPr>
          </a:p>
          <a:p>
            <a:pPr marR="23495" algn="ctr">
              <a:lnSpc>
                <a:spcPct val="100000"/>
              </a:lnSpc>
              <a:tabLst>
                <a:tab pos="3358515" algn="l"/>
              </a:tabLst>
            </a:pPr>
            <a:r>
              <a:rPr sz="2800" b="1" spc="-10" dirty="0">
                <a:solidFill>
                  <a:srgbClr val="663366"/>
                </a:solidFill>
                <a:latin typeface="Arial"/>
                <a:cs typeface="Arial"/>
              </a:rPr>
              <a:t>AND	OR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7284" y="5768086"/>
            <a:ext cx="917575" cy="485140"/>
            <a:chOff x="1587284" y="5768086"/>
            <a:chExt cx="917575" cy="485140"/>
          </a:xfrm>
        </p:grpSpPr>
        <p:sp>
          <p:nvSpPr>
            <p:cNvPr id="5" name="object 5"/>
            <p:cNvSpPr/>
            <p:nvPr/>
          </p:nvSpPr>
          <p:spPr>
            <a:xfrm>
              <a:off x="1587284" y="5897305"/>
              <a:ext cx="917575" cy="226695"/>
            </a:xfrm>
            <a:custGeom>
              <a:avLst/>
              <a:gdLst/>
              <a:ahLst/>
              <a:cxnLst/>
              <a:rect l="l" t="t" r="r" b="b"/>
              <a:pathLst>
                <a:path w="917575" h="226695">
                  <a:moveTo>
                    <a:pt x="0" y="0"/>
                  </a:moveTo>
                  <a:lnTo>
                    <a:pt x="458571" y="0"/>
                  </a:lnTo>
                </a:path>
                <a:path w="917575" h="226695">
                  <a:moveTo>
                    <a:pt x="0" y="226403"/>
                  </a:moveTo>
                  <a:lnTo>
                    <a:pt x="458571" y="226403"/>
                  </a:lnTo>
                </a:path>
                <a:path w="917575" h="226695">
                  <a:moveTo>
                    <a:pt x="917144" y="113196"/>
                  </a:moveTo>
                  <a:lnTo>
                    <a:pt x="458571" y="113196"/>
                  </a:lnTo>
                </a:path>
              </a:pathLst>
            </a:custGeom>
            <a:ln w="32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7787" y="5784135"/>
              <a:ext cx="596265" cy="453390"/>
            </a:xfrm>
            <a:custGeom>
              <a:avLst/>
              <a:gdLst/>
              <a:ahLst/>
              <a:cxnLst/>
              <a:rect l="l" t="t" r="r" b="b"/>
              <a:pathLst>
                <a:path w="596264" h="453389">
                  <a:moveTo>
                    <a:pt x="178840" y="0"/>
                  </a:moveTo>
                  <a:lnTo>
                    <a:pt x="0" y="0"/>
                  </a:lnTo>
                  <a:lnTo>
                    <a:pt x="29898" y="43671"/>
                  </a:lnTo>
                  <a:lnTo>
                    <a:pt x="53152" y="88413"/>
                  </a:lnTo>
                  <a:lnTo>
                    <a:pt x="69762" y="133957"/>
                  </a:lnTo>
                  <a:lnTo>
                    <a:pt x="79728" y="180036"/>
                  </a:lnTo>
                  <a:lnTo>
                    <a:pt x="83049" y="226392"/>
                  </a:lnTo>
                  <a:lnTo>
                    <a:pt x="79728" y="272730"/>
                  </a:lnTo>
                  <a:lnTo>
                    <a:pt x="69762" y="318809"/>
                  </a:lnTo>
                  <a:lnTo>
                    <a:pt x="53152" y="364354"/>
                  </a:lnTo>
                  <a:lnTo>
                    <a:pt x="29898" y="409096"/>
                  </a:lnTo>
                  <a:lnTo>
                    <a:pt x="0" y="452769"/>
                  </a:lnTo>
                  <a:lnTo>
                    <a:pt x="178840" y="452769"/>
                  </a:lnTo>
                  <a:lnTo>
                    <a:pt x="235002" y="441976"/>
                  </a:lnTo>
                  <a:lnTo>
                    <a:pt x="288726" y="428134"/>
                  </a:lnTo>
                  <a:lnTo>
                    <a:pt x="339725" y="411399"/>
                  </a:lnTo>
                  <a:lnTo>
                    <a:pt x="387709" y="391928"/>
                  </a:lnTo>
                  <a:lnTo>
                    <a:pt x="432390" y="369877"/>
                  </a:lnTo>
                  <a:lnTo>
                    <a:pt x="473478" y="345401"/>
                  </a:lnTo>
                  <a:lnTo>
                    <a:pt x="510686" y="318659"/>
                  </a:lnTo>
                  <a:lnTo>
                    <a:pt x="543723" y="289806"/>
                  </a:lnTo>
                  <a:lnTo>
                    <a:pt x="572303" y="258998"/>
                  </a:lnTo>
                  <a:lnTo>
                    <a:pt x="596128" y="226383"/>
                  </a:lnTo>
                  <a:lnTo>
                    <a:pt x="572610" y="193647"/>
                  </a:lnTo>
                  <a:lnTo>
                    <a:pt x="544246" y="162718"/>
                  </a:lnTo>
                  <a:lnTo>
                    <a:pt x="511341" y="133766"/>
                  </a:lnTo>
                  <a:lnTo>
                    <a:pt x="474192" y="106952"/>
                  </a:lnTo>
                  <a:lnTo>
                    <a:pt x="433097" y="82438"/>
                  </a:lnTo>
                  <a:lnTo>
                    <a:pt x="388353" y="60384"/>
                  </a:lnTo>
                  <a:lnTo>
                    <a:pt x="340258" y="40952"/>
                  </a:lnTo>
                  <a:lnTo>
                    <a:pt x="289109" y="24303"/>
                  </a:lnTo>
                  <a:lnTo>
                    <a:pt x="235204" y="10599"/>
                  </a:lnTo>
                  <a:lnTo>
                    <a:pt x="178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7787" y="5784135"/>
              <a:ext cx="596265" cy="453390"/>
            </a:xfrm>
            <a:custGeom>
              <a:avLst/>
              <a:gdLst/>
              <a:ahLst/>
              <a:cxnLst/>
              <a:rect l="l" t="t" r="r" b="b"/>
              <a:pathLst>
                <a:path w="596264" h="453389">
                  <a:moveTo>
                    <a:pt x="596135" y="226392"/>
                  </a:moveTo>
                  <a:lnTo>
                    <a:pt x="572303" y="258998"/>
                  </a:lnTo>
                  <a:lnTo>
                    <a:pt x="543723" y="289806"/>
                  </a:lnTo>
                  <a:lnTo>
                    <a:pt x="510686" y="318659"/>
                  </a:lnTo>
                  <a:lnTo>
                    <a:pt x="473478" y="345401"/>
                  </a:lnTo>
                  <a:lnTo>
                    <a:pt x="432390" y="369877"/>
                  </a:lnTo>
                  <a:lnTo>
                    <a:pt x="387709" y="391928"/>
                  </a:lnTo>
                  <a:lnTo>
                    <a:pt x="339725" y="411399"/>
                  </a:lnTo>
                  <a:lnTo>
                    <a:pt x="288726" y="428134"/>
                  </a:lnTo>
                  <a:lnTo>
                    <a:pt x="235002" y="441976"/>
                  </a:lnTo>
                  <a:lnTo>
                    <a:pt x="178840" y="452769"/>
                  </a:lnTo>
                  <a:lnTo>
                    <a:pt x="0" y="452769"/>
                  </a:lnTo>
                  <a:lnTo>
                    <a:pt x="29898" y="409096"/>
                  </a:lnTo>
                  <a:lnTo>
                    <a:pt x="53152" y="364354"/>
                  </a:lnTo>
                  <a:lnTo>
                    <a:pt x="69762" y="318809"/>
                  </a:lnTo>
                  <a:lnTo>
                    <a:pt x="79728" y="272730"/>
                  </a:lnTo>
                  <a:lnTo>
                    <a:pt x="83050" y="226383"/>
                  </a:lnTo>
                  <a:lnTo>
                    <a:pt x="79728" y="180036"/>
                  </a:lnTo>
                  <a:lnTo>
                    <a:pt x="69762" y="133957"/>
                  </a:lnTo>
                  <a:lnTo>
                    <a:pt x="53152" y="88413"/>
                  </a:lnTo>
                  <a:lnTo>
                    <a:pt x="29898" y="43671"/>
                  </a:lnTo>
                  <a:lnTo>
                    <a:pt x="0" y="0"/>
                  </a:lnTo>
                  <a:lnTo>
                    <a:pt x="178840" y="0"/>
                  </a:lnTo>
                  <a:lnTo>
                    <a:pt x="235204" y="10599"/>
                  </a:lnTo>
                  <a:lnTo>
                    <a:pt x="289109" y="24303"/>
                  </a:lnTo>
                  <a:lnTo>
                    <a:pt x="340258" y="40952"/>
                  </a:lnTo>
                  <a:lnTo>
                    <a:pt x="388353" y="60384"/>
                  </a:lnTo>
                  <a:lnTo>
                    <a:pt x="433097" y="82438"/>
                  </a:lnTo>
                  <a:lnTo>
                    <a:pt x="474192" y="106952"/>
                  </a:lnTo>
                  <a:lnTo>
                    <a:pt x="511341" y="133766"/>
                  </a:lnTo>
                  <a:lnTo>
                    <a:pt x="544246" y="162718"/>
                  </a:lnTo>
                  <a:lnTo>
                    <a:pt x="572610" y="193647"/>
                  </a:lnTo>
                  <a:lnTo>
                    <a:pt x="596135" y="226392"/>
                  </a:lnTo>
                  <a:close/>
                </a:path>
              </a:pathLst>
            </a:custGeom>
            <a:ln w="32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7787" y="5784135"/>
              <a:ext cx="596265" cy="453390"/>
            </a:xfrm>
            <a:custGeom>
              <a:avLst/>
              <a:gdLst/>
              <a:ahLst/>
              <a:cxnLst/>
              <a:rect l="l" t="t" r="r" b="b"/>
              <a:pathLst>
                <a:path w="596264" h="453389">
                  <a:moveTo>
                    <a:pt x="366848" y="0"/>
                  </a:moveTo>
                  <a:lnTo>
                    <a:pt x="0" y="0"/>
                  </a:lnTo>
                  <a:lnTo>
                    <a:pt x="0" y="452769"/>
                  </a:lnTo>
                  <a:lnTo>
                    <a:pt x="366848" y="452769"/>
                  </a:lnTo>
                  <a:lnTo>
                    <a:pt x="413060" y="448169"/>
                  </a:lnTo>
                  <a:lnTo>
                    <a:pt x="456101" y="434977"/>
                  </a:lnTo>
                  <a:lnTo>
                    <a:pt x="495049" y="414104"/>
                  </a:lnTo>
                  <a:lnTo>
                    <a:pt x="528982" y="386458"/>
                  </a:lnTo>
                  <a:lnTo>
                    <a:pt x="556979" y="352951"/>
                  </a:lnTo>
                  <a:lnTo>
                    <a:pt x="578118" y="314494"/>
                  </a:lnTo>
                  <a:lnTo>
                    <a:pt x="591477" y="271995"/>
                  </a:lnTo>
                  <a:lnTo>
                    <a:pt x="596135" y="226366"/>
                  </a:lnTo>
                  <a:lnTo>
                    <a:pt x="591477" y="180745"/>
                  </a:lnTo>
                  <a:lnTo>
                    <a:pt x="578118" y="138255"/>
                  </a:lnTo>
                  <a:lnTo>
                    <a:pt x="556979" y="99803"/>
                  </a:lnTo>
                  <a:lnTo>
                    <a:pt x="528982" y="66301"/>
                  </a:lnTo>
                  <a:lnTo>
                    <a:pt x="495049" y="38660"/>
                  </a:lnTo>
                  <a:lnTo>
                    <a:pt x="456101" y="17789"/>
                  </a:lnTo>
                  <a:lnTo>
                    <a:pt x="413060" y="4599"/>
                  </a:lnTo>
                  <a:lnTo>
                    <a:pt x="3668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47787" y="5784135"/>
              <a:ext cx="596265" cy="453390"/>
            </a:xfrm>
            <a:custGeom>
              <a:avLst/>
              <a:gdLst/>
              <a:ahLst/>
              <a:cxnLst/>
              <a:rect l="l" t="t" r="r" b="b"/>
              <a:pathLst>
                <a:path w="596264" h="453389">
                  <a:moveTo>
                    <a:pt x="366848" y="452769"/>
                  </a:moveTo>
                  <a:lnTo>
                    <a:pt x="0" y="452769"/>
                  </a:lnTo>
                  <a:lnTo>
                    <a:pt x="0" y="0"/>
                  </a:lnTo>
                  <a:lnTo>
                    <a:pt x="366848" y="0"/>
                  </a:lnTo>
                  <a:lnTo>
                    <a:pt x="413060" y="4599"/>
                  </a:lnTo>
                  <a:lnTo>
                    <a:pt x="456101" y="17789"/>
                  </a:lnTo>
                  <a:lnTo>
                    <a:pt x="495049" y="38660"/>
                  </a:lnTo>
                  <a:lnTo>
                    <a:pt x="528982" y="66301"/>
                  </a:lnTo>
                  <a:lnTo>
                    <a:pt x="556979" y="99803"/>
                  </a:lnTo>
                  <a:lnTo>
                    <a:pt x="578118" y="138255"/>
                  </a:lnTo>
                  <a:lnTo>
                    <a:pt x="591477" y="180745"/>
                  </a:lnTo>
                  <a:lnTo>
                    <a:pt x="596135" y="226366"/>
                  </a:lnTo>
                  <a:lnTo>
                    <a:pt x="591477" y="271995"/>
                  </a:lnTo>
                  <a:lnTo>
                    <a:pt x="578118" y="314494"/>
                  </a:lnTo>
                  <a:lnTo>
                    <a:pt x="556979" y="352952"/>
                  </a:lnTo>
                  <a:lnTo>
                    <a:pt x="528982" y="386458"/>
                  </a:lnTo>
                  <a:lnTo>
                    <a:pt x="495049" y="414104"/>
                  </a:lnTo>
                  <a:lnTo>
                    <a:pt x="456101" y="434977"/>
                  </a:lnTo>
                  <a:lnTo>
                    <a:pt x="413060" y="448169"/>
                  </a:lnTo>
                  <a:lnTo>
                    <a:pt x="366848" y="452769"/>
                  </a:lnTo>
                  <a:close/>
                </a:path>
              </a:pathLst>
            </a:custGeom>
            <a:ln w="32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49608" y="5623251"/>
            <a:ext cx="169545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i="1" spc="20" dirty="0">
                <a:latin typeface="Times New Roman"/>
                <a:cs typeface="Times New Roman"/>
              </a:rPr>
              <a:t>x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9608" y="5849649"/>
            <a:ext cx="169545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i="1" spc="20" dirty="0">
                <a:latin typeface="Times New Roman"/>
                <a:cs typeface="Times New Roman"/>
              </a:rPr>
              <a:t>y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1324" y="5744000"/>
            <a:ext cx="151765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i="1" spc="15" dirty="0">
                <a:latin typeface="Times New Roman"/>
                <a:cs typeface="Times New Roman"/>
              </a:rPr>
              <a:t>z</a:t>
            </a:r>
            <a:endParaRPr sz="25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52500" y="2278126"/>
          <a:ext cx="2218055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7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R="29464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92651" y="2278126"/>
          <a:ext cx="2218055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7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251700" y="2278126"/>
          <a:ext cx="1498600" cy="147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7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7604886" y="1693291"/>
            <a:ext cx="774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663366"/>
                </a:solidFill>
                <a:latin typeface="Arial"/>
                <a:cs typeface="Arial"/>
              </a:rPr>
              <a:t>NOT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27584" y="5768079"/>
            <a:ext cx="918210" cy="485140"/>
            <a:chOff x="4827584" y="5768079"/>
            <a:chExt cx="918210" cy="485140"/>
          </a:xfrm>
        </p:grpSpPr>
        <p:sp>
          <p:nvSpPr>
            <p:cNvPr id="18" name="object 18"/>
            <p:cNvSpPr/>
            <p:nvPr/>
          </p:nvSpPr>
          <p:spPr>
            <a:xfrm>
              <a:off x="4827584" y="5897304"/>
              <a:ext cx="918210" cy="226695"/>
            </a:xfrm>
            <a:custGeom>
              <a:avLst/>
              <a:gdLst/>
              <a:ahLst/>
              <a:cxnLst/>
              <a:rect l="l" t="t" r="r" b="b"/>
              <a:pathLst>
                <a:path w="918210" h="226695">
                  <a:moveTo>
                    <a:pt x="0" y="0"/>
                  </a:moveTo>
                  <a:lnTo>
                    <a:pt x="459066" y="0"/>
                  </a:lnTo>
                </a:path>
                <a:path w="918210" h="226695">
                  <a:moveTo>
                    <a:pt x="0" y="226403"/>
                  </a:moveTo>
                  <a:lnTo>
                    <a:pt x="459066" y="226403"/>
                  </a:lnTo>
                </a:path>
                <a:path w="918210" h="226695">
                  <a:moveTo>
                    <a:pt x="918135" y="113196"/>
                  </a:moveTo>
                  <a:lnTo>
                    <a:pt x="459066" y="113196"/>
                  </a:lnTo>
                </a:path>
              </a:pathLst>
            </a:custGeom>
            <a:ln w="321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88260" y="5784135"/>
              <a:ext cx="596900" cy="453390"/>
            </a:xfrm>
            <a:custGeom>
              <a:avLst/>
              <a:gdLst/>
              <a:ahLst/>
              <a:cxnLst/>
              <a:rect l="l" t="t" r="r" b="b"/>
              <a:pathLst>
                <a:path w="596900" h="453389">
                  <a:moveTo>
                    <a:pt x="179033" y="0"/>
                  </a:moveTo>
                  <a:lnTo>
                    <a:pt x="0" y="0"/>
                  </a:lnTo>
                  <a:lnTo>
                    <a:pt x="29930" y="43671"/>
                  </a:lnTo>
                  <a:lnTo>
                    <a:pt x="53209" y="88413"/>
                  </a:lnTo>
                  <a:lnTo>
                    <a:pt x="69837" y="133957"/>
                  </a:lnTo>
                  <a:lnTo>
                    <a:pt x="79814" y="180036"/>
                  </a:lnTo>
                  <a:lnTo>
                    <a:pt x="83139" y="226392"/>
                  </a:lnTo>
                  <a:lnTo>
                    <a:pt x="79814" y="272730"/>
                  </a:lnTo>
                  <a:lnTo>
                    <a:pt x="69837" y="318809"/>
                  </a:lnTo>
                  <a:lnTo>
                    <a:pt x="53209" y="364354"/>
                  </a:lnTo>
                  <a:lnTo>
                    <a:pt x="29930" y="409096"/>
                  </a:lnTo>
                  <a:lnTo>
                    <a:pt x="0" y="452769"/>
                  </a:lnTo>
                  <a:lnTo>
                    <a:pt x="179034" y="452769"/>
                  </a:lnTo>
                  <a:lnTo>
                    <a:pt x="235256" y="441976"/>
                  </a:lnTo>
                  <a:lnTo>
                    <a:pt x="289038" y="428134"/>
                  </a:lnTo>
                  <a:lnTo>
                    <a:pt x="340092" y="411399"/>
                  </a:lnTo>
                  <a:lnTo>
                    <a:pt x="388128" y="391928"/>
                  </a:lnTo>
                  <a:lnTo>
                    <a:pt x="432857" y="369877"/>
                  </a:lnTo>
                  <a:lnTo>
                    <a:pt x="473990" y="345401"/>
                  </a:lnTo>
                  <a:lnTo>
                    <a:pt x="511238" y="318659"/>
                  </a:lnTo>
                  <a:lnTo>
                    <a:pt x="544311" y="289806"/>
                  </a:lnTo>
                  <a:lnTo>
                    <a:pt x="572921" y="258998"/>
                  </a:lnTo>
                  <a:lnTo>
                    <a:pt x="596772" y="226383"/>
                  </a:lnTo>
                  <a:lnTo>
                    <a:pt x="573229" y="193647"/>
                  </a:lnTo>
                  <a:lnTo>
                    <a:pt x="544834" y="162718"/>
                  </a:lnTo>
                  <a:lnTo>
                    <a:pt x="511894" y="133766"/>
                  </a:lnTo>
                  <a:lnTo>
                    <a:pt x="474705" y="106952"/>
                  </a:lnTo>
                  <a:lnTo>
                    <a:pt x="433565" y="82438"/>
                  </a:lnTo>
                  <a:lnTo>
                    <a:pt x="388773" y="60384"/>
                  </a:lnTo>
                  <a:lnTo>
                    <a:pt x="340626" y="40952"/>
                  </a:lnTo>
                  <a:lnTo>
                    <a:pt x="289422" y="24303"/>
                  </a:lnTo>
                  <a:lnTo>
                    <a:pt x="235458" y="10599"/>
                  </a:lnTo>
                  <a:lnTo>
                    <a:pt x="1790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88260" y="5784135"/>
              <a:ext cx="596900" cy="453390"/>
            </a:xfrm>
            <a:custGeom>
              <a:avLst/>
              <a:gdLst/>
              <a:ahLst/>
              <a:cxnLst/>
              <a:rect l="l" t="t" r="r" b="b"/>
              <a:pathLst>
                <a:path w="596900" h="453389">
                  <a:moveTo>
                    <a:pt x="596779" y="226392"/>
                  </a:moveTo>
                  <a:lnTo>
                    <a:pt x="572921" y="258998"/>
                  </a:lnTo>
                  <a:lnTo>
                    <a:pt x="544311" y="289806"/>
                  </a:lnTo>
                  <a:lnTo>
                    <a:pt x="511237" y="318659"/>
                  </a:lnTo>
                  <a:lnTo>
                    <a:pt x="473990" y="345401"/>
                  </a:lnTo>
                  <a:lnTo>
                    <a:pt x="432857" y="369877"/>
                  </a:lnTo>
                  <a:lnTo>
                    <a:pt x="388128" y="391928"/>
                  </a:lnTo>
                  <a:lnTo>
                    <a:pt x="340092" y="411399"/>
                  </a:lnTo>
                  <a:lnTo>
                    <a:pt x="289038" y="428134"/>
                  </a:lnTo>
                  <a:lnTo>
                    <a:pt x="235256" y="441976"/>
                  </a:lnTo>
                  <a:lnTo>
                    <a:pt x="179034" y="452769"/>
                  </a:lnTo>
                  <a:lnTo>
                    <a:pt x="0" y="452769"/>
                  </a:lnTo>
                  <a:lnTo>
                    <a:pt x="29930" y="409096"/>
                  </a:lnTo>
                  <a:lnTo>
                    <a:pt x="53209" y="364354"/>
                  </a:lnTo>
                  <a:lnTo>
                    <a:pt x="69837" y="318809"/>
                  </a:lnTo>
                  <a:lnTo>
                    <a:pt x="79814" y="272730"/>
                  </a:lnTo>
                  <a:lnTo>
                    <a:pt x="83140" y="226383"/>
                  </a:lnTo>
                  <a:lnTo>
                    <a:pt x="79814" y="180036"/>
                  </a:lnTo>
                  <a:lnTo>
                    <a:pt x="69837" y="133957"/>
                  </a:lnTo>
                  <a:lnTo>
                    <a:pt x="53209" y="88413"/>
                  </a:lnTo>
                  <a:lnTo>
                    <a:pt x="29930" y="43671"/>
                  </a:lnTo>
                  <a:lnTo>
                    <a:pt x="0" y="0"/>
                  </a:lnTo>
                  <a:lnTo>
                    <a:pt x="179033" y="0"/>
                  </a:lnTo>
                  <a:lnTo>
                    <a:pt x="235458" y="10599"/>
                  </a:lnTo>
                  <a:lnTo>
                    <a:pt x="289422" y="24303"/>
                  </a:lnTo>
                  <a:lnTo>
                    <a:pt x="340626" y="40952"/>
                  </a:lnTo>
                  <a:lnTo>
                    <a:pt x="388773" y="60384"/>
                  </a:lnTo>
                  <a:lnTo>
                    <a:pt x="433565" y="82438"/>
                  </a:lnTo>
                  <a:lnTo>
                    <a:pt x="474705" y="106952"/>
                  </a:lnTo>
                  <a:lnTo>
                    <a:pt x="511894" y="133766"/>
                  </a:lnTo>
                  <a:lnTo>
                    <a:pt x="544834" y="162718"/>
                  </a:lnTo>
                  <a:lnTo>
                    <a:pt x="573229" y="193647"/>
                  </a:lnTo>
                  <a:lnTo>
                    <a:pt x="596779" y="226392"/>
                  </a:lnTo>
                  <a:close/>
                </a:path>
              </a:pathLst>
            </a:custGeom>
            <a:ln w="321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89665" y="5623251"/>
            <a:ext cx="169545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i="1" spc="20" dirty="0">
                <a:latin typeface="Times New Roman"/>
                <a:cs typeface="Times New Roman"/>
              </a:rPr>
              <a:t>x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89665" y="5849649"/>
            <a:ext cx="169545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i="1" spc="20" dirty="0">
                <a:latin typeface="Times New Roman"/>
                <a:cs typeface="Times New Roman"/>
              </a:rPr>
              <a:t>y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22712" y="5744000"/>
            <a:ext cx="151765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i="1" spc="15" dirty="0">
                <a:latin typeface="Times New Roman"/>
                <a:cs typeface="Times New Roman"/>
              </a:rPr>
              <a:t>z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98270" y="4990846"/>
            <a:ext cx="1706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z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•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50689" y="4990846"/>
            <a:ext cx="1083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z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+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12583" y="4990846"/>
            <a:ext cx="1201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z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x’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57338" y="5098541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7052438" y="5783045"/>
            <a:ext cx="1147445" cy="508634"/>
            <a:chOff x="7052438" y="5783045"/>
            <a:chExt cx="1147445" cy="508634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5158" y="5982195"/>
              <a:ext cx="111787" cy="11034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052438" y="5803083"/>
              <a:ext cx="1147445" cy="468630"/>
            </a:xfrm>
            <a:custGeom>
              <a:avLst/>
              <a:gdLst/>
              <a:ahLst/>
              <a:cxnLst/>
              <a:rect l="l" t="t" r="r" b="b"/>
              <a:pathLst>
                <a:path w="1147445" h="468629">
                  <a:moveTo>
                    <a:pt x="334646" y="0"/>
                  </a:moveTo>
                  <a:lnTo>
                    <a:pt x="812757" y="234282"/>
                  </a:lnTo>
                  <a:lnTo>
                    <a:pt x="334647" y="468564"/>
                  </a:lnTo>
                  <a:lnTo>
                    <a:pt x="334646" y="0"/>
                  </a:lnTo>
                  <a:close/>
                </a:path>
                <a:path w="1147445" h="468629">
                  <a:moveTo>
                    <a:pt x="334646" y="234282"/>
                  </a:moveTo>
                  <a:lnTo>
                    <a:pt x="0" y="234282"/>
                  </a:lnTo>
                </a:path>
                <a:path w="1147445" h="468629">
                  <a:moveTo>
                    <a:pt x="917932" y="234282"/>
                  </a:moveTo>
                  <a:lnTo>
                    <a:pt x="1147407" y="234282"/>
                  </a:lnTo>
                </a:path>
              </a:pathLst>
            </a:custGeom>
            <a:ln w="40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758279" y="5690737"/>
            <a:ext cx="205104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i="1" spc="35" dirty="0">
                <a:latin typeface="Times New Roman"/>
                <a:cs typeface="Times New Roman"/>
              </a:rPr>
              <a:t>x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99236" y="5709478"/>
            <a:ext cx="18288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i="1" spc="30" dirty="0">
                <a:latin typeface="Times New Roman"/>
                <a:cs typeface="Times New Roman"/>
              </a:rPr>
              <a:t>z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532876" y="6704076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296" y="44448"/>
                </a:moveTo>
                <a:lnTo>
                  <a:pt x="463296" y="76197"/>
                </a:lnTo>
                <a:lnTo>
                  <a:pt x="526795" y="44448"/>
                </a:lnTo>
                <a:lnTo>
                  <a:pt x="463296" y="44448"/>
                </a:lnTo>
                <a:close/>
              </a:path>
              <a:path w="539750" h="76200">
                <a:moveTo>
                  <a:pt x="463296" y="31748"/>
                </a:moveTo>
                <a:lnTo>
                  <a:pt x="463296" y="44448"/>
                </a:lnTo>
                <a:lnTo>
                  <a:pt x="475996" y="44448"/>
                </a:lnTo>
                <a:lnTo>
                  <a:pt x="475996" y="31748"/>
                </a:lnTo>
                <a:lnTo>
                  <a:pt x="463296" y="31748"/>
                </a:lnTo>
                <a:close/>
              </a:path>
              <a:path w="539750" h="76200">
                <a:moveTo>
                  <a:pt x="463296" y="0"/>
                </a:moveTo>
                <a:lnTo>
                  <a:pt x="463296" y="31748"/>
                </a:lnTo>
                <a:lnTo>
                  <a:pt x="475996" y="31748"/>
                </a:lnTo>
                <a:lnTo>
                  <a:pt x="475996" y="44448"/>
                </a:lnTo>
                <a:lnTo>
                  <a:pt x="526798" y="44447"/>
                </a:lnTo>
                <a:lnTo>
                  <a:pt x="539496" y="38098"/>
                </a:lnTo>
                <a:lnTo>
                  <a:pt x="463296" y="0"/>
                </a:lnTo>
                <a:close/>
              </a:path>
              <a:path w="539750" h="76200">
                <a:moveTo>
                  <a:pt x="0" y="31747"/>
                </a:moveTo>
                <a:lnTo>
                  <a:pt x="0" y="44447"/>
                </a:lnTo>
                <a:lnTo>
                  <a:pt x="463296" y="44448"/>
                </a:lnTo>
                <a:lnTo>
                  <a:pt x="463296" y="31748"/>
                </a:lnTo>
                <a:lnTo>
                  <a:pt x="0" y="31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38214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Switching</a:t>
            </a:r>
            <a:r>
              <a:rPr spc="60" dirty="0"/>
              <a:t> </a:t>
            </a:r>
            <a:r>
              <a:rPr spc="120" dirty="0"/>
              <a:t>Circuits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2479" y="2350770"/>
            <a:ext cx="3609975" cy="1814830"/>
            <a:chOff x="792479" y="2350770"/>
            <a:chExt cx="3609975" cy="1814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79" y="2897176"/>
              <a:ext cx="499769" cy="890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38605" y="2529078"/>
              <a:ext cx="2618740" cy="1621790"/>
            </a:xfrm>
            <a:custGeom>
              <a:avLst/>
              <a:gdLst/>
              <a:ahLst/>
              <a:cxnLst/>
              <a:rect l="l" t="t" r="r" b="b"/>
              <a:pathLst>
                <a:path w="2618740" h="1621789">
                  <a:moveTo>
                    <a:pt x="0" y="361188"/>
                  </a:moveTo>
                  <a:lnTo>
                    <a:pt x="0" y="1524"/>
                  </a:lnTo>
                </a:path>
                <a:path w="2618740" h="1621789">
                  <a:moveTo>
                    <a:pt x="0" y="1524"/>
                  </a:moveTo>
                  <a:lnTo>
                    <a:pt x="818388" y="0"/>
                  </a:lnTo>
                </a:path>
                <a:path w="2618740" h="1621789">
                  <a:moveTo>
                    <a:pt x="0" y="1621536"/>
                  </a:moveTo>
                  <a:lnTo>
                    <a:pt x="0" y="1263396"/>
                  </a:lnTo>
                </a:path>
                <a:path w="2618740" h="1621789">
                  <a:moveTo>
                    <a:pt x="0" y="1621536"/>
                  </a:moveTo>
                  <a:lnTo>
                    <a:pt x="2618232" y="1621536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88690" y="2980943"/>
              <a:ext cx="903605" cy="656590"/>
            </a:xfrm>
            <a:custGeom>
              <a:avLst/>
              <a:gdLst/>
              <a:ahLst/>
              <a:cxnLst/>
              <a:rect l="l" t="t" r="r" b="b"/>
              <a:pathLst>
                <a:path w="903604" h="656589">
                  <a:moveTo>
                    <a:pt x="903478" y="310261"/>
                  </a:moveTo>
                  <a:lnTo>
                    <a:pt x="897636" y="262001"/>
                  </a:lnTo>
                  <a:lnTo>
                    <a:pt x="885190" y="214503"/>
                  </a:lnTo>
                  <a:lnTo>
                    <a:pt x="866775" y="172593"/>
                  </a:lnTo>
                  <a:lnTo>
                    <a:pt x="833755" y="118745"/>
                  </a:lnTo>
                  <a:lnTo>
                    <a:pt x="793369" y="75311"/>
                  </a:lnTo>
                  <a:lnTo>
                    <a:pt x="744093" y="39624"/>
                  </a:lnTo>
                  <a:lnTo>
                    <a:pt x="704469" y="19812"/>
                  </a:lnTo>
                  <a:lnTo>
                    <a:pt x="660400" y="6350"/>
                  </a:lnTo>
                  <a:lnTo>
                    <a:pt x="615569" y="0"/>
                  </a:lnTo>
                  <a:lnTo>
                    <a:pt x="580263" y="0"/>
                  </a:lnTo>
                  <a:lnTo>
                    <a:pt x="561975" y="1651"/>
                  </a:lnTo>
                  <a:lnTo>
                    <a:pt x="543560" y="4826"/>
                  </a:lnTo>
                  <a:lnTo>
                    <a:pt x="528193" y="9525"/>
                  </a:lnTo>
                  <a:lnTo>
                    <a:pt x="511175" y="14351"/>
                  </a:lnTo>
                  <a:lnTo>
                    <a:pt x="496570" y="19812"/>
                  </a:lnTo>
                  <a:lnTo>
                    <a:pt x="481076" y="26162"/>
                  </a:lnTo>
                  <a:lnTo>
                    <a:pt x="468630" y="34163"/>
                  </a:lnTo>
                  <a:lnTo>
                    <a:pt x="442214" y="50673"/>
                  </a:lnTo>
                  <a:lnTo>
                    <a:pt x="396621" y="87122"/>
                  </a:lnTo>
                  <a:lnTo>
                    <a:pt x="307721" y="182880"/>
                  </a:lnTo>
                  <a:lnTo>
                    <a:pt x="290830" y="196342"/>
                  </a:lnTo>
                  <a:lnTo>
                    <a:pt x="273939" y="207391"/>
                  </a:lnTo>
                  <a:lnTo>
                    <a:pt x="265176" y="210566"/>
                  </a:lnTo>
                  <a:lnTo>
                    <a:pt x="257048" y="212979"/>
                  </a:lnTo>
                  <a:lnTo>
                    <a:pt x="248285" y="216154"/>
                  </a:lnTo>
                  <a:lnTo>
                    <a:pt x="93218" y="216154"/>
                  </a:lnTo>
                  <a:lnTo>
                    <a:pt x="82169" y="217678"/>
                  </a:lnTo>
                  <a:lnTo>
                    <a:pt x="45466" y="235839"/>
                  </a:lnTo>
                  <a:lnTo>
                    <a:pt x="30099" y="250063"/>
                  </a:lnTo>
                  <a:lnTo>
                    <a:pt x="22733" y="257302"/>
                  </a:lnTo>
                  <a:lnTo>
                    <a:pt x="1397" y="306324"/>
                  </a:lnTo>
                  <a:lnTo>
                    <a:pt x="0" y="316611"/>
                  </a:lnTo>
                  <a:lnTo>
                    <a:pt x="0" y="327660"/>
                  </a:lnTo>
                  <a:lnTo>
                    <a:pt x="0" y="339598"/>
                  </a:lnTo>
                  <a:lnTo>
                    <a:pt x="11684" y="382270"/>
                  </a:lnTo>
                  <a:lnTo>
                    <a:pt x="30099" y="406019"/>
                  </a:lnTo>
                  <a:lnTo>
                    <a:pt x="36703" y="413893"/>
                  </a:lnTo>
                  <a:lnTo>
                    <a:pt x="71882" y="435229"/>
                  </a:lnTo>
                  <a:lnTo>
                    <a:pt x="93218" y="440055"/>
                  </a:lnTo>
                  <a:lnTo>
                    <a:pt x="105791" y="440055"/>
                  </a:lnTo>
                  <a:lnTo>
                    <a:pt x="105791" y="440817"/>
                  </a:lnTo>
                  <a:lnTo>
                    <a:pt x="148336" y="440055"/>
                  </a:lnTo>
                  <a:lnTo>
                    <a:pt x="193929" y="440055"/>
                  </a:lnTo>
                  <a:lnTo>
                    <a:pt x="240157" y="440055"/>
                  </a:lnTo>
                  <a:lnTo>
                    <a:pt x="248285" y="440055"/>
                  </a:lnTo>
                  <a:lnTo>
                    <a:pt x="257048" y="443230"/>
                  </a:lnTo>
                  <a:lnTo>
                    <a:pt x="265176" y="445643"/>
                  </a:lnTo>
                  <a:lnTo>
                    <a:pt x="273939" y="448818"/>
                  </a:lnTo>
                  <a:lnTo>
                    <a:pt x="290830" y="459867"/>
                  </a:lnTo>
                  <a:lnTo>
                    <a:pt x="307721" y="473202"/>
                  </a:lnTo>
                  <a:lnTo>
                    <a:pt x="396621" y="569087"/>
                  </a:lnTo>
                  <a:lnTo>
                    <a:pt x="442214" y="605409"/>
                  </a:lnTo>
                  <a:lnTo>
                    <a:pt x="481076" y="629920"/>
                  </a:lnTo>
                  <a:lnTo>
                    <a:pt x="496570" y="636270"/>
                  </a:lnTo>
                  <a:lnTo>
                    <a:pt x="511175" y="641858"/>
                  </a:lnTo>
                  <a:lnTo>
                    <a:pt x="528193" y="646557"/>
                  </a:lnTo>
                  <a:lnTo>
                    <a:pt x="543560" y="651383"/>
                  </a:lnTo>
                  <a:lnTo>
                    <a:pt x="561975" y="654558"/>
                  </a:lnTo>
                  <a:lnTo>
                    <a:pt x="580263" y="656082"/>
                  </a:lnTo>
                  <a:lnTo>
                    <a:pt x="615569" y="656082"/>
                  </a:lnTo>
                  <a:lnTo>
                    <a:pt x="660400" y="649732"/>
                  </a:lnTo>
                  <a:lnTo>
                    <a:pt x="704469" y="636270"/>
                  </a:lnTo>
                  <a:lnTo>
                    <a:pt x="744093" y="616458"/>
                  </a:lnTo>
                  <a:lnTo>
                    <a:pt x="793369" y="580898"/>
                  </a:lnTo>
                  <a:lnTo>
                    <a:pt x="833755" y="537337"/>
                  </a:lnTo>
                  <a:lnTo>
                    <a:pt x="866775" y="483616"/>
                  </a:lnTo>
                  <a:lnTo>
                    <a:pt x="885190" y="441579"/>
                  </a:lnTo>
                  <a:lnTo>
                    <a:pt x="900557" y="377571"/>
                  </a:lnTo>
                  <a:lnTo>
                    <a:pt x="903478" y="345948"/>
                  </a:lnTo>
                  <a:lnTo>
                    <a:pt x="903478" y="31026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88689" y="2980944"/>
              <a:ext cx="903605" cy="656590"/>
            </a:xfrm>
            <a:custGeom>
              <a:avLst/>
              <a:gdLst/>
              <a:ahLst/>
              <a:cxnLst/>
              <a:rect l="l" t="t" r="r" b="b"/>
              <a:pathLst>
                <a:path w="903604" h="656589">
                  <a:moveTo>
                    <a:pt x="0" y="327659"/>
                  </a:moveTo>
                  <a:lnTo>
                    <a:pt x="0" y="339597"/>
                  </a:lnTo>
                  <a:lnTo>
                    <a:pt x="1397" y="349757"/>
                  </a:lnTo>
                  <a:lnTo>
                    <a:pt x="16890" y="390905"/>
                  </a:lnTo>
                  <a:lnTo>
                    <a:pt x="30099" y="406018"/>
                  </a:lnTo>
                  <a:lnTo>
                    <a:pt x="36702" y="413892"/>
                  </a:lnTo>
                  <a:lnTo>
                    <a:pt x="71882" y="435228"/>
                  </a:lnTo>
                  <a:lnTo>
                    <a:pt x="93218" y="440054"/>
                  </a:lnTo>
                  <a:lnTo>
                    <a:pt x="103505" y="440054"/>
                  </a:lnTo>
                  <a:lnTo>
                    <a:pt x="107187" y="440054"/>
                  </a:lnTo>
                  <a:lnTo>
                    <a:pt x="248285" y="440054"/>
                  </a:lnTo>
                  <a:lnTo>
                    <a:pt x="257048" y="443229"/>
                  </a:lnTo>
                  <a:lnTo>
                    <a:pt x="307721" y="473201"/>
                  </a:lnTo>
                  <a:lnTo>
                    <a:pt x="340106" y="508126"/>
                  </a:lnTo>
                  <a:lnTo>
                    <a:pt x="376809" y="547623"/>
                  </a:lnTo>
                  <a:lnTo>
                    <a:pt x="396621" y="569086"/>
                  </a:lnTo>
                  <a:lnTo>
                    <a:pt x="419354" y="587247"/>
                  </a:lnTo>
                  <a:lnTo>
                    <a:pt x="442213" y="605408"/>
                  </a:lnTo>
                  <a:lnTo>
                    <a:pt x="468630" y="622045"/>
                  </a:lnTo>
                  <a:lnTo>
                    <a:pt x="481075" y="629919"/>
                  </a:lnTo>
                  <a:lnTo>
                    <a:pt x="496570" y="636269"/>
                  </a:lnTo>
                  <a:lnTo>
                    <a:pt x="511175" y="641857"/>
                  </a:lnTo>
                  <a:lnTo>
                    <a:pt x="528193" y="646556"/>
                  </a:lnTo>
                  <a:lnTo>
                    <a:pt x="543560" y="651382"/>
                  </a:lnTo>
                  <a:lnTo>
                    <a:pt x="561975" y="654557"/>
                  </a:lnTo>
                  <a:lnTo>
                    <a:pt x="580263" y="656081"/>
                  </a:lnTo>
                  <a:lnTo>
                    <a:pt x="598677" y="656081"/>
                  </a:lnTo>
                  <a:lnTo>
                    <a:pt x="615569" y="656081"/>
                  </a:lnTo>
                  <a:lnTo>
                    <a:pt x="660400" y="649731"/>
                  </a:lnTo>
                  <a:lnTo>
                    <a:pt x="704469" y="636269"/>
                  </a:lnTo>
                  <a:lnTo>
                    <a:pt x="744093" y="616457"/>
                  </a:lnTo>
                  <a:lnTo>
                    <a:pt x="756538" y="608583"/>
                  </a:lnTo>
                  <a:lnTo>
                    <a:pt x="769112" y="600709"/>
                  </a:lnTo>
                  <a:lnTo>
                    <a:pt x="814705" y="560323"/>
                  </a:lnTo>
                  <a:lnTo>
                    <a:pt x="852170" y="511301"/>
                  </a:lnTo>
                  <a:lnTo>
                    <a:pt x="873379" y="470153"/>
                  </a:lnTo>
                  <a:lnTo>
                    <a:pt x="890270" y="425830"/>
                  </a:lnTo>
                  <a:lnTo>
                    <a:pt x="900557" y="377570"/>
                  </a:lnTo>
                  <a:lnTo>
                    <a:pt x="903477" y="345947"/>
                  </a:lnTo>
                  <a:lnTo>
                    <a:pt x="903477" y="327659"/>
                  </a:lnTo>
                  <a:lnTo>
                    <a:pt x="903477" y="310260"/>
                  </a:lnTo>
                  <a:lnTo>
                    <a:pt x="897636" y="262000"/>
                  </a:lnTo>
                  <a:lnTo>
                    <a:pt x="885189" y="214502"/>
                  </a:lnTo>
                  <a:lnTo>
                    <a:pt x="866775" y="172592"/>
                  </a:lnTo>
                  <a:lnTo>
                    <a:pt x="833755" y="118744"/>
                  </a:lnTo>
                  <a:lnTo>
                    <a:pt x="793369" y="75310"/>
                  </a:lnTo>
                  <a:lnTo>
                    <a:pt x="756538" y="47497"/>
                  </a:lnTo>
                  <a:lnTo>
                    <a:pt x="718438" y="26161"/>
                  </a:lnTo>
                  <a:lnTo>
                    <a:pt x="674370" y="9525"/>
                  </a:lnTo>
                  <a:lnTo>
                    <a:pt x="630936" y="1650"/>
                  </a:lnTo>
                  <a:lnTo>
                    <a:pt x="615569" y="0"/>
                  </a:lnTo>
                  <a:lnTo>
                    <a:pt x="598677" y="0"/>
                  </a:lnTo>
                  <a:lnTo>
                    <a:pt x="580263" y="0"/>
                  </a:lnTo>
                  <a:lnTo>
                    <a:pt x="561975" y="1650"/>
                  </a:lnTo>
                  <a:lnTo>
                    <a:pt x="543560" y="4825"/>
                  </a:lnTo>
                  <a:lnTo>
                    <a:pt x="528193" y="9525"/>
                  </a:lnTo>
                  <a:lnTo>
                    <a:pt x="511175" y="14350"/>
                  </a:lnTo>
                  <a:lnTo>
                    <a:pt x="496570" y="19811"/>
                  </a:lnTo>
                  <a:lnTo>
                    <a:pt x="481075" y="26161"/>
                  </a:lnTo>
                  <a:lnTo>
                    <a:pt x="468630" y="34162"/>
                  </a:lnTo>
                  <a:lnTo>
                    <a:pt x="442213" y="50672"/>
                  </a:lnTo>
                  <a:lnTo>
                    <a:pt x="419354" y="68960"/>
                  </a:lnTo>
                  <a:lnTo>
                    <a:pt x="396621" y="87121"/>
                  </a:lnTo>
                  <a:lnTo>
                    <a:pt x="376809" y="108457"/>
                  </a:lnTo>
                  <a:lnTo>
                    <a:pt x="340106" y="148081"/>
                  </a:lnTo>
                  <a:lnTo>
                    <a:pt x="307721" y="182879"/>
                  </a:lnTo>
                  <a:lnTo>
                    <a:pt x="273938" y="207390"/>
                  </a:lnTo>
                  <a:lnTo>
                    <a:pt x="257048" y="212978"/>
                  </a:lnTo>
                  <a:lnTo>
                    <a:pt x="248285" y="216153"/>
                  </a:lnTo>
                  <a:lnTo>
                    <a:pt x="93218" y="216153"/>
                  </a:lnTo>
                  <a:lnTo>
                    <a:pt x="82169" y="217677"/>
                  </a:lnTo>
                  <a:lnTo>
                    <a:pt x="45465" y="235838"/>
                  </a:lnTo>
                  <a:lnTo>
                    <a:pt x="30099" y="250062"/>
                  </a:lnTo>
                  <a:lnTo>
                    <a:pt x="22733" y="257301"/>
                  </a:lnTo>
                  <a:lnTo>
                    <a:pt x="4318" y="295275"/>
                  </a:lnTo>
                  <a:lnTo>
                    <a:pt x="0" y="316610"/>
                  </a:lnTo>
                  <a:lnTo>
                    <a:pt x="0" y="327659"/>
                  </a:lnTo>
                  <a:close/>
                </a:path>
                <a:path w="903604" h="656589">
                  <a:moveTo>
                    <a:pt x="304038" y="279400"/>
                  </a:moveTo>
                  <a:lnTo>
                    <a:pt x="403225" y="258063"/>
                  </a:lnTo>
                  <a:lnTo>
                    <a:pt x="482600" y="220090"/>
                  </a:lnTo>
                  <a:lnTo>
                    <a:pt x="502412" y="208152"/>
                  </a:lnTo>
                  <a:lnTo>
                    <a:pt x="480440" y="258063"/>
                  </a:lnTo>
                  <a:lnTo>
                    <a:pt x="506857" y="296036"/>
                  </a:lnTo>
                  <a:lnTo>
                    <a:pt x="482600" y="338708"/>
                  </a:lnTo>
                  <a:lnTo>
                    <a:pt x="506857" y="371982"/>
                  </a:lnTo>
                  <a:lnTo>
                    <a:pt x="484759" y="405256"/>
                  </a:lnTo>
                  <a:lnTo>
                    <a:pt x="502412" y="450341"/>
                  </a:lnTo>
                  <a:lnTo>
                    <a:pt x="394462" y="390905"/>
                  </a:lnTo>
                  <a:lnTo>
                    <a:pt x="304038" y="374395"/>
                  </a:lnTo>
                </a:path>
                <a:path w="903604" h="656589">
                  <a:moveTo>
                    <a:pt x="240157" y="216915"/>
                  </a:moveTo>
                  <a:lnTo>
                    <a:pt x="240157" y="440054"/>
                  </a:lnTo>
                  <a:lnTo>
                    <a:pt x="193929" y="440054"/>
                  </a:lnTo>
                  <a:lnTo>
                    <a:pt x="194563" y="216915"/>
                  </a:lnTo>
                  <a:lnTo>
                    <a:pt x="149860" y="216915"/>
                  </a:lnTo>
                  <a:lnTo>
                    <a:pt x="148336" y="440054"/>
                  </a:lnTo>
                  <a:lnTo>
                    <a:pt x="105790" y="440816"/>
                  </a:lnTo>
                  <a:lnTo>
                    <a:pt x="105790" y="217677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75382" y="2529078"/>
              <a:ext cx="981710" cy="1621790"/>
            </a:xfrm>
            <a:custGeom>
              <a:avLst/>
              <a:gdLst/>
              <a:ahLst/>
              <a:cxnLst/>
              <a:rect l="l" t="t" r="r" b="b"/>
              <a:pathLst>
                <a:path w="981710" h="1621789">
                  <a:moveTo>
                    <a:pt x="981456" y="1621536"/>
                  </a:moveTo>
                  <a:lnTo>
                    <a:pt x="981456" y="812292"/>
                  </a:lnTo>
                </a:path>
                <a:path w="981710" h="1621789">
                  <a:moveTo>
                    <a:pt x="818388" y="810768"/>
                  </a:moveTo>
                  <a:lnTo>
                    <a:pt x="818388" y="0"/>
                  </a:lnTo>
                </a:path>
                <a:path w="981710" h="1621789">
                  <a:moveTo>
                    <a:pt x="0" y="1524"/>
                  </a:moveTo>
                  <a:lnTo>
                    <a:pt x="819912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8485" y="2350770"/>
              <a:ext cx="253872" cy="1915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2905" y="2350770"/>
              <a:ext cx="252475" cy="1915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02358" y="2529078"/>
              <a:ext cx="329565" cy="1905"/>
            </a:xfrm>
            <a:custGeom>
              <a:avLst/>
              <a:gdLst/>
              <a:ahLst/>
              <a:cxnLst/>
              <a:rect l="l" t="t" r="r" b="b"/>
              <a:pathLst>
                <a:path w="329564" h="1905">
                  <a:moveTo>
                    <a:pt x="0" y="1524"/>
                  </a:moveTo>
                  <a:lnTo>
                    <a:pt x="329184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108" y="1693291"/>
            <a:ext cx="793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330E42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83629" y="1693291"/>
            <a:ext cx="557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330E42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31663" y="2350770"/>
            <a:ext cx="3611245" cy="1812925"/>
            <a:chOff x="4931663" y="2350770"/>
            <a:chExt cx="3611245" cy="181292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1663" y="2896738"/>
              <a:ext cx="501278" cy="88943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179313" y="2529078"/>
              <a:ext cx="2620010" cy="1620520"/>
            </a:xfrm>
            <a:custGeom>
              <a:avLst/>
              <a:gdLst/>
              <a:ahLst/>
              <a:cxnLst/>
              <a:rect l="l" t="t" r="r" b="b"/>
              <a:pathLst>
                <a:path w="2620009" h="1620520">
                  <a:moveTo>
                    <a:pt x="0" y="361188"/>
                  </a:moveTo>
                  <a:lnTo>
                    <a:pt x="0" y="0"/>
                  </a:lnTo>
                </a:path>
                <a:path w="2620009" h="1620520">
                  <a:moveTo>
                    <a:pt x="0" y="0"/>
                  </a:moveTo>
                  <a:lnTo>
                    <a:pt x="1144524" y="0"/>
                  </a:lnTo>
                </a:path>
                <a:path w="2620009" h="1620520">
                  <a:moveTo>
                    <a:pt x="0" y="1620012"/>
                  </a:moveTo>
                  <a:lnTo>
                    <a:pt x="0" y="1260348"/>
                  </a:lnTo>
                </a:path>
                <a:path w="2620009" h="1620520">
                  <a:moveTo>
                    <a:pt x="0" y="1620012"/>
                  </a:moveTo>
                  <a:lnTo>
                    <a:pt x="2619756" y="162001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9398" y="2980943"/>
              <a:ext cx="903605" cy="654685"/>
            </a:xfrm>
            <a:custGeom>
              <a:avLst/>
              <a:gdLst/>
              <a:ahLst/>
              <a:cxnLst/>
              <a:rect l="l" t="t" r="r" b="b"/>
              <a:pathLst>
                <a:path w="903604" h="654685">
                  <a:moveTo>
                    <a:pt x="903478" y="309499"/>
                  </a:moveTo>
                  <a:lnTo>
                    <a:pt x="897636" y="261366"/>
                  </a:lnTo>
                  <a:lnTo>
                    <a:pt x="885190" y="213995"/>
                  </a:lnTo>
                  <a:lnTo>
                    <a:pt x="866775" y="172212"/>
                  </a:lnTo>
                  <a:lnTo>
                    <a:pt x="833755" y="118491"/>
                  </a:lnTo>
                  <a:lnTo>
                    <a:pt x="793369" y="75057"/>
                  </a:lnTo>
                  <a:lnTo>
                    <a:pt x="744093" y="39497"/>
                  </a:lnTo>
                  <a:lnTo>
                    <a:pt x="704469" y="19812"/>
                  </a:lnTo>
                  <a:lnTo>
                    <a:pt x="660400" y="6350"/>
                  </a:lnTo>
                  <a:lnTo>
                    <a:pt x="615569" y="0"/>
                  </a:lnTo>
                  <a:lnTo>
                    <a:pt x="580263" y="0"/>
                  </a:lnTo>
                  <a:lnTo>
                    <a:pt x="561975" y="1651"/>
                  </a:lnTo>
                  <a:lnTo>
                    <a:pt x="543560" y="4826"/>
                  </a:lnTo>
                  <a:lnTo>
                    <a:pt x="528193" y="9525"/>
                  </a:lnTo>
                  <a:lnTo>
                    <a:pt x="511175" y="14224"/>
                  </a:lnTo>
                  <a:lnTo>
                    <a:pt x="442214" y="50546"/>
                  </a:lnTo>
                  <a:lnTo>
                    <a:pt x="396621" y="86868"/>
                  </a:lnTo>
                  <a:lnTo>
                    <a:pt x="307721" y="182499"/>
                  </a:lnTo>
                  <a:lnTo>
                    <a:pt x="290830" y="195834"/>
                  </a:lnTo>
                  <a:lnTo>
                    <a:pt x="273939" y="206883"/>
                  </a:lnTo>
                  <a:lnTo>
                    <a:pt x="265176" y="210058"/>
                  </a:lnTo>
                  <a:lnTo>
                    <a:pt x="257048" y="212471"/>
                  </a:lnTo>
                  <a:lnTo>
                    <a:pt x="248285" y="215646"/>
                  </a:lnTo>
                  <a:lnTo>
                    <a:pt x="93218" y="215646"/>
                  </a:lnTo>
                  <a:lnTo>
                    <a:pt x="82169" y="217170"/>
                  </a:lnTo>
                  <a:lnTo>
                    <a:pt x="45466" y="235331"/>
                  </a:lnTo>
                  <a:lnTo>
                    <a:pt x="30099" y="249555"/>
                  </a:lnTo>
                  <a:lnTo>
                    <a:pt x="22733" y="256667"/>
                  </a:lnTo>
                  <a:lnTo>
                    <a:pt x="1397" y="305562"/>
                  </a:lnTo>
                  <a:lnTo>
                    <a:pt x="0" y="315849"/>
                  </a:lnTo>
                  <a:lnTo>
                    <a:pt x="0" y="326898"/>
                  </a:lnTo>
                  <a:lnTo>
                    <a:pt x="0" y="338709"/>
                  </a:lnTo>
                  <a:lnTo>
                    <a:pt x="11684" y="381381"/>
                  </a:lnTo>
                  <a:lnTo>
                    <a:pt x="30099" y="405130"/>
                  </a:lnTo>
                  <a:lnTo>
                    <a:pt x="36703" y="413004"/>
                  </a:lnTo>
                  <a:lnTo>
                    <a:pt x="71882" y="434213"/>
                  </a:lnTo>
                  <a:lnTo>
                    <a:pt x="93218" y="439039"/>
                  </a:lnTo>
                  <a:lnTo>
                    <a:pt x="105791" y="439039"/>
                  </a:lnTo>
                  <a:lnTo>
                    <a:pt x="105791" y="439801"/>
                  </a:lnTo>
                  <a:lnTo>
                    <a:pt x="148336" y="439039"/>
                  </a:lnTo>
                  <a:lnTo>
                    <a:pt x="193929" y="439039"/>
                  </a:lnTo>
                  <a:lnTo>
                    <a:pt x="240157" y="439039"/>
                  </a:lnTo>
                  <a:lnTo>
                    <a:pt x="248285" y="439039"/>
                  </a:lnTo>
                  <a:lnTo>
                    <a:pt x="257048" y="442214"/>
                  </a:lnTo>
                  <a:lnTo>
                    <a:pt x="265176" y="444500"/>
                  </a:lnTo>
                  <a:lnTo>
                    <a:pt x="273939" y="447675"/>
                  </a:lnTo>
                  <a:lnTo>
                    <a:pt x="290830" y="458724"/>
                  </a:lnTo>
                  <a:lnTo>
                    <a:pt x="307721" y="472186"/>
                  </a:lnTo>
                  <a:lnTo>
                    <a:pt x="396621" y="567702"/>
                  </a:lnTo>
                  <a:lnTo>
                    <a:pt x="442214" y="604012"/>
                  </a:lnTo>
                  <a:lnTo>
                    <a:pt x="481076" y="628523"/>
                  </a:lnTo>
                  <a:lnTo>
                    <a:pt x="496570" y="634746"/>
                  </a:lnTo>
                  <a:lnTo>
                    <a:pt x="511175" y="640334"/>
                  </a:lnTo>
                  <a:lnTo>
                    <a:pt x="528193" y="645033"/>
                  </a:lnTo>
                  <a:lnTo>
                    <a:pt x="543560" y="649859"/>
                  </a:lnTo>
                  <a:lnTo>
                    <a:pt x="561975" y="653034"/>
                  </a:lnTo>
                  <a:lnTo>
                    <a:pt x="580263" y="654558"/>
                  </a:lnTo>
                  <a:lnTo>
                    <a:pt x="615569" y="654558"/>
                  </a:lnTo>
                  <a:lnTo>
                    <a:pt x="660400" y="648208"/>
                  </a:lnTo>
                  <a:lnTo>
                    <a:pt x="704469" y="634746"/>
                  </a:lnTo>
                  <a:lnTo>
                    <a:pt x="744093" y="615061"/>
                  </a:lnTo>
                  <a:lnTo>
                    <a:pt x="793369" y="579513"/>
                  </a:lnTo>
                  <a:lnTo>
                    <a:pt x="833755" y="536067"/>
                  </a:lnTo>
                  <a:lnTo>
                    <a:pt x="859409" y="496697"/>
                  </a:lnTo>
                  <a:lnTo>
                    <a:pt x="879221" y="455549"/>
                  </a:lnTo>
                  <a:lnTo>
                    <a:pt x="894715" y="408178"/>
                  </a:lnTo>
                  <a:lnTo>
                    <a:pt x="902081" y="361696"/>
                  </a:lnTo>
                  <a:lnTo>
                    <a:pt x="903478" y="345059"/>
                  </a:lnTo>
                  <a:lnTo>
                    <a:pt x="903478" y="3094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29398" y="2980944"/>
              <a:ext cx="903605" cy="654685"/>
            </a:xfrm>
            <a:custGeom>
              <a:avLst/>
              <a:gdLst/>
              <a:ahLst/>
              <a:cxnLst/>
              <a:rect l="l" t="t" r="r" b="b"/>
              <a:pathLst>
                <a:path w="903604" h="654685">
                  <a:moveTo>
                    <a:pt x="0" y="326897"/>
                  </a:moveTo>
                  <a:lnTo>
                    <a:pt x="0" y="338708"/>
                  </a:lnTo>
                  <a:lnTo>
                    <a:pt x="1397" y="348995"/>
                  </a:lnTo>
                  <a:lnTo>
                    <a:pt x="16891" y="390016"/>
                  </a:lnTo>
                  <a:lnTo>
                    <a:pt x="30099" y="405129"/>
                  </a:lnTo>
                  <a:lnTo>
                    <a:pt x="36702" y="413003"/>
                  </a:lnTo>
                  <a:lnTo>
                    <a:pt x="71881" y="434213"/>
                  </a:lnTo>
                  <a:lnTo>
                    <a:pt x="93218" y="439038"/>
                  </a:lnTo>
                  <a:lnTo>
                    <a:pt x="103504" y="439038"/>
                  </a:lnTo>
                  <a:lnTo>
                    <a:pt x="107187" y="439038"/>
                  </a:lnTo>
                  <a:lnTo>
                    <a:pt x="248284" y="439038"/>
                  </a:lnTo>
                  <a:lnTo>
                    <a:pt x="257048" y="442213"/>
                  </a:lnTo>
                  <a:lnTo>
                    <a:pt x="307721" y="472185"/>
                  </a:lnTo>
                  <a:lnTo>
                    <a:pt x="340105" y="506856"/>
                  </a:lnTo>
                  <a:lnTo>
                    <a:pt x="376808" y="546353"/>
                  </a:lnTo>
                  <a:lnTo>
                    <a:pt x="396621" y="567689"/>
                  </a:lnTo>
                  <a:lnTo>
                    <a:pt x="419353" y="585851"/>
                  </a:lnTo>
                  <a:lnTo>
                    <a:pt x="442213" y="604011"/>
                  </a:lnTo>
                  <a:lnTo>
                    <a:pt x="468629" y="620648"/>
                  </a:lnTo>
                  <a:lnTo>
                    <a:pt x="481075" y="628522"/>
                  </a:lnTo>
                  <a:lnTo>
                    <a:pt x="496570" y="634745"/>
                  </a:lnTo>
                  <a:lnTo>
                    <a:pt x="511175" y="640333"/>
                  </a:lnTo>
                  <a:lnTo>
                    <a:pt x="528193" y="645032"/>
                  </a:lnTo>
                  <a:lnTo>
                    <a:pt x="543559" y="649858"/>
                  </a:lnTo>
                  <a:lnTo>
                    <a:pt x="561975" y="653033"/>
                  </a:lnTo>
                  <a:lnTo>
                    <a:pt x="580262" y="654557"/>
                  </a:lnTo>
                  <a:lnTo>
                    <a:pt x="598677" y="654557"/>
                  </a:lnTo>
                  <a:lnTo>
                    <a:pt x="615569" y="654557"/>
                  </a:lnTo>
                  <a:lnTo>
                    <a:pt x="660400" y="648207"/>
                  </a:lnTo>
                  <a:lnTo>
                    <a:pt x="704469" y="634745"/>
                  </a:lnTo>
                  <a:lnTo>
                    <a:pt x="744093" y="615060"/>
                  </a:lnTo>
                  <a:lnTo>
                    <a:pt x="756538" y="607186"/>
                  </a:lnTo>
                  <a:lnTo>
                    <a:pt x="769111" y="599313"/>
                  </a:lnTo>
                  <a:lnTo>
                    <a:pt x="814704" y="559053"/>
                  </a:lnTo>
                  <a:lnTo>
                    <a:pt x="852170" y="510031"/>
                  </a:lnTo>
                  <a:lnTo>
                    <a:pt x="873378" y="469010"/>
                  </a:lnTo>
                  <a:lnTo>
                    <a:pt x="890270" y="424814"/>
                  </a:lnTo>
                  <a:lnTo>
                    <a:pt x="900556" y="376681"/>
                  </a:lnTo>
                  <a:lnTo>
                    <a:pt x="903477" y="345058"/>
                  </a:lnTo>
                  <a:lnTo>
                    <a:pt x="903477" y="326897"/>
                  </a:lnTo>
                  <a:lnTo>
                    <a:pt x="903477" y="309498"/>
                  </a:lnTo>
                  <a:lnTo>
                    <a:pt x="897635" y="261365"/>
                  </a:lnTo>
                  <a:lnTo>
                    <a:pt x="885190" y="213994"/>
                  </a:lnTo>
                  <a:lnTo>
                    <a:pt x="866775" y="172211"/>
                  </a:lnTo>
                  <a:lnTo>
                    <a:pt x="833754" y="118490"/>
                  </a:lnTo>
                  <a:lnTo>
                    <a:pt x="793369" y="75056"/>
                  </a:lnTo>
                  <a:lnTo>
                    <a:pt x="756538" y="47370"/>
                  </a:lnTo>
                  <a:lnTo>
                    <a:pt x="718438" y="26161"/>
                  </a:lnTo>
                  <a:lnTo>
                    <a:pt x="674370" y="9525"/>
                  </a:lnTo>
                  <a:lnTo>
                    <a:pt x="630935" y="1650"/>
                  </a:lnTo>
                  <a:lnTo>
                    <a:pt x="615569" y="0"/>
                  </a:lnTo>
                  <a:lnTo>
                    <a:pt x="598677" y="0"/>
                  </a:lnTo>
                  <a:lnTo>
                    <a:pt x="580262" y="0"/>
                  </a:lnTo>
                  <a:lnTo>
                    <a:pt x="561975" y="1650"/>
                  </a:lnTo>
                  <a:lnTo>
                    <a:pt x="543559" y="4825"/>
                  </a:lnTo>
                  <a:lnTo>
                    <a:pt x="528193" y="9525"/>
                  </a:lnTo>
                  <a:lnTo>
                    <a:pt x="511175" y="14223"/>
                  </a:lnTo>
                  <a:lnTo>
                    <a:pt x="496570" y="19811"/>
                  </a:lnTo>
                  <a:lnTo>
                    <a:pt x="481075" y="26161"/>
                  </a:lnTo>
                  <a:lnTo>
                    <a:pt x="468629" y="34035"/>
                  </a:lnTo>
                  <a:lnTo>
                    <a:pt x="442213" y="50545"/>
                  </a:lnTo>
                  <a:lnTo>
                    <a:pt x="419353" y="68706"/>
                  </a:lnTo>
                  <a:lnTo>
                    <a:pt x="396621" y="86867"/>
                  </a:lnTo>
                  <a:lnTo>
                    <a:pt x="376808" y="108203"/>
                  </a:lnTo>
                  <a:lnTo>
                    <a:pt x="340105" y="147700"/>
                  </a:lnTo>
                  <a:lnTo>
                    <a:pt x="307721" y="182498"/>
                  </a:lnTo>
                  <a:lnTo>
                    <a:pt x="273938" y="206882"/>
                  </a:lnTo>
                  <a:lnTo>
                    <a:pt x="257048" y="212470"/>
                  </a:lnTo>
                  <a:lnTo>
                    <a:pt x="248284" y="215645"/>
                  </a:lnTo>
                  <a:lnTo>
                    <a:pt x="93218" y="215645"/>
                  </a:lnTo>
                  <a:lnTo>
                    <a:pt x="82169" y="217169"/>
                  </a:lnTo>
                  <a:lnTo>
                    <a:pt x="45466" y="235330"/>
                  </a:lnTo>
                  <a:lnTo>
                    <a:pt x="30099" y="249554"/>
                  </a:lnTo>
                  <a:lnTo>
                    <a:pt x="22732" y="256666"/>
                  </a:lnTo>
                  <a:lnTo>
                    <a:pt x="4318" y="294513"/>
                  </a:lnTo>
                  <a:lnTo>
                    <a:pt x="0" y="315848"/>
                  </a:lnTo>
                  <a:lnTo>
                    <a:pt x="0" y="326897"/>
                  </a:lnTo>
                  <a:close/>
                </a:path>
                <a:path w="903604" h="654685">
                  <a:moveTo>
                    <a:pt x="304037" y="278764"/>
                  </a:moveTo>
                  <a:lnTo>
                    <a:pt x="403225" y="257428"/>
                  </a:lnTo>
                  <a:lnTo>
                    <a:pt x="482600" y="219582"/>
                  </a:lnTo>
                  <a:lnTo>
                    <a:pt x="502411" y="207644"/>
                  </a:lnTo>
                  <a:lnTo>
                    <a:pt x="480441" y="257428"/>
                  </a:lnTo>
                  <a:lnTo>
                    <a:pt x="506856" y="295275"/>
                  </a:lnTo>
                  <a:lnTo>
                    <a:pt x="482600" y="337946"/>
                  </a:lnTo>
                  <a:lnTo>
                    <a:pt x="506856" y="371093"/>
                  </a:lnTo>
                  <a:lnTo>
                    <a:pt x="484758" y="404240"/>
                  </a:lnTo>
                  <a:lnTo>
                    <a:pt x="502411" y="449325"/>
                  </a:lnTo>
                  <a:lnTo>
                    <a:pt x="394461" y="390016"/>
                  </a:lnTo>
                  <a:lnTo>
                    <a:pt x="304037" y="373506"/>
                  </a:lnTo>
                </a:path>
                <a:path w="903604" h="654685">
                  <a:moveTo>
                    <a:pt x="240156" y="216407"/>
                  </a:moveTo>
                  <a:lnTo>
                    <a:pt x="240156" y="439038"/>
                  </a:lnTo>
                  <a:lnTo>
                    <a:pt x="193928" y="439038"/>
                  </a:lnTo>
                  <a:lnTo>
                    <a:pt x="194563" y="216407"/>
                  </a:lnTo>
                  <a:lnTo>
                    <a:pt x="149859" y="216407"/>
                  </a:lnTo>
                  <a:lnTo>
                    <a:pt x="148335" y="439038"/>
                  </a:lnTo>
                  <a:lnTo>
                    <a:pt x="105791" y="439800"/>
                  </a:lnTo>
                  <a:lnTo>
                    <a:pt x="105791" y="217169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70726" y="2527554"/>
              <a:ext cx="1228725" cy="1621790"/>
            </a:xfrm>
            <a:custGeom>
              <a:avLst/>
              <a:gdLst/>
              <a:ahLst/>
              <a:cxnLst/>
              <a:rect l="l" t="t" r="r" b="b"/>
              <a:pathLst>
                <a:path w="1228725" h="1621789">
                  <a:moveTo>
                    <a:pt x="1228344" y="1621536"/>
                  </a:moveTo>
                  <a:lnTo>
                    <a:pt x="1228344" y="812292"/>
                  </a:lnTo>
                </a:path>
                <a:path w="1228725" h="1621789">
                  <a:moveTo>
                    <a:pt x="1063752" y="810768"/>
                  </a:moveTo>
                  <a:lnTo>
                    <a:pt x="1063752" y="0"/>
                  </a:lnTo>
                </a:path>
                <a:path w="1228725" h="1621789">
                  <a:moveTo>
                    <a:pt x="0" y="3048"/>
                  </a:moveTo>
                  <a:lnTo>
                    <a:pt x="1065276" y="152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15328" y="2350770"/>
              <a:ext cx="253873" cy="1899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0652" y="2702814"/>
              <a:ext cx="253873" cy="19151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253733" y="2529078"/>
              <a:ext cx="558165" cy="344805"/>
            </a:xfrm>
            <a:custGeom>
              <a:avLst/>
              <a:gdLst/>
              <a:ahLst/>
              <a:cxnLst/>
              <a:rect l="l" t="t" r="r" b="b"/>
              <a:pathLst>
                <a:path w="558165" h="344805">
                  <a:moveTo>
                    <a:pt x="321563" y="338327"/>
                  </a:moveTo>
                  <a:lnTo>
                    <a:pt x="557784" y="338327"/>
                  </a:lnTo>
                </a:path>
                <a:path w="558165" h="344805">
                  <a:moveTo>
                    <a:pt x="0" y="344424"/>
                  </a:moveTo>
                  <a:lnTo>
                    <a:pt x="0" y="0"/>
                  </a:lnTo>
                </a:path>
                <a:path w="558165" h="344805">
                  <a:moveTo>
                    <a:pt x="544067" y="344424"/>
                  </a:moveTo>
                  <a:lnTo>
                    <a:pt x="544067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25361" y="2485644"/>
              <a:ext cx="297180" cy="86995"/>
            </a:xfrm>
            <a:custGeom>
              <a:avLst/>
              <a:gdLst/>
              <a:ahLst/>
              <a:cxnLst/>
              <a:rect l="l" t="t" r="r" b="b"/>
              <a:pathLst>
                <a:path w="297179" h="86994">
                  <a:moveTo>
                    <a:pt x="210312" y="0"/>
                  </a:moveTo>
                  <a:lnTo>
                    <a:pt x="210312" y="86867"/>
                  </a:lnTo>
                  <a:lnTo>
                    <a:pt x="268224" y="57911"/>
                  </a:lnTo>
                  <a:lnTo>
                    <a:pt x="224789" y="57911"/>
                  </a:lnTo>
                  <a:lnTo>
                    <a:pt x="224789" y="28955"/>
                  </a:lnTo>
                  <a:lnTo>
                    <a:pt x="268224" y="28955"/>
                  </a:lnTo>
                  <a:lnTo>
                    <a:pt x="210312" y="0"/>
                  </a:lnTo>
                  <a:close/>
                </a:path>
                <a:path w="297179" h="86994">
                  <a:moveTo>
                    <a:pt x="210312" y="28955"/>
                  </a:moveTo>
                  <a:lnTo>
                    <a:pt x="0" y="28955"/>
                  </a:lnTo>
                  <a:lnTo>
                    <a:pt x="0" y="57911"/>
                  </a:lnTo>
                  <a:lnTo>
                    <a:pt x="210312" y="57911"/>
                  </a:lnTo>
                  <a:lnTo>
                    <a:pt x="210312" y="28955"/>
                  </a:lnTo>
                  <a:close/>
                </a:path>
                <a:path w="297179" h="86994">
                  <a:moveTo>
                    <a:pt x="268224" y="28955"/>
                  </a:moveTo>
                  <a:lnTo>
                    <a:pt x="224789" y="28955"/>
                  </a:lnTo>
                  <a:lnTo>
                    <a:pt x="224789" y="57911"/>
                  </a:lnTo>
                  <a:lnTo>
                    <a:pt x="268224" y="57911"/>
                  </a:lnTo>
                  <a:lnTo>
                    <a:pt x="297180" y="43433"/>
                  </a:lnTo>
                  <a:lnTo>
                    <a:pt x="268224" y="28955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8532876" y="6704076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296" y="44448"/>
                </a:moveTo>
                <a:lnTo>
                  <a:pt x="463296" y="76197"/>
                </a:lnTo>
                <a:lnTo>
                  <a:pt x="526795" y="44448"/>
                </a:lnTo>
                <a:lnTo>
                  <a:pt x="463296" y="44448"/>
                </a:lnTo>
                <a:close/>
              </a:path>
              <a:path w="539750" h="76200">
                <a:moveTo>
                  <a:pt x="463296" y="31748"/>
                </a:moveTo>
                <a:lnTo>
                  <a:pt x="463296" y="44448"/>
                </a:lnTo>
                <a:lnTo>
                  <a:pt x="475996" y="44448"/>
                </a:lnTo>
                <a:lnTo>
                  <a:pt x="475996" y="31748"/>
                </a:lnTo>
                <a:lnTo>
                  <a:pt x="463296" y="31748"/>
                </a:lnTo>
                <a:close/>
              </a:path>
              <a:path w="539750" h="76200">
                <a:moveTo>
                  <a:pt x="463296" y="0"/>
                </a:moveTo>
                <a:lnTo>
                  <a:pt x="463296" y="31748"/>
                </a:lnTo>
                <a:lnTo>
                  <a:pt x="475996" y="31748"/>
                </a:lnTo>
                <a:lnTo>
                  <a:pt x="475996" y="44448"/>
                </a:lnTo>
                <a:lnTo>
                  <a:pt x="526798" y="44447"/>
                </a:lnTo>
                <a:lnTo>
                  <a:pt x="539496" y="38098"/>
                </a:lnTo>
                <a:lnTo>
                  <a:pt x="463296" y="0"/>
                </a:lnTo>
                <a:close/>
              </a:path>
              <a:path w="539750" h="76200">
                <a:moveTo>
                  <a:pt x="0" y="31747"/>
                </a:moveTo>
                <a:lnTo>
                  <a:pt x="0" y="44447"/>
                </a:lnTo>
                <a:lnTo>
                  <a:pt x="463296" y="44448"/>
                </a:lnTo>
                <a:lnTo>
                  <a:pt x="463296" y="31748"/>
                </a:lnTo>
                <a:lnTo>
                  <a:pt x="0" y="31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014884" y="1430202"/>
            <a:ext cx="1694180" cy="1142365"/>
            <a:chOff x="1014884" y="1430202"/>
            <a:chExt cx="1694180" cy="1142365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4884" y="1430202"/>
              <a:ext cx="972235" cy="94918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872234" y="2485643"/>
              <a:ext cx="836930" cy="86995"/>
            </a:xfrm>
            <a:custGeom>
              <a:avLst/>
              <a:gdLst/>
              <a:ahLst/>
              <a:cxnLst/>
              <a:rect l="l" t="t" r="r" b="b"/>
              <a:pathLst>
                <a:path w="836930" h="86994">
                  <a:moveTo>
                    <a:pt x="297180" y="43434"/>
                  </a:moveTo>
                  <a:lnTo>
                    <a:pt x="268224" y="28956"/>
                  </a:lnTo>
                  <a:lnTo>
                    <a:pt x="210312" y="0"/>
                  </a:lnTo>
                  <a:lnTo>
                    <a:pt x="210312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210312" y="57912"/>
                  </a:lnTo>
                  <a:lnTo>
                    <a:pt x="210312" y="86868"/>
                  </a:lnTo>
                  <a:lnTo>
                    <a:pt x="268224" y="57912"/>
                  </a:lnTo>
                  <a:lnTo>
                    <a:pt x="297180" y="43434"/>
                  </a:lnTo>
                  <a:close/>
                </a:path>
                <a:path w="836930" h="86994">
                  <a:moveTo>
                    <a:pt x="836676" y="43434"/>
                  </a:moveTo>
                  <a:lnTo>
                    <a:pt x="807720" y="28956"/>
                  </a:lnTo>
                  <a:lnTo>
                    <a:pt x="749808" y="0"/>
                  </a:lnTo>
                  <a:lnTo>
                    <a:pt x="749808" y="28956"/>
                  </a:lnTo>
                  <a:lnTo>
                    <a:pt x="539496" y="28956"/>
                  </a:lnTo>
                  <a:lnTo>
                    <a:pt x="539496" y="57912"/>
                  </a:lnTo>
                  <a:lnTo>
                    <a:pt x="749808" y="57912"/>
                  </a:lnTo>
                  <a:lnTo>
                    <a:pt x="749808" y="86868"/>
                  </a:lnTo>
                  <a:lnTo>
                    <a:pt x="807720" y="57912"/>
                  </a:lnTo>
                  <a:lnTo>
                    <a:pt x="836676" y="43434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56368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Digital</a:t>
            </a:r>
            <a:r>
              <a:rPr spc="75" dirty="0"/>
              <a:t> </a:t>
            </a:r>
            <a:r>
              <a:rPr spc="114" dirty="0"/>
              <a:t>Systems</a:t>
            </a:r>
            <a:r>
              <a:rPr spc="100" dirty="0"/>
              <a:t> </a:t>
            </a:r>
            <a:r>
              <a:rPr spc="150" dirty="0"/>
              <a:t>and</a:t>
            </a:r>
            <a:r>
              <a:rPr spc="100" dirty="0"/>
              <a:t> </a:t>
            </a:r>
            <a:r>
              <a:rPr spc="70" dirty="0"/>
              <a:t>Binary </a:t>
            </a:r>
            <a:r>
              <a:rPr spc="-780" dirty="0"/>
              <a:t> </a:t>
            </a:r>
            <a:r>
              <a:rPr spc="150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392" y="1948637"/>
            <a:ext cx="5934075" cy="4041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4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400" spc="13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Digital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50" dirty="0">
                <a:solidFill>
                  <a:srgbClr val="006FC0"/>
                </a:solidFill>
                <a:latin typeface="Cambria"/>
                <a:cs typeface="Cambria"/>
              </a:rPr>
              <a:t>age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0" dirty="0">
                <a:solidFill>
                  <a:srgbClr val="006FC0"/>
                </a:solidFill>
                <a:latin typeface="Cambria"/>
                <a:cs typeface="Cambria"/>
              </a:rPr>
              <a:t>information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50" dirty="0">
                <a:solidFill>
                  <a:srgbClr val="006FC0"/>
                </a:solidFill>
                <a:latin typeface="Cambria"/>
                <a:cs typeface="Cambria"/>
              </a:rPr>
              <a:t>age</a:t>
            </a: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400" spc="-4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400" spc="1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Digital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computers</a:t>
            </a:r>
            <a:endParaRPr sz="19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200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95" dirty="0">
                <a:solidFill>
                  <a:srgbClr val="585858"/>
                </a:solidFill>
                <a:latin typeface="Cambria"/>
                <a:cs typeface="Cambria"/>
              </a:rPr>
              <a:t>General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purposes</a:t>
            </a:r>
            <a:endParaRPr sz="17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90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Many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scientific,</a:t>
            </a:r>
            <a:r>
              <a:rPr sz="1700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industrial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commercial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applications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400" spc="-4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400" spc="1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Digital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systems</a:t>
            </a:r>
            <a:endParaRPr sz="19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200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Telephone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switching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95" dirty="0">
                <a:solidFill>
                  <a:srgbClr val="585858"/>
                </a:solidFill>
                <a:latin typeface="Cambria"/>
                <a:cs typeface="Cambria"/>
              </a:rPr>
              <a:t>exchanges</a:t>
            </a:r>
            <a:endParaRPr sz="17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90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Digital</a:t>
            </a:r>
            <a:r>
              <a:rPr sz="17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camera</a:t>
            </a:r>
            <a:endParaRPr sz="17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95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Electronic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calculators,</a:t>
            </a:r>
            <a:r>
              <a:rPr sz="1700" spc="-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PDA's</a:t>
            </a:r>
            <a:endParaRPr sz="17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90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Digital</a:t>
            </a:r>
            <a:r>
              <a:rPr sz="1700" spc="-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TV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400" spc="-4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400" spc="13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Discrete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information-processing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systems</a:t>
            </a:r>
            <a:endParaRPr sz="19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204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Manipulate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discrete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elements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585858"/>
                </a:solidFill>
                <a:latin typeface="Cambria"/>
                <a:cs typeface="Cambria"/>
              </a:rPr>
              <a:t>information</a:t>
            </a:r>
            <a:endParaRPr sz="17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90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-114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25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700" spc="95" dirty="0">
                <a:solidFill>
                  <a:srgbClr val="585858"/>
                </a:solidFill>
                <a:latin typeface="Cambria"/>
                <a:cs typeface="Cambria"/>
              </a:rPr>
              <a:t>x</a:t>
            </a:r>
            <a:r>
              <a:rPr sz="1700" spc="85" dirty="0">
                <a:solidFill>
                  <a:srgbClr val="585858"/>
                </a:solidFill>
                <a:latin typeface="Cambria"/>
                <a:cs typeface="Cambria"/>
              </a:rPr>
              <a:t>ampl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700" spc="14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7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0" dirty="0">
                <a:solidFill>
                  <a:srgbClr val="585858"/>
                </a:solidFill>
                <a:latin typeface="Cambria"/>
                <a:cs typeface="Cambria"/>
              </a:rPr>
              <a:t>{1,</a:t>
            </a:r>
            <a:r>
              <a:rPr sz="17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2,</a:t>
            </a:r>
            <a:r>
              <a:rPr sz="1700" spc="-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3,</a:t>
            </a:r>
            <a:r>
              <a:rPr sz="1700" spc="-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65" dirty="0">
                <a:solidFill>
                  <a:srgbClr val="585858"/>
                </a:solidFill>
                <a:latin typeface="Cambria"/>
                <a:cs typeface="Cambria"/>
              </a:rPr>
              <a:t>…}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700" spc="12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{A,</a:t>
            </a:r>
            <a:r>
              <a:rPr sz="17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85" dirty="0">
                <a:solidFill>
                  <a:srgbClr val="585858"/>
                </a:solidFill>
                <a:latin typeface="Cambria"/>
                <a:cs typeface="Cambria"/>
              </a:rPr>
              <a:t>B</a:t>
            </a:r>
            <a:r>
              <a:rPr sz="1700" spc="14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7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6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r>
              <a:rPr sz="1700" spc="14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7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50" dirty="0">
                <a:solidFill>
                  <a:srgbClr val="585858"/>
                </a:solidFill>
                <a:latin typeface="Cambria"/>
                <a:cs typeface="Cambria"/>
              </a:rPr>
              <a:t>…}…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657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Binary</a:t>
            </a:r>
            <a:r>
              <a:rPr spc="25" dirty="0"/>
              <a:t> </a:t>
            </a:r>
            <a:r>
              <a:rPr spc="180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892" y="1263902"/>
            <a:ext cx="3212465" cy="7683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3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Logic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gates</a:t>
            </a:r>
            <a:endParaRPr sz="20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Example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binary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signals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8260" y="2270760"/>
            <a:ext cx="2508504" cy="41239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553711" y="3165348"/>
            <a:ext cx="3500754" cy="2186940"/>
            <a:chOff x="4553711" y="3165348"/>
            <a:chExt cx="3500754" cy="2186940"/>
          </a:xfrm>
        </p:grpSpPr>
        <p:sp>
          <p:nvSpPr>
            <p:cNvPr id="6" name="object 6"/>
            <p:cNvSpPr/>
            <p:nvPr/>
          </p:nvSpPr>
          <p:spPr>
            <a:xfrm>
              <a:off x="4571111" y="3165347"/>
              <a:ext cx="3482975" cy="2186940"/>
            </a:xfrm>
            <a:custGeom>
              <a:avLst/>
              <a:gdLst/>
              <a:ahLst/>
              <a:cxnLst/>
              <a:rect l="l" t="t" r="r" b="b"/>
              <a:pathLst>
                <a:path w="3482975" h="2186940">
                  <a:moveTo>
                    <a:pt x="3482848" y="2135124"/>
                  </a:moveTo>
                  <a:lnTo>
                    <a:pt x="3397250" y="2085213"/>
                  </a:lnTo>
                  <a:lnTo>
                    <a:pt x="3394329" y="2083435"/>
                  </a:lnTo>
                  <a:lnTo>
                    <a:pt x="3390392" y="2084451"/>
                  </a:lnTo>
                  <a:lnTo>
                    <a:pt x="3386836" y="2090547"/>
                  </a:lnTo>
                  <a:lnTo>
                    <a:pt x="3387852" y="2094357"/>
                  </a:lnTo>
                  <a:lnTo>
                    <a:pt x="3446665" y="2128774"/>
                  </a:lnTo>
                  <a:lnTo>
                    <a:pt x="68541" y="2127262"/>
                  </a:lnTo>
                  <a:lnTo>
                    <a:pt x="57772" y="36156"/>
                  </a:lnTo>
                  <a:lnTo>
                    <a:pt x="90678" y="91821"/>
                  </a:lnTo>
                  <a:lnTo>
                    <a:pt x="92456" y="94742"/>
                  </a:lnTo>
                  <a:lnTo>
                    <a:pt x="96266" y="95758"/>
                  </a:lnTo>
                  <a:lnTo>
                    <a:pt x="102362" y="92202"/>
                  </a:lnTo>
                  <a:lnTo>
                    <a:pt x="103378" y="88392"/>
                  </a:lnTo>
                  <a:lnTo>
                    <a:pt x="101600" y="85344"/>
                  </a:lnTo>
                  <a:lnTo>
                    <a:pt x="58597" y="12573"/>
                  </a:lnTo>
                  <a:lnTo>
                    <a:pt x="51181" y="0"/>
                  </a:lnTo>
                  <a:lnTo>
                    <a:pt x="1651" y="85852"/>
                  </a:lnTo>
                  <a:lnTo>
                    <a:pt x="0" y="88900"/>
                  </a:lnTo>
                  <a:lnTo>
                    <a:pt x="1016" y="92710"/>
                  </a:lnTo>
                  <a:lnTo>
                    <a:pt x="7112" y="96266"/>
                  </a:lnTo>
                  <a:lnTo>
                    <a:pt x="10922" y="95250"/>
                  </a:lnTo>
                  <a:lnTo>
                    <a:pt x="12700" y="92202"/>
                  </a:lnTo>
                  <a:lnTo>
                    <a:pt x="44996" y="36156"/>
                  </a:lnTo>
                  <a:lnTo>
                    <a:pt x="44958" y="12573"/>
                  </a:lnTo>
                  <a:lnTo>
                    <a:pt x="45072" y="36029"/>
                  </a:lnTo>
                  <a:lnTo>
                    <a:pt x="56007" y="2133612"/>
                  </a:lnTo>
                  <a:lnTo>
                    <a:pt x="63373" y="2133612"/>
                  </a:lnTo>
                  <a:lnTo>
                    <a:pt x="63373" y="2139950"/>
                  </a:lnTo>
                  <a:lnTo>
                    <a:pt x="3446843" y="2141474"/>
                  </a:lnTo>
                  <a:lnTo>
                    <a:pt x="3387852" y="2175891"/>
                  </a:lnTo>
                  <a:lnTo>
                    <a:pt x="3386836" y="2179701"/>
                  </a:lnTo>
                  <a:lnTo>
                    <a:pt x="3390392" y="2185797"/>
                  </a:lnTo>
                  <a:lnTo>
                    <a:pt x="3394202" y="2186813"/>
                  </a:lnTo>
                  <a:lnTo>
                    <a:pt x="3471951" y="2141474"/>
                  </a:lnTo>
                  <a:lnTo>
                    <a:pt x="3482848" y="2135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4389" y="5299710"/>
              <a:ext cx="767080" cy="1905"/>
            </a:xfrm>
            <a:custGeom>
              <a:avLst/>
              <a:gdLst/>
              <a:ahLst/>
              <a:cxnLst/>
              <a:rect l="l" t="t" r="r" b="b"/>
              <a:pathLst>
                <a:path w="767079" h="1904">
                  <a:moveTo>
                    <a:pt x="0" y="0"/>
                  </a:moveTo>
                  <a:lnTo>
                    <a:pt x="766699" y="1650"/>
                  </a:lnTo>
                </a:path>
              </a:pathLst>
            </a:custGeom>
            <a:ln w="2590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9807" y="3677412"/>
              <a:ext cx="142875" cy="1152525"/>
            </a:xfrm>
            <a:custGeom>
              <a:avLst/>
              <a:gdLst/>
              <a:ahLst/>
              <a:cxnLst/>
              <a:rect l="l" t="t" r="r" b="b"/>
              <a:pathLst>
                <a:path w="142875" h="1152525">
                  <a:moveTo>
                    <a:pt x="4571" y="1150620"/>
                  </a:moveTo>
                  <a:lnTo>
                    <a:pt x="142620" y="1152144"/>
                  </a:lnTo>
                </a:path>
                <a:path w="142875" h="1152525">
                  <a:moveTo>
                    <a:pt x="0" y="554736"/>
                  </a:moveTo>
                  <a:lnTo>
                    <a:pt x="138175" y="556387"/>
                  </a:lnTo>
                </a:path>
                <a:path w="142875" h="1152525">
                  <a:moveTo>
                    <a:pt x="4571" y="0"/>
                  </a:moveTo>
                  <a:lnTo>
                    <a:pt x="142620" y="15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92673" y="3697986"/>
              <a:ext cx="1524000" cy="1601470"/>
            </a:xfrm>
            <a:custGeom>
              <a:avLst/>
              <a:gdLst/>
              <a:ahLst/>
              <a:cxnLst/>
              <a:rect l="l" t="t" r="r" b="b"/>
              <a:pathLst>
                <a:path w="1524000" h="1601470">
                  <a:moveTo>
                    <a:pt x="0" y="1601342"/>
                  </a:moveTo>
                  <a:lnTo>
                    <a:pt x="392175" y="9143"/>
                  </a:lnTo>
                </a:path>
                <a:path w="1524000" h="1601470">
                  <a:moveTo>
                    <a:pt x="391667" y="0"/>
                  </a:moveTo>
                  <a:lnTo>
                    <a:pt x="1523492" y="1524"/>
                  </a:lnTo>
                </a:path>
              </a:pathLst>
            </a:custGeom>
            <a:ln w="25908">
              <a:solidFill>
                <a:srgbClr val="9F2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16673" y="3707130"/>
              <a:ext cx="511175" cy="1603375"/>
            </a:xfrm>
            <a:custGeom>
              <a:avLst/>
              <a:gdLst/>
              <a:ahLst/>
              <a:cxnLst/>
              <a:rect l="l" t="t" r="r" b="b"/>
              <a:pathLst>
                <a:path w="511175" h="1603375">
                  <a:moveTo>
                    <a:pt x="0" y="0"/>
                  </a:moveTo>
                  <a:lnTo>
                    <a:pt x="511175" y="1603375"/>
                  </a:lnTo>
                </a:path>
              </a:pathLst>
            </a:custGeom>
            <a:ln w="25908">
              <a:solidFill>
                <a:srgbClr val="9F2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21117" y="5295138"/>
              <a:ext cx="433705" cy="1905"/>
            </a:xfrm>
            <a:custGeom>
              <a:avLst/>
              <a:gdLst/>
              <a:ahLst/>
              <a:cxnLst/>
              <a:rect l="l" t="t" r="r" b="b"/>
              <a:pathLst>
                <a:path w="433704" h="1904">
                  <a:moveTo>
                    <a:pt x="0" y="0"/>
                  </a:moveTo>
                  <a:lnTo>
                    <a:pt x="433450" y="1524"/>
                  </a:lnTo>
                </a:path>
              </a:pathLst>
            </a:custGeom>
            <a:ln w="2590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47259" y="4236720"/>
              <a:ext cx="2895600" cy="597535"/>
            </a:xfrm>
            <a:custGeom>
              <a:avLst/>
              <a:gdLst/>
              <a:ahLst/>
              <a:cxnLst/>
              <a:rect l="l" t="t" r="r" b="b"/>
              <a:pathLst>
                <a:path w="2895600" h="597535">
                  <a:moveTo>
                    <a:pt x="4572" y="0"/>
                  </a:moveTo>
                  <a:lnTo>
                    <a:pt x="2895345" y="1523"/>
                  </a:lnTo>
                </a:path>
                <a:path w="2895600" h="597535">
                  <a:moveTo>
                    <a:pt x="0" y="595883"/>
                  </a:moveTo>
                  <a:lnTo>
                    <a:pt x="2890773" y="597534"/>
                  </a:lnTo>
                </a:path>
              </a:pathLst>
            </a:custGeom>
            <a:ln w="12192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13250" y="3536060"/>
            <a:ext cx="3302635" cy="190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ts val="2145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630555" algn="ctr">
              <a:lnSpc>
                <a:spcPts val="2145"/>
              </a:lnSpc>
            </a:pPr>
            <a:r>
              <a:rPr sz="1800" spc="90" dirty="0">
                <a:solidFill>
                  <a:srgbClr val="FF0000"/>
                </a:solidFill>
                <a:latin typeface="Cambria"/>
                <a:cs typeface="Cambria"/>
              </a:rPr>
              <a:t>Logic</a:t>
            </a:r>
            <a:r>
              <a:rPr sz="18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32105" algn="l"/>
                <a:tab pos="3289300" algn="l"/>
              </a:tabLst>
            </a:pPr>
            <a:r>
              <a:rPr sz="1800" dirty="0">
                <a:solidFill>
                  <a:srgbClr val="003366"/>
                </a:solidFill>
                <a:latin typeface="Times New Roman"/>
                <a:cs typeface="Times New Roman"/>
              </a:rPr>
              <a:t>2	 	</a:t>
            </a:r>
            <a:endParaRPr sz="1800">
              <a:latin typeface="Times New Roman"/>
              <a:cs typeface="Times New Roman"/>
            </a:endParaRPr>
          </a:p>
          <a:p>
            <a:pPr marL="641985" algn="ctr">
              <a:lnSpc>
                <a:spcPct val="100000"/>
              </a:lnSpc>
              <a:spcBef>
                <a:spcPts val="275"/>
              </a:spcBef>
            </a:pPr>
            <a:r>
              <a:rPr sz="1800" spc="65" dirty="0">
                <a:latin typeface="Cambria"/>
                <a:cs typeface="Cambria"/>
              </a:rPr>
              <a:t>Un-define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1989"/>
              </a:lnSpc>
              <a:spcBef>
                <a:spcPts val="40"/>
              </a:spcBef>
              <a:tabLst>
                <a:tab pos="327660" algn="l"/>
                <a:tab pos="3284220" algn="l"/>
              </a:tabLst>
            </a:pPr>
            <a:r>
              <a:rPr sz="1800" dirty="0">
                <a:solidFill>
                  <a:srgbClr val="003366"/>
                </a:solidFill>
                <a:latin typeface="Times New Roman"/>
                <a:cs typeface="Times New Roman"/>
              </a:rPr>
              <a:t>1	 	</a:t>
            </a:r>
            <a:endParaRPr sz="1800">
              <a:latin typeface="Times New Roman"/>
              <a:cs typeface="Times New Roman"/>
            </a:endParaRPr>
          </a:p>
          <a:p>
            <a:pPr marL="659130" algn="ctr">
              <a:lnSpc>
                <a:spcPts val="1845"/>
              </a:lnSpc>
            </a:pPr>
            <a:r>
              <a:rPr sz="1800" spc="90" dirty="0">
                <a:solidFill>
                  <a:srgbClr val="FF0000"/>
                </a:solidFill>
                <a:latin typeface="Cambria"/>
                <a:cs typeface="Cambria"/>
              </a:rPr>
              <a:t>Logic</a:t>
            </a:r>
            <a:r>
              <a:rPr sz="18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  <a:p>
            <a:pPr marL="17145">
              <a:lnSpc>
                <a:spcPts val="2010"/>
              </a:lnSpc>
            </a:pPr>
            <a:r>
              <a:rPr sz="1800" dirty="0">
                <a:solidFill>
                  <a:srgbClr val="003366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8516" y="6462471"/>
            <a:ext cx="3415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Figure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1.3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binary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signals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657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Binary</a:t>
            </a:r>
            <a:r>
              <a:rPr spc="25" dirty="0"/>
              <a:t> </a:t>
            </a:r>
            <a:r>
              <a:rPr spc="180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15" y="1330703"/>
            <a:ext cx="6637020" cy="7683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4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Logic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gates</a:t>
            </a:r>
            <a:endParaRPr sz="2000">
              <a:latin typeface="Cambria"/>
              <a:cs typeface="Cambria"/>
            </a:endParaRPr>
          </a:p>
          <a:p>
            <a:pPr marL="469900" indent="-22987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Graphic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Symbols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Input-Output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Signals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for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Logic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gates: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575" y="2247900"/>
            <a:ext cx="7576616" cy="11460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39745" y="3456813"/>
            <a:ext cx="3797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1.4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Symbols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digital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logic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circuits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7832" y="3928871"/>
            <a:ext cx="3845035" cy="25328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65273" y="6488988"/>
            <a:ext cx="35261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1.5</a:t>
            </a:r>
            <a:r>
              <a:rPr sz="1800" spc="-5" dirty="0">
                <a:latin typeface="Times New Roman"/>
                <a:cs typeface="Times New Roman"/>
              </a:rPr>
              <a:t> Input-Output </a:t>
            </a:r>
            <a:r>
              <a:rPr sz="1800" dirty="0">
                <a:latin typeface="Times New Roman"/>
                <a:cs typeface="Times New Roman"/>
              </a:rPr>
              <a:t>signals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gates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657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Binary</a:t>
            </a:r>
            <a:r>
              <a:rPr spc="25" dirty="0"/>
              <a:t> </a:t>
            </a:r>
            <a:r>
              <a:rPr spc="180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692" y="1826003"/>
            <a:ext cx="6644005" cy="7683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3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Logic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gates</a:t>
            </a:r>
            <a:endParaRPr sz="20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Graphic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Symbols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Input-Output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Signals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for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Logic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gates: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903" y="2735419"/>
            <a:ext cx="6742046" cy="16224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95498" y="4698238"/>
            <a:ext cx="730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Fig.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1912" y="4698238"/>
            <a:ext cx="2444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Gates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multiple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inputs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536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Analog</a:t>
            </a:r>
            <a:r>
              <a:rPr spc="90" dirty="0"/>
              <a:t> </a:t>
            </a:r>
            <a:r>
              <a:rPr spc="150" dirty="0"/>
              <a:t>and</a:t>
            </a:r>
            <a:r>
              <a:rPr spc="90" dirty="0"/>
              <a:t> </a:t>
            </a:r>
            <a:r>
              <a:rPr spc="130" dirty="0"/>
              <a:t>Digital</a:t>
            </a:r>
            <a:r>
              <a:rPr spc="65" dirty="0"/>
              <a:t> </a:t>
            </a:r>
            <a:r>
              <a:rPr spc="155" dirty="0"/>
              <a:t>Signal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892" y="1284603"/>
            <a:ext cx="8122920" cy="27698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3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Analog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system</a:t>
            </a:r>
            <a:endParaRPr sz="2000">
              <a:latin typeface="Cambria"/>
              <a:cs typeface="Cambria"/>
            </a:endParaRPr>
          </a:p>
          <a:p>
            <a:pPr marL="469900" marR="5080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physical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quantities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signals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may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vary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continuously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over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specified </a:t>
            </a:r>
            <a:r>
              <a:rPr sz="1800" spc="-3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range.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B86FB8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4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Digital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system</a:t>
            </a:r>
            <a:endParaRPr sz="20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physical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quantities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signals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can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assume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only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discrete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values.</a:t>
            </a:r>
            <a:endParaRPr sz="18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Greater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accuracy</a:t>
            </a:r>
            <a:endParaRPr sz="1800">
              <a:latin typeface="Cambria"/>
              <a:cs typeface="Cambria"/>
            </a:endParaRPr>
          </a:p>
          <a:p>
            <a:pPr marL="1198245">
              <a:lnSpc>
                <a:spcPct val="100000"/>
              </a:lnSpc>
              <a:spcBef>
                <a:spcPts val="1275"/>
              </a:spcBef>
              <a:tabLst>
                <a:tab pos="445008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	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23517" y="4106417"/>
            <a:ext cx="2564765" cy="2221865"/>
            <a:chOff x="1723517" y="4106417"/>
            <a:chExt cx="2564765" cy="2221865"/>
          </a:xfrm>
        </p:grpSpPr>
        <p:sp>
          <p:nvSpPr>
            <p:cNvPr id="5" name="object 5"/>
            <p:cNvSpPr/>
            <p:nvPr/>
          </p:nvSpPr>
          <p:spPr>
            <a:xfrm>
              <a:off x="1723517" y="4106417"/>
              <a:ext cx="2564765" cy="2221865"/>
            </a:xfrm>
            <a:custGeom>
              <a:avLst/>
              <a:gdLst/>
              <a:ahLst/>
              <a:cxnLst/>
              <a:rect l="l" t="t" r="r" b="b"/>
              <a:pathLst>
                <a:path w="2564765" h="2221865">
                  <a:moveTo>
                    <a:pt x="2564511" y="2165667"/>
                  </a:moveTo>
                  <a:lnTo>
                    <a:pt x="2473706" y="2112607"/>
                  </a:lnTo>
                  <a:lnTo>
                    <a:pt x="2468880" y="2109838"/>
                  </a:lnTo>
                  <a:lnTo>
                    <a:pt x="2462911" y="2111438"/>
                  </a:lnTo>
                  <a:lnTo>
                    <a:pt x="2457323" y="2120887"/>
                  </a:lnTo>
                  <a:lnTo>
                    <a:pt x="2458974" y="2126945"/>
                  </a:lnTo>
                  <a:lnTo>
                    <a:pt x="2508224" y="2155736"/>
                  </a:lnTo>
                  <a:lnTo>
                    <a:pt x="65659" y="2154199"/>
                  </a:lnTo>
                  <a:lnTo>
                    <a:pt x="65659" y="56210"/>
                  </a:lnTo>
                  <a:lnTo>
                    <a:pt x="91694" y="100838"/>
                  </a:lnTo>
                  <a:lnTo>
                    <a:pt x="94361" y="105537"/>
                  </a:lnTo>
                  <a:lnTo>
                    <a:pt x="100457" y="107188"/>
                  </a:lnTo>
                  <a:lnTo>
                    <a:pt x="105156" y="104394"/>
                  </a:lnTo>
                  <a:lnTo>
                    <a:pt x="109982" y="101600"/>
                  </a:lnTo>
                  <a:lnTo>
                    <a:pt x="111506" y="95504"/>
                  </a:lnTo>
                  <a:lnTo>
                    <a:pt x="108712" y="90805"/>
                  </a:lnTo>
                  <a:lnTo>
                    <a:pt x="67157" y="19558"/>
                  </a:lnTo>
                  <a:lnTo>
                    <a:pt x="55753" y="0"/>
                  </a:lnTo>
                  <a:lnTo>
                    <a:pt x="2794" y="90805"/>
                  </a:lnTo>
                  <a:lnTo>
                    <a:pt x="0" y="95504"/>
                  </a:lnTo>
                  <a:lnTo>
                    <a:pt x="1524" y="101600"/>
                  </a:lnTo>
                  <a:lnTo>
                    <a:pt x="6350" y="104394"/>
                  </a:lnTo>
                  <a:lnTo>
                    <a:pt x="11049" y="107188"/>
                  </a:lnTo>
                  <a:lnTo>
                    <a:pt x="17145" y="105537"/>
                  </a:lnTo>
                  <a:lnTo>
                    <a:pt x="19812" y="100838"/>
                  </a:lnTo>
                  <a:lnTo>
                    <a:pt x="45847" y="56210"/>
                  </a:lnTo>
                  <a:lnTo>
                    <a:pt x="45847" y="2154186"/>
                  </a:lnTo>
                  <a:lnTo>
                    <a:pt x="45085" y="2154174"/>
                  </a:lnTo>
                  <a:lnTo>
                    <a:pt x="45085" y="2173986"/>
                  </a:lnTo>
                  <a:lnTo>
                    <a:pt x="2508212" y="2175548"/>
                  </a:lnTo>
                  <a:lnTo>
                    <a:pt x="2544826" y="2175560"/>
                  </a:lnTo>
                  <a:lnTo>
                    <a:pt x="2508173" y="2175560"/>
                  </a:lnTo>
                  <a:lnTo>
                    <a:pt x="2463673" y="2201494"/>
                  </a:lnTo>
                  <a:lnTo>
                    <a:pt x="2458847" y="2204250"/>
                  </a:lnTo>
                  <a:lnTo>
                    <a:pt x="2457323" y="2210308"/>
                  </a:lnTo>
                  <a:lnTo>
                    <a:pt x="2459990" y="2215045"/>
                  </a:lnTo>
                  <a:lnTo>
                    <a:pt x="2462784" y="2219769"/>
                  </a:lnTo>
                  <a:lnTo>
                    <a:pt x="2468880" y="2221369"/>
                  </a:lnTo>
                  <a:lnTo>
                    <a:pt x="2547518" y="2175560"/>
                  </a:lnTo>
                  <a:lnTo>
                    <a:pt x="2564511" y="2165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8508" y="4265244"/>
              <a:ext cx="2315210" cy="1814830"/>
            </a:xfrm>
            <a:custGeom>
              <a:avLst/>
              <a:gdLst/>
              <a:ahLst/>
              <a:cxnLst/>
              <a:rect l="l" t="t" r="r" b="b"/>
              <a:pathLst>
                <a:path w="2315210" h="1814829">
                  <a:moveTo>
                    <a:pt x="568706" y="0"/>
                  </a:moveTo>
                  <a:lnTo>
                    <a:pt x="619632" y="5748"/>
                  </a:lnTo>
                  <a:lnTo>
                    <a:pt x="664418" y="26056"/>
                  </a:lnTo>
                  <a:lnTo>
                    <a:pt x="702875" y="60283"/>
                  </a:lnTo>
                  <a:lnTo>
                    <a:pt x="742819" y="110353"/>
                  </a:lnTo>
                  <a:lnTo>
                    <a:pt x="784102" y="174556"/>
                  </a:lnTo>
                  <a:lnTo>
                    <a:pt x="805197" y="211423"/>
                  </a:lnTo>
                  <a:lnTo>
                    <a:pt x="826571" y="251182"/>
                  </a:lnTo>
                  <a:lnTo>
                    <a:pt x="848203" y="293620"/>
                  </a:lnTo>
                  <a:lnTo>
                    <a:pt x="870075" y="338522"/>
                  </a:lnTo>
                  <a:lnTo>
                    <a:pt x="892169" y="385675"/>
                  </a:lnTo>
                  <a:lnTo>
                    <a:pt x="914465" y="434866"/>
                  </a:lnTo>
                  <a:lnTo>
                    <a:pt x="936944" y="485880"/>
                  </a:lnTo>
                  <a:lnTo>
                    <a:pt x="959588" y="538503"/>
                  </a:lnTo>
                  <a:lnTo>
                    <a:pt x="982378" y="592523"/>
                  </a:lnTo>
                  <a:lnTo>
                    <a:pt x="1005295" y="647726"/>
                  </a:lnTo>
                  <a:lnTo>
                    <a:pt x="1051435" y="760823"/>
                  </a:lnTo>
                  <a:lnTo>
                    <a:pt x="1167686" y="1049297"/>
                  </a:lnTo>
                  <a:lnTo>
                    <a:pt x="1214151" y="1162492"/>
                  </a:lnTo>
                  <a:lnTo>
                    <a:pt x="1237301" y="1217764"/>
                  </a:lnTo>
                  <a:lnTo>
                    <a:pt x="1260370" y="1271868"/>
                  </a:lnTo>
                  <a:lnTo>
                    <a:pt x="1283340" y="1324590"/>
                  </a:lnTo>
                  <a:lnTo>
                    <a:pt x="1306192" y="1375715"/>
                  </a:lnTo>
                  <a:lnTo>
                    <a:pt x="1328907" y="1425031"/>
                  </a:lnTo>
                  <a:lnTo>
                    <a:pt x="1351467" y="1472324"/>
                  </a:lnTo>
                  <a:lnTo>
                    <a:pt x="1373851" y="1517380"/>
                  </a:lnTo>
                  <a:lnTo>
                    <a:pt x="1396042" y="1559985"/>
                  </a:lnTo>
                  <a:lnTo>
                    <a:pt x="1418021" y="1599926"/>
                  </a:lnTo>
                  <a:lnTo>
                    <a:pt x="1439769" y="1636989"/>
                  </a:lnTo>
                  <a:lnTo>
                    <a:pt x="1461266" y="1670960"/>
                  </a:lnTo>
                  <a:lnTo>
                    <a:pt x="1503435" y="1728771"/>
                  </a:lnTo>
                  <a:lnTo>
                    <a:pt x="1544378" y="1771650"/>
                  </a:lnTo>
                  <a:lnTo>
                    <a:pt x="1583944" y="1797888"/>
                  </a:lnTo>
                  <a:lnTo>
                    <a:pt x="1637144" y="1813336"/>
                  </a:lnTo>
                  <a:lnTo>
                    <a:pt x="1663286" y="1814814"/>
                  </a:lnTo>
                  <a:lnTo>
                    <a:pt x="1689136" y="1812318"/>
                  </a:lnTo>
                  <a:lnTo>
                    <a:pt x="1740004" y="1795971"/>
                  </a:lnTo>
                  <a:lnTo>
                    <a:pt x="1789831" y="1765429"/>
                  </a:lnTo>
                  <a:lnTo>
                    <a:pt x="1838701" y="1721828"/>
                  </a:lnTo>
                  <a:lnTo>
                    <a:pt x="1886696" y="1666305"/>
                  </a:lnTo>
                  <a:lnTo>
                    <a:pt x="1910391" y="1634426"/>
                  </a:lnTo>
                  <a:lnTo>
                    <a:pt x="1933899" y="1599993"/>
                  </a:lnTo>
                  <a:lnTo>
                    <a:pt x="1957230" y="1563147"/>
                  </a:lnTo>
                  <a:lnTo>
                    <a:pt x="1980395" y="1524031"/>
                  </a:lnTo>
                  <a:lnTo>
                    <a:pt x="2003403" y="1482785"/>
                  </a:lnTo>
                  <a:lnTo>
                    <a:pt x="2026266" y="1439552"/>
                  </a:lnTo>
                  <a:lnTo>
                    <a:pt x="2048994" y="1394473"/>
                  </a:lnTo>
                  <a:lnTo>
                    <a:pt x="2071596" y="1347692"/>
                  </a:lnTo>
                  <a:lnTo>
                    <a:pt x="2094084" y="1299349"/>
                  </a:lnTo>
                  <a:lnTo>
                    <a:pt x="2116468" y="1249588"/>
                  </a:lnTo>
                  <a:lnTo>
                    <a:pt x="2138758" y="1198549"/>
                  </a:lnTo>
                  <a:lnTo>
                    <a:pt x="2160965" y="1146374"/>
                  </a:lnTo>
                  <a:lnTo>
                    <a:pt x="2183099" y="1093206"/>
                  </a:lnTo>
                  <a:lnTo>
                    <a:pt x="2205170" y="1039187"/>
                  </a:lnTo>
                  <a:lnTo>
                    <a:pt x="2249168" y="929162"/>
                  </a:lnTo>
                  <a:lnTo>
                    <a:pt x="2314956" y="761288"/>
                  </a:lnTo>
                  <a:lnTo>
                    <a:pt x="0" y="1077264"/>
                  </a:lnTo>
                  <a:lnTo>
                    <a:pt x="57337" y="900693"/>
                  </a:lnTo>
                  <a:lnTo>
                    <a:pt x="76525" y="842571"/>
                  </a:lnTo>
                  <a:lnTo>
                    <a:pt x="95779" y="785082"/>
                  </a:lnTo>
                  <a:lnTo>
                    <a:pt x="115113" y="728381"/>
                  </a:lnTo>
                  <a:lnTo>
                    <a:pt x="134546" y="672628"/>
                  </a:lnTo>
                  <a:lnTo>
                    <a:pt x="154091" y="617981"/>
                  </a:lnTo>
                  <a:lnTo>
                    <a:pt x="173768" y="564598"/>
                  </a:lnTo>
                  <a:lnTo>
                    <a:pt x="193590" y="512637"/>
                  </a:lnTo>
                  <a:lnTo>
                    <a:pt x="213575" y="462255"/>
                  </a:lnTo>
                  <a:lnTo>
                    <a:pt x="233738" y="413611"/>
                  </a:lnTo>
                  <a:lnTo>
                    <a:pt x="254097" y="366864"/>
                  </a:lnTo>
                  <a:lnTo>
                    <a:pt x="274667" y="322170"/>
                  </a:lnTo>
                  <a:lnTo>
                    <a:pt x="295465" y="279689"/>
                  </a:lnTo>
                  <a:lnTo>
                    <a:pt x="316507" y="239577"/>
                  </a:lnTo>
                  <a:lnTo>
                    <a:pt x="337808" y="201995"/>
                  </a:lnTo>
                  <a:lnTo>
                    <a:pt x="359386" y="167098"/>
                  </a:lnTo>
                  <a:lnTo>
                    <a:pt x="381257" y="135046"/>
                  </a:lnTo>
                  <a:lnTo>
                    <a:pt x="425941" y="80108"/>
                  </a:lnTo>
                  <a:lnTo>
                    <a:pt x="471990" y="38444"/>
                  </a:lnTo>
                  <a:lnTo>
                    <a:pt x="519535" y="11320"/>
                  </a:lnTo>
                  <a:lnTo>
                    <a:pt x="543909" y="3605"/>
                  </a:lnTo>
                  <a:lnTo>
                    <a:pt x="5687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8508" y="4265244"/>
              <a:ext cx="2315210" cy="1814830"/>
            </a:xfrm>
            <a:custGeom>
              <a:avLst/>
              <a:gdLst/>
              <a:ahLst/>
              <a:cxnLst/>
              <a:rect l="l" t="t" r="r" b="b"/>
              <a:pathLst>
                <a:path w="2315210" h="1814829">
                  <a:moveTo>
                    <a:pt x="0" y="1077264"/>
                  </a:moveTo>
                  <a:lnTo>
                    <a:pt x="19090" y="1018197"/>
                  </a:lnTo>
                  <a:lnTo>
                    <a:pt x="38197" y="959287"/>
                  </a:lnTo>
                  <a:lnTo>
                    <a:pt x="57337" y="900693"/>
                  </a:lnTo>
                  <a:lnTo>
                    <a:pt x="76525" y="842571"/>
                  </a:lnTo>
                  <a:lnTo>
                    <a:pt x="95779" y="785082"/>
                  </a:lnTo>
                  <a:lnTo>
                    <a:pt x="115113" y="728381"/>
                  </a:lnTo>
                  <a:lnTo>
                    <a:pt x="134546" y="672628"/>
                  </a:lnTo>
                  <a:lnTo>
                    <a:pt x="154091" y="617981"/>
                  </a:lnTo>
                  <a:lnTo>
                    <a:pt x="173768" y="564598"/>
                  </a:lnTo>
                  <a:lnTo>
                    <a:pt x="193590" y="512637"/>
                  </a:lnTo>
                  <a:lnTo>
                    <a:pt x="213575" y="462255"/>
                  </a:lnTo>
                  <a:lnTo>
                    <a:pt x="233738" y="413611"/>
                  </a:lnTo>
                  <a:lnTo>
                    <a:pt x="254097" y="366864"/>
                  </a:lnTo>
                  <a:lnTo>
                    <a:pt x="274667" y="322170"/>
                  </a:lnTo>
                  <a:lnTo>
                    <a:pt x="295465" y="279689"/>
                  </a:lnTo>
                  <a:lnTo>
                    <a:pt x="316507" y="239577"/>
                  </a:lnTo>
                  <a:lnTo>
                    <a:pt x="337808" y="201995"/>
                  </a:lnTo>
                  <a:lnTo>
                    <a:pt x="359386" y="167098"/>
                  </a:lnTo>
                  <a:lnTo>
                    <a:pt x="381257" y="135046"/>
                  </a:lnTo>
                  <a:lnTo>
                    <a:pt x="425941" y="80108"/>
                  </a:lnTo>
                  <a:lnTo>
                    <a:pt x="471990" y="38444"/>
                  </a:lnTo>
                  <a:lnTo>
                    <a:pt x="519535" y="11320"/>
                  </a:lnTo>
                  <a:lnTo>
                    <a:pt x="568706" y="0"/>
                  </a:lnTo>
                  <a:lnTo>
                    <a:pt x="593942" y="661"/>
                  </a:lnTo>
                  <a:lnTo>
                    <a:pt x="645794" y="15417"/>
                  </a:lnTo>
                  <a:lnTo>
                    <a:pt x="683451" y="41082"/>
                  </a:lnTo>
                  <a:lnTo>
                    <a:pt x="722670" y="83445"/>
                  </a:lnTo>
                  <a:lnTo>
                    <a:pt x="763303" y="140795"/>
                  </a:lnTo>
                  <a:lnTo>
                    <a:pt x="784102" y="174556"/>
                  </a:lnTo>
                  <a:lnTo>
                    <a:pt x="805197" y="211423"/>
                  </a:lnTo>
                  <a:lnTo>
                    <a:pt x="826571" y="251182"/>
                  </a:lnTo>
                  <a:lnTo>
                    <a:pt x="848203" y="293620"/>
                  </a:lnTo>
                  <a:lnTo>
                    <a:pt x="870075" y="338522"/>
                  </a:lnTo>
                  <a:lnTo>
                    <a:pt x="892169" y="385675"/>
                  </a:lnTo>
                  <a:lnTo>
                    <a:pt x="914465" y="434866"/>
                  </a:lnTo>
                  <a:lnTo>
                    <a:pt x="936944" y="485880"/>
                  </a:lnTo>
                  <a:lnTo>
                    <a:pt x="959588" y="538503"/>
                  </a:lnTo>
                  <a:lnTo>
                    <a:pt x="982378" y="592523"/>
                  </a:lnTo>
                  <a:lnTo>
                    <a:pt x="1005295" y="647726"/>
                  </a:lnTo>
                  <a:lnTo>
                    <a:pt x="1028320" y="703897"/>
                  </a:lnTo>
                  <a:lnTo>
                    <a:pt x="1051435" y="760823"/>
                  </a:lnTo>
                  <a:lnTo>
                    <a:pt x="1074619" y="818290"/>
                  </a:lnTo>
                  <a:lnTo>
                    <a:pt x="1097856" y="876085"/>
                  </a:lnTo>
                  <a:lnTo>
                    <a:pt x="1121125" y="933993"/>
                  </a:lnTo>
                  <a:lnTo>
                    <a:pt x="1144408" y="991802"/>
                  </a:lnTo>
                  <a:lnTo>
                    <a:pt x="1167686" y="1049297"/>
                  </a:lnTo>
                  <a:lnTo>
                    <a:pt x="1190940" y="1106265"/>
                  </a:lnTo>
                  <a:lnTo>
                    <a:pt x="1214151" y="1162492"/>
                  </a:lnTo>
                  <a:lnTo>
                    <a:pt x="1237301" y="1217764"/>
                  </a:lnTo>
                  <a:lnTo>
                    <a:pt x="1260370" y="1271868"/>
                  </a:lnTo>
                  <a:lnTo>
                    <a:pt x="1283340" y="1324590"/>
                  </a:lnTo>
                  <a:lnTo>
                    <a:pt x="1306192" y="1375715"/>
                  </a:lnTo>
                  <a:lnTo>
                    <a:pt x="1328907" y="1425031"/>
                  </a:lnTo>
                  <a:lnTo>
                    <a:pt x="1351467" y="1472324"/>
                  </a:lnTo>
                  <a:lnTo>
                    <a:pt x="1373851" y="1517380"/>
                  </a:lnTo>
                  <a:lnTo>
                    <a:pt x="1396042" y="1559985"/>
                  </a:lnTo>
                  <a:lnTo>
                    <a:pt x="1418021" y="1599926"/>
                  </a:lnTo>
                  <a:lnTo>
                    <a:pt x="1439769" y="1636989"/>
                  </a:lnTo>
                  <a:lnTo>
                    <a:pt x="1461266" y="1670960"/>
                  </a:lnTo>
                  <a:lnTo>
                    <a:pt x="1503435" y="1728771"/>
                  </a:lnTo>
                  <a:lnTo>
                    <a:pt x="1544378" y="1771650"/>
                  </a:lnTo>
                  <a:lnTo>
                    <a:pt x="1583944" y="1797888"/>
                  </a:lnTo>
                  <a:lnTo>
                    <a:pt x="1637144" y="1813336"/>
                  </a:lnTo>
                  <a:lnTo>
                    <a:pt x="1663286" y="1814814"/>
                  </a:lnTo>
                  <a:lnTo>
                    <a:pt x="1689136" y="1812318"/>
                  </a:lnTo>
                  <a:lnTo>
                    <a:pt x="1740004" y="1795971"/>
                  </a:lnTo>
                  <a:lnTo>
                    <a:pt x="1789831" y="1765429"/>
                  </a:lnTo>
                  <a:lnTo>
                    <a:pt x="1838701" y="1721828"/>
                  </a:lnTo>
                  <a:lnTo>
                    <a:pt x="1886696" y="1666305"/>
                  </a:lnTo>
                  <a:lnTo>
                    <a:pt x="1910391" y="1634426"/>
                  </a:lnTo>
                  <a:lnTo>
                    <a:pt x="1933899" y="1599993"/>
                  </a:lnTo>
                  <a:lnTo>
                    <a:pt x="1957230" y="1563147"/>
                  </a:lnTo>
                  <a:lnTo>
                    <a:pt x="1980395" y="1524031"/>
                  </a:lnTo>
                  <a:lnTo>
                    <a:pt x="2003403" y="1482785"/>
                  </a:lnTo>
                  <a:lnTo>
                    <a:pt x="2026266" y="1439552"/>
                  </a:lnTo>
                  <a:lnTo>
                    <a:pt x="2048994" y="1394473"/>
                  </a:lnTo>
                  <a:lnTo>
                    <a:pt x="2071596" y="1347692"/>
                  </a:lnTo>
                  <a:lnTo>
                    <a:pt x="2094084" y="1299349"/>
                  </a:lnTo>
                  <a:lnTo>
                    <a:pt x="2116468" y="1249588"/>
                  </a:lnTo>
                  <a:lnTo>
                    <a:pt x="2138758" y="1198549"/>
                  </a:lnTo>
                  <a:lnTo>
                    <a:pt x="2160965" y="1146374"/>
                  </a:lnTo>
                  <a:lnTo>
                    <a:pt x="2183099" y="1093206"/>
                  </a:lnTo>
                  <a:lnTo>
                    <a:pt x="2205170" y="1039187"/>
                  </a:lnTo>
                  <a:lnTo>
                    <a:pt x="2227190" y="984459"/>
                  </a:lnTo>
                  <a:lnTo>
                    <a:pt x="2249168" y="929162"/>
                  </a:lnTo>
                  <a:lnTo>
                    <a:pt x="2271114" y="873441"/>
                  </a:lnTo>
                  <a:lnTo>
                    <a:pt x="2293040" y="817435"/>
                  </a:lnTo>
                  <a:lnTo>
                    <a:pt x="2314956" y="761288"/>
                  </a:lnTo>
                </a:path>
              </a:pathLst>
            </a:custGeom>
            <a:ln w="152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37050" y="6069888"/>
            <a:ext cx="965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74209" y="4106417"/>
            <a:ext cx="2566035" cy="2221865"/>
            <a:chOff x="4974209" y="4106417"/>
            <a:chExt cx="2566035" cy="2221865"/>
          </a:xfrm>
        </p:grpSpPr>
        <p:sp>
          <p:nvSpPr>
            <p:cNvPr id="10" name="object 10"/>
            <p:cNvSpPr/>
            <p:nvPr/>
          </p:nvSpPr>
          <p:spPr>
            <a:xfrm>
              <a:off x="4974209" y="4106417"/>
              <a:ext cx="111760" cy="2159000"/>
            </a:xfrm>
            <a:custGeom>
              <a:avLst/>
              <a:gdLst/>
              <a:ahLst/>
              <a:cxnLst/>
              <a:rect l="l" t="t" r="r" b="b"/>
              <a:pathLst>
                <a:path w="111760" h="2159000">
                  <a:moveTo>
                    <a:pt x="55752" y="39224"/>
                  </a:moveTo>
                  <a:lnTo>
                    <a:pt x="45846" y="56206"/>
                  </a:lnTo>
                  <a:lnTo>
                    <a:pt x="45846" y="2158999"/>
                  </a:lnTo>
                  <a:lnTo>
                    <a:pt x="65658" y="2158999"/>
                  </a:lnTo>
                  <a:lnTo>
                    <a:pt x="65658" y="56206"/>
                  </a:lnTo>
                  <a:lnTo>
                    <a:pt x="55752" y="39224"/>
                  </a:lnTo>
                  <a:close/>
                </a:path>
                <a:path w="111760" h="2159000">
                  <a:moveTo>
                    <a:pt x="55752" y="0"/>
                  </a:moveTo>
                  <a:lnTo>
                    <a:pt x="2793" y="90804"/>
                  </a:lnTo>
                  <a:lnTo>
                    <a:pt x="0" y="95503"/>
                  </a:lnTo>
                  <a:lnTo>
                    <a:pt x="1524" y="101599"/>
                  </a:lnTo>
                  <a:lnTo>
                    <a:pt x="6350" y="104393"/>
                  </a:lnTo>
                  <a:lnTo>
                    <a:pt x="11049" y="107187"/>
                  </a:lnTo>
                  <a:lnTo>
                    <a:pt x="17144" y="105536"/>
                  </a:lnTo>
                  <a:lnTo>
                    <a:pt x="19812" y="100837"/>
                  </a:lnTo>
                  <a:lnTo>
                    <a:pt x="45846" y="56206"/>
                  </a:lnTo>
                  <a:lnTo>
                    <a:pt x="45846" y="19557"/>
                  </a:lnTo>
                  <a:lnTo>
                    <a:pt x="67159" y="19557"/>
                  </a:lnTo>
                  <a:lnTo>
                    <a:pt x="55752" y="0"/>
                  </a:lnTo>
                  <a:close/>
                </a:path>
                <a:path w="111760" h="2159000">
                  <a:moveTo>
                    <a:pt x="67159" y="19557"/>
                  </a:moveTo>
                  <a:lnTo>
                    <a:pt x="65658" y="19557"/>
                  </a:lnTo>
                  <a:lnTo>
                    <a:pt x="65659" y="56206"/>
                  </a:lnTo>
                  <a:lnTo>
                    <a:pt x="91693" y="100837"/>
                  </a:lnTo>
                  <a:lnTo>
                    <a:pt x="94361" y="105536"/>
                  </a:lnTo>
                  <a:lnTo>
                    <a:pt x="100456" y="107187"/>
                  </a:lnTo>
                  <a:lnTo>
                    <a:pt x="105155" y="104393"/>
                  </a:lnTo>
                  <a:lnTo>
                    <a:pt x="109981" y="101599"/>
                  </a:lnTo>
                  <a:lnTo>
                    <a:pt x="111505" y="95503"/>
                  </a:lnTo>
                  <a:lnTo>
                    <a:pt x="108712" y="90804"/>
                  </a:lnTo>
                  <a:lnTo>
                    <a:pt x="67159" y="19557"/>
                  </a:lnTo>
                  <a:close/>
                </a:path>
                <a:path w="111760" h="2159000">
                  <a:moveTo>
                    <a:pt x="65658" y="19557"/>
                  </a:moveTo>
                  <a:lnTo>
                    <a:pt x="45846" y="19557"/>
                  </a:lnTo>
                  <a:lnTo>
                    <a:pt x="45846" y="56206"/>
                  </a:lnTo>
                  <a:lnTo>
                    <a:pt x="55752" y="39224"/>
                  </a:lnTo>
                  <a:lnTo>
                    <a:pt x="47243" y="24637"/>
                  </a:lnTo>
                  <a:lnTo>
                    <a:pt x="65658" y="24637"/>
                  </a:lnTo>
                  <a:lnTo>
                    <a:pt x="65658" y="19557"/>
                  </a:lnTo>
                  <a:close/>
                </a:path>
                <a:path w="111760" h="2159000">
                  <a:moveTo>
                    <a:pt x="65658" y="24637"/>
                  </a:moveTo>
                  <a:lnTo>
                    <a:pt x="64262" y="24637"/>
                  </a:lnTo>
                  <a:lnTo>
                    <a:pt x="55752" y="39224"/>
                  </a:lnTo>
                  <a:lnTo>
                    <a:pt x="65659" y="56206"/>
                  </a:lnTo>
                  <a:lnTo>
                    <a:pt x="65658" y="24637"/>
                  </a:lnTo>
                  <a:close/>
                </a:path>
                <a:path w="111760" h="2159000">
                  <a:moveTo>
                    <a:pt x="64262" y="24637"/>
                  </a:moveTo>
                  <a:lnTo>
                    <a:pt x="47243" y="24637"/>
                  </a:lnTo>
                  <a:lnTo>
                    <a:pt x="55752" y="39224"/>
                  </a:lnTo>
                  <a:lnTo>
                    <a:pt x="64262" y="24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94910" y="4251197"/>
              <a:ext cx="1607820" cy="2028825"/>
            </a:xfrm>
            <a:custGeom>
              <a:avLst/>
              <a:gdLst/>
              <a:ahLst/>
              <a:cxnLst/>
              <a:rect l="l" t="t" r="r" b="b"/>
              <a:pathLst>
                <a:path w="1607820" h="2028825">
                  <a:moveTo>
                    <a:pt x="76200" y="1065403"/>
                  </a:moveTo>
                  <a:lnTo>
                    <a:pt x="76174" y="1065276"/>
                  </a:lnTo>
                  <a:lnTo>
                    <a:pt x="73279" y="1050544"/>
                  </a:lnTo>
                  <a:lnTo>
                    <a:pt x="65163" y="1038390"/>
                  </a:lnTo>
                  <a:lnTo>
                    <a:pt x="53060" y="1030185"/>
                  </a:lnTo>
                  <a:lnTo>
                    <a:pt x="38227" y="1027176"/>
                  </a:lnTo>
                  <a:lnTo>
                    <a:pt x="23368" y="1030173"/>
                  </a:lnTo>
                  <a:lnTo>
                    <a:pt x="11252" y="1038313"/>
                  </a:lnTo>
                  <a:lnTo>
                    <a:pt x="3060" y="1050378"/>
                  </a:lnTo>
                  <a:lnTo>
                    <a:pt x="0" y="1065149"/>
                  </a:lnTo>
                  <a:lnTo>
                    <a:pt x="2984" y="1080020"/>
                  </a:lnTo>
                  <a:lnTo>
                    <a:pt x="11137" y="1092174"/>
                  </a:lnTo>
                  <a:lnTo>
                    <a:pt x="23241" y="1100378"/>
                  </a:lnTo>
                  <a:lnTo>
                    <a:pt x="28130" y="1101369"/>
                  </a:lnTo>
                  <a:lnTo>
                    <a:pt x="26670" y="2000300"/>
                  </a:lnTo>
                  <a:lnTo>
                    <a:pt x="46482" y="2000326"/>
                  </a:lnTo>
                  <a:lnTo>
                    <a:pt x="47942" y="1103376"/>
                  </a:lnTo>
                  <a:lnTo>
                    <a:pt x="47942" y="1101407"/>
                  </a:lnTo>
                  <a:lnTo>
                    <a:pt x="52946" y="1100391"/>
                  </a:lnTo>
                  <a:lnTo>
                    <a:pt x="65049" y="1092250"/>
                  </a:lnTo>
                  <a:lnTo>
                    <a:pt x="73202" y="1080185"/>
                  </a:lnTo>
                  <a:lnTo>
                    <a:pt x="76200" y="1065403"/>
                  </a:lnTo>
                  <a:close/>
                </a:path>
                <a:path w="1607820" h="2028825">
                  <a:moveTo>
                    <a:pt x="195072" y="729996"/>
                  </a:moveTo>
                  <a:lnTo>
                    <a:pt x="192151" y="715213"/>
                  </a:lnTo>
                  <a:lnTo>
                    <a:pt x="184035" y="703097"/>
                  </a:lnTo>
                  <a:lnTo>
                    <a:pt x="171932" y="694905"/>
                  </a:lnTo>
                  <a:lnTo>
                    <a:pt x="157099" y="691896"/>
                  </a:lnTo>
                  <a:lnTo>
                    <a:pt x="142214" y="694905"/>
                  </a:lnTo>
                  <a:lnTo>
                    <a:pt x="130124" y="703046"/>
                  </a:lnTo>
                  <a:lnTo>
                    <a:pt x="121932" y="715149"/>
                  </a:lnTo>
                  <a:lnTo>
                    <a:pt x="118872" y="729996"/>
                  </a:lnTo>
                  <a:lnTo>
                    <a:pt x="121856" y="744791"/>
                  </a:lnTo>
                  <a:lnTo>
                    <a:pt x="130009" y="756907"/>
                  </a:lnTo>
                  <a:lnTo>
                    <a:pt x="142113" y="765098"/>
                  </a:lnTo>
                  <a:lnTo>
                    <a:pt x="147015" y="766089"/>
                  </a:lnTo>
                  <a:lnTo>
                    <a:pt x="145542" y="2025383"/>
                  </a:lnTo>
                  <a:lnTo>
                    <a:pt x="165354" y="2025408"/>
                  </a:lnTo>
                  <a:lnTo>
                    <a:pt x="166827" y="768096"/>
                  </a:lnTo>
                  <a:lnTo>
                    <a:pt x="166827" y="766114"/>
                  </a:lnTo>
                  <a:lnTo>
                    <a:pt x="171843" y="765098"/>
                  </a:lnTo>
                  <a:lnTo>
                    <a:pt x="183921" y="756958"/>
                  </a:lnTo>
                  <a:lnTo>
                    <a:pt x="192074" y="744855"/>
                  </a:lnTo>
                  <a:lnTo>
                    <a:pt x="195072" y="729996"/>
                  </a:lnTo>
                  <a:close/>
                </a:path>
                <a:path w="1607820" h="2028825">
                  <a:moveTo>
                    <a:pt x="329311" y="403987"/>
                  </a:moveTo>
                  <a:lnTo>
                    <a:pt x="329272" y="403860"/>
                  </a:lnTo>
                  <a:lnTo>
                    <a:pt x="326313" y="389128"/>
                  </a:lnTo>
                  <a:lnTo>
                    <a:pt x="318173" y="376974"/>
                  </a:lnTo>
                  <a:lnTo>
                    <a:pt x="306108" y="368769"/>
                  </a:lnTo>
                  <a:lnTo>
                    <a:pt x="291338" y="365760"/>
                  </a:lnTo>
                  <a:lnTo>
                    <a:pt x="276466" y="368757"/>
                  </a:lnTo>
                  <a:lnTo>
                    <a:pt x="264312" y="376897"/>
                  </a:lnTo>
                  <a:lnTo>
                    <a:pt x="256108" y="388962"/>
                  </a:lnTo>
                  <a:lnTo>
                    <a:pt x="253111" y="403733"/>
                  </a:lnTo>
                  <a:lnTo>
                    <a:pt x="256095" y="418604"/>
                  </a:lnTo>
                  <a:lnTo>
                    <a:pt x="264236" y="430758"/>
                  </a:lnTo>
                  <a:lnTo>
                    <a:pt x="276301" y="438962"/>
                  </a:lnTo>
                  <a:lnTo>
                    <a:pt x="281228" y="439966"/>
                  </a:lnTo>
                  <a:lnTo>
                    <a:pt x="281305" y="403860"/>
                  </a:lnTo>
                  <a:lnTo>
                    <a:pt x="281254" y="439966"/>
                  </a:lnTo>
                  <a:lnTo>
                    <a:pt x="291084" y="441960"/>
                  </a:lnTo>
                  <a:lnTo>
                    <a:pt x="281228" y="439966"/>
                  </a:lnTo>
                  <a:lnTo>
                    <a:pt x="278130" y="2023084"/>
                  </a:lnTo>
                  <a:lnTo>
                    <a:pt x="297942" y="2023135"/>
                  </a:lnTo>
                  <a:lnTo>
                    <a:pt x="301040" y="441960"/>
                  </a:lnTo>
                  <a:lnTo>
                    <a:pt x="301040" y="439966"/>
                  </a:lnTo>
                  <a:lnTo>
                    <a:pt x="305943" y="438975"/>
                  </a:lnTo>
                  <a:lnTo>
                    <a:pt x="318096" y="430834"/>
                  </a:lnTo>
                  <a:lnTo>
                    <a:pt x="326301" y="418769"/>
                  </a:lnTo>
                  <a:lnTo>
                    <a:pt x="329311" y="403987"/>
                  </a:lnTo>
                  <a:close/>
                </a:path>
                <a:path w="1607820" h="2028825">
                  <a:moveTo>
                    <a:pt x="460248" y="150876"/>
                  </a:moveTo>
                  <a:lnTo>
                    <a:pt x="457314" y="136093"/>
                  </a:lnTo>
                  <a:lnTo>
                    <a:pt x="449160" y="123977"/>
                  </a:lnTo>
                  <a:lnTo>
                    <a:pt x="437057" y="115785"/>
                  </a:lnTo>
                  <a:lnTo>
                    <a:pt x="422275" y="112776"/>
                  </a:lnTo>
                  <a:lnTo>
                    <a:pt x="407390" y="115785"/>
                  </a:lnTo>
                  <a:lnTo>
                    <a:pt x="395300" y="123926"/>
                  </a:lnTo>
                  <a:lnTo>
                    <a:pt x="387108" y="136029"/>
                  </a:lnTo>
                  <a:lnTo>
                    <a:pt x="384048" y="150876"/>
                  </a:lnTo>
                  <a:lnTo>
                    <a:pt x="387045" y="165671"/>
                  </a:lnTo>
                  <a:lnTo>
                    <a:pt x="395236" y="177787"/>
                  </a:lnTo>
                  <a:lnTo>
                    <a:pt x="407352" y="185978"/>
                  </a:lnTo>
                  <a:lnTo>
                    <a:pt x="412203" y="186969"/>
                  </a:lnTo>
                  <a:lnTo>
                    <a:pt x="410718" y="2022525"/>
                  </a:lnTo>
                  <a:lnTo>
                    <a:pt x="430530" y="2022551"/>
                  </a:lnTo>
                  <a:lnTo>
                    <a:pt x="432015" y="188976"/>
                  </a:lnTo>
                  <a:lnTo>
                    <a:pt x="432015" y="186994"/>
                  </a:lnTo>
                  <a:lnTo>
                    <a:pt x="437019" y="185978"/>
                  </a:lnTo>
                  <a:lnTo>
                    <a:pt x="449097" y="177838"/>
                  </a:lnTo>
                  <a:lnTo>
                    <a:pt x="457250" y="165735"/>
                  </a:lnTo>
                  <a:lnTo>
                    <a:pt x="460248" y="150876"/>
                  </a:lnTo>
                  <a:close/>
                </a:path>
                <a:path w="1607820" h="2028825">
                  <a:moveTo>
                    <a:pt x="582295" y="38100"/>
                  </a:moveTo>
                  <a:lnTo>
                    <a:pt x="579297" y="23317"/>
                  </a:lnTo>
                  <a:lnTo>
                    <a:pt x="571144" y="11201"/>
                  </a:lnTo>
                  <a:lnTo>
                    <a:pt x="559041" y="3009"/>
                  </a:lnTo>
                  <a:lnTo>
                    <a:pt x="544195" y="0"/>
                  </a:lnTo>
                  <a:lnTo>
                    <a:pt x="529374" y="3009"/>
                  </a:lnTo>
                  <a:lnTo>
                    <a:pt x="517283" y="11150"/>
                  </a:lnTo>
                  <a:lnTo>
                    <a:pt x="509092" y="23253"/>
                  </a:lnTo>
                  <a:lnTo>
                    <a:pt x="506095" y="38100"/>
                  </a:lnTo>
                  <a:lnTo>
                    <a:pt x="509079" y="52895"/>
                  </a:lnTo>
                  <a:lnTo>
                    <a:pt x="517232" y="65011"/>
                  </a:lnTo>
                  <a:lnTo>
                    <a:pt x="529336" y="73202"/>
                  </a:lnTo>
                  <a:lnTo>
                    <a:pt x="534225" y="74193"/>
                  </a:lnTo>
                  <a:lnTo>
                    <a:pt x="531114" y="2019287"/>
                  </a:lnTo>
                  <a:lnTo>
                    <a:pt x="550926" y="2019312"/>
                  </a:lnTo>
                  <a:lnTo>
                    <a:pt x="554037" y="76200"/>
                  </a:lnTo>
                  <a:lnTo>
                    <a:pt x="554037" y="74218"/>
                  </a:lnTo>
                  <a:lnTo>
                    <a:pt x="559003" y="73202"/>
                  </a:lnTo>
                  <a:lnTo>
                    <a:pt x="571093" y="65062"/>
                  </a:lnTo>
                  <a:lnTo>
                    <a:pt x="579285" y="52959"/>
                  </a:lnTo>
                  <a:lnTo>
                    <a:pt x="582295" y="38100"/>
                  </a:lnTo>
                  <a:close/>
                </a:path>
                <a:path w="1607820" h="2028825">
                  <a:moveTo>
                    <a:pt x="714756" y="38100"/>
                  </a:moveTo>
                  <a:lnTo>
                    <a:pt x="711822" y="23317"/>
                  </a:lnTo>
                  <a:lnTo>
                    <a:pt x="703668" y="11201"/>
                  </a:lnTo>
                  <a:lnTo>
                    <a:pt x="691565" y="3009"/>
                  </a:lnTo>
                  <a:lnTo>
                    <a:pt x="676783" y="0"/>
                  </a:lnTo>
                  <a:lnTo>
                    <a:pt x="661898" y="3009"/>
                  </a:lnTo>
                  <a:lnTo>
                    <a:pt x="649808" y="11150"/>
                  </a:lnTo>
                  <a:lnTo>
                    <a:pt x="641616" y="23253"/>
                  </a:lnTo>
                  <a:lnTo>
                    <a:pt x="638556" y="38100"/>
                  </a:lnTo>
                  <a:lnTo>
                    <a:pt x="641553" y="52895"/>
                  </a:lnTo>
                  <a:lnTo>
                    <a:pt x="649744" y="65011"/>
                  </a:lnTo>
                  <a:lnTo>
                    <a:pt x="661860" y="73202"/>
                  </a:lnTo>
                  <a:lnTo>
                    <a:pt x="666711" y="74193"/>
                  </a:lnTo>
                  <a:lnTo>
                    <a:pt x="665226" y="2019287"/>
                  </a:lnTo>
                  <a:lnTo>
                    <a:pt x="685038" y="2019312"/>
                  </a:lnTo>
                  <a:lnTo>
                    <a:pt x="686523" y="76200"/>
                  </a:lnTo>
                  <a:lnTo>
                    <a:pt x="686523" y="74218"/>
                  </a:lnTo>
                  <a:lnTo>
                    <a:pt x="691527" y="73202"/>
                  </a:lnTo>
                  <a:lnTo>
                    <a:pt x="703605" y="65062"/>
                  </a:lnTo>
                  <a:lnTo>
                    <a:pt x="711758" y="52959"/>
                  </a:lnTo>
                  <a:lnTo>
                    <a:pt x="714756" y="38100"/>
                  </a:lnTo>
                  <a:close/>
                </a:path>
                <a:path w="1607820" h="2028825">
                  <a:moveTo>
                    <a:pt x="845820" y="150876"/>
                  </a:moveTo>
                  <a:lnTo>
                    <a:pt x="842886" y="136093"/>
                  </a:lnTo>
                  <a:lnTo>
                    <a:pt x="834732" y="123977"/>
                  </a:lnTo>
                  <a:lnTo>
                    <a:pt x="822629" y="115785"/>
                  </a:lnTo>
                  <a:lnTo>
                    <a:pt x="807847" y="112776"/>
                  </a:lnTo>
                  <a:lnTo>
                    <a:pt x="792962" y="115785"/>
                  </a:lnTo>
                  <a:lnTo>
                    <a:pt x="780872" y="123926"/>
                  </a:lnTo>
                  <a:lnTo>
                    <a:pt x="772680" y="136029"/>
                  </a:lnTo>
                  <a:lnTo>
                    <a:pt x="769620" y="150876"/>
                  </a:lnTo>
                  <a:lnTo>
                    <a:pt x="772617" y="165671"/>
                  </a:lnTo>
                  <a:lnTo>
                    <a:pt x="780808" y="177787"/>
                  </a:lnTo>
                  <a:lnTo>
                    <a:pt x="792924" y="185978"/>
                  </a:lnTo>
                  <a:lnTo>
                    <a:pt x="797775" y="186969"/>
                  </a:lnTo>
                  <a:lnTo>
                    <a:pt x="796290" y="2022525"/>
                  </a:lnTo>
                  <a:lnTo>
                    <a:pt x="816102" y="2022551"/>
                  </a:lnTo>
                  <a:lnTo>
                    <a:pt x="817587" y="188976"/>
                  </a:lnTo>
                  <a:lnTo>
                    <a:pt x="817587" y="186994"/>
                  </a:lnTo>
                  <a:lnTo>
                    <a:pt x="822591" y="185978"/>
                  </a:lnTo>
                  <a:lnTo>
                    <a:pt x="834669" y="177838"/>
                  </a:lnTo>
                  <a:lnTo>
                    <a:pt x="842822" y="165735"/>
                  </a:lnTo>
                  <a:lnTo>
                    <a:pt x="845820" y="150876"/>
                  </a:lnTo>
                  <a:close/>
                </a:path>
                <a:path w="1607820" h="2028825">
                  <a:moveTo>
                    <a:pt x="978408" y="403860"/>
                  </a:moveTo>
                  <a:lnTo>
                    <a:pt x="975474" y="389077"/>
                  </a:lnTo>
                  <a:lnTo>
                    <a:pt x="967320" y="376961"/>
                  </a:lnTo>
                  <a:lnTo>
                    <a:pt x="955217" y="368769"/>
                  </a:lnTo>
                  <a:lnTo>
                    <a:pt x="940435" y="365760"/>
                  </a:lnTo>
                  <a:lnTo>
                    <a:pt x="925550" y="368769"/>
                  </a:lnTo>
                  <a:lnTo>
                    <a:pt x="913460" y="376910"/>
                  </a:lnTo>
                  <a:lnTo>
                    <a:pt x="905268" y="389013"/>
                  </a:lnTo>
                  <a:lnTo>
                    <a:pt x="902208" y="403860"/>
                  </a:lnTo>
                  <a:lnTo>
                    <a:pt x="905205" y="418655"/>
                  </a:lnTo>
                  <a:lnTo>
                    <a:pt x="913396" y="430771"/>
                  </a:lnTo>
                  <a:lnTo>
                    <a:pt x="925512" y="438962"/>
                  </a:lnTo>
                  <a:lnTo>
                    <a:pt x="930363" y="439940"/>
                  </a:lnTo>
                  <a:lnTo>
                    <a:pt x="928878" y="2023097"/>
                  </a:lnTo>
                  <a:lnTo>
                    <a:pt x="948690" y="2023122"/>
                  </a:lnTo>
                  <a:lnTo>
                    <a:pt x="950175" y="441960"/>
                  </a:lnTo>
                  <a:lnTo>
                    <a:pt x="950175" y="439978"/>
                  </a:lnTo>
                  <a:lnTo>
                    <a:pt x="955179" y="438962"/>
                  </a:lnTo>
                  <a:lnTo>
                    <a:pt x="967257" y="430822"/>
                  </a:lnTo>
                  <a:lnTo>
                    <a:pt x="975410" y="418719"/>
                  </a:lnTo>
                  <a:lnTo>
                    <a:pt x="978408" y="403860"/>
                  </a:lnTo>
                  <a:close/>
                </a:path>
                <a:path w="1607820" h="2028825">
                  <a:moveTo>
                    <a:pt x="1100328" y="729996"/>
                  </a:moveTo>
                  <a:lnTo>
                    <a:pt x="1097407" y="715213"/>
                  </a:lnTo>
                  <a:lnTo>
                    <a:pt x="1089291" y="703097"/>
                  </a:lnTo>
                  <a:lnTo>
                    <a:pt x="1077188" y="694905"/>
                  </a:lnTo>
                  <a:lnTo>
                    <a:pt x="1062355" y="691896"/>
                  </a:lnTo>
                  <a:lnTo>
                    <a:pt x="1047470" y="694905"/>
                  </a:lnTo>
                  <a:lnTo>
                    <a:pt x="1035380" y="703046"/>
                  </a:lnTo>
                  <a:lnTo>
                    <a:pt x="1027188" y="715149"/>
                  </a:lnTo>
                  <a:lnTo>
                    <a:pt x="1024128" y="729996"/>
                  </a:lnTo>
                  <a:lnTo>
                    <a:pt x="1027112" y="744791"/>
                  </a:lnTo>
                  <a:lnTo>
                    <a:pt x="1035265" y="756907"/>
                  </a:lnTo>
                  <a:lnTo>
                    <a:pt x="1047369" y="765098"/>
                  </a:lnTo>
                  <a:lnTo>
                    <a:pt x="1052271" y="766089"/>
                  </a:lnTo>
                  <a:lnTo>
                    <a:pt x="1050798" y="2025383"/>
                  </a:lnTo>
                  <a:lnTo>
                    <a:pt x="1070610" y="2025408"/>
                  </a:lnTo>
                  <a:lnTo>
                    <a:pt x="1072083" y="768096"/>
                  </a:lnTo>
                  <a:lnTo>
                    <a:pt x="1072083" y="766114"/>
                  </a:lnTo>
                  <a:lnTo>
                    <a:pt x="1077099" y="765098"/>
                  </a:lnTo>
                  <a:lnTo>
                    <a:pt x="1089177" y="756958"/>
                  </a:lnTo>
                  <a:lnTo>
                    <a:pt x="1097330" y="744855"/>
                  </a:lnTo>
                  <a:lnTo>
                    <a:pt x="1100328" y="729996"/>
                  </a:lnTo>
                  <a:close/>
                </a:path>
                <a:path w="1607820" h="2028825">
                  <a:moveTo>
                    <a:pt x="1222248" y="1034796"/>
                  </a:moveTo>
                  <a:lnTo>
                    <a:pt x="1219327" y="1020013"/>
                  </a:lnTo>
                  <a:lnTo>
                    <a:pt x="1211211" y="1007897"/>
                  </a:lnTo>
                  <a:lnTo>
                    <a:pt x="1199108" y="999705"/>
                  </a:lnTo>
                  <a:lnTo>
                    <a:pt x="1184275" y="996696"/>
                  </a:lnTo>
                  <a:lnTo>
                    <a:pt x="1169390" y="999705"/>
                  </a:lnTo>
                  <a:lnTo>
                    <a:pt x="1157300" y="1007846"/>
                  </a:lnTo>
                  <a:lnTo>
                    <a:pt x="1149108" y="1019949"/>
                  </a:lnTo>
                  <a:lnTo>
                    <a:pt x="1146048" y="1034796"/>
                  </a:lnTo>
                  <a:lnTo>
                    <a:pt x="1149032" y="1049591"/>
                  </a:lnTo>
                  <a:lnTo>
                    <a:pt x="1157185" y="1061707"/>
                  </a:lnTo>
                  <a:lnTo>
                    <a:pt x="1169289" y="1069898"/>
                  </a:lnTo>
                  <a:lnTo>
                    <a:pt x="1174178" y="1070889"/>
                  </a:lnTo>
                  <a:lnTo>
                    <a:pt x="1172718" y="2006333"/>
                  </a:lnTo>
                  <a:lnTo>
                    <a:pt x="1192530" y="2006358"/>
                  </a:lnTo>
                  <a:lnTo>
                    <a:pt x="1193990" y="1072896"/>
                  </a:lnTo>
                  <a:lnTo>
                    <a:pt x="1193990" y="1070914"/>
                  </a:lnTo>
                  <a:lnTo>
                    <a:pt x="1199019" y="1069898"/>
                  </a:lnTo>
                  <a:lnTo>
                    <a:pt x="1211097" y="1061758"/>
                  </a:lnTo>
                  <a:lnTo>
                    <a:pt x="1219250" y="1049655"/>
                  </a:lnTo>
                  <a:lnTo>
                    <a:pt x="1222248" y="1034796"/>
                  </a:lnTo>
                  <a:close/>
                </a:path>
                <a:path w="1607820" h="2028825">
                  <a:moveTo>
                    <a:pt x="1354836" y="1307719"/>
                  </a:moveTo>
                  <a:lnTo>
                    <a:pt x="1354810" y="1307592"/>
                  </a:lnTo>
                  <a:lnTo>
                    <a:pt x="1351915" y="1292860"/>
                  </a:lnTo>
                  <a:lnTo>
                    <a:pt x="1343799" y="1280706"/>
                  </a:lnTo>
                  <a:lnTo>
                    <a:pt x="1331696" y="1272501"/>
                  </a:lnTo>
                  <a:lnTo>
                    <a:pt x="1316863" y="1269492"/>
                  </a:lnTo>
                  <a:lnTo>
                    <a:pt x="1302004" y="1272489"/>
                  </a:lnTo>
                  <a:lnTo>
                    <a:pt x="1289888" y="1280629"/>
                  </a:lnTo>
                  <a:lnTo>
                    <a:pt x="1281696" y="1292694"/>
                  </a:lnTo>
                  <a:lnTo>
                    <a:pt x="1278636" y="1307465"/>
                  </a:lnTo>
                  <a:lnTo>
                    <a:pt x="1281620" y="1322336"/>
                  </a:lnTo>
                  <a:lnTo>
                    <a:pt x="1289773" y="1334465"/>
                  </a:lnTo>
                  <a:lnTo>
                    <a:pt x="1301877" y="1342669"/>
                  </a:lnTo>
                  <a:lnTo>
                    <a:pt x="1306741" y="1343660"/>
                  </a:lnTo>
                  <a:lnTo>
                    <a:pt x="1305306" y="2028291"/>
                  </a:lnTo>
                  <a:lnTo>
                    <a:pt x="1325118" y="2028342"/>
                  </a:lnTo>
                  <a:lnTo>
                    <a:pt x="1326680" y="1345692"/>
                  </a:lnTo>
                  <a:lnTo>
                    <a:pt x="1326680" y="1343710"/>
                  </a:lnTo>
                  <a:lnTo>
                    <a:pt x="1331582" y="1342732"/>
                  </a:lnTo>
                  <a:lnTo>
                    <a:pt x="1343685" y="1334592"/>
                  </a:lnTo>
                  <a:lnTo>
                    <a:pt x="1351838" y="1322501"/>
                  </a:lnTo>
                  <a:lnTo>
                    <a:pt x="1354836" y="1307719"/>
                  </a:lnTo>
                  <a:close/>
                </a:path>
                <a:path w="1607820" h="2028825">
                  <a:moveTo>
                    <a:pt x="1485900" y="1612544"/>
                  </a:moveTo>
                  <a:lnTo>
                    <a:pt x="1485861" y="1612353"/>
                  </a:lnTo>
                  <a:lnTo>
                    <a:pt x="1482979" y="1597710"/>
                  </a:lnTo>
                  <a:lnTo>
                    <a:pt x="1474876" y="1585569"/>
                  </a:lnTo>
                  <a:lnTo>
                    <a:pt x="1462824" y="1577352"/>
                  </a:lnTo>
                  <a:lnTo>
                    <a:pt x="1448054" y="1574292"/>
                  </a:lnTo>
                  <a:lnTo>
                    <a:pt x="1433182" y="1577225"/>
                  </a:lnTo>
                  <a:lnTo>
                    <a:pt x="1421015" y="1585353"/>
                  </a:lnTo>
                  <a:lnTo>
                    <a:pt x="1412773" y="1597431"/>
                  </a:lnTo>
                  <a:lnTo>
                    <a:pt x="1409700" y="1612239"/>
                  </a:lnTo>
                  <a:lnTo>
                    <a:pt x="1412684" y="1627085"/>
                  </a:lnTo>
                  <a:lnTo>
                    <a:pt x="1420825" y="1639227"/>
                  </a:lnTo>
                  <a:lnTo>
                    <a:pt x="1432890" y="1647444"/>
                  </a:lnTo>
                  <a:lnTo>
                    <a:pt x="1437754" y="1648447"/>
                  </a:lnTo>
                  <a:lnTo>
                    <a:pt x="1436370" y="2009228"/>
                  </a:lnTo>
                  <a:lnTo>
                    <a:pt x="1456182" y="2009305"/>
                  </a:lnTo>
                  <a:lnTo>
                    <a:pt x="1457553" y="1650492"/>
                  </a:lnTo>
                  <a:lnTo>
                    <a:pt x="1457566" y="1648548"/>
                  </a:lnTo>
                  <a:lnTo>
                    <a:pt x="1462532" y="1647571"/>
                  </a:lnTo>
                  <a:lnTo>
                    <a:pt x="1474685" y="1639443"/>
                  </a:lnTo>
                  <a:lnTo>
                    <a:pt x="1482890" y="1627365"/>
                  </a:lnTo>
                  <a:lnTo>
                    <a:pt x="1485900" y="1612544"/>
                  </a:lnTo>
                  <a:close/>
                </a:path>
                <a:path w="1607820" h="2028825">
                  <a:moveTo>
                    <a:pt x="1607820" y="1765033"/>
                  </a:moveTo>
                  <a:lnTo>
                    <a:pt x="1607756" y="1764728"/>
                  </a:lnTo>
                  <a:lnTo>
                    <a:pt x="1604975" y="1750187"/>
                  </a:lnTo>
                  <a:lnTo>
                    <a:pt x="1596885" y="1738020"/>
                  </a:lnTo>
                  <a:lnTo>
                    <a:pt x="1584807" y="1729778"/>
                  </a:lnTo>
                  <a:lnTo>
                    <a:pt x="1569961" y="1726692"/>
                  </a:lnTo>
                  <a:lnTo>
                    <a:pt x="1555165" y="1729600"/>
                  </a:lnTo>
                  <a:lnTo>
                    <a:pt x="1543024" y="1737690"/>
                  </a:lnTo>
                  <a:lnTo>
                    <a:pt x="1534769" y="1749742"/>
                  </a:lnTo>
                  <a:lnTo>
                    <a:pt x="1531620" y="1764550"/>
                  </a:lnTo>
                  <a:lnTo>
                    <a:pt x="1534528" y="1779409"/>
                  </a:lnTo>
                  <a:lnTo>
                    <a:pt x="1542643" y="1791576"/>
                  </a:lnTo>
                  <a:lnTo>
                    <a:pt x="1554746" y="1799818"/>
                  </a:lnTo>
                  <a:lnTo>
                    <a:pt x="1559585" y="1800821"/>
                  </a:lnTo>
                  <a:lnTo>
                    <a:pt x="1558290" y="2017141"/>
                  </a:lnTo>
                  <a:lnTo>
                    <a:pt x="1578089" y="2017268"/>
                  </a:lnTo>
                  <a:lnTo>
                    <a:pt x="1579384" y="1802892"/>
                  </a:lnTo>
                  <a:lnTo>
                    <a:pt x="1579397" y="1800974"/>
                  </a:lnTo>
                  <a:lnTo>
                    <a:pt x="1584375" y="1799996"/>
                  </a:lnTo>
                  <a:lnTo>
                    <a:pt x="1596517" y="1791906"/>
                  </a:lnTo>
                  <a:lnTo>
                    <a:pt x="1604733" y="1779854"/>
                  </a:lnTo>
                  <a:lnTo>
                    <a:pt x="1607820" y="17650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245" y="6040373"/>
              <a:ext cx="76073" cy="2175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790182" y="5033009"/>
              <a:ext cx="585470" cy="1247775"/>
            </a:xfrm>
            <a:custGeom>
              <a:avLst/>
              <a:gdLst/>
              <a:ahLst/>
              <a:cxnLst/>
              <a:rect l="l" t="t" r="r" b="b"/>
              <a:pathLst>
                <a:path w="585470" h="1247775">
                  <a:moveTo>
                    <a:pt x="76200" y="983221"/>
                  </a:moveTo>
                  <a:lnTo>
                    <a:pt x="76136" y="982916"/>
                  </a:lnTo>
                  <a:lnTo>
                    <a:pt x="73355" y="968375"/>
                  </a:lnTo>
                  <a:lnTo>
                    <a:pt x="65278" y="956208"/>
                  </a:lnTo>
                  <a:lnTo>
                    <a:pt x="53187" y="947966"/>
                  </a:lnTo>
                  <a:lnTo>
                    <a:pt x="38354" y="944880"/>
                  </a:lnTo>
                  <a:lnTo>
                    <a:pt x="23545" y="947788"/>
                  </a:lnTo>
                  <a:lnTo>
                    <a:pt x="11404" y="955878"/>
                  </a:lnTo>
                  <a:lnTo>
                    <a:pt x="3149" y="967930"/>
                  </a:lnTo>
                  <a:lnTo>
                    <a:pt x="0" y="982738"/>
                  </a:lnTo>
                  <a:lnTo>
                    <a:pt x="2908" y="997597"/>
                  </a:lnTo>
                  <a:lnTo>
                    <a:pt x="11023" y="1009764"/>
                  </a:lnTo>
                  <a:lnTo>
                    <a:pt x="23126" y="1018006"/>
                  </a:lnTo>
                  <a:lnTo>
                    <a:pt x="27965" y="1019009"/>
                  </a:lnTo>
                  <a:lnTo>
                    <a:pt x="26670" y="1235329"/>
                  </a:lnTo>
                  <a:lnTo>
                    <a:pt x="46482" y="1235456"/>
                  </a:lnTo>
                  <a:lnTo>
                    <a:pt x="47764" y="1021080"/>
                  </a:lnTo>
                  <a:lnTo>
                    <a:pt x="47777" y="1019162"/>
                  </a:lnTo>
                  <a:lnTo>
                    <a:pt x="52755" y="1018184"/>
                  </a:lnTo>
                  <a:lnTo>
                    <a:pt x="64897" y="1010094"/>
                  </a:lnTo>
                  <a:lnTo>
                    <a:pt x="73113" y="998042"/>
                  </a:lnTo>
                  <a:lnTo>
                    <a:pt x="76200" y="983221"/>
                  </a:lnTo>
                  <a:close/>
                </a:path>
                <a:path w="585470" h="1247775">
                  <a:moveTo>
                    <a:pt x="210439" y="850696"/>
                  </a:moveTo>
                  <a:lnTo>
                    <a:pt x="210362" y="850315"/>
                  </a:lnTo>
                  <a:lnTo>
                    <a:pt x="207543" y="835850"/>
                  </a:lnTo>
                  <a:lnTo>
                    <a:pt x="199466" y="823671"/>
                  </a:lnTo>
                  <a:lnTo>
                    <a:pt x="187413" y="815403"/>
                  </a:lnTo>
                  <a:lnTo>
                    <a:pt x="172593" y="812292"/>
                  </a:lnTo>
                  <a:lnTo>
                    <a:pt x="157772" y="815174"/>
                  </a:lnTo>
                  <a:lnTo>
                    <a:pt x="145605" y="823239"/>
                  </a:lnTo>
                  <a:lnTo>
                    <a:pt x="137337" y="835291"/>
                  </a:lnTo>
                  <a:lnTo>
                    <a:pt x="134239" y="850087"/>
                  </a:lnTo>
                  <a:lnTo>
                    <a:pt x="137121" y="864946"/>
                  </a:lnTo>
                  <a:lnTo>
                    <a:pt x="145199" y="877125"/>
                  </a:lnTo>
                  <a:lnTo>
                    <a:pt x="157251" y="885393"/>
                  </a:lnTo>
                  <a:lnTo>
                    <a:pt x="162140" y="886409"/>
                  </a:lnTo>
                  <a:lnTo>
                    <a:pt x="159258" y="1247190"/>
                  </a:lnTo>
                  <a:lnTo>
                    <a:pt x="179070" y="1247343"/>
                  </a:lnTo>
                  <a:lnTo>
                    <a:pt x="181940" y="888492"/>
                  </a:lnTo>
                  <a:lnTo>
                    <a:pt x="181952" y="886587"/>
                  </a:lnTo>
                  <a:lnTo>
                    <a:pt x="186893" y="885621"/>
                  </a:lnTo>
                  <a:lnTo>
                    <a:pt x="199059" y="877557"/>
                  </a:lnTo>
                  <a:lnTo>
                    <a:pt x="207327" y="865505"/>
                  </a:lnTo>
                  <a:lnTo>
                    <a:pt x="210439" y="850696"/>
                  </a:lnTo>
                  <a:close/>
                </a:path>
                <a:path w="585470" h="1247775">
                  <a:moveTo>
                    <a:pt x="330708" y="627989"/>
                  </a:moveTo>
                  <a:lnTo>
                    <a:pt x="330682" y="627862"/>
                  </a:lnTo>
                  <a:lnTo>
                    <a:pt x="327787" y="613156"/>
                  </a:lnTo>
                  <a:lnTo>
                    <a:pt x="319671" y="601027"/>
                  </a:lnTo>
                  <a:lnTo>
                    <a:pt x="307568" y="592823"/>
                  </a:lnTo>
                  <a:lnTo>
                    <a:pt x="292735" y="589788"/>
                  </a:lnTo>
                  <a:lnTo>
                    <a:pt x="277939" y="592747"/>
                  </a:lnTo>
                  <a:lnTo>
                    <a:pt x="265798" y="600887"/>
                  </a:lnTo>
                  <a:lnTo>
                    <a:pt x="257581" y="612965"/>
                  </a:lnTo>
                  <a:lnTo>
                    <a:pt x="254508" y="627786"/>
                  </a:lnTo>
                  <a:lnTo>
                    <a:pt x="257492" y="642632"/>
                  </a:lnTo>
                  <a:lnTo>
                    <a:pt x="265645" y="654761"/>
                  </a:lnTo>
                  <a:lnTo>
                    <a:pt x="277749" y="662965"/>
                  </a:lnTo>
                  <a:lnTo>
                    <a:pt x="282600" y="663956"/>
                  </a:lnTo>
                  <a:lnTo>
                    <a:pt x="281178" y="1240637"/>
                  </a:lnTo>
                  <a:lnTo>
                    <a:pt x="300990" y="1240688"/>
                  </a:lnTo>
                  <a:lnTo>
                    <a:pt x="302412" y="665988"/>
                  </a:lnTo>
                  <a:lnTo>
                    <a:pt x="302412" y="664032"/>
                  </a:lnTo>
                  <a:lnTo>
                    <a:pt x="307390" y="663041"/>
                  </a:lnTo>
                  <a:lnTo>
                    <a:pt x="319506" y="654900"/>
                  </a:lnTo>
                  <a:lnTo>
                    <a:pt x="327698" y="642823"/>
                  </a:lnTo>
                  <a:lnTo>
                    <a:pt x="330708" y="627989"/>
                  </a:lnTo>
                  <a:close/>
                </a:path>
                <a:path w="585470" h="1247775">
                  <a:moveTo>
                    <a:pt x="452628" y="364363"/>
                  </a:moveTo>
                  <a:lnTo>
                    <a:pt x="452602" y="364236"/>
                  </a:lnTo>
                  <a:lnTo>
                    <a:pt x="449707" y="349504"/>
                  </a:lnTo>
                  <a:lnTo>
                    <a:pt x="441591" y="337350"/>
                  </a:lnTo>
                  <a:lnTo>
                    <a:pt x="429488" y="329145"/>
                  </a:lnTo>
                  <a:lnTo>
                    <a:pt x="414655" y="326136"/>
                  </a:lnTo>
                  <a:lnTo>
                    <a:pt x="399796" y="329133"/>
                  </a:lnTo>
                  <a:lnTo>
                    <a:pt x="387680" y="337273"/>
                  </a:lnTo>
                  <a:lnTo>
                    <a:pt x="379488" y="349338"/>
                  </a:lnTo>
                  <a:lnTo>
                    <a:pt x="376428" y="364109"/>
                  </a:lnTo>
                  <a:lnTo>
                    <a:pt x="379412" y="378980"/>
                  </a:lnTo>
                  <a:lnTo>
                    <a:pt x="387565" y="391134"/>
                  </a:lnTo>
                  <a:lnTo>
                    <a:pt x="399669" y="399338"/>
                  </a:lnTo>
                  <a:lnTo>
                    <a:pt x="404545" y="400316"/>
                  </a:lnTo>
                  <a:lnTo>
                    <a:pt x="403098" y="1227823"/>
                  </a:lnTo>
                  <a:lnTo>
                    <a:pt x="422910" y="1227848"/>
                  </a:lnTo>
                  <a:lnTo>
                    <a:pt x="424357" y="402336"/>
                  </a:lnTo>
                  <a:lnTo>
                    <a:pt x="424357" y="400367"/>
                  </a:lnTo>
                  <a:lnTo>
                    <a:pt x="429374" y="399351"/>
                  </a:lnTo>
                  <a:lnTo>
                    <a:pt x="441477" y="391210"/>
                  </a:lnTo>
                  <a:lnTo>
                    <a:pt x="449630" y="379145"/>
                  </a:lnTo>
                  <a:lnTo>
                    <a:pt x="452628" y="364363"/>
                  </a:lnTo>
                  <a:close/>
                </a:path>
                <a:path w="585470" h="1247775">
                  <a:moveTo>
                    <a:pt x="585216" y="38100"/>
                  </a:moveTo>
                  <a:lnTo>
                    <a:pt x="582295" y="23317"/>
                  </a:lnTo>
                  <a:lnTo>
                    <a:pt x="574179" y="11201"/>
                  </a:lnTo>
                  <a:lnTo>
                    <a:pt x="562076" y="3009"/>
                  </a:lnTo>
                  <a:lnTo>
                    <a:pt x="547243" y="0"/>
                  </a:lnTo>
                  <a:lnTo>
                    <a:pt x="532358" y="3009"/>
                  </a:lnTo>
                  <a:lnTo>
                    <a:pt x="520268" y="11150"/>
                  </a:lnTo>
                  <a:lnTo>
                    <a:pt x="512076" y="23253"/>
                  </a:lnTo>
                  <a:lnTo>
                    <a:pt x="509016" y="38100"/>
                  </a:lnTo>
                  <a:lnTo>
                    <a:pt x="512000" y="52895"/>
                  </a:lnTo>
                  <a:lnTo>
                    <a:pt x="520153" y="65011"/>
                  </a:lnTo>
                  <a:lnTo>
                    <a:pt x="532257" y="73202"/>
                  </a:lnTo>
                  <a:lnTo>
                    <a:pt x="537159" y="74193"/>
                  </a:lnTo>
                  <a:lnTo>
                    <a:pt x="535686" y="1225537"/>
                  </a:lnTo>
                  <a:lnTo>
                    <a:pt x="555498" y="1225562"/>
                  </a:lnTo>
                  <a:lnTo>
                    <a:pt x="556971" y="76200"/>
                  </a:lnTo>
                  <a:lnTo>
                    <a:pt x="556971" y="74218"/>
                  </a:lnTo>
                  <a:lnTo>
                    <a:pt x="561987" y="73202"/>
                  </a:lnTo>
                  <a:lnTo>
                    <a:pt x="574065" y="65062"/>
                  </a:lnTo>
                  <a:lnTo>
                    <a:pt x="582218" y="52959"/>
                  </a:lnTo>
                  <a:lnTo>
                    <a:pt x="585216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0818" y="6216256"/>
              <a:ext cx="2519680" cy="111760"/>
            </a:xfrm>
            <a:custGeom>
              <a:avLst/>
              <a:gdLst/>
              <a:ahLst/>
              <a:cxnLst/>
              <a:rect l="l" t="t" r="r" b="b"/>
              <a:pathLst>
                <a:path w="2519679" h="111760">
                  <a:moveTo>
                    <a:pt x="2423795" y="0"/>
                  </a:moveTo>
                  <a:lnTo>
                    <a:pt x="2417826" y="1600"/>
                  </a:lnTo>
                  <a:lnTo>
                    <a:pt x="2412238" y="11049"/>
                  </a:lnTo>
                  <a:lnTo>
                    <a:pt x="2413889" y="17106"/>
                  </a:lnTo>
                  <a:lnTo>
                    <a:pt x="2463141" y="45887"/>
                  </a:lnTo>
                  <a:lnTo>
                    <a:pt x="2499741" y="45910"/>
                  </a:lnTo>
                  <a:lnTo>
                    <a:pt x="2499741" y="65722"/>
                  </a:lnTo>
                  <a:lnTo>
                    <a:pt x="2463096" y="65722"/>
                  </a:lnTo>
                  <a:lnTo>
                    <a:pt x="2418588" y="91655"/>
                  </a:lnTo>
                  <a:lnTo>
                    <a:pt x="2413762" y="94411"/>
                  </a:lnTo>
                  <a:lnTo>
                    <a:pt x="2412238" y="100469"/>
                  </a:lnTo>
                  <a:lnTo>
                    <a:pt x="2414905" y="105206"/>
                  </a:lnTo>
                  <a:lnTo>
                    <a:pt x="2417699" y="109931"/>
                  </a:lnTo>
                  <a:lnTo>
                    <a:pt x="2423795" y="111531"/>
                  </a:lnTo>
                  <a:lnTo>
                    <a:pt x="2502434" y="65722"/>
                  </a:lnTo>
                  <a:lnTo>
                    <a:pt x="2499741" y="65722"/>
                  </a:lnTo>
                  <a:lnTo>
                    <a:pt x="2502474" y="65699"/>
                  </a:lnTo>
                  <a:lnTo>
                    <a:pt x="2519426" y="55829"/>
                  </a:lnTo>
                  <a:lnTo>
                    <a:pt x="2428621" y="2768"/>
                  </a:lnTo>
                  <a:lnTo>
                    <a:pt x="2423795" y="0"/>
                  </a:lnTo>
                  <a:close/>
                </a:path>
                <a:path w="2519679" h="111760">
                  <a:moveTo>
                    <a:pt x="2480122" y="55801"/>
                  </a:moveTo>
                  <a:lnTo>
                    <a:pt x="2463135" y="65699"/>
                  </a:lnTo>
                  <a:lnTo>
                    <a:pt x="2499741" y="65722"/>
                  </a:lnTo>
                  <a:lnTo>
                    <a:pt x="2499741" y="64363"/>
                  </a:lnTo>
                  <a:lnTo>
                    <a:pt x="2494788" y="64363"/>
                  </a:lnTo>
                  <a:lnTo>
                    <a:pt x="2480122" y="55801"/>
                  </a:lnTo>
                  <a:close/>
                </a:path>
                <a:path w="2519679" h="111760">
                  <a:moveTo>
                    <a:pt x="0" y="44335"/>
                  </a:moveTo>
                  <a:lnTo>
                    <a:pt x="0" y="64147"/>
                  </a:lnTo>
                  <a:lnTo>
                    <a:pt x="2463135" y="65699"/>
                  </a:lnTo>
                  <a:lnTo>
                    <a:pt x="2480122" y="55801"/>
                  </a:lnTo>
                  <a:lnTo>
                    <a:pt x="2463141" y="45887"/>
                  </a:lnTo>
                  <a:lnTo>
                    <a:pt x="0" y="44335"/>
                  </a:lnTo>
                  <a:close/>
                </a:path>
                <a:path w="2519679" h="111760">
                  <a:moveTo>
                    <a:pt x="2494788" y="47256"/>
                  </a:moveTo>
                  <a:lnTo>
                    <a:pt x="2480122" y="55801"/>
                  </a:lnTo>
                  <a:lnTo>
                    <a:pt x="2494788" y="64363"/>
                  </a:lnTo>
                  <a:lnTo>
                    <a:pt x="2494788" y="47256"/>
                  </a:lnTo>
                  <a:close/>
                </a:path>
                <a:path w="2519679" h="111760">
                  <a:moveTo>
                    <a:pt x="2499741" y="47256"/>
                  </a:moveTo>
                  <a:lnTo>
                    <a:pt x="2494788" y="47256"/>
                  </a:lnTo>
                  <a:lnTo>
                    <a:pt x="2494788" y="64363"/>
                  </a:lnTo>
                  <a:lnTo>
                    <a:pt x="2499741" y="64363"/>
                  </a:lnTo>
                  <a:lnTo>
                    <a:pt x="2499741" y="47256"/>
                  </a:lnTo>
                  <a:close/>
                </a:path>
                <a:path w="2519679" h="111760">
                  <a:moveTo>
                    <a:pt x="2463141" y="45887"/>
                  </a:moveTo>
                  <a:lnTo>
                    <a:pt x="2480122" y="55801"/>
                  </a:lnTo>
                  <a:lnTo>
                    <a:pt x="2494788" y="47256"/>
                  </a:lnTo>
                  <a:lnTo>
                    <a:pt x="2499741" y="47256"/>
                  </a:lnTo>
                  <a:lnTo>
                    <a:pt x="2499741" y="45910"/>
                  </a:lnTo>
                  <a:lnTo>
                    <a:pt x="2463141" y="45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588757" y="6069888"/>
            <a:ext cx="965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4994" y="6433820"/>
            <a:ext cx="1302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Analog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signal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6801" y="6433820"/>
            <a:ext cx="1263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Digital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signal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43154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Binary</a:t>
            </a:r>
            <a:r>
              <a:rPr spc="60" dirty="0"/>
              <a:t> </a:t>
            </a:r>
            <a:r>
              <a:rPr spc="130" dirty="0"/>
              <a:t>Digital</a:t>
            </a:r>
            <a:r>
              <a:rPr spc="60" dirty="0"/>
              <a:t> </a:t>
            </a:r>
            <a:r>
              <a:rPr spc="155" dirty="0"/>
              <a:t>Signal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392" y="5435295"/>
            <a:ext cx="5064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29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Binary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values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are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represented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by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values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or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ranges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values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physical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quantities.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4453" y="3720845"/>
            <a:ext cx="2566035" cy="2219960"/>
          </a:xfrm>
          <a:custGeom>
            <a:avLst/>
            <a:gdLst/>
            <a:ahLst/>
            <a:cxnLst/>
            <a:rect l="l" t="t" r="r" b="b"/>
            <a:pathLst>
              <a:path w="2566034" h="2219960">
                <a:moveTo>
                  <a:pt x="2566035" y="2164143"/>
                </a:moveTo>
                <a:lnTo>
                  <a:pt x="2470531" y="2108314"/>
                </a:lnTo>
                <a:lnTo>
                  <a:pt x="2464435" y="2109914"/>
                </a:lnTo>
                <a:lnTo>
                  <a:pt x="2461641" y="2114639"/>
                </a:lnTo>
                <a:lnTo>
                  <a:pt x="2458974" y="2119363"/>
                </a:lnTo>
                <a:lnTo>
                  <a:pt x="2460498" y="2125421"/>
                </a:lnTo>
                <a:lnTo>
                  <a:pt x="2509748" y="2154212"/>
                </a:lnTo>
                <a:lnTo>
                  <a:pt x="65659" y="2152675"/>
                </a:lnTo>
                <a:lnTo>
                  <a:pt x="65659" y="56210"/>
                </a:lnTo>
                <a:lnTo>
                  <a:pt x="91694" y="100838"/>
                </a:lnTo>
                <a:lnTo>
                  <a:pt x="94361" y="105537"/>
                </a:lnTo>
                <a:lnTo>
                  <a:pt x="100457" y="107188"/>
                </a:lnTo>
                <a:lnTo>
                  <a:pt x="105156" y="104394"/>
                </a:lnTo>
                <a:lnTo>
                  <a:pt x="109982" y="101600"/>
                </a:lnTo>
                <a:lnTo>
                  <a:pt x="111506" y="95504"/>
                </a:lnTo>
                <a:lnTo>
                  <a:pt x="108712" y="90805"/>
                </a:lnTo>
                <a:lnTo>
                  <a:pt x="67157" y="19558"/>
                </a:lnTo>
                <a:lnTo>
                  <a:pt x="55753" y="0"/>
                </a:lnTo>
                <a:lnTo>
                  <a:pt x="2794" y="90805"/>
                </a:lnTo>
                <a:lnTo>
                  <a:pt x="0" y="95504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8"/>
                </a:lnTo>
                <a:lnTo>
                  <a:pt x="17145" y="105537"/>
                </a:lnTo>
                <a:lnTo>
                  <a:pt x="19812" y="100838"/>
                </a:lnTo>
                <a:lnTo>
                  <a:pt x="45847" y="56210"/>
                </a:lnTo>
                <a:lnTo>
                  <a:pt x="45847" y="2152662"/>
                </a:lnTo>
                <a:lnTo>
                  <a:pt x="45085" y="2152650"/>
                </a:lnTo>
                <a:lnTo>
                  <a:pt x="45085" y="2172462"/>
                </a:lnTo>
                <a:lnTo>
                  <a:pt x="2509736" y="2174024"/>
                </a:lnTo>
                <a:lnTo>
                  <a:pt x="2546350" y="2174036"/>
                </a:lnTo>
                <a:lnTo>
                  <a:pt x="2509697" y="2174036"/>
                </a:lnTo>
                <a:lnTo>
                  <a:pt x="2460498" y="2202726"/>
                </a:lnTo>
                <a:lnTo>
                  <a:pt x="2458847" y="2208796"/>
                </a:lnTo>
                <a:lnTo>
                  <a:pt x="2464435" y="2218245"/>
                </a:lnTo>
                <a:lnTo>
                  <a:pt x="2470404" y="2219845"/>
                </a:lnTo>
                <a:lnTo>
                  <a:pt x="2475230" y="2217089"/>
                </a:lnTo>
                <a:lnTo>
                  <a:pt x="2549055" y="2174036"/>
                </a:lnTo>
                <a:lnTo>
                  <a:pt x="2566035" y="2164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6592" y="2005025"/>
            <a:ext cx="7048500" cy="3202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6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An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information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variable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represented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by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physical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quantity.</a:t>
            </a:r>
            <a:endParaRPr sz="20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2005"/>
              </a:spcBef>
            </a:pPr>
            <a:r>
              <a:rPr sz="1500" spc="-165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6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35" dirty="0">
                <a:solidFill>
                  <a:srgbClr val="006FC0"/>
                </a:solidFill>
                <a:latin typeface="Cambria"/>
                <a:cs typeface="Cambria"/>
              </a:rPr>
              <a:t>di</a:t>
            </a:r>
            <a:r>
              <a:rPr sz="2000" spc="150" dirty="0">
                <a:solidFill>
                  <a:srgbClr val="006FC0"/>
                </a:solidFill>
                <a:latin typeface="Cambria"/>
                <a:cs typeface="Cambria"/>
              </a:rPr>
              <a:t>g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ital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y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te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m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s,</a:t>
            </a:r>
            <a:r>
              <a:rPr sz="2000" spc="-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v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ia</a:t>
            </a:r>
            <a:r>
              <a:rPr sz="2000" spc="160" dirty="0">
                <a:solidFill>
                  <a:srgbClr val="006FC0"/>
                </a:solidFill>
                <a:latin typeface="Cambria"/>
                <a:cs typeface="Cambria"/>
              </a:rPr>
              <a:t>b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le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ta</a:t>
            </a:r>
            <a:r>
              <a:rPr sz="2000" spc="-20" dirty="0">
                <a:solidFill>
                  <a:srgbClr val="006FC0"/>
                </a:solidFill>
                <a:latin typeface="Cambria"/>
                <a:cs typeface="Cambria"/>
              </a:rPr>
              <a:t>k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di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c</a:t>
            </a:r>
            <a:r>
              <a:rPr sz="2000" spc="-1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et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v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al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ues.</a:t>
            </a:r>
            <a:endParaRPr sz="2000">
              <a:latin typeface="Cambria"/>
              <a:cs typeface="Cambria"/>
            </a:endParaRPr>
          </a:p>
          <a:p>
            <a:pPr marL="520700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520700" algn="l"/>
              </a:tabLst>
            </a:pP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Two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level,</a:t>
            </a:r>
            <a:r>
              <a:rPr sz="18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binary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values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are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most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prevalent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values.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B86FB8"/>
              </a:buClr>
              <a:buFont typeface="Wingdings"/>
              <a:buChar char=""/>
            </a:pPr>
            <a:endParaRPr sz="165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6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Binary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values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are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represented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abstractly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by: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3000" i="1" spc="-7" baseline="29166" dirty="0">
                <a:latin typeface="Times New Roman"/>
                <a:cs typeface="Times New Roman"/>
              </a:rPr>
              <a:t>V</a:t>
            </a:r>
            <a:r>
              <a:rPr sz="3000" spc="-7" baseline="29166" dirty="0">
                <a:latin typeface="Times New Roman"/>
                <a:cs typeface="Times New Roman"/>
              </a:rPr>
              <a:t>(</a:t>
            </a:r>
            <a:r>
              <a:rPr sz="3000" i="1" spc="-7" baseline="29166" dirty="0">
                <a:latin typeface="Times New Roman"/>
                <a:cs typeface="Times New Roman"/>
              </a:rPr>
              <a:t>t</a:t>
            </a:r>
            <a:r>
              <a:rPr sz="3000" spc="-7" baseline="29166" dirty="0">
                <a:latin typeface="Times New Roman"/>
                <a:cs typeface="Times New Roman"/>
              </a:rPr>
              <a:t>)</a:t>
            </a:r>
            <a:endParaRPr sz="3000" baseline="29166">
              <a:latin typeface="Times New Roman"/>
              <a:cs typeface="Times New Roman"/>
            </a:endParaRPr>
          </a:p>
          <a:p>
            <a:pPr marL="520700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520700" algn="l"/>
              </a:tabLst>
            </a:pP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Digits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0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  <a:p>
            <a:pPr marL="520700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520700" algn="l"/>
              </a:tabLst>
            </a:pP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Words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(symbols)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False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(F)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True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(T)</a:t>
            </a:r>
            <a:endParaRPr sz="1800">
              <a:latin typeface="Cambria"/>
              <a:cs typeface="Cambria"/>
            </a:endParaRPr>
          </a:p>
          <a:p>
            <a:pPr marL="520700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520700" algn="l"/>
              </a:tabLst>
            </a:pP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Words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(symbols)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Cambria"/>
                <a:cs typeface="Cambria"/>
              </a:rPr>
              <a:t>Low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(L)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High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(H)</a:t>
            </a:r>
            <a:endParaRPr sz="1800">
              <a:latin typeface="Cambria"/>
              <a:cs typeface="Cambria"/>
            </a:endParaRPr>
          </a:p>
          <a:p>
            <a:pPr marL="520700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520700" algn="l"/>
              </a:tabLst>
            </a:pP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words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45" dirty="0">
                <a:solidFill>
                  <a:srgbClr val="585858"/>
                </a:solidFill>
                <a:latin typeface="Cambria"/>
                <a:cs typeface="Cambria"/>
              </a:rPr>
              <a:t>On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Off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7985" y="5684621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1957" y="6047943"/>
            <a:ext cx="18916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Binary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digital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signal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199632" y="4116323"/>
          <a:ext cx="2363470" cy="1778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8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marR="317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Logic</a:t>
                      </a:r>
                      <a:r>
                        <a:rPr sz="1600" spc="-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0655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unde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ine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1135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marR="31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Logic</a:t>
                      </a:r>
                      <a:r>
                        <a:rPr sz="1600" spc="-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5226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Decimal</a:t>
            </a:r>
            <a:r>
              <a:rPr spc="85" dirty="0"/>
              <a:t> </a:t>
            </a:r>
            <a:r>
              <a:rPr spc="155" dirty="0"/>
              <a:t>Number</a:t>
            </a:r>
            <a:r>
              <a:rPr spc="55" dirty="0"/>
              <a:t> </a:t>
            </a:r>
            <a:r>
              <a:rPr spc="12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641" y="1027428"/>
            <a:ext cx="3889375" cy="7683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5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Base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(also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called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radix)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25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10</a:t>
            </a:r>
            <a:endParaRPr sz="20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10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585858"/>
                </a:solidFill>
                <a:latin typeface="Cambria"/>
                <a:cs typeface="Cambria"/>
              </a:rPr>
              <a:t>di</a:t>
            </a:r>
            <a:r>
              <a:rPr sz="1800" spc="145" dirty="0">
                <a:solidFill>
                  <a:srgbClr val="585858"/>
                </a:solidFill>
                <a:latin typeface="Cambria"/>
                <a:cs typeface="Cambria"/>
              </a:rPr>
              <a:t>g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its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{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0,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1,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2,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3,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4,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5,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6,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7,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8,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9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641" y="1936632"/>
            <a:ext cx="2313940" cy="7689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4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Digit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Position</a:t>
            </a:r>
            <a:endParaRPr sz="20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Integer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ambria"/>
                <a:cs typeface="Cambria"/>
              </a:rPr>
              <a:t>&amp;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fraction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241" y="2845814"/>
            <a:ext cx="2779395" cy="7683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80"/>
              </a:spcBef>
            </a:pPr>
            <a:r>
              <a:rPr sz="1500" spc="-165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6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Digit</a:t>
            </a:r>
            <a:r>
              <a:rPr sz="2000" spc="-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W</a:t>
            </a:r>
            <a:r>
              <a:rPr sz="2000" spc="12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i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ght</a:t>
            </a:r>
            <a:endParaRPr sz="2000">
              <a:latin typeface="Cambria"/>
              <a:cs typeface="Cambria"/>
            </a:endParaRPr>
          </a:p>
          <a:p>
            <a:pPr marL="495300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95300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Weight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i="1" spc="30" dirty="0">
                <a:solidFill>
                  <a:srgbClr val="585858"/>
                </a:solidFill>
                <a:latin typeface="Cambria"/>
                <a:cs typeface="Cambria"/>
              </a:rPr>
              <a:t>Base) </a:t>
            </a:r>
            <a:r>
              <a:rPr sz="1800" i="1" spc="15" baseline="41666" dirty="0">
                <a:solidFill>
                  <a:srgbClr val="585858"/>
                </a:solidFill>
                <a:latin typeface="Cambria"/>
                <a:cs typeface="Cambria"/>
              </a:rPr>
              <a:t>Position</a:t>
            </a:r>
            <a:endParaRPr sz="1800" baseline="41666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641" y="3755895"/>
            <a:ext cx="2918460" cy="7683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Magnitude</a:t>
            </a:r>
            <a:endParaRPr sz="20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Sum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4" dirty="0">
                <a:solidFill>
                  <a:srgbClr val="585858"/>
                </a:solidFill>
                <a:latin typeface="Cambria"/>
                <a:cs typeface="Cambria"/>
              </a:rPr>
              <a:t>“</a:t>
            </a:r>
            <a:r>
              <a:rPr sz="1800" i="1" spc="35" dirty="0">
                <a:solidFill>
                  <a:srgbClr val="585858"/>
                </a:solidFill>
                <a:latin typeface="Cambria"/>
                <a:cs typeface="Cambria"/>
              </a:rPr>
              <a:t>Digit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585858"/>
                </a:solidFill>
                <a:latin typeface="Cambria"/>
                <a:cs typeface="Cambria"/>
              </a:rPr>
              <a:t>x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50" dirty="0">
                <a:solidFill>
                  <a:srgbClr val="585858"/>
                </a:solidFill>
                <a:latin typeface="Cambria"/>
                <a:cs typeface="Cambria"/>
              </a:rPr>
              <a:t>W</a:t>
            </a:r>
            <a:r>
              <a:rPr sz="1800" i="1" spc="110" dirty="0">
                <a:solidFill>
                  <a:srgbClr val="585858"/>
                </a:solidFill>
                <a:latin typeface="Cambria"/>
                <a:cs typeface="Cambria"/>
              </a:rPr>
              <a:t>eig</a:t>
            </a:r>
            <a:r>
              <a:rPr sz="1800" i="1" spc="-3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1800" i="1" spc="-20" dirty="0">
                <a:solidFill>
                  <a:srgbClr val="585858"/>
                </a:solidFill>
                <a:latin typeface="Cambria"/>
                <a:cs typeface="Cambria"/>
              </a:rPr>
              <a:t>t</a:t>
            </a:r>
            <a:r>
              <a:rPr sz="1800" spc="260" dirty="0">
                <a:solidFill>
                  <a:srgbClr val="585858"/>
                </a:solidFill>
                <a:latin typeface="Cambria"/>
                <a:cs typeface="Cambria"/>
              </a:rPr>
              <a:t>”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641" y="4751577"/>
            <a:ext cx="2101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3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Formal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Notation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32876" y="6704076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296" y="44448"/>
                </a:moveTo>
                <a:lnTo>
                  <a:pt x="463296" y="76197"/>
                </a:lnTo>
                <a:lnTo>
                  <a:pt x="526795" y="44448"/>
                </a:lnTo>
                <a:lnTo>
                  <a:pt x="463296" y="44448"/>
                </a:lnTo>
                <a:close/>
              </a:path>
              <a:path w="539750" h="76200">
                <a:moveTo>
                  <a:pt x="463296" y="31748"/>
                </a:moveTo>
                <a:lnTo>
                  <a:pt x="463296" y="44448"/>
                </a:lnTo>
                <a:lnTo>
                  <a:pt x="475996" y="44448"/>
                </a:lnTo>
                <a:lnTo>
                  <a:pt x="475996" y="31748"/>
                </a:lnTo>
                <a:lnTo>
                  <a:pt x="463296" y="31748"/>
                </a:lnTo>
                <a:close/>
              </a:path>
              <a:path w="539750" h="76200">
                <a:moveTo>
                  <a:pt x="463296" y="0"/>
                </a:moveTo>
                <a:lnTo>
                  <a:pt x="463296" y="31748"/>
                </a:lnTo>
                <a:lnTo>
                  <a:pt x="475996" y="31748"/>
                </a:lnTo>
                <a:lnTo>
                  <a:pt x="475996" y="44448"/>
                </a:lnTo>
                <a:lnTo>
                  <a:pt x="526798" y="44447"/>
                </a:lnTo>
                <a:lnTo>
                  <a:pt x="539496" y="38098"/>
                </a:lnTo>
                <a:lnTo>
                  <a:pt x="463296" y="0"/>
                </a:lnTo>
                <a:close/>
              </a:path>
              <a:path w="539750" h="76200">
                <a:moveTo>
                  <a:pt x="0" y="31747"/>
                </a:moveTo>
                <a:lnTo>
                  <a:pt x="0" y="44447"/>
                </a:lnTo>
                <a:lnTo>
                  <a:pt x="463296" y="44448"/>
                </a:lnTo>
                <a:lnTo>
                  <a:pt x="463296" y="31748"/>
                </a:lnTo>
                <a:lnTo>
                  <a:pt x="0" y="31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3883" y="3072383"/>
            <a:ext cx="178308" cy="1798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936360" y="2306523"/>
            <a:ext cx="1234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450" algn="l"/>
                <a:tab pos="1093470" algn="l"/>
              </a:tabLst>
            </a:pPr>
            <a:r>
              <a:rPr sz="1800" b="1" i="1" dirty="0">
                <a:latin typeface="Arial"/>
                <a:cs typeface="Arial"/>
              </a:rPr>
              <a:t>2	1	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9842" y="2306523"/>
            <a:ext cx="767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0545" algn="l"/>
              </a:tabLst>
            </a:pPr>
            <a:r>
              <a:rPr sz="1800" b="1" i="1" spc="-5" dirty="0">
                <a:latin typeface="Arial"/>
                <a:cs typeface="Arial"/>
              </a:rPr>
              <a:t>-</a:t>
            </a:r>
            <a:r>
              <a:rPr sz="1800" b="1" i="1" dirty="0">
                <a:latin typeface="Arial"/>
                <a:cs typeface="Arial"/>
              </a:rPr>
              <a:t>1	</a:t>
            </a:r>
            <a:r>
              <a:rPr sz="1800" b="1" i="1" spc="-5" dirty="0">
                <a:latin typeface="Arial"/>
                <a:cs typeface="Arial"/>
              </a:rPr>
              <a:t>-</a:t>
            </a:r>
            <a:r>
              <a:rPr sz="1800" b="1" i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3109" y="2708910"/>
            <a:ext cx="361315" cy="53975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0"/>
              </a:spcBef>
            </a:pPr>
            <a:r>
              <a:rPr sz="2800" b="1" spc="-5" dirty="0">
                <a:solidFill>
                  <a:srgbClr val="663366"/>
                </a:solidFill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2605" y="2713482"/>
            <a:ext cx="361315" cy="53975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3626" y="2713482"/>
            <a:ext cx="361315" cy="53975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663366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14309" y="2713482"/>
            <a:ext cx="361315" cy="53975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663366"/>
                </a:solidFill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52281" y="2713482"/>
            <a:ext cx="361315" cy="53975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663366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58128" y="3959352"/>
            <a:ext cx="390525" cy="568960"/>
            <a:chOff x="6358128" y="3959352"/>
            <a:chExt cx="390525" cy="568960"/>
          </a:xfrm>
        </p:grpSpPr>
        <p:sp>
          <p:nvSpPr>
            <p:cNvPr id="18" name="object 18"/>
            <p:cNvSpPr/>
            <p:nvPr/>
          </p:nvSpPr>
          <p:spPr>
            <a:xfrm>
              <a:off x="6372606" y="3973830"/>
              <a:ext cx="361315" cy="539750"/>
            </a:xfrm>
            <a:custGeom>
              <a:avLst/>
              <a:gdLst/>
              <a:ahLst/>
              <a:cxnLst/>
              <a:rect l="l" t="t" r="r" b="b"/>
              <a:pathLst>
                <a:path w="361315" h="539750">
                  <a:moveTo>
                    <a:pt x="361188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361188" y="539496"/>
                  </a:lnTo>
                  <a:lnTo>
                    <a:pt x="36118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72606" y="3973830"/>
              <a:ext cx="361315" cy="539750"/>
            </a:xfrm>
            <a:custGeom>
              <a:avLst/>
              <a:gdLst/>
              <a:ahLst/>
              <a:cxnLst/>
              <a:rect l="l" t="t" r="r" b="b"/>
              <a:pathLst>
                <a:path w="361315" h="539750">
                  <a:moveTo>
                    <a:pt x="0" y="539496"/>
                  </a:moveTo>
                  <a:lnTo>
                    <a:pt x="361188" y="539496"/>
                  </a:lnTo>
                  <a:lnTo>
                    <a:pt x="361188" y="0"/>
                  </a:lnTo>
                  <a:lnTo>
                    <a:pt x="0" y="0"/>
                  </a:lnTo>
                  <a:lnTo>
                    <a:pt x="0" y="539496"/>
                  </a:lnTo>
                  <a:close/>
                </a:path>
              </a:pathLst>
            </a:custGeom>
            <a:ln w="28956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899147" y="3959352"/>
            <a:ext cx="390525" cy="568960"/>
            <a:chOff x="6899147" y="3959352"/>
            <a:chExt cx="390525" cy="568960"/>
          </a:xfrm>
        </p:grpSpPr>
        <p:sp>
          <p:nvSpPr>
            <p:cNvPr id="21" name="object 21"/>
            <p:cNvSpPr/>
            <p:nvPr/>
          </p:nvSpPr>
          <p:spPr>
            <a:xfrm>
              <a:off x="6913625" y="3973830"/>
              <a:ext cx="361315" cy="539750"/>
            </a:xfrm>
            <a:custGeom>
              <a:avLst/>
              <a:gdLst/>
              <a:ahLst/>
              <a:cxnLst/>
              <a:rect l="l" t="t" r="r" b="b"/>
              <a:pathLst>
                <a:path w="361315" h="539750">
                  <a:moveTo>
                    <a:pt x="361188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361188" y="539496"/>
                  </a:lnTo>
                  <a:lnTo>
                    <a:pt x="36118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13625" y="3973830"/>
              <a:ext cx="361315" cy="539750"/>
            </a:xfrm>
            <a:custGeom>
              <a:avLst/>
              <a:gdLst/>
              <a:ahLst/>
              <a:cxnLst/>
              <a:rect l="l" t="t" r="r" b="b"/>
              <a:pathLst>
                <a:path w="361315" h="539750">
                  <a:moveTo>
                    <a:pt x="0" y="539496"/>
                  </a:moveTo>
                  <a:lnTo>
                    <a:pt x="361188" y="539496"/>
                  </a:lnTo>
                  <a:lnTo>
                    <a:pt x="361188" y="0"/>
                  </a:lnTo>
                  <a:lnTo>
                    <a:pt x="0" y="0"/>
                  </a:lnTo>
                  <a:lnTo>
                    <a:pt x="0" y="539496"/>
                  </a:lnTo>
                  <a:close/>
                </a:path>
              </a:pathLst>
            </a:custGeom>
            <a:ln w="28956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3883" y="4332732"/>
            <a:ext cx="178308" cy="179831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7799831" y="3959352"/>
            <a:ext cx="390525" cy="568960"/>
            <a:chOff x="7799831" y="3959352"/>
            <a:chExt cx="390525" cy="568960"/>
          </a:xfrm>
        </p:grpSpPr>
        <p:sp>
          <p:nvSpPr>
            <p:cNvPr id="25" name="object 25"/>
            <p:cNvSpPr/>
            <p:nvPr/>
          </p:nvSpPr>
          <p:spPr>
            <a:xfrm>
              <a:off x="7814309" y="3973830"/>
              <a:ext cx="361315" cy="539750"/>
            </a:xfrm>
            <a:custGeom>
              <a:avLst/>
              <a:gdLst/>
              <a:ahLst/>
              <a:cxnLst/>
              <a:rect l="l" t="t" r="r" b="b"/>
              <a:pathLst>
                <a:path w="361315" h="539750">
                  <a:moveTo>
                    <a:pt x="361188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361188" y="539496"/>
                  </a:lnTo>
                  <a:lnTo>
                    <a:pt x="36118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14309" y="3973830"/>
              <a:ext cx="361315" cy="539750"/>
            </a:xfrm>
            <a:custGeom>
              <a:avLst/>
              <a:gdLst/>
              <a:ahLst/>
              <a:cxnLst/>
              <a:rect l="l" t="t" r="r" b="b"/>
              <a:pathLst>
                <a:path w="361315" h="539750">
                  <a:moveTo>
                    <a:pt x="0" y="539496"/>
                  </a:moveTo>
                  <a:lnTo>
                    <a:pt x="361188" y="539496"/>
                  </a:lnTo>
                  <a:lnTo>
                    <a:pt x="361188" y="0"/>
                  </a:lnTo>
                  <a:lnTo>
                    <a:pt x="0" y="0"/>
                  </a:lnTo>
                  <a:lnTo>
                    <a:pt x="0" y="539496"/>
                  </a:lnTo>
                  <a:close/>
                </a:path>
              </a:pathLst>
            </a:custGeom>
            <a:ln w="28956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96788" y="3567810"/>
            <a:ext cx="1374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650" algn="l"/>
                <a:tab pos="1233805" algn="l"/>
              </a:tabLst>
            </a:pPr>
            <a:r>
              <a:rPr sz="1800" b="1" i="1" spc="-10" dirty="0">
                <a:solidFill>
                  <a:srgbClr val="0066CC"/>
                </a:solidFill>
                <a:latin typeface="Arial"/>
                <a:cs typeface="Arial"/>
              </a:rPr>
              <a:t>10</a:t>
            </a:r>
            <a:r>
              <a:rPr sz="1800" b="1" i="1" spc="-5" dirty="0">
                <a:solidFill>
                  <a:srgbClr val="0066CC"/>
                </a:solidFill>
                <a:latin typeface="Arial"/>
                <a:cs typeface="Arial"/>
              </a:rPr>
              <a:t>0</a:t>
            </a:r>
            <a:r>
              <a:rPr sz="1800" b="1" i="1" dirty="0">
                <a:solidFill>
                  <a:srgbClr val="0066CC"/>
                </a:solidFill>
                <a:latin typeface="Arial"/>
                <a:cs typeface="Arial"/>
              </a:rPr>
              <a:t>	</a:t>
            </a:r>
            <a:r>
              <a:rPr sz="1800" b="1" i="1" spc="-10" dirty="0">
                <a:solidFill>
                  <a:srgbClr val="0066CC"/>
                </a:solidFill>
                <a:latin typeface="Arial"/>
                <a:cs typeface="Arial"/>
              </a:rPr>
              <a:t>1</a:t>
            </a:r>
            <a:r>
              <a:rPr sz="1800" b="1" i="1" spc="-5" dirty="0">
                <a:solidFill>
                  <a:srgbClr val="0066CC"/>
                </a:solidFill>
                <a:latin typeface="Arial"/>
                <a:cs typeface="Arial"/>
              </a:rPr>
              <a:t>0</a:t>
            </a:r>
            <a:r>
              <a:rPr sz="1800" b="1" i="1" dirty="0">
                <a:solidFill>
                  <a:srgbClr val="0066CC"/>
                </a:solidFill>
                <a:latin typeface="Arial"/>
                <a:cs typeface="Arial"/>
              </a:rPr>
              <a:t>	</a:t>
            </a:r>
            <a:r>
              <a:rPr sz="1800" b="1" i="1" spc="-5" dirty="0">
                <a:solidFill>
                  <a:srgbClr val="0066CC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22818" y="3567810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6250" algn="l"/>
              </a:tabLst>
            </a:pPr>
            <a:r>
              <a:rPr sz="1800" b="1" i="1" spc="-5" dirty="0">
                <a:solidFill>
                  <a:srgbClr val="0066CC"/>
                </a:solidFill>
                <a:latin typeface="Arial"/>
                <a:cs typeface="Arial"/>
              </a:rPr>
              <a:t>0.1	0.</a:t>
            </a:r>
            <a:r>
              <a:rPr sz="1800" b="1" i="1" spc="-10" dirty="0">
                <a:solidFill>
                  <a:srgbClr val="0066CC"/>
                </a:solidFill>
                <a:latin typeface="Arial"/>
                <a:cs typeface="Arial"/>
              </a:rPr>
              <a:t>0</a:t>
            </a:r>
            <a:r>
              <a:rPr sz="1800" b="1" i="1" spc="-5" dirty="0">
                <a:solidFill>
                  <a:srgbClr val="0066CC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337804" y="3959352"/>
            <a:ext cx="390525" cy="568960"/>
            <a:chOff x="8337804" y="3959352"/>
            <a:chExt cx="390525" cy="568960"/>
          </a:xfrm>
        </p:grpSpPr>
        <p:sp>
          <p:nvSpPr>
            <p:cNvPr id="30" name="object 30"/>
            <p:cNvSpPr/>
            <p:nvPr/>
          </p:nvSpPr>
          <p:spPr>
            <a:xfrm>
              <a:off x="8352282" y="3973830"/>
              <a:ext cx="361315" cy="539750"/>
            </a:xfrm>
            <a:custGeom>
              <a:avLst/>
              <a:gdLst/>
              <a:ahLst/>
              <a:cxnLst/>
              <a:rect l="l" t="t" r="r" b="b"/>
              <a:pathLst>
                <a:path w="361315" h="539750">
                  <a:moveTo>
                    <a:pt x="361188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361188" y="539496"/>
                  </a:lnTo>
                  <a:lnTo>
                    <a:pt x="36118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52282" y="3973830"/>
              <a:ext cx="361315" cy="539750"/>
            </a:xfrm>
            <a:custGeom>
              <a:avLst/>
              <a:gdLst/>
              <a:ahLst/>
              <a:cxnLst/>
              <a:rect l="l" t="t" r="r" b="b"/>
              <a:pathLst>
                <a:path w="361315" h="539750">
                  <a:moveTo>
                    <a:pt x="0" y="539496"/>
                  </a:moveTo>
                  <a:lnTo>
                    <a:pt x="361188" y="539496"/>
                  </a:lnTo>
                  <a:lnTo>
                    <a:pt x="361188" y="0"/>
                  </a:lnTo>
                  <a:lnTo>
                    <a:pt x="0" y="0"/>
                  </a:lnTo>
                  <a:lnTo>
                    <a:pt x="0" y="539496"/>
                  </a:lnTo>
                  <a:close/>
                </a:path>
              </a:pathLst>
            </a:custGeom>
            <a:ln w="28956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818632" y="3959352"/>
            <a:ext cx="390525" cy="568960"/>
            <a:chOff x="5818632" y="3959352"/>
            <a:chExt cx="390525" cy="568960"/>
          </a:xfrm>
        </p:grpSpPr>
        <p:sp>
          <p:nvSpPr>
            <p:cNvPr id="33" name="object 33"/>
            <p:cNvSpPr/>
            <p:nvPr/>
          </p:nvSpPr>
          <p:spPr>
            <a:xfrm>
              <a:off x="5833110" y="3973830"/>
              <a:ext cx="361315" cy="539750"/>
            </a:xfrm>
            <a:custGeom>
              <a:avLst/>
              <a:gdLst/>
              <a:ahLst/>
              <a:cxnLst/>
              <a:rect l="l" t="t" r="r" b="b"/>
              <a:pathLst>
                <a:path w="361314" h="539750">
                  <a:moveTo>
                    <a:pt x="361188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361188" y="539496"/>
                  </a:lnTo>
                  <a:lnTo>
                    <a:pt x="36118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33110" y="3973830"/>
              <a:ext cx="361315" cy="539750"/>
            </a:xfrm>
            <a:custGeom>
              <a:avLst/>
              <a:gdLst/>
              <a:ahLst/>
              <a:cxnLst/>
              <a:rect l="l" t="t" r="r" b="b"/>
              <a:pathLst>
                <a:path w="361314" h="539750">
                  <a:moveTo>
                    <a:pt x="0" y="539496"/>
                  </a:moveTo>
                  <a:lnTo>
                    <a:pt x="361188" y="539496"/>
                  </a:lnTo>
                  <a:lnTo>
                    <a:pt x="361188" y="0"/>
                  </a:lnTo>
                  <a:lnTo>
                    <a:pt x="0" y="0"/>
                  </a:lnTo>
                  <a:lnTo>
                    <a:pt x="0" y="539496"/>
                  </a:lnTo>
                  <a:close/>
                </a:path>
              </a:pathLst>
            </a:custGeom>
            <a:ln w="28956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242686" y="4677155"/>
            <a:ext cx="3653154" cy="160845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375920" algn="ctr">
              <a:lnSpc>
                <a:spcPct val="100000"/>
              </a:lnSpc>
              <a:spcBef>
                <a:spcPts val="1290"/>
              </a:spcBef>
              <a:tabLst>
                <a:tab pos="1069340" algn="l"/>
                <a:tab pos="1671955" algn="l"/>
                <a:tab pos="2477135" algn="l"/>
                <a:tab pos="2979420" algn="l"/>
              </a:tabLst>
            </a:pPr>
            <a:r>
              <a:rPr sz="1800" b="1" i="1" spc="-5" dirty="0">
                <a:solidFill>
                  <a:srgbClr val="663366"/>
                </a:solidFill>
                <a:latin typeface="Arial"/>
                <a:cs typeface="Arial"/>
              </a:rPr>
              <a:t>500	10	2	</a:t>
            </a:r>
            <a:r>
              <a:rPr sz="1800" b="1" i="1" dirty="0">
                <a:solidFill>
                  <a:srgbClr val="663366"/>
                </a:solidFill>
                <a:latin typeface="Arial"/>
                <a:cs typeface="Arial"/>
              </a:rPr>
              <a:t>0.7	</a:t>
            </a:r>
            <a:r>
              <a:rPr sz="1800" b="1" i="1" spc="-5" dirty="0">
                <a:solidFill>
                  <a:srgbClr val="663366"/>
                </a:solidFill>
                <a:latin typeface="Arial"/>
                <a:cs typeface="Arial"/>
              </a:rPr>
              <a:t>0.04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ts val="1530"/>
              </a:lnSpc>
              <a:spcBef>
                <a:spcPts val="1190"/>
              </a:spcBef>
              <a:tabLst>
                <a:tab pos="528955" algn="l"/>
                <a:tab pos="1227455" algn="l"/>
                <a:tab pos="1922145" algn="l"/>
                <a:tab pos="2668905" algn="l"/>
                <a:tab pos="3466465" algn="l"/>
              </a:tabLst>
            </a:pPr>
            <a:r>
              <a:rPr sz="2700" b="1" i="1" baseline="-27777" dirty="0">
                <a:solidFill>
                  <a:srgbClr val="663366"/>
                </a:solidFill>
                <a:latin typeface="Arial"/>
                <a:cs typeface="Arial"/>
              </a:rPr>
              <a:t>d	</a:t>
            </a:r>
            <a:r>
              <a:rPr sz="1200" b="1" spc="-5" dirty="0">
                <a:solidFill>
                  <a:srgbClr val="330E42"/>
                </a:solidFill>
                <a:latin typeface="Arial"/>
                <a:cs typeface="Arial"/>
              </a:rPr>
              <a:t>2	1	0	-1	-2</a:t>
            </a:r>
            <a:endParaRPr sz="1200">
              <a:latin typeface="Arial"/>
              <a:cs typeface="Arial"/>
            </a:endParaRPr>
          </a:p>
          <a:p>
            <a:pPr marL="190500">
              <a:lnSpc>
                <a:spcPts val="1530"/>
              </a:lnSpc>
              <a:tabLst>
                <a:tab pos="2804795" algn="l"/>
              </a:tabLst>
            </a:pPr>
            <a:r>
              <a:rPr sz="1800" b="1" spc="-7" baseline="-20833" dirty="0">
                <a:solidFill>
                  <a:srgbClr val="330E42"/>
                </a:solidFill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*</a:t>
            </a:r>
            <a:r>
              <a:rPr sz="1800" b="1" i="1" spc="-5" dirty="0">
                <a:latin typeface="Arial"/>
                <a:cs typeface="Arial"/>
              </a:rPr>
              <a:t>B</a:t>
            </a:r>
            <a:r>
              <a:rPr sz="1800" b="1" i="1" spc="1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+</a:t>
            </a:r>
            <a:r>
              <a:rPr sz="1800" b="1" i="1" spc="-5" dirty="0">
                <a:solidFill>
                  <a:srgbClr val="663366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0E42"/>
                </a:solidFill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*</a:t>
            </a:r>
            <a:r>
              <a:rPr sz="1800" b="1" i="1" spc="-5" dirty="0">
                <a:latin typeface="Arial"/>
                <a:cs typeface="Arial"/>
              </a:rPr>
              <a:t>B</a:t>
            </a:r>
            <a:r>
              <a:rPr sz="1800" b="1" i="1" spc="18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+</a:t>
            </a:r>
            <a:r>
              <a:rPr sz="1800" b="1" i="1" spc="-10" dirty="0">
                <a:solidFill>
                  <a:srgbClr val="663366"/>
                </a:solidFill>
                <a:latin typeface="Arial"/>
                <a:cs typeface="Arial"/>
              </a:rPr>
              <a:t>d</a:t>
            </a:r>
            <a:r>
              <a:rPr sz="1800" b="1" spc="-15" baseline="-20833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r>
              <a:rPr sz="1800" b="1" spc="-10" dirty="0">
                <a:latin typeface="Arial"/>
                <a:cs typeface="Arial"/>
              </a:rPr>
              <a:t>*</a:t>
            </a:r>
            <a:r>
              <a:rPr sz="1800" b="1" i="1" spc="-10" dirty="0">
                <a:latin typeface="Arial"/>
                <a:cs typeface="Arial"/>
              </a:rPr>
              <a:t>B</a:t>
            </a:r>
            <a:r>
              <a:rPr sz="1800" b="1" i="1" spc="1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+</a:t>
            </a:r>
            <a:r>
              <a:rPr sz="1800" b="1" i="1" spc="-5" dirty="0">
                <a:solidFill>
                  <a:srgbClr val="663366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0E42"/>
                </a:solidFill>
                <a:latin typeface="Arial"/>
                <a:cs typeface="Arial"/>
              </a:rPr>
              <a:t>-1</a:t>
            </a:r>
            <a:r>
              <a:rPr sz="1800" b="1" spc="-5" dirty="0">
                <a:latin typeface="Arial"/>
                <a:cs typeface="Arial"/>
              </a:rPr>
              <a:t>*</a:t>
            </a:r>
            <a:r>
              <a:rPr sz="1800" b="1" i="1" spc="-5" dirty="0">
                <a:latin typeface="Arial"/>
                <a:cs typeface="Arial"/>
              </a:rPr>
              <a:t>B	</a:t>
            </a:r>
            <a:r>
              <a:rPr sz="1800" b="1" spc="-5" dirty="0">
                <a:latin typeface="Arial"/>
                <a:cs typeface="Arial"/>
              </a:rPr>
              <a:t>+</a:t>
            </a:r>
            <a:r>
              <a:rPr sz="1800" b="1" i="1" spc="-5" dirty="0">
                <a:solidFill>
                  <a:srgbClr val="663366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0E42"/>
                </a:solidFill>
                <a:latin typeface="Arial"/>
                <a:cs typeface="Arial"/>
              </a:rPr>
              <a:t>-2</a:t>
            </a:r>
            <a:r>
              <a:rPr sz="1800" b="1" spc="-5" dirty="0">
                <a:latin typeface="Arial"/>
                <a:cs typeface="Arial"/>
              </a:rPr>
              <a:t>*</a:t>
            </a:r>
            <a:r>
              <a:rPr sz="1800" b="1" i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690245" algn="ctr">
              <a:lnSpc>
                <a:spcPct val="100000"/>
              </a:lnSpc>
              <a:spcBef>
                <a:spcPts val="1985"/>
              </a:spcBef>
            </a:pPr>
            <a:r>
              <a:rPr sz="2400" b="1" spc="-5" dirty="0"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512</a:t>
            </a:r>
            <a:r>
              <a:rPr sz="2400" b="1" spc="-5" dirty="0">
                <a:latin typeface="Arial"/>
                <a:cs typeface="Arial"/>
              </a:rPr>
              <a:t>.</a:t>
            </a: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74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spc="-7" baseline="-20833" dirty="0">
                <a:solidFill>
                  <a:srgbClr val="330E42"/>
                </a:solidFill>
                <a:latin typeface="Arial"/>
                <a:cs typeface="Arial"/>
              </a:rPr>
              <a:t>10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812900" y="1089685"/>
            <a:ext cx="712470" cy="888365"/>
          </a:xfrm>
          <a:custGeom>
            <a:avLst/>
            <a:gdLst/>
            <a:ahLst/>
            <a:cxnLst/>
            <a:rect l="l" t="t" r="r" b="b"/>
            <a:pathLst>
              <a:path w="712470" h="888364">
                <a:moveTo>
                  <a:pt x="299567" y="202031"/>
                </a:moveTo>
                <a:lnTo>
                  <a:pt x="297522" y="184391"/>
                </a:lnTo>
                <a:lnTo>
                  <a:pt x="295922" y="175069"/>
                </a:lnTo>
                <a:lnTo>
                  <a:pt x="274726" y="66255"/>
                </a:lnTo>
                <a:lnTo>
                  <a:pt x="274256" y="55143"/>
                </a:lnTo>
                <a:lnTo>
                  <a:pt x="256032" y="19050"/>
                </a:lnTo>
                <a:lnTo>
                  <a:pt x="206552" y="0"/>
                </a:lnTo>
                <a:lnTo>
                  <a:pt x="202222" y="0"/>
                </a:lnTo>
                <a:lnTo>
                  <a:pt x="200177" y="1003"/>
                </a:lnTo>
                <a:lnTo>
                  <a:pt x="193560" y="8686"/>
                </a:lnTo>
                <a:lnTo>
                  <a:pt x="193560" y="12115"/>
                </a:lnTo>
                <a:lnTo>
                  <a:pt x="189458" y="15951"/>
                </a:lnTo>
                <a:lnTo>
                  <a:pt x="185115" y="19469"/>
                </a:lnTo>
                <a:lnTo>
                  <a:pt x="183756" y="19799"/>
                </a:lnTo>
                <a:lnTo>
                  <a:pt x="179425" y="25311"/>
                </a:lnTo>
                <a:lnTo>
                  <a:pt x="175539" y="36093"/>
                </a:lnTo>
                <a:lnTo>
                  <a:pt x="174866" y="36677"/>
                </a:lnTo>
                <a:lnTo>
                  <a:pt x="172351" y="41351"/>
                </a:lnTo>
                <a:lnTo>
                  <a:pt x="169164" y="41935"/>
                </a:lnTo>
                <a:lnTo>
                  <a:pt x="165976" y="45364"/>
                </a:lnTo>
                <a:lnTo>
                  <a:pt x="163931" y="61823"/>
                </a:lnTo>
                <a:lnTo>
                  <a:pt x="164147" y="67665"/>
                </a:lnTo>
                <a:lnTo>
                  <a:pt x="167563" y="86309"/>
                </a:lnTo>
                <a:lnTo>
                  <a:pt x="169849" y="97459"/>
                </a:lnTo>
                <a:lnTo>
                  <a:pt x="171678" y="104355"/>
                </a:lnTo>
                <a:lnTo>
                  <a:pt x="172351" y="108191"/>
                </a:lnTo>
                <a:lnTo>
                  <a:pt x="172821" y="109613"/>
                </a:lnTo>
                <a:lnTo>
                  <a:pt x="172821" y="110629"/>
                </a:lnTo>
                <a:lnTo>
                  <a:pt x="174409" y="117932"/>
                </a:lnTo>
                <a:lnTo>
                  <a:pt x="176923" y="132118"/>
                </a:lnTo>
                <a:lnTo>
                  <a:pt x="178054" y="139801"/>
                </a:lnTo>
                <a:lnTo>
                  <a:pt x="181025" y="155219"/>
                </a:lnTo>
                <a:lnTo>
                  <a:pt x="198120" y="206273"/>
                </a:lnTo>
                <a:lnTo>
                  <a:pt x="212255" y="222897"/>
                </a:lnTo>
                <a:lnTo>
                  <a:pt x="222059" y="231609"/>
                </a:lnTo>
                <a:lnTo>
                  <a:pt x="236880" y="245795"/>
                </a:lnTo>
                <a:lnTo>
                  <a:pt x="244170" y="255524"/>
                </a:lnTo>
                <a:lnTo>
                  <a:pt x="244398" y="256946"/>
                </a:lnTo>
                <a:lnTo>
                  <a:pt x="244856" y="257949"/>
                </a:lnTo>
                <a:lnTo>
                  <a:pt x="240068" y="262813"/>
                </a:lnTo>
                <a:lnTo>
                  <a:pt x="234365" y="264845"/>
                </a:lnTo>
                <a:lnTo>
                  <a:pt x="227291" y="274574"/>
                </a:lnTo>
                <a:lnTo>
                  <a:pt x="229349" y="340029"/>
                </a:lnTo>
                <a:lnTo>
                  <a:pt x="252158" y="364756"/>
                </a:lnTo>
                <a:lnTo>
                  <a:pt x="270154" y="362724"/>
                </a:lnTo>
                <a:lnTo>
                  <a:pt x="270154" y="359892"/>
                </a:lnTo>
                <a:lnTo>
                  <a:pt x="270624" y="359283"/>
                </a:lnTo>
                <a:lnTo>
                  <a:pt x="271297" y="358876"/>
                </a:lnTo>
                <a:lnTo>
                  <a:pt x="277914" y="357860"/>
                </a:lnTo>
                <a:lnTo>
                  <a:pt x="278371" y="356844"/>
                </a:lnTo>
                <a:lnTo>
                  <a:pt x="278371" y="355422"/>
                </a:lnTo>
                <a:lnTo>
                  <a:pt x="284530" y="336575"/>
                </a:lnTo>
                <a:lnTo>
                  <a:pt x="287261" y="306387"/>
                </a:lnTo>
                <a:lnTo>
                  <a:pt x="287718" y="288759"/>
                </a:lnTo>
                <a:lnTo>
                  <a:pt x="287261" y="280454"/>
                </a:lnTo>
                <a:lnTo>
                  <a:pt x="278371" y="251675"/>
                </a:lnTo>
                <a:lnTo>
                  <a:pt x="277914" y="245389"/>
                </a:lnTo>
                <a:lnTo>
                  <a:pt x="277914" y="238899"/>
                </a:lnTo>
                <a:lnTo>
                  <a:pt x="280873" y="224320"/>
                </a:lnTo>
                <a:lnTo>
                  <a:pt x="291363" y="216001"/>
                </a:lnTo>
                <a:lnTo>
                  <a:pt x="291363" y="215188"/>
                </a:lnTo>
                <a:lnTo>
                  <a:pt x="292277" y="214591"/>
                </a:lnTo>
                <a:lnTo>
                  <a:pt x="292950" y="214591"/>
                </a:lnTo>
                <a:lnTo>
                  <a:pt x="295465" y="211747"/>
                </a:lnTo>
                <a:lnTo>
                  <a:pt x="299567" y="202031"/>
                </a:lnTo>
                <a:close/>
              </a:path>
              <a:path w="712470" h="888364">
                <a:moveTo>
                  <a:pt x="495401" y="250659"/>
                </a:moveTo>
                <a:lnTo>
                  <a:pt x="494271" y="204863"/>
                </a:lnTo>
                <a:lnTo>
                  <a:pt x="491769" y="159461"/>
                </a:lnTo>
                <a:lnTo>
                  <a:pt x="489254" y="126834"/>
                </a:lnTo>
                <a:lnTo>
                  <a:pt x="489026" y="116903"/>
                </a:lnTo>
                <a:lnTo>
                  <a:pt x="488111" y="106781"/>
                </a:lnTo>
                <a:lnTo>
                  <a:pt x="487654" y="97053"/>
                </a:lnTo>
                <a:lnTo>
                  <a:pt x="486968" y="88138"/>
                </a:lnTo>
                <a:lnTo>
                  <a:pt x="486968" y="79019"/>
                </a:lnTo>
                <a:lnTo>
                  <a:pt x="486511" y="62826"/>
                </a:lnTo>
                <a:lnTo>
                  <a:pt x="483323" y="62826"/>
                </a:lnTo>
                <a:lnTo>
                  <a:pt x="482409" y="62407"/>
                </a:lnTo>
                <a:lnTo>
                  <a:pt x="481965" y="59321"/>
                </a:lnTo>
                <a:lnTo>
                  <a:pt x="481495" y="59321"/>
                </a:lnTo>
                <a:lnTo>
                  <a:pt x="429526" y="44780"/>
                </a:lnTo>
                <a:lnTo>
                  <a:pt x="418579" y="45783"/>
                </a:lnTo>
                <a:lnTo>
                  <a:pt x="414477" y="52044"/>
                </a:lnTo>
                <a:lnTo>
                  <a:pt x="405815" y="56896"/>
                </a:lnTo>
                <a:lnTo>
                  <a:pt x="405345" y="58978"/>
                </a:lnTo>
                <a:lnTo>
                  <a:pt x="397370" y="66649"/>
                </a:lnTo>
                <a:lnTo>
                  <a:pt x="393268" y="71716"/>
                </a:lnTo>
                <a:lnTo>
                  <a:pt x="393725" y="74968"/>
                </a:lnTo>
                <a:lnTo>
                  <a:pt x="388708" y="80835"/>
                </a:lnTo>
                <a:lnTo>
                  <a:pt x="383921" y="90766"/>
                </a:lnTo>
                <a:lnTo>
                  <a:pt x="383006" y="100901"/>
                </a:lnTo>
                <a:lnTo>
                  <a:pt x="383006" y="125425"/>
                </a:lnTo>
                <a:lnTo>
                  <a:pt x="384149" y="142036"/>
                </a:lnTo>
                <a:lnTo>
                  <a:pt x="384149" y="148323"/>
                </a:lnTo>
                <a:lnTo>
                  <a:pt x="384606" y="149745"/>
                </a:lnTo>
                <a:lnTo>
                  <a:pt x="384606" y="166763"/>
                </a:lnTo>
                <a:lnTo>
                  <a:pt x="384149" y="180543"/>
                </a:lnTo>
                <a:lnTo>
                  <a:pt x="383921" y="193713"/>
                </a:lnTo>
                <a:lnTo>
                  <a:pt x="382104" y="218846"/>
                </a:lnTo>
                <a:lnTo>
                  <a:pt x="381419" y="230797"/>
                </a:lnTo>
                <a:lnTo>
                  <a:pt x="380504" y="242760"/>
                </a:lnTo>
                <a:lnTo>
                  <a:pt x="378460" y="276999"/>
                </a:lnTo>
                <a:lnTo>
                  <a:pt x="378231" y="288150"/>
                </a:lnTo>
                <a:lnTo>
                  <a:pt x="377761" y="299504"/>
                </a:lnTo>
                <a:lnTo>
                  <a:pt x="378231" y="311048"/>
                </a:lnTo>
                <a:lnTo>
                  <a:pt x="378460" y="322808"/>
                </a:lnTo>
                <a:lnTo>
                  <a:pt x="379818" y="334962"/>
                </a:lnTo>
                <a:lnTo>
                  <a:pt x="414020" y="410756"/>
                </a:lnTo>
                <a:lnTo>
                  <a:pt x="414477" y="413181"/>
                </a:lnTo>
                <a:lnTo>
                  <a:pt x="415620" y="413181"/>
                </a:lnTo>
                <a:lnTo>
                  <a:pt x="418122" y="413588"/>
                </a:lnTo>
                <a:lnTo>
                  <a:pt x="420166" y="418045"/>
                </a:lnTo>
                <a:lnTo>
                  <a:pt x="421767" y="419265"/>
                </a:lnTo>
                <a:lnTo>
                  <a:pt x="434759" y="417842"/>
                </a:lnTo>
                <a:lnTo>
                  <a:pt x="439547" y="416839"/>
                </a:lnTo>
                <a:lnTo>
                  <a:pt x="445249" y="407098"/>
                </a:lnTo>
                <a:lnTo>
                  <a:pt x="447078" y="406285"/>
                </a:lnTo>
                <a:lnTo>
                  <a:pt x="457568" y="393128"/>
                </a:lnTo>
                <a:lnTo>
                  <a:pt x="467372" y="386232"/>
                </a:lnTo>
                <a:lnTo>
                  <a:pt x="468503" y="385216"/>
                </a:lnTo>
                <a:lnTo>
                  <a:pt x="470560" y="357047"/>
                </a:lnTo>
                <a:lnTo>
                  <a:pt x="488111" y="335572"/>
                </a:lnTo>
                <a:lnTo>
                  <a:pt x="487654" y="313690"/>
                </a:lnTo>
                <a:lnTo>
                  <a:pt x="493814" y="295033"/>
                </a:lnTo>
                <a:lnTo>
                  <a:pt x="494957" y="273151"/>
                </a:lnTo>
                <a:lnTo>
                  <a:pt x="495401" y="250659"/>
                </a:lnTo>
                <a:close/>
              </a:path>
              <a:path w="712470" h="888364">
                <a:moveTo>
                  <a:pt x="712216" y="259549"/>
                </a:moveTo>
                <a:lnTo>
                  <a:pt x="711301" y="258279"/>
                </a:lnTo>
                <a:lnTo>
                  <a:pt x="700811" y="251929"/>
                </a:lnTo>
                <a:lnTo>
                  <a:pt x="700811" y="248119"/>
                </a:lnTo>
                <a:lnTo>
                  <a:pt x="692150" y="243039"/>
                </a:lnTo>
                <a:lnTo>
                  <a:pt x="689419" y="243039"/>
                </a:lnTo>
                <a:lnTo>
                  <a:pt x="688517" y="244309"/>
                </a:lnTo>
                <a:lnTo>
                  <a:pt x="688047" y="245579"/>
                </a:lnTo>
                <a:lnTo>
                  <a:pt x="687374" y="248119"/>
                </a:lnTo>
                <a:lnTo>
                  <a:pt x="684174" y="248119"/>
                </a:lnTo>
                <a:lnTo>
                  <a:pt x="683717" y="245579"/>
                </a:lnTo>
                <a:lnTo>
                  <a:pt x="669353" y="236689"/>
                </a:lnTo>
                <a:lnTo>
                  <a:pt x="655231" y="234149"/>
                </a:lnTo>
                <a:lnTo>
                  <a:pt x="652716" y="235419"/>
                </a:lnTo>
                <a:lnTo>
                  <a:pt x="651116" y="235419"/>
                </a:lnTo>
                <a:lnTo>
                  <a:pt x="650214" y="236689"/>
                </a:lnTo>
                <a:lnTo>
                  <a:pt x="645426" y="237959"/>
                </a:lnTo>
                <a:lnTo>
                  <a:pt x="645426" y="239229"/>
                </a:lnTo>
                <a:lnTo>
                  <a:pt x="645871" y="241769"/>
                </a:lnTo>
                <a:lnTo>
                  <a:pt x="645871" y="243039"/>
                </a:lnTo>
                <a:lnTo>
                  <a:pt x="645426" y="243039"/>
                </a:lnTo>
                <a:lnTo>
                  <a:pt x="644512" y="244309"/>
                </a:lnTo>
                <a:lnTo>
                  <a:pt x="642912" y="244309"/>
                </a:lnTo>
                <a:lnTo>
                  <a:pt x="637209" y="251929"/>
                </a:lnTo>
                <a:lnTo>
                  <a:pt x="633107" y="251929"/>
                </a:lnTo>
                <a:lnTo>
                  <a:pt x="629920" y="273519"/>
                </a:lnTo>
                <a:lnTo>
                  <a:pt x="631063" y="284949"/>
                </a:lnTo>
                <a:lnTo>
                  <a:pt x="631507" y="287489"/>
                </a:lnTo>
                <a:lnTo>
                  <a:pt x="630834" y="292569"/>
                </a:lnTo>
                <a:lnTo>
                  <a:pt x="630834" y="293839"/>
                </a:lnTo>
                <a:lnTo>
                  <a:pt x="629920" y="293839"/>
                </a:lnTo>
                <a:lnTo>
                  <a:pt x="629462" y="295109"/>
                </a:lnTo>
                <a:lnTo>
                  <a:pt x="628777" y="295109"/>
                </a:lnTo>
                <a:lnTo>
                  <a:pt x="628777" y="296379"/>
                </a:lnTo>
                <a:lnTo>
                  <a:pt x="628319" y="297649"/>
                </a:lnTo>
                <a:lnTo>
                  <a:pt x="627862" y="297649"/>
                </a:lnTo>
                <a:lnTo>
                  <a:pt x="626960" y="298919"/>
                </a:lnTo>
                <a:lnTo>
                  <a:pt x="624217" y="298919"/>
                </a:lnTo>
                <a:lnTo>
                  <a:pt x="607580" y="316699"/>
                </a:lnTo>
                <a:lnTo>
                  <a:pt x="598906" y="331939"/>
                </a:lnTo>
                <a:lnTo>
                  <a:pt x="598220" y="333209"/>
                </a:lnTo>
                <a:lnTo>
                  <a:pt x="597306" y="333209"/>
                </a:lnTo>
                <a:lnTo>
                  <a:pt x="596176" y="334479"/>
                </a:lnTo>
                <a:lnTo>
                  <a:pt x="588657" y="353529"/>
                </a:lnTo>
                <a:lnTo>
                  <a:pt x="584314" y="358609"/>
                </a:lnTo>
                <a:lnTo>
                  <a:pt x="582955" y="359879"/>
                </a:lnTo>
                <a:lnTo>
                  <a:pt x="581812" y="363689"/>
                </a:lnTo>
                <a:lnTo>
                  <a:pt x="565175" y="389089"/>
                </a:lnTo>
                <a:lnTo>
                  <a:pt x="543966" y="424649"/>
                </a:lnTo>
                <a:lnTo>
                  <a:pt x="535076" y="444969"/>
                </a:lnTo>
                <a:lnTo>
                  <a:pt x="532561" y="447509"/>
                </a:lnTo>
                <a:lnTo>
                  <a:pt x="531202" y="448779"/>
                </a:lnTo>
                <a:lnTo>
                  <a:pt x="526859" y="453859"/>
                </a:lnTo>
                <a:lnTo>
                  <a:pt x="525957" y="453859"/>
                </a:lnTo>
                <a:lnTo>
                  <a:pt x="478764" y="462749"/>
                </a:lnTo>
                <a:lnTo>
                  <a:pt x="468287" y="464019"/>
                </a:lnTo>
                <a:lnTo>
                  <a:pt x="422452" y="469099"/>
                </a:lnTo>
                <a:lnTo>
                  <a:pt x="416750" y="467829"/>
                </a:lnTo>
                <a:lnTo>
                  <a:pt x="384149" y="461479"/>
                </a:lnTo>
                <a:lnTo>
                  <a:pt x="378231" y="461479"/>
                </a:lnTo>
                <a:lnTo>
                  <a:pt x="371157" y="464019"/>
                </a:lnTo>
                <a:lnTo>
                  <a:pt x="369100" y="469099"/>
                </a:lnTo>
                <a:lnTo>
                  <a:pt x="365912" y="469099"/>
                </a:lnTo>
                <a:lnTo>
                  <a:pt x="343801" y="460209"/>
                </a:lnTo>
                <a:lnTo>
                  <a:pt x="341515" y="460209"/>
                </a:lnTo>
                <a:lnTo>
                  <a:pt x="293420" y="457669"/>
                </a:lnTo>
                <a:lnTo>
                  <a:pt x="293420" y="456399"/>
                </a:lnTo>
                <a:lnTo>
                  <a:pt x="287718" y="453859"/>
                </a:lnTo>
                <a:lnTo>
                  <a:pt x="254660" y="442429"/>
                </a:lnTo>
                <a:lnTo>
                  <a:pt x="210654" y="428459"/>
                </a:lnTo>
                <a:lnTo>
                  <a:pt x="208597" y="428459"/>
                </a:lnTo>
                <a:lnTo>
                  <a:pt x="207924" y="424649"/>
                </a:lnTo>
                <a:lnTo>
                  <a:pt x="173266" y="377659"/>
                </a:lnTo>
                <a:lnTo>
                  <a:pt x="171678" y="367499"/>
                </a:lnTo>
                <a:lnTo>
                  <a:pt x="170764" y="363689"/>
                </a:lnTo>
                <a:lnTo>
                  <a:pt x="170307" y="356069"/>
                </a:lnTo>
                <a:lnTo>
                  <a:pt x="166204" y="353529"/>
                </a:lnTo>
                <a:lnTo>
                  <a:pt x="160502" y="342099"/>
                </a:lnTo>
                <a:lnTo>
                  <a:pt x="159359" y="338289"/>
                </a:lnTo>
                <a:lnTo>
                  <a:pt x="156629" y="329399"/>
                </a:lnTo>
                <a:lnTo>
                  <a:pt x="147955" y="298919"/>
                </a:lnTo>
                <a:lnTo>
                  <a:pt x="137477" y="258279"/>
                </a:lnTo>
                <a:lnTo>
                  <a:pt x="129260" y="240499"/>
                </a:lnTo>
                <a:lnTo>
                  <a:pt x="127673" y="230339"/>
                </a:lnTo>
                <a:lnTo>
                  <a:pt x="124256" y="208749"/>
                </a:lnTo>
                <a:lnTo>
                  <a:pt x="121970" y="198589"/>
                </a:lnTo>
                <a:lnTo>
                  <a:pt x="119011" y="189699"/>
                </a:lnTo>
                <a:lnTo>
                  <a:pt x="115811" y="179539"/>
                </a:lnTo>
                <a:lnTo>
                  <a:pt x="98717" y="132549"/>
                </a:lnTo>
                <a:lnTo>
                  <a:pt x="89598" y="89369"/>
                </a:lnTo>
                <a:lnTo>
                  <a:pt x="88912" y="89369"/>
                </a:lnTo>
                <a:lnTo>
                  <a:pt x="87782" y="88099"/>
                </a:lnTo>
                <a:lnTo>
                  <a:pt x="61556" y="76669"/>
                </a:lnTo>
                <a:lnTo>
                  <a:pt x="57454" y="75399"/>
                </a:lnTo>
                <a:lnTo>
                  <a:pt x="47421" y="75399"/>
                </a:lnTo>
                <a:lnTo>
                  <a:pt x="44005" y="76669"/>
                </a:lnTo>
                <a:lnTo>
                  <a:pt x="30327" y="91909"/>
                </a:lnTo>
                <a:lnTo>
                  <a:pt x="26225" y="91909"/>
                </a:lnTo>
                <a:lnTo>
                  <a:pt x="26225" y="94449"/>
                </a:lnTo>
                <a:lnTo>
                  <a:pt x="25755" y="94449"/>
                </a:lnTo>
                <a:lnTo>
                  <a:pt x="25311" y="95719"/>
                </a:lnTo>
                <a:lnTo>
                  <a:pt x="23253" y="95719"/>
                </a:lnTo>
                <a:lnTo>
                  <a:pt x="13449" y="103339"/>
                </a:lnTo>
                <a:lnTo>
                  <a:pt x="1371" y="118579"/>
                </a:lnTo>
                <a:lnTo>
                  <a:pt x="0" y="136359"/>
                </a:lnTo>
                <a:lnTo>
                  <a:pt x="9804" y="201129"/>
                </a:lnTo>
                <a:lnTo>
                  <a:pt x="11861" y="211289"/>
                </a:lnTo>
                <a:lnTo>
                  <a:pt x="14820" y="225259"/>
                </a:lnTo>
                <a:lnTo>
                  <a:pt x="15951" y="232879"/>
                </a:lnTo>
                <a:lnTo>
                  <a:pt x="16865" y="237959"/>
                </a:lnTo>
                <a:lnTo>
                  <a:pt x="17106" y="243039"/>
                </a:lnTo>
                <a:lnTo>
                  <a:pt x="17551" y="246849"/>
                </a:lnTo>
                <a:lnTo>
                  <a:pt x="26441" y="270979"/>
                </a:lnTo>
                <a:lnTo>
                  <a:pt x="36715" y="287489"/>
                </a:lnTo>
                <a:lnTo>
                  <a:pt x="42405" y="295109"/>
                </a:lnTo>
                <a:lnTo>
                  <a:pt x="72504" y="335749"/>
                </a:lnTo>
                <a:lnTo>
                  <a:pt x="85725" y="361149"/>
                </a:lnTo>
                <a:lnTo>
                  <a:pt x="87998" y="370039"/>
                </a:lnTo>
                <a:lnTo>
                  <a:pt x="90055" y="385279"/>
                </a:lnTo>
                <a:lnTo>
                  <a:pt x="91655" y="410679"/>
                </a:lnTo>
                <a:lnTo>
                  <a:pt x="94615" y="418299"/>
                </a:lnTo>
                <a:lnTo>
                  <a:pt x="129959" y="458939"/>
                </a:lnTo>
                <a:lnTo>
                  <a:pt x="142722" y="512279"/>
                </a:lnTo>
                <a:lnTo>
                  <a:pt x="154127" y="574509"/>
                </a:lnTo>
                <a:lnTo>
                  <a:pt x="156845" y="593559"/>
                </a:lnTo>
                <a:lnTo>
                  <a:pt x="157759" y="599909"/>
                </a:lnTo>
                <a:lnTo>
                  <a:pt x="157759" y="602449"/>
                </a:lnTo>
                <a:lnTo>
                  <a:pt x="156629" y="602449"/>
                </a:lnTo>
                <a:lnTo>
                  <a:pt x="149098" y="638009"/>
                </a:lnTo>
                <a:lnTo>
                  <a:pt x="144995" y="639279"/>
                </a:lnTo>
                <a:lnTo>
                  <a:pt x="144767" y="640549"/>
                </a:lnTo>
                <a:lnTo>
                  <a:pt x="143852" y="641819"/>
                </a:lnTo>
                <a:lnTo>
                  <a:pt x="140665" y="645629"/>
                </a:lnTo>
                <a:lnTo>
                  <a:pt x="136563" y="650709"/>
                </a:lnTo>
                <a:lnTo>
                  <a:pt x="136105" y="650709"/>
                </a:lnTo>
                <a:lnTo>
                  <a:pt x="134962" y="651979"/>
                </a:lnTo>
                <a:lnTo>
                  <a:pt x="131318" y="655789"/>
                </a:lnTo>
                <a:lnTo>
                  <a:pt x="96202" y="671029"/>
                </a:lnTo>
                <a:lnTo>
                  <a:pt x="76149" y="687539"/>
                </a:lnTo>
                <a:lnTo>
                  <a:pt x="75920" y="687539"/>
                </a:lnTo>
                <a:lnTo>
                  <a:pt x="72504" y="688809"/>
                </a:lnTo>
                <a:lnTo>
                  <a:pt x="54724" y="709129"/>
                </a:lnTo>
                <a:lnTo>
                  <a:pt x="53809" y="712939"/>
                </a:lnTo>
                <a:lnTo>
                  <a:pt x="53124" y="716749"/>
                </a:lnTo>
                <a:lnTo>
                  <a:pt x="51828" y="740879"/>
                </a:lnTo>
                <a:lnTo>
                  <a:pt x="51879" y="744689"/>
                </a:lnTo>
                <a:lnTo>
                  <a:pt x="53352" y="775169"/>
                </a:lnTo>
                <a:lnTo>
                  <a:pt x="54724" y="785329"/>
                </a:lnTo>
                <a:lnTo>
                  <a:pt x="55854" y="795489"/>
                </a:lnTo>
                <a:lnTo>
                  <a:pt x="57454" y="806919"/>
                </a:lnTo>
                <a:lnTo>
                  <a:pt x="59042" y="817079"/>
                </a:lnTo>
                <a:lnTo>
                  <a:pt x="137706" y="862799"/>
                </a:lnTo>
                <a:lnTo>
                  <a:pt x="169849" y="879309"/>
                </a:lnTo>
                <a:lnTo>
                  <a:pt x="172821" y="879309"/>
                </a:lnTo>
                <a:lnTo>
                  <a:pt x="175539" y="881849"/>
                </a:lnTo>
                <a:lnTo>
                  <a:pt x="187413" y="888199"/>
                </a:lnTo>
                <a:lnTo>
                  <a:pt x="194475" y="888199"/>
                </a:lnTo>
                <a:lnTo>
                  <a:pt x="221373" y="879309"/>
                </a:lnTo>
                <a:lnTo>
                  <a:pt x="221373" y="878039"/>
                </a:lnTo>
                <a:lnTo>
                  <a:pt x="226161" y="872959"/>
                </a:lnTo>
                <a:lnTo>
                  <a:pt x="226618" y="872959"/>
                </a:lnTo>
                <a:lnTo>
                  <a:pt x="234823" y="867879"/>
                </a:lnTo>
                <a:lnTo>
                  <a:pt x="240753" y="865339"/>
                </a:lnTo>
                <a:lnTo>
                  <a:pt x="242570" y="865339"/>
                </a:lnTo>
                <a:lnTo>
                  <a:pt x="249415" y="856449"/>
                </a:lnTo>
                <a:lnTo>
                  <a:pt x="252158" y="856449"/>
                </a:lnTo>
                <a:lnTo>
                  <a:pt x="255117" y="857719"/>
                </a:lnTo>
                <a:lnTo>
                  <a:pt x="282016" y="878039"/>
                </a:lnTo>
                <a:lnTo>
                  <a:pt x="284746" y="881849"/>
                </a:lnTo>
                <a:lnTo>
                  <a:pt x="286118" y="883119"/>
                </a:lnTo>
                <a:lnTo>
                  <a:pt x="316217" y="884389"/>
                </a:lnTo>
                <a:lnTo>
                  <a:pt x="340601" y="879309"/>
                </a:lnTo>
                <a:lnTo>
                  <a:pt x="346303" y="878039"/>
                </a:lnTo>
                <a:lnTo>
                  <a:pt x="351320" y="878039"/>
                </a:lnTo>
                <a:lnTo>
                  <a:pt x="360210" y="875499"/>
                </a:lnTo>
                <a:lnTo>
                  <a:pt x="361353" y="875499"/>
                </a:lnTo>
                <a:lnTo>
                  <a:pt x="361810" y="874229"/>
                </a:lnTo>
                <a:lnTo>
                  <a:pt x="365912" y="871689"/>
                </a:lnTo>
                <a:lnTo>
                  <a:pt x="378231" y="869149"/>
                </a:lnTo>
                <a:lnTo>
                  <a:pt x="378460" y="865339"/>
                </a:lnTo>
                <a:lnTo>
                  <a:pt x="391223" y="865339"/>
                </a:lnTo>
                <a:lnTo>
                  <a:pt x="405815" y="867879"/>
                </a:lnTo>
                <a:lnTo>
                  <a:pt x="435216" y="871689"/>
                </a:lnTo>
                <a:lnTo>
                  <a:pt x="446163" y="871689"/>
                </a:lnTo>
                <a:lnTo>
                  <a:pt x="454825" y="872959"/>
                </a:lnTo>
                <a:lnTo>
                  <a:pt x="454825" y="874229"/>
                </a:lnTo>
                <a:lnTo>
                  <a:pt x="455510" y="878039"/>
                </a:lnTo>
                <a:lnTo>
                  <a:pt x="461670" y="881849"/>
                </a:lnTo>
                <a:lnTo>
                  <a:pt x="501103" y="884389"/>
                </a:lnTo>
                <a:lnTo>
                  <a:pt x="505663" y="883119"/>
                </a:lnTo>
                <a:lnTo>
                  <a:pt x="514096" y="869149"/>
                </a:lnTo>
                <a:lnTo>
                  <a:pt x="517067" y="865339"/>
                </a:lnTo>
                <a:lnTo>
                  <a:pt x="517969" y="865339"/>
                </a:lnTo>
                <a:lnTo>
                  <a:pt x="523430" y="856449"/>
                </a:lnTo>
                <a:lnTo>
                  <a:pt x="527329" y="850099"/>
                </a:lnTo>
                <a:lnTo>
                  <a:pt x="528015" y="848829"/>
                </a:lnTo>
                <a:lnTo>
                  <a:pt x="530974" y="846289"/>
                </a:lnTo>
                <a:lnTo>
                  <a:pt x="531202" y="845019"/>
                </a:lnTo>
                <a:lnTo>
                  <a:pt x="542366" y="833589"/>
                </a:lnTo>
                <a:lnTo>
                  <a:pt x="546709" y="828509"/>
                </a:lnTo>
                <a:lnTo>
                  <a:pt x="548068" y="825969"/>
                </a:lnTo>
                <a:lnTo>
                  <a:pt x="548068" y="823429"/>
                </a:lnTo>
                <a:lnTo>
                  <a:pt x="552170" y="822159"/>
                </a:lnTo>
                <a:lnTo>
                  <a:pt x="565619" y="799299"/>
                </a:lnTo>
                <a:lnTo>
                  <a:pt x="570420" y="791679"/>
                </a:lnTo>
                <a:lnTo>
                  <a:pt x="573379" y="787869"/>
                </a:lnTo>
                <a:lnTo>
                  <a:pt x="574065" y="786599"/>
                </a:lnTo>
                <a:lnTo>
                  <a:pt x="574509" y="785329"/>
                </a:lnTo>
                <a:lnTo>
                  <a:pt x="584784" y="751039"/>
                </a:lnTo>
                <a:lnTo>
                  <a:pt x="585914" y="744689"/>
                </a:lnTo>
                <a:lnTo>
                  <a:pt x="585914" y="740879"/>
                </a:lnTo>
                <a:lnTo>
                  <a:pt x="581355" y="737069"/>
                </a:lnTo>
                <a:lnTo>
                  <a:pt x="593674" y="695159"/>
                </a:lnTo>
                <a:lnTo>
                  <a:pt x="595718" y="688809"/>
                </a:lnTo>
                <a:lnTo>
                  <a:pt x="613498" y="645629"/>
                </a:lnTo>
                <a:lnTo>
                  <a:pt x="616470" y="639279"/>
                </a:lnTo>
                <a:lnTo>
                  <a:pt x="624217" y="604989"/>
                </a:lnTo>
                <a:lnTo>
                  <a:pt x="623074" y="604989"/>
                </a:lnTo>
                <a:lnTo>
                  <a:pt x="619658" y="594829"/>
                </a:lnTo>
                <a:lnTo>
                  <a:pt x="617601" y="580859"/>
                </a:lnTo>
                <a:lnTo>
                  <a:pt x="616013" y="575779"/>
                </a:lnTo>
                <a:lnTo>
                  <a:pt x="611682" y="569429"/>
                </a:lnTo>
                <a:lnTo>
                  <a:pt x="611225" y="569429"/>
                </a:lnTo>
                <a:lnTo>
                  <a:pt x="607796" y="564349"/>
                </a:lnTo>
                <a:lnTo>
                  <a:pt x="602564" y="554189"/>
                </a:lnTo>
                <a:lnTo>
                  <a:pt x="592531" y="524979"/>
                </a:lnTo>
                <a:lnTo>
                  <a:pt x="590473" y="512279"/>
                </a:lnTo>
                <a:lnTo>
                  <a:pt x="590702" y="508469"/>
                </a:lnTo>
                <a:lnTo>
                  <a:pt x="591616" y="505929"/>
                </a:lnTo>
                <a:lnTo>
                  <a:pt x="592531" y="504659"/>
                </a:lnTo>
                <a:lnTo>
                  <a:pt x="601421" y="493229"/>
                </a:lnTo>
                <a:lnTo>
                  <a:pt x="603923" y="490689"/>
                </a:lnTo>
                <a:lnTo>
                  <a:pt x="609854" y="479259"/>
                </a:lnTo>
                <a:lnTo>
                  <a:pt x="618159" y="469099"/>
                </a:lnTo>
                <a:lnTo>
                  <a:pt x="619201" y="467829"/>
                </a:lnTo>
                <a:lnTo>
                  <a:pt x="620115" y="467829"/>
                </a:lnTo>
                <a:lnTo>
                  <a:pt x="620115" y="466559"/>
                </a:lnTo>
                <a:lnTo>
                  <a:pt x="623303" y="451319"/>
                </a:lnTo>
                <a:lnTo>
                  <a:pt x="636752" y="413219"/>
                </a:lnTo>
                <a:lnTo>
                  <a:pt x="644055" y="400519"/>
                </a:lnTo>
                <a:lnTo>
                  <a:pt x="645426" y="397979"/>
                </a:lnTo>
                <a:lnTo>
                  <a:pt x="648614" y="394169"/>
                </a:lnTo>
                <a:lnTo>
                  <a:pt x="651573" y="392899"/>
                </a:lnTo>
                <a:lnTo>
                  <a:pt x="652716" y="392899"/>
                </a:lnTo>
                <a:lnTo>
                  <a:pt x="653846" y="391629"/>
                </a:lnTo>
                <a:lnTo>
                  <a:pt x="654316" y="391629"/>
                </a:lnTo>
                <a:lnTo>
                  <a:pt x="670725" y="385279"/>
                </a:lnTo>
                <a:lnTo>
                  <a:pt x="675055" y="385279"/>
                </a:lnTo>
                <a:lnTo>
                  <a:pt x="675055" y="384009"/>
                </a:lnTo>
                <a:lnTo>
                  <a:pt x="675513" y="381469"/>
                </a:lnTo>
                <a:lnTo>
                  <a:pt x="676427" y="367499"/>
                </a:lnTo>
                <a:lnTo>
                  <a:pt x="680072" y="340829"/>
                </a:lnTo>
                <a:lnTo>
                  <a:pt x="686460" y="316699"/>
                </a:lnTo>
                <a:lnTo>
                  <a:pt x="692150" y="306539"/>
                </a:lnTo>
                <a:lnTo>
                  <a:pt x="695121" y="305269"/>
                </a:lnTo>
                <a:lnTo>
                  <a:pt x="696709" y="305269"/>
                </a:lnTo>
                <a:lnTo>
                  <a:pt x="712216" y="259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3715" y="1614926"/>
            <a:ext cx="134053" cy="110241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6553200" y="1089659"/>
            <a:ext cx="710565" cy="891540"/>
          </a:xfrm>
          <a:custGeom>
            <a:avLst/>
            <a:gdLst/>
            <a:ahLst/>
            <a:cxnLst/>
            <a:rect l="l" t="t" r="r" b="b"/>
            <a:pathLst>
              <a:path w="710565" h="891539">
                <a:moveTo>
                  <a:pt x="332232" y="300355"/>
                </a:moveTo>
                <a:lnTo>
                  <a:pt x="331470" y="277876"/>
                </a:lnTo>
                <a:lnTo>
                  <a:pt x="326263" y="194056"/>
                </a:lnTo>
                <a:lnTo>
                  <a:pt x="325501" y="167005"/>
                </a:lnTo>
                <a:lnTo>
                  <a:pt x="325501" y="149987"/>
                </a:lnTo>
                <a:lnTo>
                  <a:pt x="325882" y="148463"/>
                </a:lnTo>
                <a:lnTo>
                  <a:pt x="325882" y="142113"/>
                </a:lnTo>
                <a:lnTo>
                  <a:pt x="327152" y="125603"/>
                </a:lnTo>
                <a:lnTo>
                  <a:pt x="327152" y="100584"/>
                </a:lnTo>
                <a:lnTo>
                  <a:pt x="326263" y="90678"/>
                </a:lnTo>
                <a:lnTo>
                  <a:pt x="321183" y="80391"/>
                </a:lnTo>
                <a:lnTo>
                  <a:pt x="316484" y="74676"/>
                </a:lnTo>
                <a:lnTo>
                  <a:pt x="316865" y="71501"/>
                </a:lnTo>
                <a:lnTo>
                  <a:pt x="312928" y="66294"/>
                </a:lnTo>
                <a:lnTo>
                  <a:pt x="304546" y="58674"/>
                </a:lnTo>
                <a:lnTo>
                  <a:pt x="304165" y="56515"/>
                </a:lnTo>
                <a:lnTo>
                  <a:pt x="295529" y="51562"/>
                </a:lnTo>
                <a:lnTo>
                  <a:pt x="291592" y="45212"/>
                </a:lnTo>
                <a:lnTo>
                  <a:pt x="280416" y="44196"/>
                </a:lnTo>
                <a:lnTo>
                  <a:pt x="228346" y="58928"/>
                </a:lnTo>
                <a:lnTo>
                  <a:pt x="227965" y="62103"/>
                </a:lnTo>
                <a:lnTo>
                  <a:pt x="223520" y="62357"/>
                </a:lnTo>
                <a:lnTo>
                  <a:pt x="223139" y="78867"/>
                </a:lnTo>
                <a:lnTo>
                  <a:pt x="223139" y="87757"/>
                </a:lnTo>
                <a:lnTo>
                  <a:pt x="222377" y="96901"/>
                </a:lnTo>
                <a:lnTo>
                  <a:pt x="221996" y="106680"/>
                </a:lnTo>
                <a:lnTo>
                  <a:pt x="221234" y="116586"/>
                </a:lnTo>
                <a:lnTo>
                  <a:pt x="220853" y="126873"/>
                </a:lnTo>
                <a:lnTo>
                  <a:pt x="218440" y="159639"/>
                </a:lnTo>
                <a:lnTo>
                  <a:pt x="216027" y="205359"/>
                </a:lnTo>
                <a:lnTo>
                  <a:pt x="215265" y="228219"/>
                </a:lnTo>
                <a:lnTo>
                  <a:pt x="214884" y="251333"/>
                </a:lnTo>
                <a:lnTo>
                  <a:pt x="215265" y="273939"/>
                </a:lnTo>
                <a:lnTo>
                  <a:pt x="216408" y="295910"/>
                </a:lnTo>
                <a:lnTo>
                  <a:pt x="222377" y="314833"/>
                </a:lnTo>
                <a:lnTo>
                  <a:pt x="221996" y="336677"/>
                </a:lnTo>
                <a:lnTo>
                  <a:pt x="239776" y="358140"/>
                </a:lnTo>
                <a:lnTo>
                  <a:pt x="241808" y="386461"/>
                </a:lnTo>
                <a:lnTo>
                  <a:pt x="242951" y="387604"/>
                </a:lnTo>
                <a:lnTo>
                  <a:pt x="252476" y="394589"/>
                </a:lnTo>
                <a:lnTo>
                  <a:pt x="263144" y="407797"/>
                </a:lnTo>
                <a:lnTo>
                  <a:pt x="264668" y="408559"/>
                </a:lnTo>
                <a:lnTo>
                  <a:pt x="270637" y="418211"/>
                </a:lnTo>
                <a:lnTo>
                  <a:pt x="275336" y="419354"/>
                </a:lnTo>
                <a:lnTo>
                  <a:pt x="288417" y="420624"/>
                </a:lnTo>
                <a:lnTo>
                  <a:pt x="289941" y="419608"/>
                </a:lnTo>
                <a:lnTo>
                  <a:pt x="291973" y="415163"/>
                </a:lnTo>
                <a:lnTo>
                  <a:pt x="295529" y="414909"/>
                </a:lnTo>
                <a:lnTo>
                  <a:pt x="296291" y="412242"/>
                </a:lnTo>
                <a:lnTo>
                  <a:pt x="324739" y="363093"/>
                </a:lnTo>
                <a:lnTo>
                  <a:pt x="328295" y="353441"/>
                </a:lnTo>
                <a:lnTo>
                  <a:pt x="329057" y="348488"/>
                </a:lnTo>
                <a:lnTo>
                  <a:pt x="331470" y="323723"/>
                </a:lnTo>
                <a:lnTo>
                  <a:pt x="332232" y="300355"/>
                </a:lnTo>
                <a:close/>
              </a:path>
              <a:path w="710565" h="891539">
                <a:moveTo>
                  <a:pt x="547116" y="61849"/>
                </a:moveTo>
                <a:lnTo>
                  <a:pt x="545084" y="45593"/>
                </a:lnTo>
                <a:lnTo>
                  <a:pt x="541909" y="42164"/>
                </a:lnTo>
                <a:lnTo>
                  <a:pt x="538353" y="41402"/>
                </a:lnTo>
                <a:lnTo>
                  <a:pt x="536067" y="36957"/>
                </a:lnTo>
                <a:lnTo>
                  <a:pt x="535178" y="36068"/>
                </a:lnTo>
                <a:lnTo>
                  <a:pt x="531622" y="25400"/>
                </a:lnTo>
                <a:lnTo>
                  <a:pt x="527304" y="19939"/>
                </a:lnTo>
                <a:lnTo>
                  <a:pt x="526034" y="19431"/>
                </a:lnTo>
                <a:lnTo>
                  <a:pt x="521335" y="16002"/>
                </a:lnTo>
                <a:lnTo>
                  <a:pt x="517398" y="12065"/>
                </a:lnTo>
                <a:lnTo>
                  <a:pt x="517398" y="8636"/>
                </a:lnTo>
                <a:lnTo>
                  <a:pt x="510667" y="1016"/>
                </a:lnTo>
                <a:lnTo>
                  <a:pt x="508635" y="0"/>
                </a:lnTo>
                <a:lnTo>
                  <a:pt x="504317" y="0"/>
                </a:lnTo>
                <a:lnTo>
                  <a:pt x="455168" y="19050"/>
                </a:lnTo>
                <a:lnTo>
                  <a:pt x="436499" y="55245"/>
                </a:lnTo>
                <a:lnTo>
                  <a:pt x="436118" y="66548"/>
                </a:lnTo>
                <a:lnTo>
                  <a:pt x="415036" y="175387"/>
                </a:lnTo>
                <a:lnTo>
                  <a:pt x="412242" y="194056"/>
                </a:lnTo>
                <a:lnTo>
                  <a:pt x="411480" y="202692"/>
                </a:lnTo>
                <a:lnTo>
                  <a:pt x="415417" y="212344"/>
                </a:lnTo>
                <a:lnTo>
                  <a:pt x="417830" y="215265"/>
                </a:lnTo>
                <a:lnTo>
                  <a:pt x="418592" y="215265"/>
                </a:lnTo>
                <a:lnTo>
                  <a:pt x="419354" y="215773"/>
                </a:lnTo>
                <a:lnTo>
                  <a:pt x="419354" y="216535"/>
                </a:lnTo>
                <a:lnTo>
                  <a:pt x="430149" y="224917"/>
                </a:lnTo>
                <a:lnTo>
                  <a:pt x="432943" y="239522"/>
                </a:lnTo>
                <a:lnTo>
                  <a:pt x="432943" y="246126"/>
                </a:lnTo>
                <a:lnTo>
                  <a:pt x="432562" y="252349"/>
                </a:lnTo>
                <a:lnTo>
                  <a:pt x="423418" y="281178"/>
                </a:lnTo>
                <a:lnTo>
                  <a:pt x="423037" y="289560"/>
                </a:lnTo>
                <a:lnTo>
                  <a:pt x="423418" y="307340"/>
                </a:lnTo>
                <a:lnTo>
                  <a:pt x="426593" y="337439"/>
                </a:lnTo>
                <a:lnTo>
                  <a:pt x="432562" y="356362"/>
                </a:lnTo>
                <a:lnTo>
                  <a:pt x="432562" y="357632"/>
                </a:lnTo>
                <a:lnTo>
                  <a:pt x="432943" y="358648"/>
                </a:lnTo>
                <a:lnTo>
                  <a:pt x="440436" y="360045"/>
                </a:lnTo>
                <a:lnTo>
                  <a:pt x="440817" y="360807"/>
                </a:lnTo>
                <a:lnTo>
                  <a:pt x="440817" y="363728"/>
                </a:lnTo>
                <a:lnTo>
                  <a:pt x="458724" y="365760"/>
                </a:lnTo>
                <a:lnTo>
                  <a:pt x="460248" y="364998"/>
                </a:lnTo>
                <a:lnTo>
                  <a:pt x="479679" y="346075"/>
                </a:lnTo>
                <a:lnTo>
                  <a:pt x="481330" y="340868"/>
                </a:lnTo>
                <a:lnTo>
                  <a:pt x="491617" y="284099"/>
                </a:lnTo>
                <a:lnTo>
                  <a:pt x="483616" y="275463"/>
                </a:lnTo>
                <a:lnTo>
                  <a:pt x="476504" y="265430"/>
                </a:lnTo>
                <a:lnTo>
                  <a:pt x="470916" y="263398"/>
                </a:lnTo>
                <a:lnTo>
                  <a:pt x="465836" y="258699"/>
                </a:lnTo>
                <a:lnTo>
                  <a:pt x="466598" y="256032"/>
                </a:lnTo>
                <a:lnTo>
                  <a:pt x="474091" y="246380"/>
                </a:lnTo>
                <a:lnTo>
                  <a:pt x="488823" y="232283"/>
                </a:lnTo>
                <a:lnTo>
                  <a:pt x="499491" y="223012"/>
                </a:lnTo>
                <a:lnTo>
                  <a:pt x="512953" y="206883"/>
                </a:lnTo>
                <a:lnTo>
                  <a:pt x="530098" y="155829"/>
                </a:lnTo>
                <a:lnTo>
                  <a:pt x="535178" y="125095"/>
                </a:lnTo>
                <a:lnTo>
                  <a:pt x="537972" y="110998"/>
                </a:lnTo>
                <a:lnTo>
                  <a:pt x="537972" y="109982"/>
                </a:lnTo>
                <a:lnTo>
                  <a:pt x="542417" y="92456"/>
                </a:lnTo>
                <a:lnTo>
                  <a:pt x="546735" y="67818"/>
                </a:lnTo>
                <a:lnTo>
                  <a:pt x="547116" y="61849"/>
                </a:lnTo>
                <a:close/>
              </a:path>
              <a:path w="710565" h="891539">
                <a:moveTo>
                  <a:pt x="710184" y="135382"/>
                </a:moveTo>
                <a:lnTo>
                  <a:pt x="709041" y="116459"/>
                </a:lnTo>
                <a:lnTo>
                  <a:pt x="697103" y="101473"/>
                </a:lnTo>
                <a:lnTo>
                  <a:pt x="687324" y="94488"/>
                </a:lnTo>
                <a:lnTo>
                  <a:pt x="685673" y="94488"/>
                </a:lnTo>
                <a:lnTo>
                  <a:pt x="684530" y="92075"/>
                </a:lnTo>
                <a:lnTo>
                  <a:pt x="684530" y="90805"/>
                </a:lnTo>
                <a:lnTo>
                  <a:pt x="680085" y="90805"/>
                </a:lnTo>
                <a:lnTo>
                  <a:pt x="666369" y="75311"/>
                </a:lnTo>
                <a:lnTo>
                  <a:pt x="663194" y="73152"/>
                </a:lnTo>
                <a:lnTo>
                  <a:pt x="652907" y="73660"/>
                </a:lnTo>
                <a:lnTo>
                  <a:pt x="648970" y="74676"/>
                </a:lnTo>
                <a:lnTo>
                  <a:pt x="622808" y="85725"/>
                </a:lnTo>
                <a:lnTo>
                  <a:pt x="621665" y="86868"/>
                </a:lnTo>
                <a:lnTo>
                  <a:pt x="620903" y="86868"/>
                </a:lnTo>
                <a:lnTo>
                  <a:pt x="617347" y="113284"/>
                </a:lnTo>
                <a:lnTo>
                  <a:pt x="614934" y="122047"/>
                </a:lnTo>
                <a:lnTo>
                  <a:pt x="612140" y="131191"/>
                </a:lnTo>
                <a:lnTo>
                  <a:pt x="608584" y="140081"/>
                </a:lnTo>
                <a:lnTo>
                  <a:pt x="601853" y="159004"/>
                </a:lnTo>
                <a:lnTo>
                  <a:pt x="588899" y="197612"/>
                </a:lnTo>
                <a:lnTo>
                  <a:pt x="583311" y="228854"/>
                </a:lnTo>
                <a:lnTo>
                  <a:pt x="581406" y="239903"/>
                </a:lnTo>
                <a:lnTo>
                  <a:pt x="567944" y="276225"/>
                </a:lnTo>
                <a:lnTo>
                  <a:pt x="562737" y="297688"/>
                </a:lnTo>
                <a:lnTo>
                  <a:pt x="554482" y="328930"/>
                </a:lnTo>
                <a:lnTo>
                  <a:pt x="550164" y="341249"/>
                </a:lnTo>
                <a:lnTo>
                  <a:pt x="544576" y="352806"/>
                </a:lnTo>
                <a:lnTo>
                  <a:pt x="540639" y="355727"/>
                </a:lnTo>
                <a:lnTo>
                  <a:pt x="540258" y="363093"/>
                </a:lnTo>
                <a:lnTo>
                  <a:pt x="539115" y="367538"/>
                </a:lnTo>
                <a:lnTo>
                  <a:pt x="537464" y="378079"/>
                </a:lnTo>
                <a:lnTo>
                  <a:pt x="503047" y="425069"/>
                </a:lnTo>
                <a:lnTo>
                  <a:pt x="502285" y="428498"/>
                </a:lnTo>
                <a:lnTo>
                  <a:pt x="500380" y="428498"/>
                </a:lnTo>
                <a:lnTo>
                  <a:pt x="456438" y="443230"/>
                </a:lnTo>
                <a:lnTo>
                  <a:pt x="423291" y="454025"/>
                </a:lnTo>
                <a:lnTo>
                  <a:pt x="417703" y="456057"/>
                </a:lnTo>
                <a:lnTo>
                  <a:pt x="417703" y="457708"/>
                </a:lnTo>
                <a:lnTo>
                  <a:pt x="369951" y="459994"/>
                </a:lnTo>
                <a:lnTo>
                  <a:pt x="367157" y="460502"/>
                </a:lnTo>
                <a:lnTo>
                  <a:pt x="345440" y="469519"/>
                </a:lnTo>
                <a:lnTo>
                  <a:pt x="342265" y="469519"/>
                </a:lnTo>
                <a:lnTo>
                  <a:pt x="340233" y="464693"/>
                </a:lnTo>
                <a:lnTo>
                  <a:pt x="333121" y="461645"/>
                </a:lnTo>
                <a:lnTo>
                  <a:pt x="327279" y="461391"/>
                </a:lnTo>
                <a:lnTo>
                  <a:pt x="294386" y="468630"/>
                </a:lnTo>
                <a:lnTo>
                  <a:pt x="288925" y="469519"/>
                </a:lnTo>
                <a:lnTo>
                  <a:pt x="243459" y="464693"/>
                </a:lnTo>
                <a:lnTo>
                  <a:pt x="184912" y="453771"/>
                </a:lnTo>
                <a:lnTo>
                  <a:pt x="167513" y="425069"/>
                </a:lnTo>
                <a:lnTo>
                  <a:pt x="146558" y="388620"/>
                </a:lnTo>
                <a:lnTo>
                  <a:pt x="130048" y="363093"/>
                </a:lnTo>
                <a:lnTo>
                  <a:pt x="128778" y="359156"/>
                </a:lnTo>
                <a:lnTo>
                  <a:pt x="127635" y="358394"/>
                </a:lnTo>
                <a:lnTo>
                  <a:pt x="122936" y="353441"/>
                </a:lnTo>
                <a:lnTo>
                  <a:pt x="115824" y="333629"/>
                </a:lnTo>
                <a:lnTo>
                  <a:pt x="114554" y="333375"/>
                </a:lnTo>
                <a:lnTo>
                  <a:pt x="113030" y="331343"/>
                </a:lnTo>
                <a:lnTo>
                  <a:pt x="104394" y="315849"/>
                </a:lnTo>
                <a:lnTo>
                  <a:pt x="87744" y="297688"/>
                </a:lnTo>
                <a:lnTo>
                  <a:pt x="84963" y="297688"/>
                </a:lnTo>
                <a:lnTo>
                  <a:pt x="83820" y="297180"/>
                </a:lnTo>
                <a:lnTo>
                  <a:pt x="82931" y="296164"/>
                </a:lnTo>
                <a:lnTo>
                  <a:pt x="82931" y="294005"/>
                </a:lnTo>
                <a:lnTo>
                  <a:pt x="82169" y="294005"/>
                </a:lnTo>
                <a:lnTo>
                  <a:pt x="81026" y="292989"/>
                </a:lnTo>
                <a:lnTo>
                  <a:pt x="80264" y="287528"/>
                </a:lnTo>
                <a:lnTo>
                  <a:pt x="81788" y="272542"/>
                </a:lnTo>
                <a:lnTo>
                  <a:pt x="78613" y="251460"/>
                </a:lnTo>
                <a:lnTo>
                  <a:pt x="76327" y="250698"/>
                </a:lnTo>
                <a:lnTo>
                  <a:pt x="74676" y="250444"/>
                </a:lnTo>
                <a:lnTo>
                  <a:pt x="68694" y="243078"/>
                </a:lnTo>
                <a:lnTo>
                  <a:pt x="67170" y="243078"/>
                </a:lnTo>
                <a:lnTo>
                  <a:pt x="66040" y="242062"/>
                </a:lnTo>
                <a:lnTo>
                  <a:pt x="66421" y="236982"/>
                </a:lnTo>
                <a:lnTo>
                  <a:pt x="61595" y="234950"/>
                </a:lnTo>
                <a:lnTo>
                  <a:pt x="60820" y="234442"/>
                </a:lnTo>
                <a:lnTo>
                  <a:pt x="59296" y="233934"/>
                </a:lnTo>
                <a:lnTo>
                  <a:pt x="56896" y="233680"/>
                </a:lnTo>
                <a:lnTo>
                  <a:pt x="42672" y="234950"/>
                </a:lnTo>
                <a:lnTo>
                  <a:pt x="28448" y="244856"/>
                </a:lnTo>
                <a:lnTo>
                  <a:pt x="28067" y="247523"/>
                </a:lnTo>
                <a:lnTo>
                  <a:pt x="24498" y="247523"/>
                </a:lnTo>
                <a:lnTo>
                  <a:pt x="23368" y="243332"/>
                </a:lnTo>
                <a:lnTo>
                  <a:pt x="22479" y="242824"/>
                </a:lnTo>
                <a:lnTo>
                  <a:pt x="22098" y="242316"/>
                </a:lnTo>
                <a:lnTo>
                  <a:pt x="19799" y="242824"/>
                </a:lnTo>
                <a:lnTo>
                  <a:pt x="11049" y="247015"/>
                </a:lnTo>
                <a:lnTo>
                  <a:pt x="11049" y="250444"/>
                </a:lnTo>
                <a:lnTo>
                  <a:pt x="749" y="257048"/>
                </a:lnTo>
                <a:lnTo>
                  <a:pt x="0" y="258826"/>
                </a:lnTo>
                <a:lnTo>
                  <a:pt x="15367" y="304800"/>
                </a:lnTo>
                <a:lnTo>
                  <a:pt x="17018" y="305054"/>
                </a:lnTo>
                <a:lnTo>
                  <a:pt x="19799" y="306578"/>
                </a:lnTo>
                <a:lnTo>
                  <a:pt x="25273" y="315595"/>
                </a:lnTo>
                <a:lnTo>
                  <a:pt x="32004" y="339979"/>
                </a:lnTo>
                <a:lnTo>
                  <a:pt x="35547" y="366776"/>
                </a:lnTo>
                <a:lnTo>
                  <a:pt x="36322" y="381762"/>
                </a:lnTo>
                <a:lnTo>
                  <a:pt x="36703" y="383540"/>
                </a:lnTo>
                <a:lnTo>
                  <a:pt x="36703" y="384937"/>
                </a:lnTo>
                <a:lnTo>
                  <a:pt x="38354" y="384937"/>
                </a:lnTo>
                <a:lnTo>
                  <a:pt x="41529" y="385445"/>
                </a:lnTo>
                <a:lnTo>
                  <a:pt x="57645" y="391160"/>
                </a:lnTo>
                <a:lnTo>
                  <a:pt x="58039" y="392049"/>
                </a:lnTo>
                <a:lnTo>
                  <a:pt x="59296" y="392303"/>
                </a:lnTo>
                <a:lnTo>
                  <a:pt x="88519" y="451612"/>
                </a:lnTo>
                <a:lnTo>
                  <a:pt x="91694" y="467360"/>
                </a:lnTo>
                <a:lnTo>
                  <a:pt x="91694" y="468376"/>
                </a:lnTo>
                <a:lnTo>
                  <a:pt x="92456" y="468630"/>
                </a:lnTo>
                <a:lnTo>
                  <a:pt x="101981" y="479425"/>
                </a:lnTo>
                <a:lnTo>
                  <a:pt x="107950" y="491236"/>
                </a:lnTo>
                <a:lnTo>
                  <a:pt x="120142" y="506222"/>
                </a:lnTo>
                <a:lnTo>
                  <a:pt x="120904" y="509143"/>
                </a:lnTo>
                <a:lnTo>
                  <a:pt x="121285" y="512572"/>
                </a:lnTo>
                <a:lnTo>
                  <a:pt x="119380" y="525399"/>
                </a:lnTo>
                <a:lnTo>
                  <a:pt x="109093" y="554863"/>
                </a:lnTo>
                <a:lnTo>
                  <a:pt x="103873" y="565658"/>
                </a:lnTo>
                <a:lnTo>
                  <a:pt x="100838" y="569849"/>
                </a:lnTo>
                <a:lnTo>
                  <a:pt x="100330" y="570103"/>
                </a:lnTo>
                <a:lnTo>
                  <a:pt x="95631" y="576834"/>
                </a:lnTo>
                <a:lnTo>
                  <a:pt x="94094" y="581406"/>
                </a:lnTo>
                <a:lnTo>
                  <a:pt x="92075" y="596011"/>
                </a:lnTo>
                <a:lnTo>
                  <a:pt x="88900" y="606044"/>
                </a:lnTo>
                <a:lnTo>
                  <a:pt x="87744" y="606298"/>
                </a:lnTo>
                <a:lnTo>
                  <a:pt x="95250" y="640207"/>
                </a:lnTo>
                <a:lnTo>
                  <a:pt x="116205" y="690880"/>
                </a:lnTo>
                <a:lnTo>
                  <a:pt x="130429" y="739775"/>
                </a:lnTo>
                <a:lnTo>
                  <a:pt x="125730" y="743458"/>
                </a:lnTo>
                <a:lnTo>
                  <a:pt x="125730" y="746506"/>
                </a:lnTo>
                <a:lnTo>
                  <a:pt x="127254" y="753110"/>
                </a:lnTo>
                <a:lnTo>
                  <a:pt x="137160" y="788035"/>
                </a:lnTo>
                <a:lnTo>
                  <a:pt x="137541" y="788289"/>
                </a:lnTo>
                <a:lnTo>
                  <a:pt x="138303" y="790448"/>
                </a:lnTo>
                <a:lnTo>
                  <a:pt x="141478" y="794385"/>
                </a:lnTo>
                <a:lnTo>
                  <a:pt x="146177" y="800989"/>
                </a:lnTo>
                <a:lnTo>
                  <a:pt x="159639" y="824357"/>
                </a:lnTo>
                <a:lnTo>
                  <a:pt x="163576" y="825373"/>
                </a:lnTo>
                <a:lnTo>
                  <a:pt x="163576" y="828040"/>
                </a:lnTo>
                <a:lnTo>
                  <a:pt x="164846" y="831342"/>
                </a:lnTo>
                <a:lnTo>
                  <a:pt x="169545" y="835660"/>
                </a:lnTo>
                <a:lnTo>
                  <a:pt x="180213" y="847090"/>
                </a:lnTo>
                <a:lnTo>
                  <a:pt x="180594" y="848487"/>
                </a:lnTo>
                <a:lnTo>
                  <a:pt x="183769" y="851154"/>
                </a:lnTo>
                <a:lnTo>
                  <a:pt x="184531" y="852170"/>
                </a:lnTo>
                <a:lnTo>
                  <a:pt x="193675" y="867918"/>
                </a:lnTo>
                <a:lnTo>
                  <a:pt x="194437" y="868426"/>
                </a:lnTo>
                <a:lnTo>
                  <a:pt x="197612" y="871855"/>
                </a:lnTo>
                <a:lnTo>
                  <a:pt x="205867" y="886079"/>
                </a:lnTo>
                <a:lnTo>
                  <a:pt x="210312" y="886587"/>
                </a:lnTo>
                <a:lnTo>
                  <a:pt x="249809" y="884936"/>
                </a:lnTo>
                <a:lnTo>
                  <a:pt x="256032" y="880237"/>
                </a:lnTo>
                <a:lnTo>
                  <a:pt x="256921" y="877062"/>
                </a:lnTo>
                <a:lnTo>
                  <a:pt x="256921" y="875284"/>
                </a:lnTo>
                <a:lnTo>
                  <a:pt x="265176" y="875030"/>
                </a:lnTo>
                <a:lnTo>
                  <a:pt x="305435" y="870839"/>
                </a:lnTo>
                <a:lnTo>
                  <a:pt x="320167" y="868680"/>
                </a:lnTo>
                <a:lnTo>
                  <a:pt x="323723" y="868426"/>
                </a:lnTo>
                <a:lnTo>
                  <a:pt x="326771" y="867918"/>
                </a:lnTo>
                <a:lnTo>
                  <a:pt x="328803" y="867918"/>
                </a:lnTo>
                <a:lnTo>
                  <a:pt x="332740" y="868426"/>
                </a:lnTo>
                <a:lnTo>
                  <a:pt x="333121" y="871347"/>
                </a:lnTo>
                <a:lnTo>
                  <a:pt x="345440" y="874522"/>
                </a:lnTo>
                <a:lnTo>
                  <a:pt x="349377" y="877316"/>
                </a:lnTo>
                <a:lnTo>
                  <a:pt x="349758" y="878205"/>
                </a:lnTo>
                <a:lnTo>
                  <a:pt x="349758" y="878713"/>
                </a:lnTo>
                <a:lnTo>
                  <a:pt x="350901" y="878713"/>
                </a:lnTo>
                <a:lnTo>
                  <a:pt x="360045" y="880237"/>
                </a:lnTo>
                <a:lnTo>
                  <a:pt x="370713" y="882396"/>
                </a:lnTo>
                <a:lnTo>
                  <a:pt x="394843" y="886841"/>
                </a:lnTo>
                <a:lnTo>
                  <a:pt x="424815" y="885444"/>
                </a:lnTo>
                <a:lnTo>
                  <a:pt x="426466" y="884428"/>
                </a:lnTo>
                <a:lnTo>
                  <a:pt x="429133" y="880745"/>
                </a:lnTo>
                <a:lnTo>
                  <a:pt x="456057" y="860044"/>
                </a:lnTo>
                <a:lnTo>
                  <a:pt x="458851" y="859028"/>
                </a:lnTo>
                <a:lnTo>
                  <a:pt x="461645" y="858393"/>
                </a:lnTo>
                <a:lnTo>
                  <a:pt x="468757" y="867918"/>
                </a:lnTo>
                <a:lnTo>
                  <a:pt x="470281" y="867918"/>
                </a:lnTo>
                <a:lnTo>
                  <a:pt x="476250" y="870204"/>
                </a:lnTo>
                <a:lnTo>
                  <a:pt x="484886" y="875538"/>
                </a:lnTo>
                <a:lnTo>
                  <a:pt x="489712" y="880237"/>
                </a:lnTo>
                <a:lnTo>
                  <a:pt x="489712" y="882650"/>
                </a:lnTo>
                <a:lnTo>
                  <a:pt x="516509" y="891540"/>
                </a:lnTo>
                <a:lnTo>
                  <a:pt x="519684" y="891540"/>
                </a:lnTo>
                <a:lnTo>
                  <a:pt x="523240" y="891032"/>
                </a:lnTo>
                <a:lnTo>
                  <a:pt x="535051" y="884682"/>
                </a:lnTo>
                <a:lnTo>
                  <a:pt x="537845" y="882650"/>
                </a:lnTo>
                <a:lnTo>
                  <a:pt x="539115" y="882650"/>
                </a:lnTo>
                <a:lnTo>
                  <a:pt x="651256" y="818769"/>
                </a:lnTo>
                <a:lnTo>
                  <a:pt x="657225" y="777240"/>
                </a:lnTo>
                <a:lnTo>
                  <a:pt x="658749" y="744220"/>
                </a:lnTo>
                <a:lnTo>
                  <a:pt x="657606" y="718947"/>
                </a:lnTo>
                <a:lnTo>
                  <a:pt x="656082" y="711073"/>
                </a:lnTo>
                <a:lnTo>
                  <a:pt x="637921" y="689864"/>
                </a:lnTo>
                <a:lnTo>
                  <a:pt x="634746" y="689356"/>
                </a:lnTo>
                <a:lnTo>
                  <a:pt x="614553" y="671957"/>
                </a:lnTo>
                <a:lnTo>
                  <a:pt x="579374" y="656717"/>
                </a:lnTo>
                <a:lnTo>
                  <a:pt x="575818" y="653034"/>
                </a:lnTo>
                <a:lnTo>
                  <a:pt x="574675" y="652526"/>
                </a:lnTo>
                <a:lnTo>
                  <a:pt x="574294" y="651510"/>
                </a:lnTo>
                <a:lnTo>
                  <a:pt x="570230" y="646557"/>
                </a:lnTo>
                <a:lnTo>
                  <a:pt x="565912" y="642239"/>
                </a:lnTo>
                <a:lnTo>
                  <a:pt x="565531" y="640207"/>
                </a:lnTo>
                <a:lnTo>
                  <a:pt x="561594" y="639191"/>
                </a:lnTo>
                <a:lnTo>
                  <a:pt x="554482" y="603123"/>
                </a:lnTo>
                <a:lnTo>
                  <a:pt x="552831" y="602869"/>
                </a:lnTo>
                <a:lnTo>
                  <a:pt x="552831" y="600837"/>
                </a:lnTo>
                <a:lnTo>
                  <a:pt x="553720" y="594487"/>
                </a:lnTo>
                <a:lnTo>
                  <a:pt x="567944" y="512572"/>
                </a:lnTo>
                <a:lnTo>
                  <a:pt x="577342" y="470789"/>
                </a:lnTo>
                <a:lnTo>
                  <a:pt x="591185" y="434848"/>
                </a:lnTo>
                <a:lnTo>
                  <a:pt x="616077" y="418846"/>
                </a:lnTo>
                <a:lnTo>
                  <a:pt x="618871" y="410337"/>
                </a:lnTo>
                <a:lnTo>
                  <a:pt x="619252" y="406908"/>
                </a:lnTo>
                <a:lnTo>
                  <a:pt x="620522" y="384937"/>
                </a:lnTo>
                <a:lnTo>
                  <a:pt x="622427" y="369951"/>
                </a:lnTo>
                <a:lnTo>
                  <a:pt x="624840" y="361315"/>
                </a:lnTo>
                <a:lnTo>
                  <a:pt x="637921" y="335788"/>
                </a:lnTo>
                <a:lnTo>
                  <a:pt x="673862" y="286639"/>
                </a:lnTo>
                <a:lnTo>
                  <a:pt x="684149" y="270383"/>
                </a:lnTo>
                <a:lnTo>
                  <a:pt x="692785" y="246253"/>
                </a:lnTo>
                <a:lnTo>
                  <a:pt x="693547" y="236474"/>
                </a:lnTo>
                <a:lnTo>
                  <a:pt x="695579" y="223901"/>
                </a:lnTo>
                <a:lnTo>
                  <a:pt x="698754" y="210312"/>
                </a:lnTo>
                <a:lnTo>
                  <a:pt x="700659" y="199517"/>
                </a:lnTo>
                <a:lnTo>
                  <a:pt x="710184" y="135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9104" y="1616963"/>
            <a:ext cx="134112" cy="1097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46081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Octal</a:t>
            </a:r>
            <a:r>
              <a:rPr spc="75" dirty="0"/>
              <a:t> </a:t>
            </a:r>
            <a:r>
              <a:rPr spc="155" dirty="0"/>
              <a:t>Number</a:t>
            </a:r>
            <a:r>
              <a:rPr spc="85" dirty="0"/>
              <a:t> </a:t>
            </a:r>
            <a:r>
              <a:rPr spc="12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641" y="1027428"/>
            <a:ext cx="3307715" cy="7683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4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Base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25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8</a:t>
            </a:r>
            <a:endParaRPr sz="20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8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ig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i</a:t>
            </a:r>
            <a:r>
              <a:rPr sz="1800" spc="-10" dirty="0">
                <a:solidFill>
                  <a:srgbClr val="585858"/>
                </a:solidFill>
                <a:latin typeface="Cambria"/>
                <a:cs typeface="Cambria"/>
              </a:rPr>
              <a:t>ts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{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Cambria"/>
                <a:cs typeface="Cambria"/>
              </a:rPr>
              <a:t>0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18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1,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2,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3,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4,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5,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6,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7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241" y="1936632"/>
            <a:ext cx="2969260" cy="167767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85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Weights</a:t>
            </a:r>
            <a:endParaRPr sz="2000">
              <a:latin typeface="Cambria"/>
              <a:cs typeface="Cambria"/>
            </a:endParaRPr>
          </a:p>
          <a:p>
            <a:pPr marL="495300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95300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Weight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(</a:t>
            </a:r>
            <a:r>
              <a:rPr sz="1800" i="1" spc="30" dirty="0">
                <a:solidFill>
                  <a:srgbClr val="585858"/>
                </a:solidFill>
                <a:latin typeface="Cambria"/>
                <a:cs typeface="Cambria"/>
              </a:rPr>
              <a:t>Base)</a:t>
            </a:r>
            <a:r>
              <a:rPr sz="1800" i="1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15" baseline="41666" dirty="0">
                <a:solidFill>
                  <a:srgbClr val="585858"/>
                </a:solidFill>
                <a:latin typeface="Cambria"/>
                <a:cs typeface="Cambria"/>
              </a:rPr>
              <a:t>Position</a:t>
            </a:r>
            <a:endParaRPr sz="1800" baseline="41666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98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Magnitude</a:t>
            </a:r>
            <a:endParaRPr sz="2000">
              <a:latin typeface="Cambria"/>
              <a:cs typeface="Cambria"/>
            </a:endParaRPr>
          </a:p>
          <a:p>
            <a:pPr marL="495300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95300" algn="l"/>
              </a:tabLst>
            </a:pP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Sum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4" dirty="0">
                <a:solidFill>
                  <a:srgbClr val="585858"/>
                </a:solidFill>
                <a:latin typeface="Cambria"/>
                <a:cs typeface="Cambria"/>
              </a:rPr>
              <a:t>“</a:t>
            </a:r>
            <a:r>
              <a:rPr sz="1800" i="1" spc="35" dirty="0">
                <a:solidFill>
                  <a:srgbClr val="585858"/>
                </a:solidFill>
                <a:latin typeface="Cambria"/>
                <a:cs typeface="Cambria"/>
              </a:rPr>
              <a:t>Digit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585858"/>
                </a:solidFill>
                <a:latin typeface="Cambria"/>
                <a:cs typeface="Cambria"/>
              </a:rPr>
              <a:t>x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50" dirty="0">
                <a:solidFill>
                  <a:srgbClr val="585858"/>
                </a:solidFill>
                <a:latin typeface="Cambria"/>
                <a:cs typeface="Cambria"/>
              </a:rPr>
              <a:t>W</a:t>
            </a:r>
            <a:r>
              <a:rPr sz="1800" i="1" spc="110" dirty="0">
                <a:solidFill>
                  <a:srgbClr val="585858"/>
                </a:solidFill>
                <a:latin typeface="Cambria"/>
                <a:cs typeface="Cambria"/>
              </a:rPr>
              <a:t>eig</a:t>
            </a:r>
            <a:r>
              <a:rPr sz="1800" i="1" spc="-3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1800" i="1" spc="-20" dirty="0">
                <a:solidFill>
                  <a:srgbClr val="585858"/>
                </a:solidFill>
                <a:latin typeface="Cambria"/>
                <a:cs typeface="Cambria"/>
              </a:rPr>
              <a:t>t</a:t>
            </a:r>
            <a:r>
              <a:rPr sz="1800" spc="260" dirty="0">
                <a:solidFill>
                  <a:srgbClr val="585858"/>
                </a:solidFill>
                <a:latin typeface="Cambria"/>
                <a:cs typeface="Cambria"/>
              </a:rPr>
              <a:t>”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641" y="3841750"/>
            <a:ext cx="2101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3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Formal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Notation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2876" y="6704076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296" y="44448"/>
                </a:moveTo>
                <a:lnTo>
                  <a:pt x="463296" y="76197"/>
                </a:lnTo>
                <a:lnTo>
                  <a:pt x="526795" y="44448"/>
                </a:lnTo>
                <a:lnTo>
                  <a:pt x="463296" y="44448"/>
                </a:lnTo>
                <a:close/>
              </a:path>
              <a:path w="539750" h="76200">
                <a:moveTo>
                  <a:pt x="463296" y="31748"/>
                </a:moveTo>
                <a:lnTo>
                  <a:pt x="463296" y="44448"/>
                </a:lnTo>
                <a:lnTo>
                  <a:pt x="475996" y="44448"/>
                </a:lnTo>
                <a:lnTo>
                  <a:pt x="475996" y="31748"/>
                </a:lnTo>
                <a:lnTo>
                  <a:pt x="463296" y="31748"/>
                </a:lnTo>
                <a:close/>
              </a:path>
              <a:path w="539750" h="76200">
                <a:moveTo>
                  <a:pt x="463296" y="0"/>
                </a:moveTo>
                <a:lnTo>
                  <a:pt x="463296" y="31748"/>
                </a:lnTo>
                <a:lnTo>
                  <a:pt x="475996" y="31748"/>
                </a:lnTo>
                <a:lnTo>
                  <a:pt x="475996" y="44448"/>
                </a:lnTo>
                <a:lnTo>
                  <a:pt x="526798" y="44447"/>
                </a:lnTo>
                <a:lnTo>
                  <a:pt x="539496" y="38098"/>
                </a:lnTo>
                <a:lnTo>
                  <a:pt x="463296" y="0"/>
                </a:lnTo>
                <a:close/>
              </a:path>
              <a:path w="539750" h="76200">
                <a:moveTo>
                  <a:pt x="0" y="31747"/>
                </a:moveTo>
                <a:lnTo>
                  <a:pt x="0" y="44447"/>
                </a:lnTo>
                <a:lnTo>
                  <a:pt x="463296" y="44448"/>
                </a:lnTo>
                <a:lnTo>
                  <a:pt x="463296" y="31748"/>
                </a:lnTo>
                <a:lnTo>
                  <a:pt x="0" y="31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3883" y="3072383"/>
            <a:ext cx="178308" cy="1798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37250" y="3315080"/>
            <a:ext cx="271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450" algn="l"/>
                <a:tab pos="1093470" algn="l"/>
                <a:tab pos="1955800" algn="l"/>
                <a:tab pos="2494280" algn="l"/>
              </a:tabLst>
            </a:pPr>
            <a:r>
              <a:rPr sz="1800" b="1" i="1" spc="-5" dirty="0">
                <a:latin typeface="Arial"/>
                <a:cs typeface="Arial"/>
              </a:rPr>
              <a:t>2	1	0	-1	-2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0796" y="2329053"/>
            <a:ext cx="1310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650" algn="l"/>
                <a:tab pos="1169670" algn="l"/>
              </a:tabLst>
            </a:pPr>
            <a:r>
              <a:rPr sz="1800" b="1" i="1" spc="-10" dirty="0">
                <a:solidFill>
                  <a:srgbClr val="0066CC"/>
                </a:solidFill>
                <a:latin typeface="Arial"/>
                <a:cs typeface="Arial"/>
              </a:rPr>
              <a:t>6</a:t>
            </a:r>
            <a:r>
              <a:rPr sz="1800" b="1" i="1" spc="-5" dirty="0">
                <a:solidFill>
                  <a:srgbClr val="0066CC"/>
                </a:solidFill>
                <a:latin typeface="Arial"/>
                <a:cs typeface="Arial"/>
              </a:rPr>
              <a:t>4</a:t>
            </a:r>
            <a:r>
              <a:rPr sz="1800" b="1" i="1" dirty="0">
                <a:solidFill>
                  <a:srgbClr val="0066CC"/>
                </a:solidFill>
                <a:latin typeface="Arial"/>
                <a:cs typeface="Arial"/>
              </a:rPr>
              <a:t>	</a:t>
            </a:r>
            <a:r>
              <a:rPr sz="1800" b="1" i="1" spc="-5" dirty="0">
                <a:solidFill>
                  <a:srgbClr val="0066CC"/>
                </a:solidFill>
                <a:latin typeface="Arial"/>
                <a:cs typeface="Arial"/>
              </a:rPr>
              <a:t>8</a:t>
            </a:r>
            <a:r>
              <a:rPr sz="1800" b="1" i="1" dirty="0">
                <a:solidFill>
                  <a:srgbClr val="0066CC"/>
                </a:solidFill>
                <a:latin typeface="Arial"/>
                <a:cs typeface="Arial"/>
              </a:rPr>
              <a:t>	</a:t>
            </a:r>
            <a:r>
              <a:rPr sz="1800" b="1" i="1" spc="-5" dirty="0">
                <a:solidFill>
                  <a:srgbClr val="0066CC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2818" y="2329053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6250" algn="l"/>
              </a:tabLst>
            </a:pPr>
            <a:r>
              <a:rPr sz="1800" b="1" i="1" spc="-5" dirty="0">
                <a:solidFill>
                  <a:srgbClr val="0066CC"/>
                </a:solidFill>
                <a:latin typeface="Arial"/>
                <a:cs typeface="Arial"/>
              </a:rPr>
              <a:t>1/8	1/</a:t>
            </a:r>
            <a:r>
              <a:rPr sz="1800" b="1" i="1" spc="-10" dirty="0">
                <a:solidFill>
                  <a:srgbClr val="0066CC"/>
                </a:solidFill>
                <a:latin typeface="Arial"/>
                <a:cs typeface="Arial"/>
              </a:rPr>
              <a:t>6</a:t>
            </a:r>
            <a:r>
              <a:rPr sz="1800" b="1" i="1" spc="-5" dirty="0">
                <a:solidFill>
                  <a:srgbClr val="0066CC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33109" y="2708910"/>
            <a:ext cx="361315" cy="53975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0"/>
              </a:spcBef>
            </a:pPr>
            <a:r>
              <a:rPr sz="2800" b="1" spc="-5" dirty="0">
                <a:solidFill>
                  <a:srgbClr val="663366"/>
                </a:solidFill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2605" y="2713482"/>
            <a:ext cx="361315" cy="53975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626" y="2713482"/>
            <a:ext cx="361315" cy="53975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663366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14309" y="2713482"/>
            <a:ext cx="361315" cy="53975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663366"/>
                </a:solidFill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52281" y="2713482"/>
            <a:ext cx="361315" cy="53975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663366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34838" y="3739388"/>
            <a:ext cx="3411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663366"/>
                </a:solidFill>
                <a:latin typeface="Arial"/>
                <a:cs typeface="Arial"/>
              </a:rPr>
              <a:t>5</a:t>
            </a:r>
            <a:r>
              <a:rPr sz="2000" b="1" i="1" spc="-20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*</a:t>
            </a:r>
            <a:r>
              <a:rPr sz="2000" b="1" i="1" spc="5" dirty="0">
                <a:latin typeface="Arial"/>
                <a:cs typeface="Arial"/>
              </a:rPr>
              <a:t>8</a:t>
            </a:r>
            <a:r>
              <a:rPr sz="1950" b="1" spc="7" baseline="42735" dirty="0">
                <a:solidFill>
                  <a:srgbClr val="330E42"/>
                </a:solidFill>
                <a:latin typeface="Arial"/>
                <a:cs typeface="Arial"/>
              </a:rPr>
              <a:t>2</a:t>
            </a:r>
            <a:r>
              <a:rPr sz="2000" b="1" spc="5" dirty="0">
                <a:latin typeface="Arial"/>
                <a:cs typeface="Arial"/>
              </a:rPr>
              <a:t>+</a:t>
            </a:r>
            <a:r>
              <a:rPr sz="2000" b="1" i="1" spc="5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r>
              <a:rPr sz="2000" b="1" i="1" spc="-50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*</a:t>
            </a:r>
            <a:r>
              <a:rPr sz="2000" b="1" i="1" spc="5" dirty="0">
                <a:latin typeface="Arial"/>
                <a:cs typeface="Arial"/>
              </a:rPr>
              <a:t>8</a:t>
            </a:r>
            <a:r>
              <a:rPr sz="1950" b="1" spc="7" baseline="42735" dirty="0">
                <a:solidFill>
                  <a:srgbClr val="330E42"/>
                </a:solidFill>
                <a:latin typeface="Arial"/>
                <a:cs typeface="Arial"/>
              </a:rPr>
              <a:t>1</a:t>
            </a:r>
            <a:r>
              <a:rPr sz="2000" b="1" spc="5" dirty="0">
                <a:latin typeface="Arial"/>
                <a:cs typeface="Arial"/>
              </a:rPr>
              <a:t>+</a:t>
            </a:r>
            <a:r>
              <a:rPr sz="2000" b="1" i="1" spc="5" dirty="0">
                <a:solidFill>
                  <a:srgbClr val="663366"/>
                </a:solidFill>
                <a:latin typeface="Arial"/>
                <a:cs typeface="Arial"/>
              </a:rPr>
              <a:t>2</a:t>
            </a:r>
            <a:r>
              <a:rPr sz="2000" b="1" i="1" spc="-45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*</a:t>
            </a:r>
            <a:r>
              <a:rPr sz="2000" b="1" i="1" spc="5" dirty="0">
                <a:latin typeface="Arial"/>
                <a:cs typeface="Arial"/>
              </a:rPr>
              <a:t>8</a:t>
            </a:r>
            <a:r>
              <a:rPr sz="1950" b="1" spc="7" baseline="42735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r>
              <a:rPr sz="2000" b="1" spc="5" dirty="0">
                <a:latin typeface="Arial"/>
                <a:cs typeface="Arial"/>
              </a:rPr>
              <a:t>+</a:t>
            </a:r>
            <a:r>
              <a:rPr sz="2000" b="1" i="1" spc="5" dirty="0">
                <a:solidFill>
                  <a:srgbClr val="663366"/>
                </a:solidFill>
                <a:latin typeface="Arial"/>
                <a:cs typeface="Arial"/>
              </a:rPr>
              <a:t>7</a:t>
            </a:r>
            <a:r>
              <a:rPr sz="2000" b="1" i="1" spc="-50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*</a:t>
            </a:r>
            <a:r>
              <a:rPr sz="2000" b="1" i="1" spc="5" dirty="0">
                <a:latin typeface="Arial"/>
                <a:cs typeface="Arial"/>
              </a:rPr>
              <a:t>8</a:t>
            </a:r>
            <a:r>
              <a:rPr sz="1950" b="1" spc="7" baseline="42735" dirty="0">
                <a:solidFill>
                  <a:srgbClr val="330E42"/>
                </a:solidFill>
                <a:latin typeface="Arial"/>
                <a:cs typeface="Arial"/>
              </a:rPr>
              <a:t>-1</a:t>
            </a:r>
            <a:r>
              <a:rPr sz="2000" b="1" spc="5" dirty="0">
                <a:latin typeface="Arial"/>
                <a:cs typeface="Arial"/>
              </a:rPr>
              <a:t>+</a:t>
            </a:r>
            <a:r>
              <a:rPr sz="2000" b="1" i="1" spc="5" dirty="0">
                <a:solidFill>
                  <a:srgbClr val="663366"/>
                </a:solidFill>
                <a:latin typeface="Arial"/>
                <a:cs typeface="Arial"/>
              </a:rPr>
              <a:t>4</a:t>
            </a:r>
            <a:r>
              <a:rPr sz="2000" b="1" i="1" spc="-40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*</a:t>
            </a:r>
            <a:r>
              <a:rPr sz="2000" b="1" i="1" dirty="0">
                <a:latin typeface="Arial"/>
                <a:cs typeface="Arial"/>
              </a:rPr>
              <a:t>8</a:t>
            </a:r>
            <a:r>
              <a:rPr sz="1950" b="1" baseline="42735" dirty="0">
                <a:solidFill>
                  <a:srgbClr val="330E42"/>
                </a:solidFill>
                <a:latin typeface="Arial"/>
                <a:cs typeface="Arial"/>
              </a:rPr>
              <a:t>-</a:t>
            </a:r>
            <a:endParaRPr sz="1950" baseline="4273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60238" y="3900932"/>
            <a:ext cx="120014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330E42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77609" y="4299267"/>
            <a:ext cx="1954530" cy="904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2400" b="1" spc="-5" dirty="0">
                <a:latin typeface="Arial"/>
                <a:cs typeface="Arial"/>
              </a:rPr>
              <a:t>=(330.9375)</a:t>
            </a:r>
            <a:r>
              <a:rPr sz="2400" b="1" spc="-7" baseline="-20833" dirty="0">
                <a:solidFill>
                  <a:srgbClr val="330E42"/>
                </a:solidFill>
                <a:latin typeface="Arial"/>
                <a:cs typeface="Arial"/>
              </a:rPr>
              <a:t>10</a:t>
            </a:r>
            <a:endParaRPr sz="2400" baseline="-20833">
              <a:latin typeface="Arial"/>
              <a:cs typeface="Arial"/>
            </a:endParaRPr>
          </a:p>
          <a:p>
            <a:pPr marL="443865">
              <a:lnSpc>
                <a:spcPct val="100000"/>
              </a:lnSpc>
              <a:spcBef>
                <a:spcPts val="585"/>
              </a:spcBef>
            </a:pPr>
            <a:r>
              <a:rPr sz="2400" b="1" spc="-5" dirty="0"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512</a:t>
            </a:r>
            <a:r>
              <a:rPr sz="2400" b="1" spc="-5" dirty="0">
                <a:latin typeface="Arial"/>
                <a:cs typeface="Arial"/>
              </a:rPr>
              <a:t>.</a:t>
            </a: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74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spc="-7" baseline="-20833" dirty="0">
                <a:solidFill>
                  <a:srgbClr val="330E42"/>
                </a:solidFill>
                <a:latin typeface="Arial"/>
                <a:cs typeface="Arial"/>
              </a:rPr>
              <a:t>8</a:t>
            </a:r>
            <a:endParaRPr sz="2400" baseline="-2083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4845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Binary </a:t>
            </a:r>
            <a:r>
              <a:rPr spc="155" dirty="0"/>
              <a:t>Number</a:t>
            </a:r>
            <a:r>
              <a:rPr spc="60" dirty="0"/>
              <a:t> </a:t>
            </a:r>
            <a:r>
              <a:rPr spc="12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641" y="1051436"/>
            <a:ext cx="5121275" cy="139446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3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Base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25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2</a:t>
            </a:r>
            <a:endParaRPr sz="20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58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2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digits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{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0,</a:t>
            </a:r>
            <a:r>
              <a:rPr sz="18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},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called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i="1" spc="80" dirty="0">
                <a:solidFill>
                  <a:srgbClr val="663366"/>
                </a:solidFill>
                <a:latin typeface="Cambria"/>
                <a:cs typeface="Cambria"/>
              </a:rPr>
              <a:t>b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inary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dig</a:t>
            </a:r>
            <a:r>
              <a:rPr sz="2400" i="1" spc="65" dirty="0">
                <a:solidFill>
                  <a:srgbClr val="663366"/>
                </a:solidFill>
                <a:latin typeface="Cambria"/>
                <a:cs typeface="Cambria"/>
              </a:rPr>
              <a:t>its</a:t>
            </a:r>
            <a:r>
              <a:rPr sz="2400" i="1" spc="-85" dirty="0">
                <a:solidFill>
                  <a:srgbClr val="663366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800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“</a:t>
            </a:r>
            <a:r>
              <a:rPr sz="1800" i="1" spc="110" dirty="0">
                <a:solidFill>
                  <a:srgbClr val="663366"/>
                </a:solidFill>
                <a:latin typeface="Cambria"/>
                <a:cs typeface="Cambria"/>
              </a:rPr>
              <a:t>bits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”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Weights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241" y="2497328"/>
            <a:ext cx="1915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Weight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585858"/>
                </a:solidFill>
                <a:latin typeface="Cambria"/>
                <a:cs typeface="Cambria"/>
              </a:rPr>
              <a:t>=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(</a:t>
            </a:r>
            <a:r>
              <a:rPr sz="1800" i="1" spc="30" dirty="0">
                <a:solidFill>
                  <a:srgbClr val="585858"/>
                </a:solidFill>
                <a:latin typeface="Cambria"/>
                <a:cs typeface="Cambria"/>
              </a:rPr>
              <a:t>Base)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4145" y="2459228"/>
            <a:ext cx="554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10" dirty="0">
                <a:solidFill>
                  <a:srgbClr val="585858"/>
                </a:solidFill>
                <a:latin typeface="Cambria"/>
                <a:cs typeface="Cambria"/>
              </a:rPr>
              <a:t>Position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641" y="2937253"/>
            <a:ext cx="2684145" cy="7683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Magnitude</a:t>
            </a:r>
            <a:endParaRPr sz="20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Sum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4" dirty="0">
                <a:solidFill>
                  <a:srgbClr val="585858"/>
                </a:solidFill>
                <a:latin typeface="Cambria"/>
                <a:cs typeface="Cambria"/>
              </a:rPr>
              <a:t>“</a:t>
            </a:r>
            <a:r>
              <a:rPr sz="1800" i="1" spc="-70" dirty="0">
                <a:solidFill>
                  <a:srgbClr val="585858"/>
                </a:solidFill>
                <a:latin typeface="Cambria"/>
                <a:cs typeface="Cambria"/>
              </a:rPr>
              <a:t>B</a:t>
            </a:r>
            <a:r>
              <a:rPr sz="1800" i="1" spc="-40" dirty="0">
                <a:solidFill>
                  <a:srgbClr val="585858"/>
                </a:solidFill>
                <a:latin typeface="Cambria"/>
                <a:cs typeface="Cambria"/>
              </a:rPr>
              <a:t>it</a:t>
            </a:r>
            <a:r>
              <a:rPr sz="1800" i="1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585858"/>
                </a:solidFill>
                <a:latin typeface="Cambria"/>
                <a:cs typeface="Cambria"/>
              </a:rPr>
              <a:t>x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i="1" spc="-50" dirty="0">
                <a:solidFill>
                  <a:srgbClr val="585858"/>
                </a:solidFill>
                <a:latin typeface="Cambria"/>
                <a:cs typeface="Cambria"/>
              </a:rPr>
              <a:t>W</a:t>
            </a:r>
            <a:r>
              <a:rPr sz="1800" i="1" spc="110" dirty="0">
                <a:solidFill>
                  <a:srgbClr val="585858"/>
                </a:solidFill>
                <a:latin typeface="Cambria"/>
                <a:cs typeface="Cambria"/>
              </a:rPr>
              <a:t>eig</a:t>
            </a:r>
            <a:r>
              <a:rPr sz="1800" i="1" spc="-35" dirty="0">
                <a:solidFill>
                  <a:srgbClr val="585858"/>
                </a:solidFill>
                <a:latin typeface="Cambria"/>
                <a:cs typeface="Cambria"/>
              </a:rPr>
              <a:t>h</a:t>
            </a:r>
            <a:r>
              <a:rPr sz="1800" i="1" spc="-20" dirty="0">
                <a:solidFill>
                  <a:srgbClr val="585858"/>
                </a:solidFill>
                <a:latin typeface="Cambria"/>
                <a:cs typeface="Cambria"/>
              </a:rPr>
              <a:t>t</a:t>
            </a:r>
            <a:r>
              <a:rPr sz="1800" spc="260" dirty="0">
                <a:solidFill>
                  <a:srgbClr val="585858"/>
                </a:solidFill>
                <a:latin typeface="Cambria"/>
                <a:cs typeface="Cambria"/>
              </a:rPr>
              <a:t>”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641" y="3933190"/>
            <a:ext cx="2101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3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Formal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Notation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641" y="4492497"/>
            <a:ext cx="1896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🞕</a:t>
            </a:r>
            <a:r>
              <a:rPr sz="1500" spc="4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Groups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of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bits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4352" y="4492497"/>
            <a:ext cx="1722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4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bits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25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100" dirty="0">
                <a:solidFill>
                  <a:srgbClr val="006FC0"/>
                </a:solidFill>
                <a:latin typeface="Cambria"/>
                <a:cs typeface="Cambria"/>
              </a:rPr>
              <a:t>Nibble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6920" y="5049977"/>
            <a:ext cx="14427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006FC0"/>
                </a:solidFill>
                <a:latin typeface="Cambria"/>
                <a:cs typeface="Cambria"/>
              </a:rPr>
              <a:t>8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bits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29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30" dirty="0">
                <a:solidFill>
                  <a:srgbClr val="006FC0"/>
                </a:solidFill>
                <a:latin typeface="Cambria"/>
                <a:cs typeface="Cambria"/>
              </a:rPr>
              <a:t>Byte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32876" y="6704076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296" y="44448"/>
                </a:moveTo>
                <a:lnTo>
                  <a:pt x="463296" y="76197"/>
                </a:lnTo>
                <a:lnTo>
                  <a:pt x="526795" y="44448"/>
                </a:lnTo>
                <a:lnTo>
                  <a:pt x="463296" y="44448"/>
                </a:lnTo>
                <a:close/>
              </a:path>
              <a:path w="539750" h="76200">
                <a:moveTo>
                  <a:pt x="463296" y="31748"/>
                </a:moveTo>
                <a:lnTo>
                  <a:pt x="463296" y="44448"/>
                </a:lnTo>
                <a:lnTo>
                  <a:pt x="475996" y="44448"/>
                </a:lnTo>
                <a:lnTo>
                  <a:pt x="475996" y="31748"/>
                </a:lnTo>
                <a:lnTo>
                  <a:pt x="463296" y="31748"/>
                </a:lnTo>
                <a:close/>
              </a:path>
              <a:path w="539750" h="76200">
                <a:moveTo>
                  <a:pt x="463296" y="0"/>
                </a:moveTo>
                <a:lnTo>
                  <a:pt x="463296" y="31748"/>
                </a:lnTo>
                <a:lnTo>
                  <a:pt x="475996" y="31748"/>
                </a:lnTo>
                <a:lnTo>
                  <a:pt x="475996" y="44448"/>
                </a:lnTo>
                <a:lnTo>
                  <a:pt x="526798" y="44447"/>
                </a:lnTo>
                <a:lnTo>
                  <a:pt x="539496" y="38098"/>
                </a:lnTo>
                <a:lnTo>
                  <a:pt x="463296" y="0"/>
                </a:lnTo>
                <a:close/>
              </a:path>
              <a:path w="539750" h="76200">
                <a:moveTo>
                  <a:pt x="0" y="31747"/>
                </a:moveTo>
                <a:lnTo>
                  <a:pt x="0" y="44447"/>
                </a:lnTo>
                <a:lnTo>
                  <a:pt x="463296" y="44448"/>
                </a:lnTo>
                <a:lnTo>
                  <a:pt x="463296" y="31748"/>
                </a:lnTo>
                <a:lnTo>
                  <a:pt x="0" y="31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3883" y="3072383"/>
            <a:ext cx="178308" cy="17983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937250" y="3315080"/>
            <a:ext cx="271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450" algn="l"/>
                <a:tab pos="1093470" algn="l"/>
                <a:tab pos="1955800" algn="l"/>
                <a:tab pos="2494280" algn="l"/>
              </a:tabLst>
            </a:pPr>
            <a:r>
              <a:rPr sz="1800" b="1" i="1" spc="-5" dirty="0">
                <a:latin typeface="Arial"/>
                <a:cs typeface="Arial"/>
              </a:rPr>
              <a:t>2	1	0	-1	-2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23279" y="2329053"/>
            <a:ext cx="1247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6420" algn="l"/>
                <a:tab pos="1107440" algn="l"/>
              </a:tabLst>
            </a:pPr>
            <a:r>
              <a:rPr sz="1800" b="1" i="1" spc="-5" dirty="0">
                <a:solidFill>
                  <a:srgbClr val="0066CC"/>
                </a:solidFill>
                <a:latin typeface="Arial"/>
                <a:cs typeface="Arial"/>
              </a:rPr>
              <a:t>4	2	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22818" y="2329053"/>
            <a:ext cx="871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0385" algn="l"/>
              </a:tabLst>
            </a:pPr>
            <a:r>
              <a:rPr sz="1800" b="1" i="1" spc="-5" dirty="0">
                <a:solidFill>
                  <a:srgbClr val="0066CC"/>
                </a:solidFill>
                <a:latin typeface="Arial"/>
                <a:cs typeface="Arial"/>
              </a:rPr>
              <a:t>1/2	1/4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33109" y="2708910"/>
            <a:ext cx="361315" cy="53975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0"/>
              </a:spcBef>
            </a:pPr>
            <a:r>
              <a:rPr sz="2800" b="1" spc="-5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2605" y="2713482"/>
            <a:ext cx="361315" cy="53975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663366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3626" y="2713482"/>
            <a:ext cx="361315" cy="53975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14309" y="2713482"/>
            <a:ext cx="361315" cy="53975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663366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52281" y="2713482"/>
            <a:ext cx="361315" cy="53975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34838" y="3739388"/>
            <a:ext cx="3411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r>
              <a:rPr sz="2000" b="1" i="1" spc="-20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*</a:t>
            </a:r>
            <a:r>
              <a:rPr sz="2000" b="1" i="1" spc="5" dirty="0">
                <a:latin typeface="Arial"/>
                <a:cs typeface="Arial"/>
              </a:rPr>
              <a:t>2</a:t>
            </a:r>
            <a:r>
              <a:rPr sz="1950" b="1" spc="7" baseline="42735" dirty="0">
                <a:solidFill>
                  <a:srgbClr val="330E42"/>
                </a:solidFill>
                <a:latin typeface="Arial"/>
                <a:cs typeface="Arial"/>
              </a:rPr>
              <a:t>2</a:t>
            </a:r>
            <a:r>
              <a:rPr sz="2000" b="1" spc="5" dirty="0">
                <a:latin typeface="Arial"/>
                <a:cs typeface="Arial"/>
              </a:rPr>
              <a:t>+</a:t>
            </a:r>
            <a:r>
              <a:rPr sz="2000" b="1" i="1" spc="5" dirty="0">
                <a:solidFill>
                  <a:srgbClr val="663366"/>
                </a:solidFill>
                <a:latin typeface="Arial"/>
                <a:cs typeface="Arial"/>
              </a:rPr>
              <a:t>0</a:t>
            </a:r>
            <a:r>
              <a:rPr sz="2000" b="1" i="1" spc="-50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*</a:t>
            </a:r>
            <a:r>
              <a:rPr sz="2000" b="1" i="1" spc="5" dirty="0">
                <a:latin typeface="Arial"/>
                <a:cs typeface="Arial"/>
              </a:rPr>
              <a:t>2</a:t>
            </a:r>
            <a:r>
              <a:rPr sz="1950" b="1" spc="7" baseline="42735" dirty="0">
                <a:solidFill>
                  <a:srgbClr val="330E42"/>
                </a:solidFill>
                <a:latin typeface="Arial"/>
                <a:cs typeface="Arial"/>
              </a:rPr>
              <a:t>1</a:t>
            </a:r>
            <a:r>
              <a:rPr sz="2000" b="1" spc="5" dirty="0">
                <a:latin typeface="Arial"/>
                <a:cs typeface="Arial"/>
              </a:rPr>
              <a:t>+</a:t>
            </a:r>
            <a:r>
              <a:rPr sz="2000" b="1" i="1" spc="5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r>
              <a:rPr sz="2000" b="1" i="1" spc="-45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*</a:t>
            </a:r>
            <a:r>
              <a:rPr sz="2000" b="1" i="1" spc="5" dirty="0">
                <a:latin typeface="Arial"/>
                <a:cs typeface="Arial"/>
              </a:rPr>
              <a:t>2</a:t>
            </a:r>
            <a:r>
              <a:rPr sz="1950" b="1" spc="7" baseline="42735" dirty="0">
                <a:solidFill>
                  <a:srgbClr val="330E42"/>
                </a:solidFill>
                <a:latin typeface="Arial"/>
                <a:cs typeface="Arial"/>
              </a:rPr>
              <a:t>0</a:t>
            </a:r>
            <a:r>
              <a:rPr sz="2000" b="1" spc="5" dirty="0">
                <a:latin typeface="Arial"/>
                <a:cs typeface="Arial"/>
              </a:rPr>
              <a:t>+</a:t>
            </a:r>
            <a:r>
              <a:rPr sz="2000" b="1" i="1" spc="5" dirty="0">
                <a:solidFill>
                  <a:srgbClr val="663366"/>
                </a:solidFill>
                <a:latin typeface="Arial"/>
                <a:cs typeface="Arial"/>
              </a:rPr>
              <a:t>0</a:t>
            </a:r>
            <a:r>
              <a:rPr sz="2000" b="1" i="1" spc="-50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*</a:t>
            </a:r>
            <a:r>
              <a:rPr sz="2000" b="1" i="1" spc="5" dirty="0">
                <a:latin typeface="Arial"/>
                <a:cs typeface="Arial"/>
              </a:rPr>
              <a:t>2</a:t>
            </a:r>
            <a:r>
              <a:rPr sz="1950" b="1" spc="7" baseline="42735" dirty="0">
                <a:solidFill>
                  <a:srgbClr val="330E42"/>
                </a:solidFill>
                <a:latin typeface="Arial"/>
                <a:cs typeface="Arial"/>
              </a:rPr>
              <a:t>-1</a:t>
            </a:r>
            <a:r>
              <a:rPr sz="2000" b="1" spc="5" dirty="0">
                <a:latin typeface="Arial"/>
                <a:cs typeface="Arial"/>
              </a:rPr>
              <a:t>+</a:t>
            </a:r>
            <a:r>
              <a:rPr sz="2000" b="1" i="1" spc="5" dirty="0">
                <a:solidFill>
                  <a:srgbClr val="663366"/>
                </a:solidFill>
                <a:latin typeface="Arial"/>
                <a:cs typeface="Arial"/>
              </a:rPr>
              <a:t>1</a:t>
            </a:r>
            <a:r>
              <a:rPr sz="2000" b="1" i="1" spc="-40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*</a:t>
            </a:r>
            <a:r>
              <a:rPr sz="2000" b="1" i="1" dirty="0">
                <a:latin typeface="Arial"/>
                <a:cs typeface="Arial"/>
              </a:rPr>
              <a:t>2</a:t>
            </a:r>
            <a:r>
              <a:rPr sz="1950" b="1" baseline="42735" dirty="0">
                <a:solidFill>
                  <a:srgbClr val="330E42"/>
                </a:solidFill>
                <a:latin typeface="Arial"/>
                <a:cs typeface="Arial"/>
              </a:rPr>
              <a:t>-</a:t>
            </a:r>
            <a:endParaRPr sz="1950" baseline="4273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60238" y="3900932"/>
            <a:ext cx="120014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330E42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14414" y="4299267"/>
            <a:ext cx="1394460" cy="904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2400" b="1" spc="-5" dirty="0">
                <a:latin typeface="Arial"/>
                <a:cs typeface="Arial"/>
              </a:rPr>
              <a:t>=(5.25)</a:t>
            </a:r>
            <a:r>
              <a:rPr sz="2400" b="1" spc="-7" baseline="-20833" dirty="0">
                <a:solidFill>
                  <a:srgbClr val="330E42"/>
                </a:solidFill>
                <a:latin typeface="Arial"/>
                <a:cs typeface="Arial"/>
              </a:rPr>
              <a:t>10</a:t>
            </a:r>
            <a:endParaRPr sz="2400" baseline="-20833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  <a:spcBef>
                <a:spcPts val="585"/>
              </a:spcBef>
            </a:pPr>
            <a:r>
              <a:rPr sz="2400" b="1" spc="-5" dirty="0"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101</a:t>
            </a:r>
            <a:r>
              <a:rPr sz="2400" b="1" spc="-5" dirty="0">
                <a:latin typeface="Arial"/>
                <a:cs typeface="Arial"/>
              </a:rPr>
              <a:t>.</a:t>
            </a: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01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spc="-7" baseline="-20833" dirty="0">
                <a:solidFill>
                  <a:srgbClr val="330E42"/>
                </a:solidFill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12941" y="5453634"/>
            <a:ext cx="1080770" cy="35814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ts val="2645"/>
              </a:lnSpc>
            </a:pP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0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12941" y="6110478"/>
            <a:ext cx="2161540" cy="358140"/>
          </a:xfrm>
          <a:prstGeom prst="rect">
            <a:avLst/>
          </a:prstGeom>
          <a:solidFill>
            <a:srgbClr val="FFFF00"/>
          </a:solidFill>
          <a:ln w="28955">
            <a:solidFill>
              <a:srgbClr val="330E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2650"/>
              </a:lnSpc>
            </a:pP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0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0 0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0 1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2744</Words>
  <Application>Microsoft Office PowerPoint</Application>
  <PresentationFormat>On-screen Show (4:3)</PresentationFormat>
  <Paragraphs>714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Arial MT</vt:lpstr>
      <vt:lpstr>Calibri</vt:lpstr>
      <vt:lpstr>Cambria</vt:lpstr>
      <vt:lpstr>Georgia</vt:lpstr>
      <vt:lpstr>Microsoft Sans Serif</vt:lpstr>
      <vt:lpstr>Symbol</vt:lpstr>
      <vt:lpstr>Times New Roman</vt:lpstr>
      <vt:lpstr>Trebuchet MS</vt:lpstr>
      <vt:lpstr>Wingdings</vt:lpstr>
      <vt:lpstr>Office Theme</vt:lpstr>
      <vt:lpstr>Computer Architecture and  Logic Design (CALD) Lecture 09</vt:lpstr>
      <vt:lpstr>PowerPoint Presentation</vt:lpstr>
      <vt:lpstr>Outline of Chapter 1</vt:lpstr>
      <vt:lpstr>Digital Systems and Binary  Numbers</vt:lpstr>
      <vt:lpstr>Analog and Digital Signal</vt:lpstr>
      <vt:lpstr>Binary Digital Signal</vt:lpstr>
      <vt:lpstr>Decimal Number System</vt:lpstr>
      <vt:lpstr>Octal Number System</vt:lpstr>
      <vt:lpstr>Binary Number System</vt:lpstr>
      <vt:lpstr>Hexadecimal Number System</vt:lpstr>
      <vt:lpstr>The Power of 2</vt:lpstr>
      <vt:lpstr>Addition</vt:lpstr>
      <vt:lpstr>Binary Addition</vt:lpstr>
      <vt:lpstr>Binary Subtraction</vt:lpstr>
      <vt:lpstr>Binary Multiplication</vt:lpstr>
      <vt:lpstr>Number Base Conversions</vt:lpstr>
      <vt:lpstr>Decimal (Integer) to Binary  Conversion</vt:lpstr>
      <vt:lpstr>Decimal (Fraction) to Binary  Conversion</vt:lpstr>
      <vt:lpstr>Decimal to Octal Conversion Example: (175)10</vt:lpstr>
      <vt:lpstr>Binary − Octal Conversion</vt:lpstr>
      <vt:lpstr>Binary − Hexadecimal Conversion</vt:lpstr>
      <vt:lpstr>Octal − Hexadecimal Conversion</vt:lpstr>
      <vt:lpstr>Decimal, Binary, Octal and  Hexadecimal</vt:lpstr>
      <vt:lpstr>1.5 Complements</vt:lpstr>
      <vt:lpstr>Complements</vt:lpstr>
      <vt:lpstr>Complements</vt:lpstr>
      <vt:lpstr>Complements</vt:lpstr>
      <vt:lpstr>Complements</vt:lpstr>
      <vt:lpstr>Complements</vt:lpstr>
      <vt:lpstr>Complements</vt:lpstr>
      <vt:lpstr>Complements</vt:lpstr>
      <vt:lpstr>1.8 Binary Storage and Registers</vt:lpstr>
      <vt:lpstr>A Digital Computer Example</vt:lpstr>
      <vt:lpstr>Transfer of information</vt:lpstr>
      <vt:lpstr>Transfer of information</vt:lpstr>
      <vt:lpstr>1.9 Binary Logic</vt:lpstr>
      <vt:lpstr>1.9 Binary Logic</vt:lpstr>
      <vt:lpstr>Binary Logic</vt:lpstr>
      <vt:lpstr>Switching Circuits</vt:lpstr>
      <vt:lpstr>Binary Logic</vt:lpstr>
      <vt:lpstr>Binary Logic</vt:lpstr>
      <vt:lpstr>Binary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Networks Inc - An Overview</dc:title>
  <dc:creator>Karen Yancik 314-995-6140</dc:creator>
  <cp:lastModifiedBy>02-131212-009</cp:lastModifiedBy>
  <cp:revision>1</cp:revision>
  <dcterms:created xsi:type="dcterms:W3CDTF">2023-02-15T03:14:27Z</dcterms:created>
  <dcterms:modified xsi:type="dcterms:W3CDTF">2023-02-15T03:14:46Z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2023-02-15T00:00:00Z</vt:filetime>
  </property>
</Properties>
</file>